
<file path=[Content_Types].xml><?xml version="1.0" encoding="utf-8"?>
<Types xmlns="http://schemas.openxmlformats.org/package/2006/content-types">
  <Default Extension="html" ContentType="image/pn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58" r:id="rId6"/>
    <p:sldId id="276" r:id="rId7"/>
    <p:sldId id="277" r:id="rId8"/>
    <p:sldId id="280" r:id="rId9"/>
    <p:sldId id="281" r:id="rId10"/>
    <p:sldId id="284" r:id="rId11"/>
    <p:sldId id="271" r:id="rId12"/>
    <p:sldId id="272" r:id="rId13"/>
    <p:sldId id="283" r:id="rId14"/>
    <p:sldId id="285" r:id="rId15"/>
    <p:sldId id="270" r:id="rId16"/>
    <p:sldId id="274" r:id="rId17"/>
    <p:sldId id="287" r:id="rId18"/>
    <p:sldId id="288" r:id="rId19"/>
    <p:sldId id="262" r:id="rId20"/>
    <p:sldId id="263" r:id="rId21"/>
    <p:sldId id="289" r:id="rId22"/>
    <p:sldId id="291" r:id="rId23"/>
    <p:sldId id="290" r:id="rId24"/>
    <p:sldId id="292" r:id="rId25"/>
    <p:sldId id="265" r:id="rId26"/>
    <p:sldId id="275" r:id="rId27"/>
    <p:sldId id="26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33"/>
    <a:srgbClr val="99FF66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ht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32F1E-E24A-4E0C-BDD4-9A5F08F46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4111" y="1299882"/>
            <a:ext cx="8390466" cy="1646302"/>
          </a:xfrm>
        </p:spPr>
        <p:txBody>
          <a:bodyPr/>
          <a:lstStyle/>
          <a:p>
            <a:pPr algn="ctr"/>
            <a:r>
              <a:rPr lang="es-ES" dirty="0"/>
              <a:t>Los accidentes en Bélgica</a:t>
            </a:r>
            <a:br>
              <a:rPr lang="es-ES" dirty="0"/>
            </a:br>
            <a:r>
              <a:rPr lang="es-ES" sz="3600" dirty="0"/>
              <a:t>Análisis exploratorio de datos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9DCFF8-03DF-46D3-BE29-6BDAAA0D5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471" y="4377484"/>
            <a:ext cx="10712824" cy="1507285"/>
          </a:xfrm>
        </p:spPr>
        <p:txBody>
          <a:bodyPr>
            <a:normAutofit/>
          </a:bodyPr>
          <a:lstStyle/>
          <a:p>
            <a:pPr algn="ctr"/>
            <a:endParaRPr lang="es-ES" dirty="0"/>
          </a:p>
          <a:p>
            <a:pPr algn="ctr"/>
            <a:r>
              <a:rPr lang="es-ES" dirty="0"/>
              <a:t>Exploración de </a:t>
            </a:r>
          </a:p>
          <a:p>
            <a:pPr algn="ctr"/>
            <a:r>
              <a:rPr lang="es-ES" dirty="0"/>
              <a:t>posibles variaciones espacio-temporales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5B85C8A-4674-46BD-A9F2-94D7461E6FC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21076" y="2871379"/>
            <a:ext cx="33813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47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509CC8-7E8D-4FC9-9869-47EA20CF8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169" y="1532964"/>
            <a:ext cx="11654516" cy="4831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/>
                <a:ea typeface="+mj-ea"/>
                <a:cs typeface="+mj-cs"/>
              </a:rPr>
              <a:t>Bases para la evaluación de la primera hipótesis:</a:t>
            </a:r>
            <a:b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- </a:t>
            </a:r>
            <a:r>
              <a:rPr kumimoji="0" lang="es-E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paramétro</a:t>
            </a: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 CONSTANTE de espacio: Bélgica</a:t>
            </a:r>
            <a:b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- </a:t>
            </a:r>
            <a:r>
              <a:rPr kumimoji="0" lang="es-E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paramétro</a:t>
            </a: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 VARIABLE de tiempo: varios años determinados</a:t>
            </a:r>
            <a:b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endParaRPr kumimoji="0" lang="es-ES" sz="32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j-ea"/>
              <a:cs typeface="+mj-cs"/>
            </a:endParaRPr>
          </a:p>
          <a:p>
            <a:pPr marL="0" indent="0">
              <a:buNone/>
            </a:pPr>
            <a:b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/>
                <a:ea typeface="+mj-ea"/>
                <a:cs typeface="+mj-cs"/>
              </a:rPr>
              <a:t>Relación con parámetros planteados?</a:t>
            </a:r>
            <a:b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	- la evolución en el número de la flota de vehículos</a:t>
            </a:r>
            <a:b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	- la evolución en la densidad de población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6148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41B4C-C3AB-469E-A8A4-0D69B130F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157" y="243242"/>
            <a:ext cx="9641042" cy="2008094"/>
          </a:xfrm>
        </p:spPr>
        <p:txBody>
          <a:bodyPr>
            <a:normAutofit fontScale="90000"/>
          </a:bodyPr>
          <a:lstStyle/>
          <a:p>
            <a:r>
              <a:rPr lang="es-ES" dirty="0"/>
              <a:t>Evaluación de la primera hipótesis: </a:t>
            </a:r>
            <a:br>
              <a:rPr lang="es-ES" dirty="0"/>
            </a:br>
            <a:br>
              <a:rPr lang="es-ES" dirty="0"/>
            </a:br>
            <a:r>
              <a:rPr lang="es-ES" sz="3100" i="1" dirty="0"/>
              <a:t>La evolución del número de accidentes en Bélgica </a:t>
            </a:r>
            <a:br>
              <a:rPr lang="es-ES" sz="3100" i="1" dirty="0"/>
            </a:br>
            <a:r>
              <a:rPr lang="es-ES" sz="3100" i="1" dirty="0"/>
              <a:t>                  (2008, 2012, 2016-2020)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E11C27A-7EB8-40A7-8268-9BFD0B209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383" y="2251336"/>
            <a:ext cx="9794594" cy="3907417"/>
          </a:xfrm>
        </p:spPr>
      </p:pic>
    </p:spTree>
    <p:extLst>
      <p:ext uri="{BB962C8B-B14F-4D97-AF65-F5344CB8AC3E}">
        <p14:creationId xmlns:p14="http://schemas.microsoft.com/office/powerpoint/2010/main" val="40913585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advTm="5000">
        <p15:prstTrans prst="fracture"/>
      </p:transition>
    </mc:Choice>
    <mc:Fallback xmlns="">
      <p:transition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7BFF3-811E-4E8F-A614-60298B67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Relación con los parámetros mencionados: flota + densidad (de población)</a:t>
            </a:r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7F2EC2DB-2182-4C2A-B721-D2CA95AE2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617" y="1604684"/>
            <a:ext cx="8596312" cy="4894728"/>
          </a:xfrm>
        </p:spPr>
      </p:pic>
    </p:spTree>
    <p:extLst>
      <p:ext uri="{BB962C8B-B14F-4D97-AF65-F5344CB8AC3E}">
        <p14:creationId xmlns:p14="http://schemas.microsoft.com/office/powerpoint/2010/main" val="1293227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AE4310B0-0A01-4A65-85EE-D5C66F43300D}"/>
              </a:ext>
            </a:extLst>
          </p:cNvPr>
          <p:cNvSpPr/>
          <p:nvPr/>
        </p:nvSpPr>
        <p:spPr>
          <a:xfrm>
            <a:off x="179292" y="1981200"/>
            <a:ext cx="11071413" cy="28149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EBE8AC-CE73-4CB7-AF7D-5EF4E98B6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93" y="2187388"/>
            <a:ext cx="11349318" cy="6728012"/>
          </a:xfrm>
        </p:spPr>
        <p:txBody>
          <a:bodyPr>
            <a:normAutofit/>
          </a:bodyPr>
          <a:lstStyle/>
          <a:p>
            <a:pPr algn="ctr"/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Segunda hipótesis:</a:t>
            </a:r>
            <a:b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“hay una variación en el número de accidentes </a:t>
            </a:r>
            <a:b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base al distrito donde ocurren”</a:t>
            </a:r>
            <a:b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ES" sz="2900" dirty="0"/>
          </a:p>
        </p:txBody>
      </p:sp>
    </p:spTree>
    <p:extLst>
      <p:ext uri="{BB962C8B-B14F-4D97-AF65-F5344CB8AC3E}">
        <p14:creationId xmlns:p14="http://schemas.microsoft.com/office/powerpoint/2010/main" val="450332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D1D79D-A5CC-4593-87DE-D7D3845CC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1001"/>
            <a:ext cx="11080376" cy="43559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/>
                <a:ea typeface="+mj-ea"/>
                <a:cs typeface="+mj-cs"/>
              </a:rPr>
              <a:t>Bases para la evaluación de la segunda hipótesis:</a:t>
            </a:r>
            <a:b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- parámetro VARIABLE de espacio: los distritos</a:t>
            </a:r>
            <a:b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- parámetro CONSTANTE de tiempo: un período determinad</a:t>
            </a: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o</a:t>
            </a:r>
            <a:b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endParaRPr kumimoji="0" lang="es-ES" sz="32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j-ea"/>
              <a:cs typeface="+mj-cs"/>
            </a:endParaRPr>
          </a:p>
          <a:p>
            <a:pPr marL="0" indent="0">
              <a:buNone/>
            </a:pPr>
            <a:b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/>
                <a:ea typeface="+mj-ea"/>
                <a:cs typeface="+mj-cs"/>
              </a:rPr>
              <a:t>Relación</a:t>
            </a: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 </a:t>
            </a: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/>
                <a:ea typeface="+mj-ea"/>
                <a:cs typeface="+mj-cs"/>
              </a:rPr>
              <a:t>con parámetros planteados?</a:t>
            </a:r>
            <a:b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	- </a:t>
            </a:r>
            <a:r>
              <a:rPr kumimoji="0" lang="es-ES" sz="3200" b="0" i="0" u="none" strike="sng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el número de la flota </a:t>
            </a: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(datos no disponibles)</a:t>
            </a:r>
            <a:b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	- el número/la densidad de población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043274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350BA-EB15-470A-B71F-E72DFD5C1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71" y="448235"/>
            <a:ext cx="8332709" cy="564776"/>
          </a:xfrm>
        </p:spPr>
        <p:txBody>
          <a:bodyPr/>
          <a:lstStyle/>
          <a:p>
            <a:pPr algn="l"/>
            <a:r>
              <a:rPr lang="es-ES" sz="3200" dirty="0"/>
              <a:t>Evaluación de la segunda hipótesis: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4B6E28-E86D-4B28-8E9C-B5D587830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9820" y="1639327"/>
            <a:ext cx="7766936" cy="1096899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5C839CE-C5C6-4A91-B448-2396173CE1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8" t="6142" r="1112"/>
          <a:stretch/>
        </p:blipFill>
        <p:spPr>
          <a:xfrm>
            <a:off x="195431" y="1417488"/>
            <a:ext cx="11333592" cy="427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89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289E53-3165-4CB8-B65D-1D1285B50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8212"/>
          </a:xfrm>
        </p:spPr>
        <p:txBody>
          <a:bodyPr>
            <a:normAutofit fontScale="90000"/>
          </a:bodyPr>
          <a:lstStyle/>
          <a:p>
            <a:r>
              <a:rPr lang="es-ES" dirty="0"/>
              <a:t>Otra visualización para detectar mejor la dispersión y el volumen de los ‘</a:t>
            </a:r>
            <a:r>
              <a:rPr lang="es-ES" dirty="0" err="1"/>
              <a:t>outliers</a:t>
            </a:r>
            <a:r>
              <a:rPr lang="es-ES" dirty="0"/>
              <a:t>’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5B948A4-AC76-4732-A491-3E2AEF304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1909482"/>
            <a:ext cx="8596312" cy="4437530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8800373-1671-4174-B1D8-8F1351B01A98}"/>
              </a:ext>
            </a:extLst>
          </p:cNvPr>
          <p:cNvSpPr txBox="1"/>
          <p:nvPr/>
        </p:nvSpPr>
        <p:spPr>
          <a:xfrm>
            <a:off x="7288307" y="2420087"/>
            <a:ext cx="1900518" cy="34163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rgbClr val="FFC000"/>
                </a:solidFill>
              </a:rPr>
              <a:t>Máx</a:t>
            </a:r>
            <a:r>
              <a:rPr lang="es-ES" b="1" dirty="0">
                <a:solidFill>
                  <a:srgbClr val="FFC000"/>
                </a:solidFill>
              </a:rPr>
              <a:t> = 4212</a:t>
            </a:r>
          </a:p>
          <a:p>
            <a:endParaRPr lang="es-ES" b="1" dirty="0">
              <a:solidFill>
                <a:srgbClr val="FFC000"/>
              </a:solidFill>
            </a:endParaRPr>
          </a:p>
          <a:p>
            <a:endParaRPr lang="es-ES" b="1" dirty="0">
              <a:solidFill>
                <a:srgbClr val="FFC000"/>
              </a:solidFill>
            </a:endParaRPr>
          </a:p>
          <a:p>
            <a:endParaRPr lang="es-ES" b="1" dirty="0">
              <a:solidFill>
                <a:srgbClr val="FFC000"/>
              </a:solidFill>
            </a:endParaRPr>
          </a:p>
          <a:p>
            <a:endParaRPr lang="es-ES" b="1" dirty="0">
              <a:solidFill>
                <a:srgbClr val="FFC000"/>
              </a:solidFill>
            </a:endParaRPr>
          </a:p>
          <a:p>
            <a:endParaRPr lang="es-ES" b="1" dirty="0">
              <a:solidFill>
                <a:srgbClr val="FFC000"/>
              </a:solidFill>
            </a:endParaRPr>
          </a:p>
          <a:p>
            <a:endParaRPr lang="es-ES" b="1" dirty="0">
              <a:solidFill>
                <a:srgbClr val="FFC000"/>
              </a:solidFill>
            </a:endParaRPr>
          </a:p>
          <a:p>
            <a:r>
              <a:rPr lang="es-ES" b="1" dirty="0">
                <a:solidFill>
                  <a:srgbClr val="FFC000"/>
                </a:solidFill>
              </a:rPr>
              <a:t>Q3 = 1147</a:t>
            </a:r>
          </a:p>
          <a:p>
            <a:r>
              <a:rPr lang="es-ES" b="1" dirty="0">
                <a:solidFill>
                  <a:srgbClr val="FFC000"/>
                </a:solidFill>
              </a:rPr>
              <a:t>Mediano = 582</a:t>
            </a:r>
          </a:p>
          <a:p>
            <a:r>
              <a:rPr lang="es-ES" b="1" dirty="0">
                <a:solidFill>
                  <a:srgbClr val="FFC000"/>
                </a:solidFill>
              </a:rPr>
              <a:t>Q1 = 262 </a:t>
            </a:r>
          </a:p>
          <a:p>
            <a:r>
              <a:rPr lang="es-ES" b="1" dirty="0" err="1">
                <a:solidFill>
                  <a:srgbClr val="FFC000"/>
                </a:solidFill>
              </a:rPr>
              <a:t>Mín</a:t>
            </a:r>
            <a:r>
              <a:rPr lang="es-ES" b="1" dirty="0">
                <a:solidFill>
                  <a:srgbClr val="FFC000"/>
                </a:solidFill>
              </a:rPr>
              <a:t> = 143</a:t>
            </a:r>
          </a:p>
          <a:p>
            <a:endParaRPr lang="es-E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938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365FE-FD8B-4B15-B997-6F5CDCC2B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9849"/>
            <a:ext cx="11306685" cy="1269403"/>
          </a:xfrm>
        </p:spPr>
        <p:txBody>
          <a:bodyPr>
            <a:normAutofit fontScale="90000"/>
          </a:bodyPr>
          <a:lstStyle/>
          <a:p>
            <a:r>
              <a:rPr lang="es-ES" dirty="0"/>
              <a:t>El número diferente de accidentes y el número también diferente de la población en los distritos: relacionados?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D02E5D38-B520-4738-A51A-12F588176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45" t="3098" r="8823" b="3868"/>
          <a:stretch/>
        </p:blipFill>
        <p:spPr>
          <a:xfrm>
            <a:off x="1032286" y="3098202"/>
            <a:ext cx="8326867" cy="3759798"/>
          </a:xfr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424D6C2-1428-40E8-A976-4171C25E8B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2" t="5807" r="11583" b="46885"/>
          <a:stretch/>
        </p:blipFill>
        <p:spPr>
          <a:xfrm>
            <a:off x="1107590" y="1078454"/>
            <a:ext cx="8014198" cy="201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403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30F33-EF65-425C-BD5D-5383E94C9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8C778B-2DFC-4306-993D-83CDA7D91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122882" cy="3880773"/>
          </a:xfrm>
        </p:spPr>
        <p:txBody>
          <a:bodyPr/>
          <a:lstStyle/>
          <a:p>
            <a:r>
              <a:rPr lang="es-ES" dirty="0"/>
              <a:t>Es cierto que la tendencia que se manifiesta en la diferencia en el número de accidentes va(más o menos) de par con la diferencia en el número de habitantes. </a:t>
            </a:r>
          </a:p>
          <a:p>
            <a:endParaRPr lang="es-ES" dirty="0"/>
          </a:p>
          <a:p>
            <a:r>
              <a:rPr lang="es-ES" dirty="0"/>
              <a:t>Sin embargo, el hecho de que haya más accidentes en zonas donde hay más habitantes, es motivo suficiente para imponer una tarifa más alta?</a:t>
            </a:r>
          </a:p>
        </p:txBody>
      </p:sp>
    </p:spTree>
    <p:extLst>
      <p:ext uri="{BB962C8B-B14F-4D97-AF65-F5344CB8AC3E}">
        <p14:creationId xmlns:p14="http://schemas.microsoft.com/office/powerpoint/2010/main" val="723108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C934FC-8FDD-4526-98BA-3228B09B3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Accidentes al año por persona por distrito (base = 2012, 2016-2020)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6981FE3D-3109-4D60-ABC7-C6A000A00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1665442"/>
            <a:ext cx="11261296" cy="4472711"/>
          </a:xfrm>
        </p:spPr>
      </p:pic>
    </p:spTree>
    <p:extLst>
      <p:ext uri="{BB962C8B-B14F-4D97-AF65-F5344CB8AC3E}">
        <p14:creationId xmlns:p14="http://schemas.microsoft.com/office/powerpoint/2010/main" val="3315407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CAC0A0-843B-40DB-BDB1-07716DB9F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Motivo de selección del tema</a:t>
            </a:r>
          </a:p>
          <a:p>
            <a:r>
              <a:rPr lang="es-ES" dirty="0"/>
              <a:t>Hipótesis inicial</a:t>
            </a:r>
          </a:p>
          <a:p>
            <a:r>
              <a:rPr lang="es-ES" dirty="0"/>
              <a:t>Análisis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Primera hipótesis: comprobación y relación con otros parámetros?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Segunda hipótesis: comprobación y relación con otros parámetros?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s-ES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Tercera hipótesis: comprobación y relación con otros parámetros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?</a:t>
            </a:r>
          </a:p>
          <a:p>
            <a:r>
              <a:rPr lang="es-ES" dirty="0"/>
              <a:t>Conclusiones y perspectivas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5781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027B5-3944-4EBB-A802-30DFA5D77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Otra visualización para detectar mejor la dispersión y el volumen de los ‘</a:t>
            </a:r>
            <a:r>
              <a:rPr kumimoji="0" lang="es-E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outliers</a:t>
            </a: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’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A2E84D4-65CF-4DB8-9A6F-483CC9556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910" y="2214282"/>
            <a:ext cx="11124408" cy="4418343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525FFF1-FC47-43E3-ADF2-56B7A20F2053}"/>
              </a:ext>
            </a:extLst>
          </p:cNvPr>
          <p:cNvSpPr txBox="1"/>
          <p:nvPr/>
        </p:nvSpPr>
        <p:spPr>
          <a:xfrm>
            <a:off x="8928848" y="2992292"/>
            <a:ext cx="2141230" cy="286232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dirty="0" err="1"/>
              <a:t>Máx</a:t>
            </a:r>
            <a:r>
              <a:rPr lang="es-ES" dirty="0"/>
              <a:t> =	 0.0050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Q3 =	 0.0036</a:t>
            </a:r>
          </a:p>
          <a:p>
            <a:r>
              <a:rPr lang="es-ES" dirty="0"/>
              <a:t>Mediano = 0.0032</a:t>
            </a:r>
          </a:p>
          <a:p>
            <a:r>
              <a:rPr lang="es-ES" dirty="0"/>
              <a:t>Q1 = 	0.0029</a:t>
            </a:r>
          </a:p>
          <a:p>
            <a:endParaRPr lang="es-ES" dirty="0"/>
          </a:p>
          <a:p>
            <a:r>
              <a:rPr lang="es-ES" dirty="0" err="1"/>
              <a:t>Mín</a:t>
            </a:r>
            <a:r>
              <a:rPr lang="es-ES" dirty="0"/>
              <a:t> = 	0.0024</a:t>
            </a:r>
          </a:p>
        </p:txBody>
      </p:sp>
    </p:spTree>
    <p:extLst>
      <p:ext uri="{BB962C8B-B14F-4D97-AF65-F5344CB8AC3E}">
        <p14:creationId xmlns:p14="http://schemas.microsoft.com/office/powerpoint/2010/main" val="1418336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AE4310B0-0A01-4A65-85EE-D5C66F43300D}"/>
              </a:ext>
            </a:extLst>
          </p:cNvPr>
          <p:cNvSpPr/>
          <p:nvPr/>
        </p:nvSpPr>
        <p:spPr>
          <a:xfrm>
            <a:off x="179293" y="1658470"/>
            <a:ext cx="11071413" cy="28149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EBE8AC-CE73-4CB7-AF7D-5EF4E98B6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93" y="1918447"/>
            <a:ext cx="11349318" cy="6728012"/>
          </a:xfrm>
        </p:spPr>
        <p:txBody>
          <a:bodyPr>
            <a:normAutofit/>
          </a:bodyPr>
          <a:lstStyle/>
          <a:p>
            <a:pPr algn="ctr"/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Tercera hipótesis:</a:t>
            </a:r>
            <a:b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“hay una variación en el número de accidentes </a:t>
            </a:r>
            <a:b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base al momento de la conducción”</a:t>
            </a:r>
            <a:b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opciones: </a:t>
            </a:r>
            <a:b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variación entre meses</a:t>
            </a:r>
            <a:b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ES" sz="2900" dirty="0"/>
          </a:p>
        </p:txBody>
      </p:sp>
    </p:spTree>
    <p:extLst>
      <p:ext uri="{BB962C8B-B14F-4D97-AF65-F5344CB8AC3E}">
        <p14:creationId xmlns:p14="http://schemas.microsoft.com/office/powerpoint/2010/main" val="987613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D1D79D-A5CC-4593-87DE-D7D3845CC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1001"/>
            <a:ext cx="11232778" cy="43559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/>
                <a:ea typeface="+mj-ea"/>
                <a:cs typeface="+mj-cs"/>
              </a:rPr>
              <a:t>Bases para la evaluación de la tercera hipótesis:</a:t>
            </a:r>
            <a:b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- parámetro CONSTANTE de espacio: Bélgica</a:t>
            </a:r>
            <a:b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- parámetro VARIABLE de tiempo: comparación entre meses</a:t>
            </a:r>
            <a:b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endParaRPr kumimoji="0" lang="es-ES" sz="32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j-ea"/>
              <a:cs typeface="+mj-cs"/>
            </a:endParaRPr>
          </a:p>
          <a:p>
            <a:pPr marL="0" indent="0">
              <a:buNone/>
            </a:pPr>
            <a:b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/>
                <a:ea typeface="+mj-ea"/>
                <a:cs typeface="+mj-cs"/>
              </a:rPr>
              <a:t>Relación</a:t>
            </a: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 </a:t>
            </a: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/>
                <a:ea typeface="+mj-ea"/>
                <a:cs typeface="+mj-cs"/>
              </a:rPr>
              <a:t>con parámetros planteados?</a:t>
            </a:r>
            <a:b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		- momento “laboral” </a:t>
            </a:r>
          </a:p>
          <a:p>
            <a:pPr marL="0" indent="0">
              <a:buNone/>
            </a:pPr>
            <a:r>
              <a:rPr lang="es-ES" sz="3200" dirty="0">
                <a:solidFill>
                  <a:srgbClr val="90C226"/>
                </a:solidFill>
                <a:latin typeface="Trebuchet MS" panose="020B0603020202020204"/>
                <a:ea typeface="+mj-ea"/>
                <a:cs typeface="+mj-cs"/>
              </a:rPr>
              <a:t>					</a:t>
            </a: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vs. “</a:t>
            </a:r>
            <a:r>
              <a:rPr lang="es-ES" sz="3200" dirty="0">
                <a:solidFill>
                  <a:srgbClr val="90C226"/>
                </a:solidFill>
                <a:latin typeface="Trebuchet MS" panose="020B0603020202020204"/>
                <a:ea typeface="+mj-ea"/>
                <a:cs typeface="+mj-cs"/>
              </a:rPr>
              <a:t>n</a:t>
            </a: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o laboral (vacaciones escolares”)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371545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8A6F7-137B-4860-A0EB-02BD6F02B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 de la tercera hipótesis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244D2D1C-5B50-4221-B931-6ED0C6CD3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027" y="1815967"/>
            <a:ext cx="10515969" cy="4143770"/>
          </a:xfrm>
        </p:spPr>
      </p:pic>
    </p:spTree>
    <p:extLst>
      <p:ext uri="{BB962C8B-B14F-4D97-AF65-F5344CB8AC3E}">
        <p14:creationId xmlns:p14="http://schemas.microsoft.com/office/powerpoint/2010/main" val="1760758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01D00-9CB1-4EA1-B660-EEE0D174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Relación con los periodos laborales vs. Vacaciones escolares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DC34ED-A05D-466D-8408-7B08F809C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 queda clara</a:t>
            </a:r>
          </a:p>
        </p:txBody>
      </p:sp>
    </p:spTree>
    <p:extLst>
      <p:ext uri="{BB962C8B-B14F-4D97-AF65-F5344CB8AC3E}">
        <p14:creationId xmlns:p14="http://schemas.microsoft.com/office/powerpoint/2010/main" val="1522260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75B3F-BA7C-4C17-BCD4-CDCE8196B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268572" cy="1320800"/>
          </a:xfrm>
        </p:spPr>
        <p:txBody>
          <a:bodyPr>
            <a:normAutofit fontScale="90000"/>
          </a:bodyPr>
          <a:lstStyle/>
          <a:p>
            <a:r>
              <a:rPr lang="es-ES" dirty="0"/>
              <a:t>Conclusión:</a:t>
            </a:r>
            <a:br>
              <a:rPr lang="es-ES" dirty="0"/>
            </a:br>
            <a:br>
              <a:rPr lang="es-ES" dirty="0"/>
            </a:br>
            <a:r>
              <a:rPr lang="es-ES" dirty="0"/>
              <a:t>La hipótesis principal: variación en el </a:t>
            </a:r>
            <a:r>
              <a:rPr lang="es-ES" dirty="0" err="1"/>
              <a:t>nº</a:t>
            </a:r>
            <a:r>
              <a:rPr lang="es-ES" dirty="0"/>
              <a:t> de accidentes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49C3B9-2F3E-48B7-934A-2CFC25EA5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241217" cy="4259666"/>
          </a:xfrm>
        </p:spPr>
        <p:txBody>
          <a:bodyPr>
            <a:normAutofit/>
          </a:bodyPr>
          <a:lstStyle/>
          <a:p>
            <a:endParaRPr lang="es-ES" dirty="0"/>
          </a:p>
          <a:p>
            <a:r>
              <a:rPr lang="es-ES" dirty="0"/>
              <a:t>Otras hipótesis:</a:t>
            </a:r>
          </a:p>
          <a:p>
            <a:pPr lvl="1"/>
            <a:r>
              <a:rPr lang="es-ES" dirty="0"/>
              <a:t>Variación clara a nivel nacional en función de los años: sí</a:t>
            </a:r>
          </a:p>
          <a:p>
            <a:pPr lvl="1"/>
            <a:r>
              <a:rPr lang="es-ES" dirty="0"/>
              <a:t>Variación clara interna entre los distritos: sí</a:t>
            </a:r>
          </a:p>
          <a:p>
            <a:pPr lvl="1"/>
            <a:r>
              <a:rPr lang="es-ES" dirty="0"/>
              <a:t>Variación clara a nivel nacional en función del mes (laboral vs. no laboral): no</a:t>
            </a:r>
          </a:p>
          <a:p>
            <a:endParaRPr lang="es-ES" dirty="0"/>
          </a:p>
          <a:p>
            <a:r>
              <a:rPr lang="es-ES" dirty="0"/>
              <a:t>Justificación de una tarificación en base al domicilio del tomador del seguro: se necesitan más parámetros </a:t>
            </a:r>
          </a:p>
        </p:txBody>
      </p:sp>
    </p:spTree>
    <p:extLst>
      <p:ext uri="{BB962C8B-B14F-4D97-AF65-F5344CB8AC3E}">
        <p14:creationId xmlns:p14="http://schemas.microsoft.com/office/powerpoint/2010/main" val="3784685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A359E-C0E7-4D2E-8476-EEA25B921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24CB90-A547-4844-AA7E-B76FD41C2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2635"/>
            <a:ext cx="8596668" cy="4678727"/>
          </a:xfrm>
        </p:spPr>
        <p:txBody>
          <a:bodyPr>
            <a:normAutofit fontScale="85000" lnSpcReduction="20000"/>
          </a:bodyPr>
          <a:lstStyle/>
          <a:p>
            <a:pPr marL="57150" indent="0">
              <a:buClr>
                <a:srgbClr val="90C226"/>
              </a:buClr>
              <a:buNone/>
              <a:defRPr/>
            </a:pPr>
            <a:r>
              <a:rPr kumimoji="0" lang="es-E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Limitaciones de este análisis (y de los EDA en general):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None/>
              <a:tabLst/>
              <a:defRPr/>
            </a:pPr>
            <a:r>
              <a:rPr lang="es-E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Los datos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Fiabilidad de los datos: cuánta información hay sobre ellos?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Disponibilidad de los datos: indisponibilidad de data sobre la flota por distrito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Disponibilidad de los datos ‘desde … ‘:  datos anuales de la población a partir del 2011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Disponibilidad de los datos más recientes ‘a partir de… ‘: ciertos </a:t>
            </a:r>
            <a:r>
              <a:rPr kumimoji="0" lang="es-E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datasets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se publican antes que otros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El analista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‘Business </a:t>
            </a:r>
            <a:r>
              <a:rPr kumimoji="0" lang="es-E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Intelligence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’: un buen entendimiento del contexto ayudará a cernir mejor posibles parámetros de interés para el análisis</a:t>
            </a:r>
          </a:p>
          <a:p>
            <a:pPr lvl="2" indent="-285750">
              <a:buClr>
                <a:srgbClr val="90C226"/>
              </a:buClr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Factores seguramente importantes, pero no tenidos en cuenta: estilo de conducir, experiencia como chófer, frecuencia de conducir, distancia recorrido al año</a:t>
            </a:r>
          </a:p>
          <a:p>
            <a:pPr lvl="2" indent="-285750">
              <a:buClr>
                <a:srgbClr val="90C226"/>
              </a:buClr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Evaluación de los parámetros estudiados en el cálculo de los seguros</a:t>
            </a:r>
          </a:p>
          <a:p>
            <a:pPr lvl="2" indent="-285750">
              <a:buClr>
                <a:srgbClr val="90C226"/>
              </a:buClr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Impacto del crecimiento de las bicis eléctricas en el tráfico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6961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FF607D84-4FB5-4860-AC6D-CD3F928FD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098" y="2743200"/>
            <a:ext cx="8596668" cy="38719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Muchas gracias por vuestra atención!</a:t>
            </a:r>
          </a:p>
        </p:txBody>
      </p:sp>
    </p:spTree>
    <p:extLst>
      <p:ext uri="{BB962C8B-B14F-4D97-AF65-F5344CB8AC3E}">
        <p14:creationId xmlns:p14="http://schemas.microsoft.com/office/powerpoint/2010/main" val="3918754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287AA-2F43-4EBE-8A74-0604E0734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1601" y="609600"/>
            <a:ext cx="9736667" cy="1320800"/>
          </a:xfrm>
        </p:spPr>
        <p:txBody>
          <a:bodyPr/>
          <a:lstStyle/>
          <a:p>
            <a:pPr algn="ctr"/>
            <a:r>
              <a:rPr lang="es-ES" dirty="0"/>
              <a:t>El seguro del coche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460AE3-57C9-4F8D-AD5C-91DC67FD8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087" y="2021282"/>
            <a:ext cx="8596668" cy="3880773"/>
          </a:xfrm>
        </p:spPr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08B265B-CB64-4681-9F07-53940AFDE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5" y="2160588"/>
            <a:ext cx="9022525" cy="388077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2F06BBB-5D41-47D7-805B-55D4382658D1}"/>
              </a:ext>
            </a:extLst>
          </p:cNvPr>
          <p:cNvSpPr txBox="1"/>
          <p:nvPr/>
        </p:nvSpPr>
        <p:spPr>
          <a:xfrm>
            <a:off x="1176866" y="6180667"/>
            <a:ext cx="6290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https://www.actualidadmotor.com/comparador-seguros-de-coches/</a:t>
            </a:r>
          </a:p>
        </p:txBody>
      </p:sp>
    </p:spTree>
    <p:extLst>
      <p:ext uri="{BB962C8B-B14F-4D97-AF65-F5344CB8AC3E}">
        <p14:creationId xmlns:p14="http://schemas.microsoft.com/office/powerpoint/2010/main" val="2479961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CD9082-2E81-4E99-A32E-389C4D3FA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Parámetros que intervienen en la tarificación del seguro de coche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D9D35D56-CD8D-4E18-A279-3435BE6A0A84}"/>
              </a:ext>
            </a:extLst>
          </p:cNvPr>
          <p:cNvSpPr/>
          <p:nvPr/>
        </p:nvSpPr>
        <p:spPr>
          <a:xfrm>
            <a:off x="3944471" y="2465294"/>
            <a:ext cx="2348753" cy="13267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988EF3-3AE1-42D7-B39F-947549E62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Historial de accidentes</a:t>
            </a:r>
          </a:p>
          <a:p>
            <a:r>
              <a:rPr lang="es-ES" dirty="0"/>
              <a:t>Edad</a:t>
            </a:r>
          </a:p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Domicilio</a:t>
            </a:r>
          </a:p>
          <a:p>
            <a:r>
              <a:rPr lang="es-ES" dirty="0"/>
              <a:t>Potencia coche</a:t>
            </a:r>
          </a:p>
          <a:p>
            <a:r>
              <a:rPr lang="es-ES" dirty="0"/>
              <a:t>Valor coche</a:t>
            </a:r>
          </a:p>
          <a:p>
            <a:r>
              <a:rPr lang="es-ES" dirty="0"/>
              <a:t>Uso privado/profesional</a:t>
            </a:r>
          </a:p>
          <a:p>
            <a:r>
              <a:rPr lang="es-ES" dirty="0"/>
              <a:t>Kilómetros anuales</a:t>
            </a:r>
          </a:p>
          <a:p>
            <a:r>
              <a:rPr lang="es-ES" dirty="0"/>
              <a:t>Opción de seguros suplementarios (asistencia jurídica, …)</a:t>
            </a:r>
          </a:p>
          <a:p>
            <a:r>
              <a:rPr lang="es-ES" dirty="0"/>
              <a:t>Herramientas de asistencia tecnológica</a:t>
            </a:r>
          </a:p>
          <a:p>
            <a:r>
              <a:rPr lang="es-ES" dirty="0"/>
              <a:t>Coche ‘ecológico’</a:t>
            </a:r>
          </a:p>
        </p:txBody>
      </p:sp>
    </p:spTree>
    <p:extLst>
      <p:ext uri="{BB962C8B-B14F-4D97-AF65-F5344CB8AC3E}">
        <p14:creationId xmlns:p14="http://schemas.microsoft.com/office/powerpoint/2010/main" val="913461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1152C-605A-4202-8B91-3FAFCE122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940799" cy="1320800"/>
          </a:xfrm>
        </p:spPr>
        <p:txBody>
          <a:bodyPr/>
          <a:lstStyle/>
          <a:p>
            <a:r>
              <a:rPr lang="es-ES" dirty="0"/>
              <a:t>La organización administrativa de Bélgica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073B786-C629-4F52-8E4D-55D213400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5068" y="1389921"/>
            <a:ext cx="5977466" cy="503601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0D92D14-E69F-4D63-8C32-BB9486DBA6AD}"/>
              </a:ext>
            </a:extLst>
          </p:cNvPr>
          <p:cNvSpPr txBox="1"/>
          <p:nvPr/>
        </p:nvSpPr>
        <p:spPr>
          <a:xfrm>
            <a:off x="855133" y="6248400"/>
            <a:ext cx="673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Fuente: https://nl.wikipedia.org/wiki/</a:t>
            </a:r>
            <a:r>
              <a:rPr lang="es-ES" sz="800" dirty="0" err="1"/>
              <a:t>Portaal:België</a:t>
            </a:r>
            <a:r>
              <a:rPr lang="es-ES" sz="800" dirty="0"/>
              <a:t>/</a:t>
            </a:r>
            <a:r>
              <a:rPr lang="es-ES" sz="800" dirty="0" err="1"/>
              <a:t>Kaarten</a:t>
            </a:r>
            <a:r>
              <a:rPr lang="es-ES" sz="800" dirty="0"/>
              <a:t>#/media/Bestand:Belgische_provincies.png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4C462FB-C8F0-407C-918B-80FFD0869214}"/>
              </a:ext>
            </a:extLst>
          </p:cNvPr>
          <p:cNvSpPr txBox="1"/>
          <p:nvPr/>
        </p:nvSpPr>
        <p:spPr>
          <a:xfrm>
            <a:off x="1794933" y="3916863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FRANCIA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7A70177-F2D8-4C75-98F3-9F9091CA0B51}"/>
              </a:ext>
            </a:extLst>
          </p:cNvPr>
          <p:cNvSpPr txBox="1"/>
          <p:nvPr/>
        </p:nvSpPr>
        <p:spPr>
          <a:xfrm>
            <a:off x="7992534" y="4512733"/>
            <a:ext cx="224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ALEMANIA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5E032D2-2395-415F-B64B-72CA0DE70E3E}"/>
              </a:ext>
            </a:extLst>
          </p:cNvPr>
          <p:cNvSpPr txBox="1"/>
          <p:nvPr/>
        </p:nvSpPr>
        <p:spPr>
          <a:xfrm>
            <a:off x="6832600" y="6248400"/>
            <a:ext cx="224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LUXEMBURGO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8DDC3E0-3C1A-4A0F-BD92-F5304193D109}"/>
              </a:ext>
            </a:extLst>
          </p:cNvPr>
          <p:cNvSpPr txBox="1"/>
          <p:nvPr/>
        </p:nvSpPr>
        <p:spPr>
          <a:xfrm>
            <a:off x="6045201" y="1343546"/>
            <a:ext cx="224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PAÍSES BAJOS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FECDD91-634C-4582-98AB-81F55FF8F9DD}"/>
              </a:ext>
            </a:extLst>
          </p:cNvPr>
          <p:cNvSpPr txBox="1"/>
          <p:nvPr/>
        </p:nvSpPr>
        <p:spPr>
          <a:xfrm rot="20037256">
            <a:off x="1646769" y="1566334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F0"/>
                </a:solidFill>
              </a:rPr>
              <a:t>Mar del Norte</a:t>
            </a:r>
          </a:p>
        </p:txBody>
      </p:sp>
      <p:pic>
        <p:nvPicPr>
          <p:cNvPr id="11" name="Gráfico 10" descr="Casa">
            <a:extLst>
              <a:ext uri="{FF2B5EF4-FFF2-40B4-BE49-F238E27FC236}">
                <a16:creationId xmlns:a16="http://schemas.microsoft.com/office/drawing/2014/main" id="{1838C8A6-E0E4-4968-AA80-255B66E78F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0000" y="1283584"/>
            <a:ext cx="618254" cy="568409"/>
          </a:xfrm>
          <a:prstGeom prst="rect">
            <a:avLst/>
          </a:prstGeom>
        </p:spPr>
      </p:pic>
      <p:sp>
        <p:nvSpPr>
          <p:cNvPr id="12" name="Flecha: hacia abajo 11">
            <a:extLst>
              <a:ext uri="{FF2B5EF4-FFF2-40B4-BE49-F238E27FC236}">
                <a16:creationId xmlns:a16="http://schemas.microsoft.com/office/drawing/2014/main" id="{15657A53-F120-4AF7-AB83-46825AB05AC9}"/>
              </a:ext>
            </a:extLst>
          </p:cNvPr>
          <p:cNvSpPr/>
          <p:nvPr/>
        </p:nvSpPr>
        <p:spPr>
          <a:xfrm>
            <a:off x="4130986" y="1774584"/>
            <a:ext cx="179294" cy="7052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477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6393D-9F7A-4CB2-8987-97E5EFFA0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6980" y="82276"/>
            <a:ext cx="7766936" cy="6219912"/>
          </a:xfrm>
        </p:spPr>
        <p:txBody>
          <a:bodyPr/>
          <a:lstStyle/>
          <a:p>
            <a:pPr algn="ctr"/>
            <a:b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b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b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r>
              <a:rPr lang="es-ES" sz="4400" b="1" dirty="0">
                <a:solidFill>
                  <a:srgbClr val="90C2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/>
              </a:rPr>
              <a:t>Hipótesis principal</a:t>
            </a:r>
            <a:br>
              <a:rPr lang="es-ES" sz="4400" b="1" dirty="0">
                <a:solidFill>
                  <a:srgbClr val="90C2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/>
              </a:rPr>
            </a:br>
            <a:r>
              <a:rPr lang="es-ES" sz="4400" b="1" dirty="0">
                <a:solidFill>
                  <a:srgbClr val="90C2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/>
              </a:rPr>
              <a:t> </a:t>
            </a:r>
            <a:br>
              <a:rPr lang="es-ES" sz="4400" b="1" dirty="0">
                <a:solidFill>
                  <a:srgbClr val="90C2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/>
              </a:rPr>
            </a:b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Se observa una variación en el número de accidentes de tráfico</a:t>
            </a:r>
            <a:b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b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b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4901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C729B8-5155-450B-9BA0-0D9336CE3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488070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Propósito de este estudio:</a:t>
            </a:r>
            <a:br>
              <a:rPr lang="es-ES" dirty="0"/>
            </a:br>
            <a:br>
              <a:rPr lang="es-ES" dirty="0"/>
            </a:br>
            <a:r>
              <a:rPr lang="es-ES" dirty="0"/>
              <a:t>- comprobar la veracidad de la hipótesis principal</a:t>
            </a:r>
            <a:br>
              <a:rPr lang="es-ES" dirty="0"/>
            </a:br>
            <a:br>
              <a:rPr lang="es-ES" dirty="0"/>
            </a:br>
            <a:r>
              <a:rPr lang="es-ES" dirty="0"/>
              <a:t>+</a:t>
            </a:r>
            <a:br>
              <a:rPr lang="es-ES" dirty="0"/>
            </a:br>
            <a:br>
              <a:rPr lang="es-ES" dirty="0"/>
            </a:br>
            <a:r>
              <a:rPr lang="es-ES" dirty="0"/>
              <a:t>- averiguar qué factores adicionales pueden estar relacionados con una eventual variación</a:t>
            </a:r>
          </a:p>
        </p:txBody>
      </p:sp>
    </p:spTree>
    <p:extLst>
      <p:ext uri="{BB962C8B-B14F-4D97-AF65-F5344CB8AC3E}">
        <p14:creationId xmlns:p14="http://schemas.microsoft.com/office/powerpoint/2010/main" val="2818829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084D4553-DF44-48F7-91E0-A9FF73FA61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3910206"/>
              </p:ext>
            </p:extLst>
          </p:nvPr>
        </p:nvGraphicFramePr>
        <p:xfrm>
          <a:off x="441064" y="1810871"/>
          <a:ext cx="10020748" cy="4754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2668">
                  <a:extLst>
                    <a:ext uri="{9D8B030D-6E8A-4147-A177-3AD203B41FA5}">
                      <a16:colId xmlns:a16="http://schemas.microsoft.com/office/drawing/2014/main" val="465397107"/>
                    </a:ext>
                  </a:extLst>
                </a:gridCol>
                <a:gridCol w="214798">
                  <a:extLst>
                    <a:ext uri="{9D8B030D-6E8A-4147-A177-3AD203B41FA5}">
                      <a16:colId xmlns:a16="http://schemas.microsoft.com/office/drawing/2014/main" val="4060717058"/>
                    </a:ext>
                  </a:extLst>
                </a:gridCol>
                <a:gridCol w="1904505">
                  <a:extLst>
                    <a:ext uri="{9D8B030D-6E8A-4147-A177-3AD203B41FA5}">
                      <a16:colId xmlns:a16="http://schemas.microsoft.com/office/drawing/2014/main" val="3374325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0731177"/>
                    </a:ext>
                  </a:extLst>
                </a:gridCol>
                <a:gridCol w="1109532">
                  <a:extLst>
                    <a:ext uri="{9D8B030D-6E8A-4147-A177-3AD203B41FA5}">
                      <a16:colId xmlns:a16="http://schemas.microsoft.com/office/drawing/2014/main" val="3492291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94457461"/>
                    </a:ext>
                  </a:extLst>
                </a:gridCol>
                <a:gridCol w="4372685">
                  <a:extLst>
                    <a:ext uri="{9D8B030D-6E8A-4147-A177-3AD203B41FA5}">
                      <a16:colId xmlns:a16="http://schemas.microsoft.com/office/drawing/2014/main" val="1084364578"/>
                    </a:ext>
                  </a:extLst>
                </a:gridCol>
              </a:tblGrid>
              <a:tr h="762000">
                <a:tc rowSpan="2" gridSpan="3">
                  <a:txBody>
                    <a:bodyPr/>
                    <a:lstStyle/>
                    <a:p>
                      <a:pPr algn="ctr"/>
                      <a:endParaRPr lang="es-ES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r>
                        <a:rPr lang="en-US" dirty="0"/>
                        <a:t>df.value1 = df.value1.</a:t>
                      </a:r>
                      <a:r>
                        <a:rPr lang="en-US" dirty="0">
                          <a:effectLst/>
                          <a:latin typeface="inherit"/>
                        </a:rPr>
                        <a:t>round</a:t>
                      </a:r>
                      <a:r>
                        <a:rPr lang="en-US" dirty="0"/>
                        <a:t>()</a:t>
                      </a:r>
                      <a:endParaRPr lang="es-ES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endParaRPr lang="es-ES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endParaRPr lang="es-ES" sz="2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r>
                        <a:rPr lang="es-ES" sz="28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Variaciónen</a:t>
                      </a:r>
                      <a:r>
                        <a:rPr lang="es-ES" sz="2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el </a:t>
                      </a:r>
                      <a:r>
                        <a:rPr lang="es-ES" sz="28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nº</a:t>
                      </a:r>
                      <a:r>
                        <a:rPr lang="es-ES" sz="2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de accidentes?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r>
                        <a:rPr lang="es-ES" dirty="0"/>
                        <a:t>El </a:t>
                      </a:r>
                      <a:r>
                        <a:rPr lang="es-ES" dirty="0" err="1"/>
                        <a:t>nº</a:t>
                      </a:r>
                      <a:r>
                        <a:rPr lang="es-ES" dirty="0"/>
                        <a:t> de accidentes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TIEMPO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u="sng" dirty="0"/>
                        <a:t>Global</a:t>
                      </a:r>
                      <a:r>
                        <a:rPr lang="es-ES" dirty="0"/>
                        <a:t>: </a:t>
                      </a:r>
                    </a:p>
                    <a:p>
                      <a:r>
                        <a:rPr lang="es-ES" dirty="0"/>
                        <a:t>Período determinado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411752"/>
                  </a:ext>
                </a:extLst>
              </a:tr>
              <a:tr h="780404">
                <a:tc gridSpan="3"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u="sng" dirty="0"/>
                        <a:t>Diferencial</a:t>
                      </a:r>
                      <a:r>
                        <a:rPr lang="es-ES" dirty="0"/>
                        <a:t>:</a:t>
                      </a:r>
                    </a:p>
                    <a:p>
                      <a:r>
                        <a:rPr lang="es-ES" dirty="0"/>
                        <a:t>Diferentes años </a:t>
                      </a:r>
                    </a:p>
                    <a:p>
                      <a:pPr lvl="0"/>
                      <a:r>
                        <a:rPr lang="es-ES" dirty="0"/>
                        <a:t>Diferentes meses</a:t>
                      </a:r>
                    </a:p>
                    <a:p>
                      <a:pPr lvl="0"/>
                      <a:r>
                        <a:rPr lang="es-ES" dirty="0"/>
                        <a:t>Contexto particular de COVID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882809"/>
                  </a:ext>
                </a:extLst>
              </a:tr>
              <a:tr h="481608">
                <a:tc gridSpan="2">
                  <a:txBody>
                    <a:bodyPr/>
                    <a:lstStyle/>
                    <a:p>
                      <a:r>
                        <a:rPr lang="es-ES" dirty="0"/>
                        <a:t>ESPACIO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gridSpan="3">
                  <a:txBody>
                    <a:bodyPr/>
                    <a:lstStyle/>
                    <a:p>
                      <a:r>
                        <a:rPr lang="es-ES" i="1" dirty="0"/>
                        <a:t>Verificamos (</a:t>
                      </a:r>
                      <a:r>
                        <a:rPr lang="es-ES" i="1" dirty="0" err="1"/>
                        <a:t>cor</a:t>
                      </a:r>
                      <a:r>
                        <a:rPr lang="es-ES" i="1" dirty="0"/>
                        <a:t>)relaciones posibles con </a:t>
                      </a:r>
                    </a:p>
                    <a:p>
                      <a:endParaRPr lang="es-ES" i="1" dirty="0"/>
                    </a:p>
                    <a:p>
                      <a:r>
                        <a:rPr lang="es-ES" i="1" dirty="0"/>
                        <a:t>  - el </a:t>
                      </a:r>
                      <a:r>
                        <a:rPr lang="es-ES" i="1" dirty="0" err="1"/>
                        <a:t>nº</a:t>
                      </a:r>
                      <a:r>
                        <a:rPr lang="es-ES" i="1" dirty="0"/>
                        <a:t> de flota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s-ES" i="1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s-ES" i="1" dirty="0"/>
                        <a:t>  - el </a:t>
                      </a:r>
                      <a:r>
                        <a:rPr lang="es-ES" i="1" dirty="0" err="1"/>
                        <a:t>nº</a:t>
                      </a:r>
                      <a:r>
                        <a:rPr lang="es-ES" i="1" dirty="0"/>
                        <a:t> de habitantes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ES" i="1" dirty="0"/>
                        <a:t>                                  &gt; la densidad de población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ES" i="1" dirty="0"/>
                        <a:t>  - la superficie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s-ES" i="1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s-ES" i="1" dirty="0"/>
                        <a:t>  - periodo laboral vs. no laboral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94802517"/>
                  </a:ext>
                </a:extLst>
              </a:tr>
              <a:tr h="1543786">
                <a:tc>
                  <a:txBody>
                    <a:bodyPr/>
                    <a:lstStyle/>
                    <a:p>
                      <a:r>
                        <a:rPr lang="es-ES" u="sng" dirty="0"/>
                        <a:t>Global</a:t>
                      </a:r>
                      <a:r>
                        <a:rPr lang="es-ES" dirty="0"/>
                        <a:t>: </a:t>
                      </a:r>
                    </a:p>
                    <a:p>
                      <a:r>
                        <a:rPr lang="es-ES" dirty="0"/>
                        <a:t>Bélgica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u="sng" dirty="0"/>
                        <a:t>Diferencial</a:t>
                      </a:r>
                      <a:r>
                        <a:rPr lang="es-ES" dirty="0"/>
                        <a:t>:</a:t>
                      </a:r>
                    </a:p>
                    <a:p>
                      <a:r>
                        <a:rPr lang="es-ES" dirty="0"/>
                        <a:t>Los diferentes distritos de Bélgica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r>
                        <a:rPr lang="es-ES" dirty="0"/>
                        <a:t>Relaciones con </a:t>
                      </a:r>
                    </a:p>
                    <a:p>
                      <a:r>
                        <a:rPr lang="es-ES" dirty="0"/>
                        <a:t>    - el </a:t>
                      </a:r>
                      <a:r>
                        <a:rPr lang="es-ES" dirty="0" err="1"/>
                        <a:t>nº</a:t>
                      </a:r>
                      <a:r>
                        <a:rPr lang="es-ES" dirty="0"/>
                        <a:t> de flota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448429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553B6045-178B-4B19-A1C3-C1895FCCACD4}"/>
              </a:ext>
            </a:extLst>
          </p:cNvPr>
          <p:cNvSpPr txBox="1"/>
          <p:nvPr/>
        </p:nvSpPr>
        <p:spPr>
          <a:xfrm>
            <a:off x="779930" y="445285"/>
            <a:ext cx="90902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Base para el análisis</a:t>
            </a:r>
          </a:p>
        </p:txBody>
      </p:sp>
    </p:spTree>
    <p:extLst>
      <p:ext uri="{BB962C8B-B14F-4D97-AF65-F5344CB8AC3E}">
        <p14:creationId xmlns:p14="http://schemas.microsoft.com/office/powerpoint/2010/main" val="2083116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0E0C905-3443-498D-8FAC-5DEFAE6DD4E8}"/>
              </a:ext>
            </a:extLst>
          </p:cNvPr>
          <p:cNvSpPr/>
          <p:nvPr/>
        </p:nvSpPr>
        <p:spPr>
          <a:xfrm>
            <a:off x="425824" y="1725706"/>
            <a:ext cx="11041828" cy="29117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EBE8AC-CE73-4CB7-AF7D-5EF4E98B6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24" y="1879002"/>
            <a:ext cx="10762129" cy="4978998"/>
          </a:xfrm>
        </p:spPr>
        <p:txBody>
          <a:bodyPr>
            <a:normAutofit/>
          </a:bodyPr>
          <a:lstStyle/>
          <a:p>
            <a:pPr algn="ctr"/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Primera hipótesis:</a:t>
            </a:r>
            <a:b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“el número de accidentes ha ido aumentando </a:t>
            </a:r>
            <a:b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lo largo de los años”</a:t>
            </a:r>
            <a:b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622261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2666</TotalTime>
  <Words>979</Words>
  <Application>Microsoft Office PowerPoint</Application>
  <PresentationFormat>Panorámica</PresentationFormat>
  <Paragraphs>124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Arial</vt:lpstr>
      <vt:lpstr>inherit</vt:lpstr>
      <vt:lpstr>Trebuchet MS</vt:lpstr>
      <vt:lpstr>Wingdings 3</vt:lpstr>
      <vt:lpstr>Faceta</vt:lpstr>
      <vt:lpstr>Los accidentes en Bélgica Análisis exploratorio de datos </vt:lpstr>
      <vt:lpstr>Presentación de PowerPoint</vt:lpstr>
      <vt:lpstr>El seguro del coche</vt:lpstr>
      <vt:lpstr>Parámetros que intervienen en la tarificación del seguro de coche</vt:lpstr>
      <vt:lpstr>La organización administrativa de Bélgica</vt:lpstr>
      <vt:lpstr>   Hipótesis principal   Se observa una variación en el número de accidentes de tráfico   </vt:lpstr>
      <vt:lpstr>Propósito de este estudio:  - comprobar la veracidad de la hipótesis principal  +  - averiguar qué factores adicionales pueden estar relacionados con una eventual variación</vt:lpstr>
      <vt:lpstr>Presentación de PowerPoint</vt:lpstr>
      <vt:lpstr>Primera hipótesis:  “el número de accidentes ha ido aumentando  a lo largo de los años”  </vt:lpstr>
      <vt:lpstr>Presentación de PowerPoint</vt:lpstr>
      <vt:lpstr>Evaluación de la primera hipótesis:   La evolución del número de accidentes en Bélgica                    (2008, 2012, 2016-2020)</vt:lpstr>
      <vt:lpstr>Relación con los parámetros mencionados: flota + densidad (de población)</vt:lpstr>
      <vt:lpstr>Segunda hipótesis:  “hay una variación en el número de accidentes  en base al distrito donde ocurren”  </vt:lpstr>
      <vt:lpstr>Presentación de PowerPoint</vt:lpstr>
      <vt:lpstr>Evaluación de la segunda hipótesis:</vt:lpstr>
      <vt:lpstr>Otra visualización para detectar mejor la dispersión y el volumen de los ‘outliers’</vt:lpstr>
      <vt:lpstr>El número diferente de accidentes y el número también diferente de la población en los distritos: relacionados?</vt:lpstr>
      <vt:lpstr>Presentación de PowerPoint</vt:lpstr>
      <vt:lpstr>Accidentes al año por persona por distrito (base = 2012, 2016-2020)</vt:lpstr>
      <vt:lpstr>Otra visualización para detectar mejor la dispersión y el volumen de los ‘outliers’</vt:lpstr>
      <vt:lpstr>Tercera hipótesis:  “hay una variación en el número de accidentes  en base al momento de la conducción”  opciones:  variación entre meses  </vt:lpstr>
      <vt:lpstr>Presentación de PowerPoint</vt:lpstr>
      <vt:lpstr>Evaluación de la tercera hipótesis</vt:lpstr>
      <vt:lpstr>Relación con los periodos laborales vs. Vacaciones escolares</vt:lpstr>
      <vt:lpstr>Conclusión:  La hipótesis principal: variación en el nº de accidentes 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 accidentes en Bélgica Exploración de datos</dc:title>
  <dc:creator>zio coso</dc:creator>
  <cp:lastModifiedBy>zio coso</cp:lastModifiedBy>
  <cp:revision>12</cp:revision>
  <dcterms:created xsi:type="dcterms:W3CDTF">2022-03-08T15:57:13Z</dcterms:created>
  <dcterms:modified xsi:type="dcterms:W3CDTF">2022-03-13T20:45:50Z</dcterms:modified>
</cp:coreProperties>
</file>