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Economica"/>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italic.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Economica-boldItalic.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Economica-bold.fntdata"/><Relationship Id="rId16" Type="http://schemas.openxmlformats.org/officeDocument/2006/relationships/slide" Target="slides/slide11.xml"/><Relationship Id="rId38" Type="http://schemas.openxmlformats.org/officeDocument/2006/relationships/font" Target="fonts/Economic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c6933b43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c6933b43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c6933b43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c6933b43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dcb19470f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dcb19470f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dcb19470f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dcb19470f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c6933b43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c6933b43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dcb19470f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dcb19470f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dcb19470f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dcb19470f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5c6933b43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c6933b43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bdc385b1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bdc385b1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0c74ea4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0c74ea4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5c6933b4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c6933b4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5c6933b43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c6933b43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542b438a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42b438a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42b438a8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42b438a8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542b438a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42b438a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542b438a8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42b438a8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dcb19470f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dcb19470f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dcb19470f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dcb19470f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6bdc385b1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bdc385b1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bdc385b1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bdc385b1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6bdc385b1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bdc385b1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dcb19470f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dcb19470f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6bdc385b1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bdc385b1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542b438a8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42b438a8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6bdc385b1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bdc385b1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c6933b4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c6933b4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dcb19470f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dcb19470f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5c6933b43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c6933b43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dcb19470f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dcb19470f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42b438a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42b438a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d1e50ac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d1e50ac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ezi.com/oratsxegymvg/unidad-didactica-nelson-cubides-salazar/" TargetMode="External"/><Relationship Id="rId4" Type="http://schemas.openxmlformats.org/officeDocument/2006/relationships/image" Target="../media/image11.png"/><Relationship Id="rId5" Type="http://schemas.openxmlformats.org/officeDocument/2006/relationships/hyperlink" Target="https://sozi-projects.github.io/Sozi-demos/this-is-not-a-slideshow/this-is-not-a-slideshow.sozi.html" TargetMode="External"/><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regebro.github.io/hovercraft/#/step-1" TargetMode="External"/><Relationship Id="rId4" Type="http://schemas.openxmlformats.org/officeDocument/2006/relationships/hyperlink" Target="https://hovercraft.readthedocs.io/en/latest/presentations.html" TargetMode="External"/><Relationship Id="rId9" Type="http://schemas.openxmlformats.org/officeDocument/2006/relationships/hyperlink" Target="http://static.fablab-lannion.org/tutos/openscad/#/fondementsOpenscad" TargetMode="External"/><Relationship Id="rId5" Type="http://schemas.openxmlformats.org/officeDocument/2006/relationships/hyperlink" Target="https://lihuen.linti.unlp.edu.ar/index.php/Presentaciones_usando_Hovercraft" TargetMode="External"/><Relationship Id="rId6" Type="http://schemas.openxmlformats.org/officeDocument/2006/relationships/hyperlink" Target="https://revealjs.com/#/" TargetMode="External"/><Relationship Id="rId7" Type="http://schemas.openxmlformats.org/officeDocument/2006/relationships/hyperlink" Target="https://revealjs.com/#/" TargetMode="External"/><Relationship Id="rId8" Type="http://schemas.openxmlformats.org/officeDocument/2006/relationships/hyperlink" Target="https://github.com/hakimel/reveal.js/wiki/Example-Presentatio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rise.readthedocs.io/en/stable/"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google.com/document/d/1bm4A8FPPpNScH0Bi-1rZMBQ3jv2WtY4W3JlTSkGteYc/edit" TargetMode="External"/><Relationship Id="rId4" Type="http://schemas.openxmlformats.org/officeDocument/2006/relationships/hyperlink" Target="https://drive.google.com/file/d/1mwxFvr5b8EFnwFux4TDImBAmTBwWCaqF/view?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lac.unwomen.org/es/digiteca/publicaciones/2020/09/mujeres-en-ciencia-tecnologia-ingenieria-y-matematicas-en-america-latina-y-el-caribe" TargetMode="External"/><Relationship Id="rId4" Type="http://schemas.openxmlformats.org/officeDocument/2006/relationships/hyperlink" Target="https://lac.unwomen.org/es/digiteca/publicaciones/2020/09/mujeres-en-ciencia-tecnologia-ingenieria-y-matematicas-en-america-latina-y-el-carib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normasapa.com/como-hacer-referencias-bibliografia-en-normas-apa/" TargetMode="Externa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normas-apa.org/referencias/" TargetMode="Externa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rive.google.com/file/d/1RgclgaP-gbKxScoloVsG2EtgN-EM7TOg/view?usp=sharing" TargetMode="External"/><Relationship Id="rId4" Type="http://schemas.openxmlformats.org/officeDocument/2006/relationships/hyperlink" Target="https://drive.google.com/file/d/1hVDGPW6VexJubZ2fvrIdUx4tP0KzOWoP/view?usp=sharing" TargetMode="External"/><Relationship Id="rId5" Type="http://schemas.openxmlformats.org/officeDocument/2006/relationships/hyperlink" Target="https://drive.google.com/file/d/1zp6Pu3VR8ubVL3J204YqkpaB0VqtFH-v/view?usp=sharing" TargetMode="External"/><Relationship Id="rId6" Type="http://schemas.openxmlformats.org/officeDocument/2006/relationships/hyperlink" Target="https://drive.google.com/file/d/1sNCee_fkCeH_kfQlPFoTvsTRwv2hbu3E/view?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document/d/1bJxrEuGoKgGVFpWUjXrXt9OImMv5BnTh/ed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overleaf.com/"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hyperlink" Target="http://desarrolloweb.dlsi.ua.es/cursos/2015/herramientas-investigacion/que-es-latex"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977475" y="1724777"/>
            <a:ext cx="3054600" cy="90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Entrega Final</a:t>
            </a:r>
            <a:endParaRPr/>
          </a:p>
        </p:txBody>
      </p:sp>
      <p:sp>
        <p:nvSpPr>
          <p:cNvPr id="63" name="Google Shape;63;p13"/>
          <p:cNvSpPr txBox="1"/>
          <p:nvPr>
            <p:ph idx="1" type="subTitle"/>
          </p:nvPr>
        </p:nvSpPr>
        <p:spPr>
          <a:xfrm>
            <a:off x="311700" y="2834125"/>
            <a:ext cx="8520600" cy="9093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s-419"/>
              <a:t>Pautas para la  elaboración del informe </a:t>
            </a:r>
            <a:endParaRPr/>
          </a:p>
          <a:p>
            <a:pPr indent="0" lvl="0" marL="0" rtl="0" algn="ctr">
              <a:spcBef>
                <a:spcPts val="0"/>
              </a:spcBef>
              <a:spcAft>
                <a:spcPts val="0"/>
              </a:spcAft>
              <a:buNone/>
            </a:pPr>
            <a:r>
              <a:rPr lang="es-419"/>
              <a:t>y</a:t>
            </a:r>
            <a:endParaRPr/>
          </a:p>
          <a:p>
            <a:pPr indent="0" lvl="0" marL="0" rtl="0" algn="ctr">
              <a:spcBef>
                <a:spcPts val="0"/>
              </a:spcBef>
              <a:spcAft>
                <a:spcPts val="0"/>
              </a:spcAft>
              <a:buNone/>
            </a:pPr>
            <a:r>
              <a:rPr lang="es-419"/>
              <a:t> presentación del trabajo</a:t>
            </a:r>
            <a:endParaRPr/>
          </a:p>
        </p:txBody>
      </p:sp>
      <p:pic>
        <p:nvPicPr>
          <p:cNvPr id="64" name="Google Shape;64;p13"/>
          <p:cNvPicPr preferRelativeResize="0"/>
          <p:nvPr/>
        </p:nvPicPr>
        <p:blipFill>
          <a:blip r:embed="rId3">
            <a:alphaModFix/>
          </a:blip>
          <a:stretch>
            <a:fillRect/>
          </a:stretch>
        </p:blipFill>
        <p:spPr>
          <a:xfrm>
            <a:off x="62750" y="4762500"/>
            <a:ext cx="952500" cy="381000"/>
          </a:xfrm>
          <a:prstGeom prst="rect">
            <a:avLst/>
          </a:prstGeom>
          <a:noFill/>
          <a:ln>
            <a:noFill/>
          </a:ln>
        </p:spPr>
      </p:pic>
      <p:sp>
        <p:nvSpPr>
          <p:cNvPr id="65" name="Google Shape;65;p13"/>
          <p:cNvSpPr txBox="1"/>
          <p:nvPr/>
        </p:nvSpPr>
        <p:spPr>
          <a:xfrm>
            <a:off x="847150" y="4749000"/>
            <a:ext cx="78666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450">
                <a:solidFill>
                  <a:srgbClr val="464646"/>
                </a:solidFill>
                <a:highlight>
                  <a:srgbClr val="FFFFFF"/>
                </a:highlight>
              </a:rPr>
              <a:t>Este obra está bajo una </a:t>
            </a:r>
            <a:r>
              <a:rPr lang="es-419" sz="1450">
                <a:solidFill>
                  <a:srgbClr val="049CCF"/>
                </a:solidFill>
                <a:highlight>
                  <a:srgbClr val="FFFFFF"/>
                </a:highlight>
                <a:uFill>
                  <a:noFill/>
                </a:uFill>
                <a:hlinkClick r:id="rId4">
                  <a:extLst>
                    <a:ext uri="{A12FA001-AC4F-418D-AE19-62706E023703}">
                      <ahyp:hlinkClr val="tx"/>
                    </a:ext>
                  </a:extLst>
                </a:hlinkClick>
              </a:rPr>
              <a:t>licencia de Creative Commons Reconocimiento 4.0 Internacional</a:t>
            </a:r>
            <a:r>
              <a:rPr lang="es-419" sz="1450">
                <a:solidFill>
                  <a:srgbClr val="464646"/>
                </a:solidFill>
                <a:highlight>
                  <a:srgbClr val="FFFFFF"/>
                </a:highlight>
              </a:rPr>
              <a:t>.</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s-419"/>
              <a:t>Prezi y Sozi</a:t>
            </a:r>
            <a:endParaRPr/>
          </a:p>
          <a:p>
            <a:pPr indent="0" lvl="0" marL="0" rtl="0" algn="l">
              <a:spcBef>
                <a:spcPts val="0"/>
              </a:spcBef>
              <a:spcAft>
                <a:spcPts val="0"/>
              </a:spcAft>
              <a:buNone/>
            </a:pPr>
            <a:r>
              <a:t/>
            </a:r>
            <a:endParaRPr/>
          </a:p>
        </p:txBody>
      </p:sp>
      <p:sp>
        <p:nvSpPr>
          <p:cNvPr id="139" name="Google Shape;139;p22"/>
          <p:cNvSpPr txBox="1"/>
          <p:nvPr>
            <p:ph idx="1" type="body"/>
          </p:nvPr>
        </p:nvSpPr>
        <p:spPr>
          <a:xfrm>
            <a:off x="311700" y="866675"/>
            <a:ext cx="4428600" cy="3697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s-419"/>
              <a:t>Presentaciones más vistosas.</a:t>
            </a:r>
            <a:endParaRPr/>
          </a:p>
          <a:p>
            <a:pPr indent="-342900" lvl="0" marL="457200" rtl="0" algn="l">
              <a:spcBef>
                <a:spcPts val="0"/>
              </a:spcBef>
              <a:spcAft>
                <a:spcPts val="0"/>
              </a:spcAft>
              <a:buSzPts val="1800"/>
              <a:buChar char="●"/>
            </a:pPr>
            <a:r>
              <a:rPr lang="es-419"/>
              <a:t>Amplia comunidad y ejemplos.</a:t>
            </a:r>
            <a:endParaRPr/>
          </a:p>
          <a:p>
            <a:pPr indent="-342900" lvl="0" marL="457200" rtl="0" algn="l">
              <a:spcBef>
                <a:spcPts val="0"/>
              </a:spcBef>
              <a:spcAft>
                <a:spcPts val="0"/>
              </a:spcAft>
              <a:buSzPts val="1800"/>
              <a:buChar char="●"/>
            </a:pPr>
            <a:r>
              <a:rPr lang="es-419"/>
              <a:t>Plantillas</a:t>
            </a:r>
            <a:r>
              <a:rPr lang="es-419"/>
              <a:t> disponibles.</a:t>
            </a:r>
            <a:endParaRPr/>
          </a:p>
          <a:p>
            <a:pPr indent="-342900" lvl="0" marL="457200" rtl="0" algn="l">
              <a:spcBef>
                <a:spcPts val="0"/>
              </a:spcBef>
              <a:spcAft>
                <a:spcPts val="0"/>
              </a:spcAft>
              <a:buSzPts val="1800"/>
              <a:buChar char="●"/>
            </a:pPr>
            <a:r>
              <a:rPr b="1" lang="es-419"/>
              <a:t>Importante</a:t>
            </a:r>
            <a:r>
              <a:rPr lang="es-419"/>
              <a:t>: software privativo vs. libre.</a:t>
            </a:r>
            <a:endParaRPr/>
          </a:p>
          <a:p>
            <a:pPr indent="-342900" lvl="0" marL="457200" rtl="0" algn="l">
              <a:spcBef>
                <a:spcPts val="0"/>
              </a:spcBef>
              <a:spcAft>
                <a:spcPts val="0"/>
              </a:spcAft>
              <a:buSzPts val="1800"/>
              <a:buChar char="●"/>
            </a:pPr>
            <a:r>
              <a:rPr lang="es-419"/>
              <a:t>Descargas, tamaño de la presentación, otros requerimientos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s-419"/>
              <a:t>Sozy</a:t>
            </a:r>
            <a:r>
              <a:rPr lang="es-419"/>
              <a:t>: https://sozi.baierouge.fr/ </a:t>
            </a:r>
            <a:endParaRPr/>
          </a:p>
          <a:p>
            <a:pPr indent="0" lvl="0" marL="457200" rtl="0" algn="l">
              <a:spcBef>
                <a:spcPts val="1200"/>
              </a:spcBef>
              <a:spcAft>
                <a:spcPts val="1200"/>
              </a:spcAft>
              <a:buNone/>
            </a:pPr>
            <a:r>
              <a:t/>
            </a:r>
            <a:endParaRPr/>
          </a:p>
        </p:txBody>
      </p:sp>
      <p:pic>
        <p:nvPicPr>
          <p:cNvPr id="140" name="Google Shape;140;p22">
            <a:hlinkClick r:id="rId3"/>
          </p:cNvPr>
          <p:cNvPicPr preferRelativeResize="0"/>
          <p:nvPr/>
        </p:nvPicPr>
        <p:blipFill>
          <a:blip r:embed="rId4">
            <a:alphaModFix/>
          </a:blip>
          <a:stretch>
            <a:fillRect/>
          </a:stretch>
        </p:blipFill>
        <p:spPr>
          <a:xfrm>
            <a:off x="5163500" y="3352824"/>
            <a:ext cx="2907214" cy="1615626"/>
          </a:xfrm>
          <a:prstGeom prst="rect">
            <a:avLst/>
          </a:prstGeom>
          <a:noFill/>
          <a:ln>
            <a:noFill/>
          </a:ln>
        </p:spPr>
      </p:pic>
      <p:pic>
        <p:nvPicPr>
          <p:cNvPr id="141" name="Google Shape;141;p22">
            <a:hlinkClick r:id="rId5"/>
          </p:cNvPr>
          <p:cNvPicPr preferRelativeResize="0"/>
          <p:nvPr/>
        </p:nvPicPr>
        <p:blipFill>
          <a:blip r:embed="rId6">
            <a:alphaModFix/>
          </a:blip>
          <a:stretch>
            <a:fillRect/>
          </a:stretch>
        </p:blipFill>
        <p:spPr>
          <a:xfrm>
            <a:off x="6002075" y="761725"/>
            <a:ext cx="2172705" cy="1900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Hovercraft y reveal.js</a:t>
            </a:r>
            <a:endParaRPr/>
          </a:p>
        </p:txBody>
      </p:sp>
      <p:sp>
        <p:nvSpPr>
          <p:cNvPr id="147" name="Google Shape;147;p23"/>
          <p:cNvSpPr txBox="1"/>
          <p:nvPr>
            <p:ph idx="1" type="body"/>
          </p:nvPr>
        </p:nvSpPr>
        <p:spPr>
          <a:xfrm>
            <a:off x="311700" y="1152475"/>
            <a:ext cx="8473800" cy="372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Se trabaja en texto plano: markdown</a:t>
            </a:r>
            <a:endParaRPr/>
          </a:p>
          <a:p>
            <a:pPr indent="-342900" lvl="0" marL="457200" rtl="0" algn="l">
              <a:spcBef>
                <a:spcPts val="0"/>
              </a:spcBef>
              <a:spcAft>
                <a:spcPts val="0"/>
              </a:spcAft>
              <a:buSzPts val="1800"/>
              <a:buChar char="●"/>
            </a:pPr>
            <a:r>
              <a:rPr lang="es-419"/>
              <a:t>Se compila.</a:t>
            </a:r>
            <a:endParaRPr/>
          </a:p>
          <a:p>
            <a:pPr indent="-342900" lvl="0" marL="457200" rtl="0" algn="l">
              <a:spcBef>
                <a:spcPts val="0"/>
              </a:spcBef>
              <a:spcAft>
                <a:spcPts val="0"/>
              </a:spcAft>
              <a:buSzPts val="1800"/>
              <a:buChar char="●"/>
            </a:pPr>
            <a:r>
              <a:rPr lang="es-419"/>
              <a:t>Generan, por lo general, HTML.</a:t>
            </a:r>
            <a:endParaRPr/>
          </a:p>
          <a:p>
            <a:pPr indent="-342900" lvl="0" marL="457200" rtl="0" algn="l">
              <a:spcBef>
                <a:spcPts val="0"/>
              </a:spcBef>
              <a:spcAft>
                <a:spcPts val="0"/>
              </a:spcAft>
              <a:buSzPts val="1800"/>
              <a:buChar char="●"/>
            </a:pPr>
            <a:r>
              <a:rPr lang="es-419" u="sng">
                <a:solidFill>
                  <a:schemeClr val="hlink"/>
                </a:solidFill>
                <a:hlinkClick r:id="rId3"/>
              </a:rPr>
              <a:t>Hovercraft</a:t>
            </a:r>
            <a:r>
              <a:rPr lang="es-419"/>
              <a:t>: </a:t>
            </a:r>
            <a:r>
              <a:rPr lang="es-419" u="sng">
                <a:solidFill>
                  <a:schemeClr val="hlink"/>
                </a:solidFill>
                <a:hlinkClick r:id="rId4"/>
              </a:rPr>
              <a:t>https://hovercraft.readthedocs.io/en/latest/presentations.html</a:t>
            </a:r>
            <a:endParaRPr/>
          </a:p>
          <a:p>
            <a:pPr indent="-317500" lvl="1" marL="914400" rtl="0" algn="l">
              <a:spcBef>
                <a:spcPts val="0"/>
              </a:spcBef>
              <a:spcAft>
                <a:spcPts val="0"/>
              </a:spcAft>
              <a:buSzPts val="1400"/>
              <a:buChar char="○"/>
            </a:pPr>
            <a:r>
              <a:rPr lang="es-419" u="sng">
                <a:solidFill>
                  <a:schemeClr val="hlink"/>
                </a:solidFill>
                <a:hlinkClick r:id="rId5"/>
              </a:rPr>
              <a:t>https://lihuen.linti.unlp.edu.ar/index.php/Presentaciones_usando_Hovercraft</a:t>
            </a:r>
            <a:r>
              <a:rPr lang="es-419"/>
              <a:t> </a:t>
            </a:r>
            <a:endParaRPr/>
          </a:p>
          <a:p>
            <a:pPr indent="-342900" lvl="0" marL="457200" rtl="0" algn="l">
              <a:spcBef>
                <a:spcPts val="0"/>
              </a:spcBef>
              <a:spcAft>
                <a:spcPts val="0"/>
              </a:spcAft>
              <a:buSzPts val="1800"/>
              <a:buChar char="●"/>
            </a:pPr>
            <a:r>
              <a:rPr lang="es-419" u="sng">
                <a:solidFill>
                  <a:schemeClr val="hlink"/>
                </a:solidFill>
                <a:hlinkClick r:id="rId6"/>
              </a:rPr>
              <a:t>Reveal.js</a:t>
            </a:r>
            <a:r>
              <a:rPr lang="es-419"/>
              <a:t>: </a:t>
            </a:r>
            <a:r>
              <a:rPr lang="es-419" u="sng">
                <a:solidFill>
                  <a:schemeClr val="hlink"/>
                </a:solidFill>
                <a:hlinkClick r:id="rId7"/>
              </a:rPr>
              <a:t>https://revealjs.com/#/</a:t>
            </a:r>
            <a:endParaRPr/>
          </a:p>
          <a:p>
            <a:pPr indent="-317500" lvl="1" marL="914400" rtl="0" algn="l">
              <a:spcBef>
                <a:spcPts val="0"/>
              </a:spcBef>
              <a:spcAft>
                <a:spcPts val="0"/>
              </a:spcAft>
              <a:buSzPts val="1400"/>
              <a:buChar char="○"/>
            </a:pPr>
            <a:r>
              <a:rPr lang="es-419"/>
              <a:t>Hay muchos </a:t>
            </a:r>
            <a:r>
              <a:rPr lang="es-419" u="sng">
                <a:solidFill>
                  <a:schemeClr val="hlink"/>
                </a:solidFill>
                <a:hlinkClick r:id="rId8"/>
              </a:rPr>
              <a:t>ejemplos</a:t>
            </a:r>
            <a:endParaRPr/>
          </a:p>
          <a:p>
            <a:pPr indent="-317500" lvl="1" marL="914400" rtl="0" algn="l">
              <a:spcBef>
                <a:spcPts val="0"/>
              </a:spcBef>
              <a:spcAft>
                <a:spcPts val="0"/>
              </a:spcAft>
              <a:buSzPts val="1400"/>
              <a:buChar char="○"/>
            </a:pPr>
            <a:r>
              <a:rPr lang="es-419" u="sng">
                <a:solidFill>
                  <a:schemeClr val="hlink"/>
                </a:solidFill>
                <a:hlinkClick r:id="rId9"/>
              </a:rPr>
              <a:t>http://static.fablab-lannion.org/tutos/openscad/#/fondementsOpenscad</a:t>
            </a:r>
            <a:r>
              <a:rPr lang="es-419"/>
              <a:t>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Jupyter notebook</a:t>
            </a:r>
            <a:endParaRPr/>
          </a:p>
        </p:txBody>
      </p:sp>
      <p:sp>
        <p:nvSpPr>
          <p:cNvPr id="153" name="Google Shape;153;p24"/>
          <p:cNvSpPr txBox="1"/>
          <p:nvPr>
            <p:ph idx="1" type="body"/>
          </p:nvPr>
        </p:nvSpPr>
        <p:spPr>
          <a:xfrm>
            <a:off x="311700" y="1399000"/>
            <a:ext cx="3467100" cy="330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Hay celdas:</a:t>
            </a:r>
            <a:endParaRPr/>
          </a:p>
          <a:p>
            <a:pPr indent="-317500" lvl="1" marL="914400" rtl="0" algn="l">
              <a:spcBef>
                <a:spcPts val="0"/>
              </a:spcBef>
              <a:spcAft>
                <a:spcPts val="0"/>
              </a:spcAft>
              <a:buSzPts val="1400"/>
              <a:buChar char="○"/>
            </a:pPr>
            <a:r>
              <a:rPr lang="es-419"/>
              <a:t>de código</a:t>
            </a:r>
            <a:endParaRPr/>
          </a:p>
          <a:p>
            <a:pPr indent="-317500" lvl="1" marL="914400" rtl="0" algn="l">
              <a:spcBef>
                <a:spcPts val="0"/>
              </a:spcBef>
              <a:spcAft>
                <a:spcPts val="0"/>
              </a:spcAft>
              <a:buSzPts val="1400"/>
              <a:buChar char="○"/>
            </a:pPr>
            <a:r>
              <a:rPr lang="es-419"/>
              <a:t>de texto</a:t>
            </a:r>
            <a:endParaRPr/>
          </a:p>
          <a:p>
            <a:pPr indent="-342900" lvl="0" marL="457200" rtl="0" algn="l">
              <a:spcBef>
                <a:spcPts val="0"/>
              </a:spcBef>
              <a:spcAft>
                <a:spcPts val="0"/>
              </a:spcAft>
              <a:buSzPts val="1800"/>
              <a:buChar char="●"/>
            </a:pPr>
            <a:r>
              <a:rPr lang="es-419"/>
              <a:t>Se puede ejecutar código Python.</a:t>
            </a:r>
            <a:endParaRPr/>
          </a:p>
          <a:p>
            <a:pPr indent="-342900" lvl="0" marL="457200" rtl="0" algn="l">
              <a:spcBef>
                <a:spcPts val="0"/>
              </a:spcBef>
              <a:spcAft>
                <a:spcPts val="0"/>
              </a:spcAft>
              <a:buSzPts val="1800"/>
              <a:buChar char="●"/>
            </a:pPr>
            <a:r>
              <a:rPr lang="es-419"/>
              <a:t>Se puede exportar a varios formatos: reveal por ejemplo.</a:t>
            </a:r>
            <a:endParaRPr/>
          </a:p>
          <a:p>
            <a:pPr indent="-342900" lvl="0" marL="457200" rtl="0" algn="l">
              <a:spcBef>
                <a:spcPts val="0"/>
              </a:spcBef>
              <a:spcAft>
                <a:spcPts val="0"/>
              </a:spcAft>
              <a:buSzPts val="1800"/>
              <a:buChar char="●"/>
            </a:pPr>
            <a:r>
              <a:rPr lang="es-419"/>
              <a:t>Se puede utilizar </a:t>
            </a:r>
            <a:r>
              <a:rPr lang="es-419" u="sng">
                <a:solidFill>
                  <a:schemeClr val="hlink"/>
                </a:solidFill>
                <a:hlinkClick r:id="rId3"/>
              </a:rPr>
              <a:t>Rise</a:t>
            </a:r>
            <a:r>
              <a:rPr lang="es-419"/>
              <a:t> para armar una presentación.</a:t>
            </a:r>
            <a:endParaRPr/>
          </a:p>
        </p:txBody>
      </p:sp>
      <p:pic>
        <p:nvPicPr>
          <p:cNvPr id="154" name="Google Shape;154;p24"/>
          <p:cNvPicPr preferRelativeResize="0"/>
          <p:nvPr/>
        </p:nvPicPr>
        <p:blipFill>
          <a:blip r:embed="rId4">
            <a:alphaModFix/>
          </a:blip>
          <a:stretch>
            <a:fillRect/>
          </a:stretch>
        </p:blipFill>
        <p:spPr>
          <a:xfrm>
            <a:off x="3778800" y="1170125"/>
            <a:ext cx="5212801" cy="27722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¿Cómo organizamos la exposición del trabajo?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La exposición del trabajo</a:t>
            </a:r>
            <a:endParaRPr/>
          </a:p>
        </p:txBody>
      </p:sp>
      <p:sp>
        <p:nvSpPr>
          <p:cNvPr id="165" name="Google Shape;165;p26"/>
          <p:cNvSpPr txBox="1"/>
          <p:nvPr>
            <p:ph idx="1" type="body"/>
          </p:nvPr>
        </p:nvSpPr>
        <p:spPr>
          <a:xfrm>
            <a:off x="311700" y="1152475"/>
            <a:ext cx="8520600" cy="3633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s-419" sz="2000"/>
              <a:t>Deben definir qué quieren mostrar.</a:t>
            </a:r>
            <a:endParaRPr sz="2000"/>
          </a:p>
          <a:p>
            <a:pPr indent="-355600" lvl="0" marL="457200" rtl="0" algn="l">
              <a:spcBef>
                <a:spcPts val="0"/>
              </a:spcBef>
              <a:spcAft>
                <a:spcPts val="0"/>
              </a:spcAft>
              <a:buSzPts val="2000"/>
              <a:buChar char="●"/>
            </a:pPr>
            <a:r>
              <a:rPr lang="es-419" sz="2000"/>
              <a:t>Si la exposición es en grupo, todos los integrantes deberían participar y estar coordinados.</a:t>
            </a:r>
            <a:endParaRPr sz="2000"/>
          </a:p>
          <a:p>
            <a:pPr indent="-355600" lvl="0" marL="457200" rtl="0" algn="l">
              <a:spcBef>
                <a:spcPts val="0"/>
              </a:spcBef>
              <a:spcAft>
                <a:spcPts val="0"/>
              </a:spcAft>
              <a:buSzPts val="2000"/>
              <a:buChar char="●"/>
            </a:pPr>
            <a:r>
              <a:rPr lang="es-419" sz="2000"/>
              <a:t>Es aconsejable tener una presentación de apoyo.</a:t>
            </a:r>
            <a:endParaRPr sz="2000"/>
          </a:p>
          <a:p>
            <a:pPr indent="-330200" lvl="1" marL="914400" rtl="0" algn="l">
              <a:spcBef>
                <a:spcPts val="0"/>
              </a:spcBef>
              <a:spcAft>
                <a:spcPts val="0"/>
              </a:spcAft>
              <a:buSzPts val="1600"/>
              <a:buChar char="○"/>
            </a:pPr>
            <a:r>
              <a:rPr lang="es-419" sz="1600"/>
              <a:t>Sirve de guía.</a:t>
            </a:r>
            <a:endParaRPr sz="1600"/>
          </a:p>
          <a:p>
            <a:pPr indent="-330200" lvl="1" marL="914400" rtl="0" algn="l">
              <a:spcBef>
                <a:spcPts val="0"/>
              </a:spcBef>
              <a:spcAft>
                <a:spcPts val="0"/>
              </a:spcAft>
              <a:buSzPts val="1600"/>
              <a:buChar char="○"/>
            </a:pPr>
            <a:r>
              <a:rPr lang="es-419" sz="1600"/>
              <a:t>Ayuda a  respetar los </a:t>
            </a:r>
            <a:r>
              <a:rPr lang="es-419" sz="1600"/>
              <a:t>tiempos</a:t>
            </a:r>
            <a:r>
              <a:rPr lang="es-419" sz="1600"/>
              <a:t>.</a:t>
            </a:r>
            <a:endParaRPr sz="1600"/>
          </a:p>
          <a:p>
            <a:pPr indent="-355600" lvl="0" marL="457200" rtl="0" algn="l">
              <a:spcBef>
                <a:spcPts val="0"/>
              </a:spcBef>
              <a:spcAft>
                <a:spcPts val="0"/>
              </a:spcAft>
              <a:buSzPts val="2000"/>
              <a:buChar char="●"/>
            </a:pPr>
            <a:r>
              <a:rPr lang="es-419" sz="2000"/>
              <a:t>Es importante chequear antes los dispositivos: </a:t>
            </a:r>
            <a:endParaRPr sz="2000"/>
          </a:p>
          <a:p>
            <a:pPr indent="-330200" lvl="1" marL="914400" rtl="0" algn="l">
              <a:spcBef>
                <a:spcPts val="0"/>
              </a:spcBef>
              <a:spcAft>
                <a:spcPts val="0"/>
              </a:spcAft>
              <a:buSzPts val="1600"/>
              <a:buChar char="○"/>
            </a:pPr>
            <a:r>
              <a:rPr lang="es-419" sz="1600"/>
              <a:t>audio-video-conexión.</a:t>
            </a:r>
            <a:endParaRPr sz="1600"/>
          </a:p>
          <a:p>
            <a:pPr indent="-330200" lvl="1" marL="914400" rtl="0" algn="l">
              <a:spcBef>
                <a:spcPts val="0"/>
              </a:spcBef>
              <a:spcAft>
                <a:spcPts val="0"/>
              </a:spcAft>
              <a:buSzPts val="1600"/>
              <a:buChar char="○"/>
            </a:pPr>
            <a:r>
              <a:rPr lang="es-419" sz="1600"/>
              <a:t>Tener la presentación en otro formato por la dudas.</a:t>
            </a:r>
            <a:endParaRPr sz="1600"/>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La exposición del trabajo</a:t>
            </a:r>
            <a:endParaRPr/>
          </a:p>
        </p:txBody>
      </p:sp>
      <p:sp>
        <p:nvSpPr>
          <p:cNvPr id="171" name="Google Shape;171;p27"/>
          <p:cNvSpPr txBox="1"/>
          <p:nvPr>
            <p:ph idx="1" type="body"/>
          </p:nvPr>
        </p:nvSpPr>
        <p:spPr>
          <a:xfrm>
            <a:off x="311700" y="1152475"/>
            <a:ext cx="8520600" cy="374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u="sng"/>
              <a:t>Por ejemplo</a:t>
            </a:r>
            <a:r>
              <a:rPr lang="es-419"/>
              <a:t>: si se dispone de </a:t>
            </a:r>
            <a:r>
              <a:rPr b="1" lang="es-419">
                <a:solidFill>
                  <a:schemeClr val="accent3"/>
                </a:solidFill>
              </a:rPr>
              <a:t>10 minutos:</a:t>
            </a:r>
            <a:endParaRPr b="1">
              <a:solidFill>
                <a:schemeClr val="accent3"/>
              </a:solidFill>
            </a:endParaRPr>
          </a:p>
          <a:p>
            <a:pPr indent="-361950" lvl="0" marL="457200" rtl="0" algn="l">
              <a:spcBef>
                <a:spcPts val="1200"/>
              </a:spcBef>
              <a:spcAft>
                <a:spcPts val="0"/>
              </a:spcAft>
              <a:buSzPts val="2100"/>
              <a:buChar char="●"/>
            </a:pPr>
            <a:r>
              <a:rPr b="1" lang="es-419" sz="2100">
                <a:solidFill>
                  <a:schemeClr val="accent3"/>
                </a:solidFill>
              </a:rPr>
              <a:t>2 min:</a:t>
            </a:r>
            <a:r>
              <a:rPr lang="es-419" sz="2100"/>
              <a:t> se presentan los integrantes y contextualizan la presentación: </a:t>
            </a:r>
            <a:endParaRPr sz="2100"/>
          </a:p>
          <a:p>
            <a:pPr indent="-361950" lvl="1" marL="914400" rtl="0" algn="l">
              <a:spcBef>
                <a:spcPts val="0"/>
              </a:spcBef>
              <a:spcAft>
                <a:spcPts val="0"/>
              </a:spcAft>
              <a:buSzPts val="2100"/>
              <a:buChar char="○"/>
            </a:pPr>
            <a:r>
              <a:rPr lang="es-419" sz="2100"/>
              <a:t>Mencionan de qué van a hablar.</a:t>
            </a:r>
            <a:endParaRPr sz="2100"/>
          </a:p>
          <a:p>
            <a:pPr indent="-361950" lvl="1" marL="914400" rtl="0" algn="l">
              <a:spcBef>
                <a:spcPts val="0"/>
              </a:spcBef>
              <a:spcAft>
                <a:spcPts val="0"/>
              </a:spcAft>
              <a:buSzPts val="2100"/>
              <a:buChar char="○"/>
            </a:pPr>
            <a:r>
              <a:rPr lang="es-419" sz="2100"/>
              <a:t>Pueden mencionar qué cosas descartaron para la exposición.  </a:t>
            </a:r>
            <a:endParaRPr sz="2100"/>
          </a:p>
          <a:p>
            <a:pPr indent="-361950" lvl="0" marL="457200" rtl="0" algn="l">
              <a:spcBef>
                <a:spcPts val="0"/>
              </a:spcBef>
              <a:spcAft>
                <a:spcPts val="0"/>
              </a:spcAft>
              <a:buSzPts val="2100"/>
              <a:buChar char="●"/>
            </a:pPr>
            <a:r>
              <a:rPr b="1" lang="es-419" sz="2100">
                <a:solidFill>
                  <a:schemeClr val="accent3"/>
                </a:solidFill>
              </a:rPr>
              <a:t>5/6 min:</a:t>
            </a:r>
            <a:r>
              <a:rPr lang="es-419" sz="2100"/>
              <a:t> muestran lo que quieran destacar de su trabajo.</a:t>
            </a:r>
            <a:endParaRPr sz="2100"/>
          </a:p>
          <a:p>
            <a:pPr indent="-361950" lvl="0" marL="457200" rtl="0" algn="l">
              <a:spcBef>
                <a:spcPts val="0"/>
              </a:spcBef>
              <a:spcAft>
                <a:spcPts val="0"/>
              </a:spcAft>
              <a:buSzPts val="2100"/>
              <a:buChar char="●"/>
            </a:pPr>
            <a:r>
              <a:rPr b="1" lang="es-419" sz="2100">
                <a:solidFill>
                  <a:schemeClr val="accent3"/>
                </a:solidFill>
              </a:rPr>
              <a:t>2/3 min:</a:t>
            </a:r>
            <a:r>
              <a:rPr lang="es-419" sz="2100"/>
              <a:t> conclusiones y cierre:</a:t>
            </a:r>
            <a:endParaRPr sz="2100"/>
          </a:p>
          <a:p>
            <a:pPr indent="-361950" lvl="1" marL="914400" rtl="0" algn="l">
              <a:spcBef>
                <a:spcPts val="0"/>
              </a:spcBef>
              <a:spcAft>
                <a:spcPts val="0"/>
              </a:spcAft>
              <a:buSzPts val="2100"/>
              <a:buChar char="○"/>
            </a:pPr>
            <a:r>
              <a:rPr lang="es-419" sz="2100"/>
              <a:t>Pueden mencionar problemas surgidos con sus soluciones.</a:t>
            </a:r>
            <a:endParaRPr sz="2100"/>
          </a:p>
          <a:p>
            <a:pPr indent="-361950" lvl="1" marL="914400" rtl="0" algn="l">
              <a:spcBef>
                <a:spcPts val="0"/>
              </a:spcBef>
              <a:spcAft>
                <a:spcPts val="0"/>
              </a:spcAft>
              <a:buSzPts val="2100"/>
              <a:buChar char="○"/>
            </a:pPr>
            <a:r>
              <a:rPr lang="es-419" sz="2100"/>
              <a:t>Pueden mencionar trabajo futuro.</a:t>
            </a:r>
            <a:endParaRPr sz="2100"/>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Sobre el informe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La estructura</a:t>
            </a:r>
            <a:endParaRPr/>
          </a:p>
        </p:txBody>
      </p:sp>
      <p:sp>
        <p:nvSpPr>
          <p:cNvPr id="182" name="Google Shape;182;p29"/>
          <p:cNvSpPr txBox="1"/>
          <p:nvPr>
            <p:ph idx="1" type="body"/>
          </p:nvPr>
        </p:nvSpPr>
        <p:spPr>
          <a:xfrm>
            <a:off x="376463" y="1587634"/>
            <a:ext cx="8520600" cy="2328600"/>
          </a:xfrm>
          <a:prstGeom prst="rect">
            <a:avLst/>
          </a:prstGeom>
        </p:spPr>
        <p:txBody>
          <a:bodyPr anchorCtr="0" anchor="t" bIns="91425" lIns="91425" spcFirstLastPara="1" rIns="91425" wrap="square" tIns="91425">
            <a:normAutofit/>
          </a:bodyPr>
          <a:lstStyle/>
          <a:p>
            <a:pPr indent="-393700" lvl="0" marL="457200" marR="0" rtl="0" algn="l">
              <a:lnSpc>
                <a:spcPct val="115000"/>
              </a:lnSpc>
              <a:spcBef>
                <a:spcPts val="0"/>
              </a:spcBef>
              <a:spcAft>
                <a:spcPts val="0"/>
              </a:spcAft>
              <a:buSzPts val="2600"/>
              <a:buChar char="●"/>
            </a:pPr>
            <a:r>
              <a:rPr lang="es-419" sz="2600"/>
              <a:t>Se suele incluir un </a:t>
            </a:r>
            <a:r>
              <a:rPr lang="es-419" sz="2600"/>
              <a:t>índice, una introducción, el contenido central, conclusiones y referencias</a:t>
            </a:r>
            <a:r>
              <a:rPr lang="es-419" sz="2600"/>
              <a:t>.</a:t>
            </a:r>
            <a:endParaRPr sz="2600"/>
          </a:p>
          <a:p>
            <a:pPr indent="-393700" lvl="0" marL="457200" marR="0" rtl="0" algn="l">
              <a:lnSpc>
                <a:spcPct val="115000"/>
              </a:lnSpc>
              <a:spcBef>
                <a:spcPts val="0"/>
              </a:spcBef>
              <a:spcAft>
                <a:spcPts val="0"/>
              </a:spcAft>
              <a:buSzPts val="2600"/>
              <a:buChar char="●"/>
            </a:pPr>
            <a:r>
              <a:rPr lang="es-419" sz="2600"/>
              <a:t>En otro video les dejamos las indicaciones más detalladas para el trabajo de la cursada.</a:t>
            </a:r>
            <a:endParaRPr sz="2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La presentación</a:t>
            </a:r>
            <a:endParaRPr/>
          </a:p>
        </p:txBody>
      </p:sp>
      <p:sp>
        <p:nvSpPr>
          <p:cNvPr id="188" name="Google Shape;188;p30"/>
          <p:cNvSpPr txBox="1"/>
          <p:nvPr>
            <p:ph idx="1" type="body"/>
          </p:nvPr>
        </p:nvSpPr>
        <p:spPr>
          <a:xfrm>
            <a:off x="376475" y="1401475"/>
            <a:ext cx="8520600" cy="3026100"/>
          </a:xfrm>
          <a:prstGeom prst="rect">
            <a:avLst/>
          </a:prstGeom>
        </p:spPr>
        <p:txBody>
          <a:bodyPr anchorCtr="0" anchor="t" bIns="91425" lIns="91425" spcFirstLastPara="1" rIns="91425" wrap="square" tIns="91425">
            <a:normAutofit lnSpcReduction="10000"/>
          </a:bodyPr>
          <a:lstStyle/>
          <a:p>
            <a:pPr indent="-381000" lvl="0" marL="457200" rtl="0" algn="l">
              <a:spcBef>
                <a:spcPts val="0"/>
              </a:spcBef>
              <a:spcAft>
                <a:spcPts val="0"/>
              </a:spcAft>
              <a:buSzPts val="2400"/>
              <a:buChar char="●"/>
            </a:pPr>
            <a:r>
              <a:rPr lang="es-419" sz="2400"/>
              <a:t>Observemos </a:t>
            </a:r>
            <a:r>
              <a:rPr lang="es-419" sz="2400"/>
              <a:t> estos dos documentos: ¿cuál es el impacto que nos causan?</a:t>
            </a:r>
            <a:endParaRPr sz="2400">
              <a:highlight>
                <a:srgbClr val="FFFF00"/>
              </a:highlight>
            </a:endParaRPr>
          </a:p>
          <a:p>
            <a:pPr indent="-381000" lvl="1" marL="914400" rtl="0" algn="l">
              <a:spcBef>
                <a:spcPts val="0"/>
              </a:spcBef>
              <a:spcAft>
                <a:spcPts val="0"/>
              </a:spcAft>
              <a:buSzPts val="2400"/>
              <a:buChar char="○"/>
            </a:pPr>
            <a:r>
              <a:rPr lang="es-419" sz="2400" u="sng">
                <a:hlinkClick r:id="rId3"/>
              </a:rPr>
              <a:t>documento</a:t>
            </a:r>
            <a:r>
              <a:rPr lang="es-419" sz="2400"/>
              <a:t>1</a:t>
            </a:r>
            <a:endParaRPr sz="2400">
              <a:highlight>
                <a:srgbClr val="FFFF00"/>
              </a:highlight>
            </a:endParaRPr>
          </a:p>
          <a:p>
            <a:pPr indent="-381000" lvl="1" marL="914400" rtl="0" algn="l">
              <a:spcBef>
                <a:spcPts val="0"/>
              </a:spcBef>
              <a:spcAft>
                <a:spcPts val="0"/>
              </a:spcAft>
              <a:buSzPts val="2400"/>
              <a:buChar char="○"/>
            </a:pPr>
            <a:r>
              <a:rPr lang="es-419" sz="2400" u="sng">
                <a:hlinkClick r:id="rId4"/>
              </a:rPr>
              <a:t>documento</a:t>
            </a:r>
            <a:r>
              <a:rPr lang="es-419" sz="2400"/>
              <a:t>2</a:t>
            </a:r>
            <a:endParaRPr sz="2400"/>
          </a:p>
          <a:p>
            <a:pPr indent="-381000" lvl="0" marL="457200" rtl="0" algn="l">
              <a:spcBef>
                <a:spcPts val="0"/>
              </a:spcBef>
              <a:spcAft>
                <a:spcPts val="0"/>
              </a:spcAft>
              <a:buSzPts val="2400"/>
              <a:buChar char="●"/>
            </a:pPr>
            <a:r>
              <a:rPr lang="es-419" sz="2400"/>
              <a:t>Usando estilos y marcas se pueden armar índices de páginas, índices de figuras, etc.</a:t>
            </a:r>
            <a:endParaRPr sz="2400"/>
          </a:p>
          <a:p>
            <a:pPr indent="-381000" lvl="0" marL="457200" rtl="0" algn="l">
              <a:spcBef>
                <a:spcPts val="0"/>
              </a:spcBef>
              <a:spcAft>
                <a:spcPts val="0"/>
              </a:spcAft>
              <a:buSzPts val="2400"/>
              <a:buChar char="●"/>
            </a:pPr>
            <a:r>
              <a:rPr lang="es-419" sz="2400"/>
              <a:t>Se puede agregar una carátula, etc.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El formato</a:t>
            </a:r>
            <a:endParaRPr/>
          </a:p>
        </p:txBody>
      </p:sp>
      <p:sp>
        <p:nvSpPr>
          <p:cNvPr id="194" name="Google Shape;194;p31"/>
          <p:cNvSpPr txBox="1"/>
          <p:nvPr>
            <p:ph idx="1" type="body"/>
          </p:nvPr>
        </p:nvSpPr>
        <p:spPr>
          <a:xfrm>
            <a:off x="376475" y="1401475"/>
            <a:ext cx="8520600" cy="3026100"/>
          </a:xfrm>
          <a:prstGeom prst="rect">
            <a:avLst/>
          </a:prstGeom>
        </p:spPr>
        <p:txBody>
          <a:bodyPr anchorCtr="0" anchor="t" bIns="91425" lIns="91425" spcFirstLastPara="1" rIns="91425" wrap="square" tIns="91425">
            <a:normAutofit fontScale="92500" lnSpcReduction="20000"/>
          </a:bodyPr>
          <a:lstStyle/>
          <a:p>
            <a:pPr indent="-369570" lvl="0" marL="457200" rtl="0" algn="l">
              <a:spcBef>
                <a:spcPts val="0"/>
              </a:spcBef>
              <a:spcAft>
                <a:spcPts val="0"/>
              </a:spcAft>
              <a:buSzPct val="100000"/>
              <a:buChar char="●"/>
            </a:pPr>
            <a:r>
              <a:rPr lang="es-419" sz="2400"/>
              <a:t>Pueden elegir el formato que más les sea cómodo para la edición:</a:t>
            </a:r>
            <a:endParaRPr sz="2400"/>
          </a:p>
          <a:p>
            <a:pPr indent="-369569" lvl="1" marL="914400" rtl="0" algn="l">
              <a:spcBef>
                <a:spcPts val="0"/>
              </a:spcBef>
              <a:spcAft>
                <a:spcPts val="0"/>
              </a:spcAft>
              <a:buSzPct val="100000"/>
              <a:buChar char="○"/>
            </a:pPr>
            <a:r>
              <a:rPr lang="es-419" sz="2400"/>
              <a:t>Puede ser un documento elaborado en un procesador de texto tradicional.</a:t>
            </a:r>
            <a:endParaRPr sz="2400"/>
          </a:p>
          <a:p>
            <a:pPr indent="-369569" lvl="1" marL="914400" rtl="0" algn="l">
              <a:spcBef>
                <a:spcPts val="0"/>
              </a:spcBef>
              <a:spcAft>
                <a:spcPts val="0"/>
              </a:spcAft>
              <a:buSzPct val="100000"/>
              <a:buChar char="○"/>
            </a:pPr>
            <a:r>
              <a:rPr lang="es-419" sz="2400"/>
              <a:t>Pueden usar latex con la plantilla que más les agrede.</a:t>
            </a:r>
            <a:endParaRPr sz="2400"/>
          </a:p>
          <a:p>
            <a:pPr indent="-369569" lvl="1" marL="914400" rtl="0" algn="l">
              <a:spcBef>
                <a:spcPts val="0"/>
              </a:spcBef>
              <a:spcAft>
                <a:spcPts val="0"/>
              </a:spcAft>
              <a:buSzPct val="100000"/>
              <a:buChar char="○"/>
            </a:pPr>
            <a:r>
              <a:rPr lang="es-419" sz="2400"/>
              <a:t>Pueden usar markdown.</a:t>
            </a:r>
            <a:endParaRPr sz="2400"/>
          </a:p>
          <a:p>
            <a:pPr indent="-404812" lvl="0" marL="457200" rtl="0" algn="l">
              <a:spcBef>
                <a:spcPts val="0"/>
              </a:spcBef>
              <a:spcAft>
                <a:spcPts val="0"/>
              </a:spcAft>
              <a:buSzPct val="125000"/>
              <a:buChar char="●"/>
            </a:pPr>
            <a:r>
              <a:rPr lang="es-419" sz="2400"/>
              <a:t>Pueden incluir, además, una versión en pdf para evitar problemas de compatibilidad.</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Temario</a:t>
            </a:r>
            <a:endParaRPr/>
          </a:p>
        </p:txBody>
      </p:sp>
      <p:sp>
        <p:nvSpPr>
          <p:cNvPr id="71" name="Google Shape;71;p14"/>
          <p:cNvSpPr txBox="1"/>
          <p:nvPr>
            <p:ph idx="1" type="body"/>
          </p:nvPr>
        </p:nvSpPr>
        <p:spPr>
          <a:xfrm>
            <a:off x="311700" y="1152475"/>
            <a:ext cx="8520600" cy="38619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b="1" lang="es-419"/>
              <a:t>H</a:t>
            </a:r>
            <a:r>
              <a:rPr b="1" lang="es-419"/>
              <a:t>erramientas</a:t>
            </a:r>
            <a:endParaRPr/>
          </a:p>
          <a:p>
            <a:pPr indent="-317500" lvl="1" marL="914400" rtl="0" algn="l">
              <a:lnSpc>
                <a:spcPct val="100000"/>
              </a:lnSpc>
              <a:spcBef>
                <a:spcPts val="0"/>
              </a:spcBef>
              <a:spcAft>
                <a:spcPts val="0"/>
              </a:spcAft>
              <a:buSzPts val="1400"/>
              <a:buChar char="○"/>
            </a:pPr>
            <a:r>
              <a:rPr lang="es-419"/>
              <a:t>Herramientas </a:t>
            </a:r>
            <a:r>
              <a:rPr lang="es-419"/>
              <a:t>incluidas</a:t>
            </a:r>
            <a:r>
              <a:rPr lang="es-419"/>
              <a:t> en paquetes de ofimática.</a:t>
            </a:r>
            <a:endParaRPr/>
          </a:p>
          <a:p>
            <a:pPr indent="-317500" lvl="1" marL="914400" rtl="0" algn="l">
              <a:lnSpc>
                <a:spcPct val="100000"/>
              </a:lnSpc>
              <a:spcBef>
                <a:spcPts val="0"/>
              </a:spcBef>
              <a:spcAft>
                <a:spcPts val="0"/>
              </a:spcAft>
              <a:buSzPts val="1400"/>
              <a:buChar char="○"/>
            </a:pPr>
            <a:r>
              <a:rPr lang="es-419"/>
              <a:t>Latex</a:t>
            </a:r>
            <a:endParaRPr/>
          </a:p>
          <a:p>
            <a:pPr indent="-317500" lvl="1" marL="914400" rtl="0" algn="l">
              <a:lnSpc>
                <a:spcPct val="100000"/>
              </a:lnSpc>
              <a:spcBef>
                <a:spcPts val="0"/>
              </a:spcBef>
              <a:spcAft>
                <a:spcPts val="0"/>
              </a:spcAft>
              <a:buSzPts val="1400"/>
              <a:buChar char="○"/>
            </a:pPr>
            <a:r>
              <a:rPr lang="es-419"/>
              <a:t>P</a:t>
            </a:r>
            <a:r>
              <a:rPr lang="es-419"/>
              <a:t>resentaciones con Prezi- S</a:t>
            </a:r>
            <a:r>
              <a:rPr lang="es-419"/>
              <a:t>ozy</a:t>
            </a:r>
            <a:endParaRPr/>
          </a:p>
          <a:p>
            <a:pPr indent="-317500" lvl="1" marL="914400" rtl="0" algn="l">
              <a:lnSpc>
                <a:spcPct val="100000"/>
              </a:lnSpc>
              <a:spcBef>
                <a:spcPts val="0"/>
              </a:spcBef>
              <a:spcAft>
                <a:spcPts val="0"/>
              </a:spcAft>
              <a:buSzPts val="1400"/>
              <a:buChar char="○"/>
            </a:pPr>
            <a:r>
              <a:rPr lang="es-419"/>
              <a:t>Otras: Hovercraft - reveal</a:t>
            </a:r>
            <a:endParaRPr/>
          </a:p>
          <a:p>
            <a:pPr indent="-317500" lvl="1" marL="914400" rtl="0" algn="l">
              <a:lnSpc>
                <a:spcPct val="100000"/>
              </a:lnSpc>
              <a:spcBef>
                <a:spcPts val="0"/>
              </a:spcBef>
              <a:spcAft>
                <a:spcPts val="0"/>
              </a:spcAft>
              <a:buSzPts val="1400"/>
              <a:buChar char="○"/>
            </a:pPr>
            <a:r>
              <a:rPr lang="es-419"/>
              <a:t>Jupyter</a:t>
            </a:r>
            <a:endParaRPr/>
          </a:p>
          <a:p>
            <a:pPr indent="-342900" lvl="0" marL="457200" rtl="0" algn="l">
              <a:lnSpc>
                <a:spcPct val="100000"/>
              </a:lnSpc>
              <a:spcBef>
                <a:spcPts val="0"/>
              </a:spcBef>
              <a:spcAft>
                <a:spcPts val="0"/>
              </a:spcAft>
              <a:buSzPts val="1800"/>
              <a:buChar char="●"/>
            </a:pPr>
            <a:r>
              <a:rPr b="1" lang="es-419"/>
              <a:t>La exposición del trabajo</a:t>
            </a:r>
            <a:endParaRPr b="1"/>
          </a:p>
          <a:p>
            <a:pPr indent="-317500" lvl="1" marL="914400" rtl="0" algn="l">
              <a:lnSpc>
                <a:spcPct val="100000"/>
              </a:lnSpc>
              <a:spcBef>
                <a:spcPts val="0"/>
              </a:spcBef>
              <a:spcAft>
                <a:spcPts val="0"/>
              </a:spcAft>
              <a:buSzPts val="1400"/>
              <a:buChar char="○"/>
            </a:pPr>
            <a:r>
              <a:rPr lang="es-419"/>
              <a:t>Organización</a:t>
            </a:r>
            <a:endParaRPr/>
          </a:p>
          <a:p>
            <a:pPr indent="-317500" lvl="1" marL="914400" rtl="0" algn="l">
              <a:lnSpc>
                <a:spcPct val="100000"/>
              </a:lnSpc>
              <a:spcBef>
                <a:spcPts val="0"/>
              </a:spcBef>
              <a:spcAft>
                <a:spcPts val="0"/>
              </a:spcAft>
              <a:buSzPts val="1400"/>
              <a:buChar char="○"/>
            </a:pPr>
            <a:r>
              <a:rPr lang="es-419"/>
              <a:t>Tiempos</a:t>
            </a:r>
            <a:endParaRPr/>
          </a:p>
          <a:p>
            <a:pPr indent="-317500" lvl="1" marL="914400" rtl="0" algn="l">
              <a:lnSpc>
                <a:spcPct val="100000"/>
              </a:lnSpc>
              <a:spcBef>
                <a:spcPts val="0"/>
              </a:spcBef>
              <a:spcAft>
                <a:spcPts val="0"/>
              </a:spcAft>
              <a:buSzPts val="1400"/>
              <a:buChar char="○"/>
            </a:pPr>
            <a:r>
              <a:rPr lang="es-419"/>
              <a:t>Formatos</a:t>
            </a:r>
            <a:r>
              <a:rPr b="1" lang="es-419"/>
              <a:t> </a:t>
            </a:r>
            <a:endParaRPr/>
          </a:p>
          <a:p>
            <a:pPr indent="-342900" lvl="0" marL="457200" rtl="0" algn="l">
              <a:lnSpc>
                <a:spcPct val="100000"/>
              </a:lnSpc>
              <a:spcBef>
                <a:spcPts val="0"/>
              </a:spcBef>
              <a:spcAft>
                <a:spcPts val="0"/>
              </a:spcAft>
              <a:buSzPts val="1800"/>
              <a:buChar char="●"/>
            </a:pPr>
            <a:r>
              <a:rPr b="1" lang="es-419"/>
              <a:t>Sobre </a:t>
            </a:r>
            <a:r>
              <a:rPr b="1" lang="es-419"/>
              <a:t>el informe</a:t>
            </a:r>
            <a:endParaRPr b="1"/>
          </a:p>
          <a:p>
            <a:pPr indent="-317500" lvl="1" marL="914400" rtl="0" algn="l">
              <a:lnSpc>
                <a:spcPct val="100000"/>
              </a:lnSpc>
              <a:spcBef>
                <a:spcPts val="0"/>
              </a:spcBef>
              <a:spcAft>
                <a:spcPts val="0"/>
              </a:spcAft>
              <a:buSzPts val="1400"/>
              <a:buChar char="○"/>
            </a:pPr>
            <a:r>
              <a:rPr lang="es-419"/>
              <a:t>Estructura</a:t>
            </a:r>
            <a:endParaRPr/>
          </a:p>
          <a:p>
            <a:pPr indent="-317500" lvl="1" marL="914400" rtl="0" algn="l">
              <a:lnSpc>
                <a:spcPct val="100000"/>
              </a:lnSpc>
              <a:spcBef>
                <a:spcPts val="0"/>
              </a:spcBef>
              <a:spcAft>
                <a:spcPts val="0"/>
              </a:spcAft>
              <a:buSzPts val="1400"/>
              <a:buChar char="○"/>
            </a:pPr>
            <a:r>
              <a:rPr lang="es-419"/>
              <a:t>Uso de estilos y formatos adecuados</a:t>
            </a:r>
            <a:endParaRPr>
              <a:solidFill>
                <a:srgbClr val="FF0000"/>
              </a:solidFill>
            </a:endParaRPr>
          </a:p>
          <a:p>
            <a:pPr indent="-317500" lvl="1" marL="914400" rtl="0" algn="l">
              <a:lnSpc>
                <a:spcPct val="100000"/>
              </a:lnSpc>
              <a:spcBef>
                <a:spcPts val="0"/>
              </a:spcBef>
              <a:spcAft>
                <a:spcPts val="0"/>
              </a:spcAft>
              <a:buSzPts val="1400"/>
              <a:buChar char="○"/>
            </a:pPr>
            <a:r>
              <a:rPr lang="es-419"/>
              <a:t>Formas de redactar y citar</a:t>
            </a:r>
            <a:endParaRPr/>
          </a:p>
          <a:p>
            <a:pPr indent="-317500" lvl="1" marL="914400" rtl="0" algn="l">
              <a:lnSpc>
                <a:spcPct val="100000"/>
              </a:lnSpc>
              <a:spcBef>
                <a:spcPts val="0"/>
              </a:spcBef>
              <a:spcAft>
                <a:spcPts val="0"/>
              </a:spcAft>
              <a:buSzPts val="1400"/>
              <a:buChar char="○"/>
            </a:pPr>
            <a:r>
              <a:rPr lang="es-419"/>
              <a:t>La inclusión de i</a:t>
            </a:r>
            <a:r>
              <a:rPr lang="es-419"/>
              <a:t>mágenes, tablas, códigos, etc.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Pautas para la redacción</a:t>
            </a:r>
            <a:endParaRPr/>
          </a:p>
        </p:txBody>
      </p:sp>
      <p:sp>
        <p:nvSpPr>
          <p:cNvPr id="200" name="Google Shape;200;p32"/>
          <p:cNvSpPr txBox="1"/>
          <p:nvPr>
            <p:ph idx="1" type="body"/>
          </p:nvPr>
        </p:nvSpPr>
        <p:spPr>
          <a:xfrm>
            <a:off x="311700" y="1345075"/>
            <a:ext cx="8520600" cy="23763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666666"/>
              </a:buClr>
              <a:buSzPts val="2400"/>
              <a:buChar char="●"/>
            </a:pPr>
            <a:r>
              <a:rPr lang="es-419" sz="2400">
                <a:solidFill>
                  <a:srgbClr val="666666"/>
                </a:solidFill>
              </a:rPr>
              <a:t>Se suele recomendar e</a:t>
            </a:r>
            <a:r>
              <a:rPr lang="es-419" sz="2400">
                <a:solidFill>
                  <a:srgbClr val="666666"/>
                </a:solidFill>
              </a:rPr>
              <a:t>scribir en tercera persona.</a:t>
            </a:r>
            <a:endParaRPr sz="2400">
              <a:solidFill>
                <a:srgbClr val="666666"/>
              </a:solidFill>
            </a:endParaRPr>
          </a:p>
          <a:p>
            <a:pPr indent="-368300" lvl="1" marL="1371600" rtl="0" algn="l">
              <a:spcBef>
                <a:spcPts val="0"/>
              </a:spcBef>
              <a:spcAft>
                <a:spcPts val="0"/>
              </a:spcAft>
              <a:buClr>
                <a:schemeClr val="accent3"/>
              </a:buClr>
              <a:buSzPts val="2200"/>
              <a:buChar char="○"/>
            </a:pPr>
            <a:r>
              <a:rPr b="1" i="1" lang="es-419" sz="2200">
                <a:solidFill>
                  <a:schemeClr val="accent3"/>
                </a:solidFill>
              </a:rPr>
              <a:t>En este trabajo se investigaron distintas tecnologías….</a:t>
            </a:r>
            <a:endParaRPr b="1" i="1" sz="2200">
              <a:solidFill>
                <a:schemeClr val="accent3"/>
              </a:solidFill>
            </a:endParaRPr>
          </a:p>
          <a:p>
            <a:pPr indent="-368300" lvl="1" marL="1371600" rtl="0" algn="l">
              <a:spcBef>
                <a:spcPts val="0"/>
              </a:spcBef>
              <a:spcAft>
                <a:spcPts val="0"/>
              </a:spcAft>
              <a:buClr>
                <a:schemeClr val="accent3"/>
              </a:buClr>
              <a:buSzPts val="2200"/>
              <a:buChar char="○"/>
            </a:pPr>
            <a:r>
              <a:rPr b="1" i="1" lang="es-419" sz="2200">
                <a:solidFill>
                  <a:schemeClr val="accent3"/>
                </a:solidFill>
              </a:rPr>
              <a:t>En este trabajo investigamos distintas tecnologías..</a:t>
            </a:r>
            <a:endParaRPr b="1">
              <a:solidFill>
                <a:schemeClr val="accent3"/>
              </a:solidFill>
            </a:endParaRPr>
          </a:p>
        </p:txBody>
      </p:sp>
      <p:sp>
        <p:nvSpPr>
          <p:cNvPr id="201" name="Google Shape;201;p32"/>
          <p:cNvSpPr txBox="1"/>
          <p:nvPr/>
        </p:nvSpPr>
        <p:spPr>
          <a:xfrm>
            <a:off x="665375" y="3885125"/>
            <a:ext cx="7269900" cy="6891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i="1" lang="es-419" sz="2200">
                <a:solidFill>
                  <a:srgbClr val="666666"/>
                </a:solidFill>
              </a:rPr>
              <a:t>Importante</a:t>
            </a:r>
            <a:r>
              <a:rPr i="1" lang="es-419" sz="2200">
                <a:solidFill>
                  <a:srgbClr val="666666"/>
                </a:solidFill>
              </a:rPr>
              <a:t>: ¡ser coherente a lo largo del texto!</a:t>
            </a:r>
            <a:endParaRPr i="1" sz="2200">
              <a:solidFill>
                <a:srgbClr val="666666"/>
              </a:solidFill>
            </a:endParaRPr>
          </a:p>
          <a:p>
            <a:pPr indent="0" lvl="0" marL="0" rtl="0" algn="l">
              <a:spcBef>
                <a:spcPts val="16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Pautas para la redacción</a:t>
            </a:r>
            <a:endParaRPr/>
          </a:p>
        </p:txBody>
      </p:sp>
      <p:sp>
        <p:nvSpPr>
          <p:cNvPr id="207" name="Google Shape;207;p33"/>
          <p:cNvSpPr txBox="1"/>
          <p:nvPr>
            <p:ph idx="1" type="body"/>
          </p:nvPr>
        </p:nvSpPr>
        <p:spPr>
          <a:xfrm>
            <a:off x="311700" y="1345075"/>
            <a:ext cx="8520600" cy="35778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666666"/>
              </a:buClr>
              <a:buSzPts val="2400"/>
              <a:buChar char="●"/>
            </a:pPr>
            <a:r>
              <a:rPr lang="es-419" sz="2400">
                <a:solidFill>
                  <a:srgbClr val="666666"/>
                </a:solidFill>
              </a:rPr>
              <a:t>Respetar signos de puntuación y reglas ortográficas.</a:t>
            </a:r>
            <a:endParaRPr sz="2400">
              <a:solidFill>
                <a:srgbClr val="666666"/>
              </a:solidFill>
            </a:endParaRPr>
          </a:p>
          <a:p>
            <a:pPr indent="-381000" lvl="1" marL="1371600" rtl="0" algn="l">
              <a:spcBef>
                <a:spcPts val="0"/>
              </a:spcBef>
              <a:spcAft>
                <a:spcPts val="0"/>
              </a:spcAft>
              <a:buClr>
                <a:srgbClr val="666666"/>
              </a:buClr>
              <a:buSzPts val="2400"/>
              <a:buChar char="○"/>
            </a:pPr>
            <a:r>
              <a:rPr lang="es-419" sz="2400">
                <a:solidFill>
                  <a:srgbClr val="666666"/>
                </a:solidFill>
              </a:rPr>
              <a:t>Revisar acentuación: cómo, qué, etc.</a:t>
            </a:r>
            <a:endParaRPr sz="2400">
              <a:solidFill>
                <a:srgbClr val="666666"/>
              </a:solidFill>
            </a:endParaRPr>
          </a:p>
          <a:p>
            <a:pPr indent="0" lvl="0" marL="0" rtl="0" algn="l">
              <a:spcBef>
                <a:spcPts val="1200"/>
              </a:spcBef>
              <a:spcAft>
                <a:spcPts val="0"/>
              </a:spcAft>
              <a:buClr>
                <a:schemeClr val="dk1"/>
              </a:buClr>
              <a:buSzPts val="1100"/>
              <a:buFont typeface="Arial"/>
              <a:buNone/>
            </a:pPr>
            <a:r>
              <a:rPr b="1" i="1" lang="es-419" sz="2000">
                <a:solidFill>
                  <a:schemeClr val="accent3"/>
                </a:solidFill>
              </a:rPr>
              <a:t>“Grandes bandas de rock: Foo Fighters, AC/DC, Led Zeppelin, etc.”</a:t>
            </a:r>
            <a:endParaRPr b="1" i="1" sz="2000">
              <a:solidFill>
                <a:schemeClr val="accent3"/>
              </a:solidFill>
            </a:endParaRPr>
          </a:p>
          <a:p>
            <a:pPr indent="0" lvl="0" marL="0" rtl="0" algn="l">
              <a:spcBef>
                <a:spcPts val="1200"/>
              </a:spcBef>
              <a:spcAft>
                <a:spcPts val="0"/>
              </a:spcAft>
              <a:buNone/>
            </a:pPr>
            <a:r>
              <a:rPr b="1" i="1" lang="es-419" sz="2000">
                <a:solidFill>
                  <a:schemeClr val="accent3"/>
                </a:solidFill>
              </a:rPr>
              <a:t>“Para realizar las pruebas se debieron definir quiénes usarían el sistema y cómo lo harían…”</a:t>
            </a:r>
            <a:endParaRPr b="1" i="1" sz="2000">
              <a:solidFill>
                <a:schemeClr val="accent3"/>
              </a:solidFill>
            </a:endParaRPr>
          </a:p>
          <a:p>
            <a:pPr indent="0" lvl="0" marL="0" rtl="0" algn="l">
              <a:spcBef>
                <a:spcPts val="1200"/>
              </a:spcBef>
              <a:spcAft>
                <a:spcPts val="1200"/>
              </a:spcAft>
              <a:buNone/>
            </a:pPr>
            <a:r>
              <a:rPr b="1" i="1" lang="es-419" sz="2000">
                <a:solidFill>
                  <a:schemeClr val="accent3"/>
                </a:solidFill>
              </a:rPr>
              <a:t>“Aunque esté en mayúsculas, África, lleva acento.”</a:t>
            </a:r>
            <a:endParaRPr b="1" i="1" sz="2000">
              <a:solidFill>
                <a:schemeClr val="accent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Pautas para la redacción</a:t>
            </a:r>
            <a:endParaRPr/>
          </a:p>
        </p:txBody>
      </p:sp>
      <p:sp>
        <p:nvSpPr>
          <p:cNvPr id="213" name="Google Shape;213;p34"/>
          <p:cNvSpPr txBox="1"/>
          <p:nvPr>
            <p:ph idx="1" type="body"/>
          </p:nvPr>
        </p:nvSpPr>
        <p:spPr>
          <a:xfrm>
            <a:off x="311700" y="1345075"/>
            <a:ext cx="8520600" cy="3577800"/>
          </a:xfrm>
          <a:prstGeom prst="rect">
            <a:avLst/>
          </a:prstGeom>
        </p:spPr>
        <p:txBody>
          <a:bodyPr anchorCtr="0" anchor="t" bIns="91425" lIns="91425" spcFirstLastPara="1" rIns="91425" wrap="square" tIns="91425">
            <a:normAutofit fontScale="92500" lnSpcReduction="20000"/>
          </a:bodyPr>
          <a:lstStyle/>
          <a:p>
            <a:pPr indent="-369570" lvl="0" marL="457200" rtl="0" algn="l">
              <a:spcBef>
                <a:spcPts val="0"/>
              </a:spcBef>
              <a:spcAft>
                <a:spcPts val="0"/>
              </a:spcAft>
              <a:buClr>
                <a:srgbClr val="666666"/>
              </a:buClr>
              <a:buSzPct val="100000"/>
              <a:buChar char="●"/>
            </a:pPr>
            <a:r>
              <a:rPr lang="es-419" sz="2400">
                <a:solidFill>
                  <a:srgbClr val="666666"/>
                </a:solidFill>
              </a:rPr>
              <a:t>Uso de a</a:t>
            </a:r>
            <a:r>
              <a:rPr lang="es-419" sz="2400">
                <a:solidFill>
                  <a:srgbClr val="666666"/>
                </a:solidFill>
              </a:rPr>
              <a:t>breviaturas: </a:t>
            </a:r>
            <a:endParaRPr i="1" sz="2400">
              <a:solidFill>
                <a:srgbClr val="666666"/>
              </a:solidFill>
            </a:endParaRPr>
          </a:p>
          <a:p>
            <a:pPr indent="0" lvl="0" marL="0" rtl="0" algn="l">
              <a:lnSpc>
                <a:spcPct val="100000"/>
              </a:lnSpc>
              <a:spcBef>
                <a:spcPts val="1200"/>
              </a:spcBef>
              <a:spcAft>
                <a:spcPts val="0"/>
              </a:spcAft>
              <a:buNone/>
            </a:pPr>
            <a:r>
              <a:rPr b="1" i="1" lang="es-419" sz="2000">
                <a:solidFill>
                  <a:schemeClr val="accent3"/>
                </a:solidFill>
              </a:rPr>
              <a:t>“Para el manejo de perfiles fue necesario desarrollar un CRUD de usuarios.”</a:t>
            </a:r>
            <a:endParaRPr b="1" i="1" sz="2000">
              <a:solidFill>
                <a:schemeClr val="accent3"/>
              </a:solidFill>
            </a:endParaRPr>
          </a:p>
          <a:p>
            <a:pPr indent="0" lvl="0" marL="0" rtl="0" algn="l">
              <a:lnSpc>
                <a:spcPct val="100000"/>
              </a:lnSpc>
              <a:spcBef>
                <a:spcPts val="1200"/>
              </a:spcBef>
              <a:spcAft>
                <a:spcPts val="0"/>
              </a:spcAft>
              <a:buNone/>
            </a:pPr>
            <a:r>
              <a:rPr b="1" i="1" lang="es-419" sz="2000">
                <a:solidFill>
                  <a:schemeClr val="accent3"/>
                </a:solidFill>
              </a:rPr>
              <a:t>“Vamos a usar el IDE para escribir nuestros programas”</a:t>
            </a:r>
            <a:endParaRPr b="1" i="1" sz="2000">
              <a:solidFill>
                <a:schemeClr val="accent3"/>
              </a:solidFill>
            </a:endParaRPr>
          </a:p>
          <a:p>
            <a:pPr indent="0" lvl="0" marL="0" rtl="0" algn="l">
              <a:lnSpc>
                <a:spcPct val="100000"/>
              </a:lnSpc>
              <a:spcBef>
                <a:spcPts val="1200"/>
              </a:spcBef>
              <a:spcAft>
                <a:spcPts val="0"/>
              </a:spcAft>
              <a:buNone/>
            </a:pPr>
            <a:r>
              <a:rPr b="1" i="1" lang="es-419" sz="2000">
                <a:solidFill>
                  <a:schemeClr val="accent3"/>
                </a:solidFill>
              </a:rPr>
              <a:t>“Usamos MVC como patrón de diseño ...”</a:t>
            </a:r>
            <a:endParaRPr b="1" i="1" sz="2000">
              <a:solidFill>
                <a:schemeClr val="accent3"/>
              </a:solidFill>
            </a:endParaRPr>
          </a:p>
          <a:p>
            <a:pPr indent="-369570" lvl="0" marL="457200" rtl="0" algn="l">
              <a:spcBef>
                <a:spcPts val="1200"/>
              </a:spcBef>
              <a:spcAft>
                <a:spcPts val="0"/>
              </a:spcAft>
              <a:buClr>
                <a:srgbClr val="666666"/>
              </a:buClr>
              <a:buSzPct val="100000"/>
              <a:buChar char="●"/>
            </a:pPr>
            <a:r>
              <a:rPr lang="es-419" sz="2400">
                <a:solidFill>
                  <a:srgbClr val="666666"/>
                </a:solidFill>
              </a:rPr>
              <a:t>¿</a:t>
            </a:r>
            <a:r>
              <a:rPr lang="es-419" sz="2400">
                <a:solidFill>
                  <a:srgbClr val="666666"/>
                </a:solidFill>
              </a:rPr>
              <a:t>Cómo</a:t>
            </a:r>
            <a:r>
              <a:rPr lang="es-419" sz="2400">
                <a:solidFill>
                  <a:srgbClr val="666666"/>
                </a:solidFill>
              </a:rPr>
              <a:t> deberíamos escribir esto? </a:t>
            </a:r>
            <a:r>
              <a:rPr b="1" i="1" lang="es-419" sz="2200">
                <a:solidFill>
                  <a:schemeClr val="accent3"/>
                </a:solidFill>
              </a:rPr>
              <a:t>“</a:t>
            </a:r>
            <a:r>
              <a:rPr b="1" i="1" lang="es-419" sz="2000">
                <a:solidFill>
                  <a:schemeClr val="accent3"/>
                </a:solidFill>
              </a:rPr>
              <a:t>Usamos </a:t>
            </a:r>
            <a:r>
              <a:rPr b="1" i="1" lang="es-419" sz="2200">
                <a:solidFill>
                  <a:schemeClr val="accent3"/>
                </a:solidFill>
              </a:rPr>
              <a:t>MVC (por sus siglas en inglés Model, View, Controller) </a:t>
            </a:r>
            <a:r>
              <a:rPr b="1" i="1" lang="es-419" sz="2200">
                <a:solidFill>
                  <a:schemeClr val="accent3"/>
                </a:solidFill>
              </a:rPr>
              <a:t>para</a:t>
            </a:r>
            <a:r>
              <a:rPr b="1" i="1" lang="es-419" sz="2200">
                <a:solidFill>
                  <a:schemeClr val="accent3"/>
                </a:solidFill>
              </a:rPr>
              <a:t> ...”</a:t>
            </a:r>
            <a:endParaRPr b="1" i="1" sz="2200">
              <a:solidFill>
                <a:schemeClr val="accent3"/>
              </a:solidFill>
            </a:endParaRPr>
          </a:p>
          <a:p>
            <a:pPr indent="0" lvl="0" marL="0" rtl="0" algn="l">
              <a:spcBef>
                <a:spcPts val="1200"/>
              </a:spcBef>
              <a:spcAft>
                <a:spcPts val="1200"/>
              </a:spcAft>
              <a:buNone/>
            </a:pPr>
            <a:r>
              <a:rPr lang="es-419" sz="2400">
                <a:solidFill>
                  <a:srgbClr val="666666"/>
                </a:solidFill>
              </a:rPr>
              <a:t> Esto sólo la primera vez que aparece en el texto, luego sí podemos usar la sigla.</a:t>
            </a:r>
            <a:endParaRPr b="1" sz="2200">
              <a:solidFill>
                <a:schemeClr val="accent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Pautas para la redacción</a:t>
            </a:r>
            <a:endParaRPr/>
          </a:p>
        </p:txBody>
      </p:sp>
      <p:sp>
        <p:nvSpPr>
          <p:cNvPr id="219" name="Google Shape;219;p35"/>
          <p:cNvSpPr txBox="1"/>
          <p:nvPr>
            <p:ph idx="1" type="body"/>
          </p:nvPr>
        </p:nvSpPr>
        <p:spPr>
          <a:xfrm>
            <a:off x="210850" y="1389875"/>
            <a:ext cx="8520600" cy="351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666666"/>
              </a:buClr>
              <a:buSzPts val="2400"/>
              <a:buChar char="●"/>
            </a:pPr>
            <a:r>
              <a:rPr lang="es-419" sz="2400">
                <a:solidFill>
                  <a:srgbClr val="666666"/>
                </a:solidFill>
              </a:rPr>
              <a:t>Elaborar frases cortas. Utilizar los signos de puntuación: leer los textos en voz alta.</a:t>
            </a:r>
            <a:endParaRPr sz="2400">
              <a:solidFill>
                <a:srgbClr val="666666"/>
              </a:solidFill>
            </a:endParaRPr>
          </a:p>
          <a:p>
            <a:pPr indent="0" lvl="0" marL="914400" rtl="0" algn="l">
              <a:lnSpc>
                <a:spcPct val="100000"/>
              </a:lnSpc>
              <a:spcBef>
                <a:spcPts val="1200"/>
              </a:spcBef>
              <a:spcAft>
                <a:spcPts val="0"/>
              </a:spcAft>
              <a:buNone/>
            </a:pPr>
            <a:r>
              <a:rPr b="1" lang="es-419" sz="1500">
                <a:solidFill>
                  <a:schemeClr val="accent3"/>
                </a:solidFill>
              </a:rPr>
              <a:t>“Ahora que tenemos un pantallazo de qué  es la ley de datos personales, podría decirse que es nuestra manera de defendernos de que tanto organismos privados como públicos hagan un abuso o usen nuestra información personal para manipularnos y sacar ellos una ganancia podría ser monetaria o de poder, en base a nuestra confianza en ellos al ofrecer nuestros datos creyendo que lo utilizaran de un manera segura y ética.”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Pautas para la redacción</a:t>
            </a:r>
            <a:endParaRPr/>
          </a:p>
        </p:txBody>
      </p:sp>
      <p:sp>
        <p:nvSpPr>
          <p:cNvPr id="225" name="Google Shape;225;p36"/>
          <p:cNvSpPr txBox="1"/>
          <p:nvPr>
            <p:ph idx="1" type="body"/>
          </p:nvPr>
        </p:nvSpPr>
        <p:spPr>
          <a:xfrm>
            <a:off x="311700" y="1345075"/>
            <a:ext cx="8520600" cy="3545100"/>
          </a:xfrm>
          <a:prstGeom prst="rect">
            <a:avLst/>
          </a:prstGeom>
        </p:spPr>
        <p:txBody>
          <a:bodyPr anchorCtr="0" anchor="t" bIns="91425" lIns="91425" spcFirstLastPara="1" rIns="91425" wrap="square" tIns="91425">
            <a:normAutofit fontScale="92500" lnSpcReduction="10000"/>
          </a:bodyPr>
          <a:lstStyle/>
          <a:p>
            <a:pPr indent="-369570" lvl="0" marL="457200" rtl="0" algn="l">
              <a:spcBef>
                <a:spcPts val="0"/>
              </a:spcBef>
              <a:spcAft>
                <a:spcPts val="0"/>
              </a:spcAft>
              <a:buClr>
                <a:srgbClr val="666666"/>
              </a:buClr>
              <a:buSzPct val="100000"/>
              <a:buChar char="●"/>
            </a:pPr>
            <a:r>
              <a:rPr lang="es-419" sz="2400">
                <a:solidFill>
                  <a:srgbClr val="666666"/>
                </a:solidFill>
              </a:rPr>
              <a:t>Evitar vocabulario informal o inventado.</a:t>
            </a:r>
            <a:endParaRPr sz="2400">
              <a:solidFill>
                <a:srgbClr val="666666"/>
              </a:solidFill>
            </a:endParaRPr>
          </a:p>
          <a:p>
            <a:pPr indent="0" lvl="0" marL="0" rtl="0" algn="l">
              <a:spcBef>
                <a:spcPts val="1200"/>
              </a:spcBef>
              <a:spcAft>
                <a:spcPts val="0"/>
              </a:spcAft>
              <a:buNone/>
            </a:pPr>
            <a:r>
              <a:rPr b="1" lang="es-419">
                <a:solidFill>
                  <a:schemeClr val="accent3"/>
                </a:solidFill>
              </a:rPr>
              <a:t>“Las modificaciones fueron commiteadas diariamente…”</a:t>
            </a:r>
            <a:endParaRPr b="1">
              <a:solidFill>
                <a:schemeClr val="accent3"/>
              </a:solidFill>
            </a:endParaRPr>
          </a:p>
          <a:p>
            <a:pPr indent="0" lvl="0" marL="0" rtl="0" algn="l">
              <a:spcBef>
                <a:spcPts val="1200"/>
              </a:spcBef>
              <a:spcAft>
                <a:spcPts val="0"/>
              </a:spcAft>
              <a:buNone/>
            </a:pPr>
            <a:r>
              <a:rPr b="1" lang="es-419" sz="1900">
                <a:solidFill>
                  <a:schemeClr val="accent3"/>
                </a:solidFill>
              </a:rPr>
              <a:t>“Se agarró cada pedazo de código ... y se lo juntó en una única clase…”</a:t>
            </a:r>
            <a:endParaRPr b="1" sz="1900">
              <a:solidFill>
                <a:schemeClr val="accent3"/>
              </a:solidFill>
            </a:endParaRPr>
          </a:p>
          <a:p>
            <a:pPr indent="0" lvl="0" marL="0" rtl="0" algn="l">
              <a:spcBef>
                <a:spcPts val="1200"/>
              </a:spcBef>
              <a:spcAft>
                <a:spcPts val="0"/>
              </a:spcAft>
              <a:buNone/>
            </a:pPr>
            <a:r>
              <a:rPr b="1" lang="es-419" sz="1900">
                <a:solidFill>
                  <a:schemeClr val="accent3"/>
                </a:solidFill>
              </a:rPr>
              <a:t>“</a:t>
            </a:r>
            <a:r>
              <a:rPr b="1" lang="es-419" sz="1900">
                <a:solidFill>
                  <a:schemeClr val="accent3"/>
                </a:solidFill>
              </a:rPr>
              <a:t>Ahora solo hace falta darle a JUGAR, seleccionar una dificultad y una vez veamos el tablero volver a darle a Jugar para empezar la partida. ....”</a:t>
            </a:r>
            <a:endParaRPr b="1" sz="2300">
              <a:solidFill>
                <a:schemeClr val="accent3"/>
              </a:solidFill>
            </a:endParaRPr>
          </a:p>
          <a:p>
            <a:pPr indent="-369570" lvl="0" marL="457200" rtl="0" algn="l">
              <a:spcBef>
                <a:spcPts val="1200"/>
              </a:spcBef>
              <a:spcAft>
                <a:spcPts val="0"/>
              </a:spcAft>
              <a:buClr>
                <a:srgbClr val="666666"/>
              </a:buClr>
              <a:buSzPct val="100000"/>
              <a:buChar char="●"/>
            </a:pPr>
            <a:r>
              <a:rPr lang="es-419" sz="2400">
                <a:solidFill>
                  <a:srgbClr val="666666"/>
                </a:solidFill>
              </a:rPr>
              <a:t>Evitar frases o términos repetitivos.</a:t>
            </a:r>
            <a:endParaRPr sz="2400">
              <a:solidFill>
                <a:srgbClr val="666666"/>
              </a:solidFill>
            </a:endParaRPr>
          </a:p>
          <a:p>
            <a:pPr indent="0" lvl="0" marL="0" rtl="0" algn="l">
              <a:spcBef>
                <a:spcPts val="1200"/>
              </a:spcBef>
              <a:spcAft>
                <a:spcPts val="0"/>
              </a:spcAft>
              <a:buNone/>
            </a:pPr>
            <a:r>
              <a:rPr b="1" lang="es-419" sz="2100">
                <a:solidFill>
                  <a:schemeClr val="accent3"/>
                </a:solidFill>
              </a:rPr>
              <a:t>“</a:t>
            </a:r>
            <a:r>
              <a:rPr b="1" lang="es-419" sz="2100">
                <a:solidFill>
                  <a:schemeClr val="accent3"/>
                </a:solidFill>
              </a:rPr>
              <a:t>El código Python fue revisado y el código fue corregido …”</a:t>
            </a:r>
            <a:endParaRPr b="1" sz="2100">
              <a:solidFill>
                <a:schemeClr val="accent3"/>
              </a:solidFill>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Pautas para la redacción</a:t>
            </a:r>
            <a:endParaRPr/>
          </a:p>
        </p:txBody>
      </p:sp>
      <p:sp>
        <p:nvSpPr>
          <p:cNvPr id="231" name="Google Shape;231;p37"/>
          <p:cNvSpPr txBox="1"/>
          <p:nvPr>
            <p:ph idx="1" type="body"/>
          </p:nvPr>
        </p:nvSpPr>
        <p:spPr>
          <a:xfrm>
            <a:off x="356525" y="1147225"/>
            <a:ext cx="8520600" cy="23286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s-419" sz="2400">
                <a:solidFill>
                  <a:srgbClr val="000000"/>
                </a:solidFill>
              </a:rPr>
              <a:t>Deben evitar</a:t>
            </a:r>
            <a:r>
              <a:rPr lang="es-419" sz="2400">
                <a:solidFill>
                  <a:srgbClr val="000000"/>
                </a:solidFill>
              </a:rPr>
              <a:t> o </a:t>
            </a:r>
            <a:r>
              <a:rPr lang="es-419" sz="2400">
                <a:solidFill>
                  <a:srgbClr val="000000"/>
                </a:solidFill>
              </a:rPr>
              <a:t>justificar frases como:</a:t>
            </a:r>
            <a:endParaRPr sz="2400">
              <a:solidFill>
                <a:srgbClr val="000000"/>
              </a:solidFill>
            </a:endParaRPr>
          </a:p>
          <a:p>
            <a:pPr indent="-368300" lvl="1" marL="914400" rtl="0" algn="l">
              <a:spcBef>
                <a:spcPts val="0"/>
              </a:spcBef>
              <a:spcAft>
                <a:spcPts val="0"/>
              </a:spcAft>
              <a:buClr>
                <a:schemeClr val="accent3"/>
              </a:buClr>
              <a:buSzPts val="2200"/>
              <a:buChar char="○"/>
            </a:pPr>
            <a:r>
              <a:rPr b="1" lang="es-419" sz="2200">
                <a:solidFill>
                  <a:schemeClr val="accent3"/>
                </a:solidFill>
              </a:rPr>
              <a:t>“es la mejor librería…”</a:t>
            </a:r>
            <a:endParaRPr b="1" sz="2200">
              <a:solidFill>
                <a:schemeClr val="accent3"/>
              </a:solidFill>
            </a:endParaRPr>
          </a:p>
          <a:p>
            <a:pPr indent="-368300" lvl="1" marL="914400" rtl="0" algn="l">
              <a:spcBef>
                <a:spcPts val="0"/>
              </a:spcBef>
              <a:spcAft>
                <a:spcPts val="0"/>
              </a:spcAft>
              <a:buClr>
                <a:schemeClr val="accent3"/>
              </a:buClr>
              <a:buSzPts val="2200"/>
              <a:buChar char="○"/>
            </a:pPr>
            <a:r>
              <a:rPr b="1" lang="es-419" sz="2200">
                <a:solidFill>
                  <a:schemeClr val="accent3"/>
                </a:solidFill>
              </a:rPr>
              <a:t>“es la más popular..”</a:t>
            </a:r>
            <a:endParaRPr b="1" sz="2200">
              <a:solidFill>
                <a:schemeClr val="accent3"/>
              </a:solidFill>
            </a:endParaRPr>
          </a:p>
          <a:p>
            <a:pPr indent="-368300" lvl="1" marL="914400" rtl="0" algn="l">
              <a:spcBef>
                <a:spcPts val="0"/>
              </a:spcBef>
              <a:spcAft>
                <a:spcPts val="0"/>
              </a:spcAft>
              <a:buClr>
                <a:schemeClr val="accent3"/>
              </a:buClr>
              <a:buSzPts val="2200"/>
              <a:buChar char="○"/>
            </a:pPr>
            <a:r>
              <a:rPr b="1" lang="es-419" sz="2200">
                <a:solidFill>
                  <a:schemeClr val="accent3"/>
                </a:solidFill>
              </a:rPr>
              <a:t>“según numerosos estudios…”</a:t>
            </a:r>
            <a:endParaRPr b="1" sz="2200">
              <a:solidFill>
                <a:schemeClr val="accent3"/>
              </a:solidFill>
            </a:endParaRPr>
          </a:p>
          <a:p>
            <a:pPr indent="0" lvl="0" marL="0" rtl="0" algn="l">
              <a:spcBef>
                <a:spcPts val="1200"/>
              </a:spcBef>
              <a:spcAft>
                <a:spcPts val="1200"/>
              </a:spcAft>
              <a:buNone/>
            </a:pPr>
            <a:r>
              <a:t/>
            </a:r>
            <a:endParaRPr/>
          </a:p>
        </p:txBody>
      </p:sp>
      <p:sp>
        <p:nvSpPr>
          <p:cNvPr id="232" name="Google Shape;232;p37"/>
          <p:cNvSpPr txBox="1"/>
          <p:nvPr/>
        </p:nvSpPr>
        <p:spPr>
          <a:xfrm>
            <a:off x="356525" y="3104750"/>
            <a:ext cx="7732200" cy="2555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Open Sans"/>
              <a:buChar char="●"/>
            </a:pPr>
            <a:r>
              <a:rPr lang="es-419" sz="2400">
                <a:latin typeface="Open Sans"/>
                <a:ea typeface="Open Sans"/>
                <a:cs typeface="Open Sans"/>
                <a:sym typeface="Open Sans"/>
              </a:rPr>
              <a:t>En estos casos se podría escribir:</a:t>
            </a:r>
            <a:endParaRPr sz="2400">
              <a:latin typeface="Open Sans"/>
              <a:ea typeface="Open Sans"/>
              <a:cs typeface="Open Sans"/>
              <a:sym typeface="Open Sans"/>
            </a:endParaRPr>
          </a:p>
          <a:p>
            <a:pPr indent="-368300" lvl="1" marL="914400" rtl="0" algn="l">
              <a:spcBef>
                <a:spcPts val="0"/>
              </a:spcBef>
              <a:spcAft>
                <a:spcPts val="0"/>
              </a:spcAft>
              <a:buClr>
                <a:schemeClr val="accent3"/>
              </a:buClr>
              <a:buSzPts val="2200"/>
              <a:buFont typeface="Open Sans"/>
              <a:buChar char="○"/>
            </a:pPr>
            <a:r>
              <a:rPr b="1" lang="es-419" sz="2200">
                <a:solidFill>
                  <a:schemeClr val="accent3"/>
                </a:solidFill>
                <a:latin typeface="Open Sans"/>
                <a:ea typeface="Open Sans"/>
                <a:cs typeface="Open Sans"/>
                <a:sym typeface="Open Sans"/>
              </a:rPr>
              <a:t>“Según el informe publicado por xxx, la mejor librería  es..”</a:t>
            </a:r>
            <a:endParaRPr b="1" sz="2200">
              <a:solidFill>
                <a:schemeClr val="accent3"/>
              </a:solidFill>
              <a:latin typeface="Open Sans"/>
              <a:ea typeface="Open Sans"/>
              <a:cs typeface="Open Sans"/>
              <a:sym typeface="Open Sans"/>
            </a:endParaRPr>
          </a:p>
          <a:p>
            <a:pPr indent="-368300" lvl="1" marL="914400" rtl="0" algn="l">
              <a:spcBef>
                <a:spcPts val="0"/>
              </a:spcBef>
              <a:spcAft>
                <a:spcPts val="0"/>
              </a:spcAft>
              <a:buClr>
                <a:schemeClr val="accent3"/>
              </a:buClr>
              <a:buSzPts val="2200"/>
              <a:buFont typeface="Open Sans"/>
              <a:buChar char="○"/>
            </a:pPr>
            <a:r>
              <a:rPr b="1" lang="es-419" sz="2200">
                <a:solidFill>
                  <a:schemeClr val="accent3"/>
                </a:solidFill>
                <a:latin typeface="Open Sans"/>
                <a:ea typeface="Open Sans"/>
                <a:cs typeface="Open Sans"/>
                <a:sym typeface="Open Sans"/>
              </a:rPr>
              <a:t>Claudia Banchoff, en su informe XX, indica que el lenguaje más popular es…”</a:t>
            </a:r>
            <a:endParaRPr b="1" sz="2200">
              <a:solidFill>
                <a:schemeClr val="accent3"/>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Si las ideas no son propias …</a:t>
            </a:r>
            <a:endParaRPr/>
          </a:p>
        </p:txBody>
      </p:sp>
      <p:sp>
        <p:nvSpPr>
          <p:cNvPr id="238" name="Google Shape;238;p38"/>
          <p:cNvSpPr txBox="1"/>
          <p:nvPr/>
        </p:nvSpPr>
        <p:spPr>
          <a:xfrm>
            <a:off x="311700" y="1232700"/>
            <a:ext cx="8520600" cy="2247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Open Sans"/>
              <a:buChar char="●"/>
            </a:pPr>
            <a:r>
              <a:rPr lang="es-419" sz="2400">
                <a:latin typeface="Open Sans"/>
                <a:ea typeface="Open Sans"/>
                <a:cs typeface="Open Sans"/>
                <a:sym typeface="Open Sans"/>
              </a:rPr>
              <a:t>Citamos la fuente:</a:t>
            </a:r>
            <a:endParaRPr sz="2400">
              <a:latin typeface="Open Sans"/>
              <a:ea typeface="Open Sans"/>
              <a:cs typeface="Open Sans"/>
              <a:sym typeface="Open Sans"/>
            </a:endParaRPr>
          </a:p>
          <a:p>
            <a:pPr indent="-381000" lvl="1" marL="914400" rtl="0" algn="l">
              <a:spcBef>
                <a:spcPts val="0"/>
              </a:spcBef>
              <a:spcAft>
                <a:spcPts val="0"/>
              </a:spcAft>
              <a:buSzPts val="2400"/>
              <a:buFont typeface="Open Sans"/>
              <a:buChar char="○"/>
            </a:pPr>
            <a:r>
              <a:rPr b="1" lang="es-419" sz="2400">
                <a:solidFill>
                  <a:schemeClr val="accent3"/>
                </a:solidFill>
                <a:latin typeface="Open Sans"/>
                <a:ea typeface="Open Sans"/>
                <a:cs typeface="Open Sans"/>
                <a:sym typeface="Open Sans"/>
              </a:rPr>
              <a:t>“Según el informe elaborado por Alessandro Bello (Bello, 2020), sobre la participación de la mujer en..”</a:t>
            </a:r>
            <a:endParaRPr b="1" sz="2400">
              <a:solidFill>
                <a:schemeClr val="accent3"/>
              </a:solidFill>
              <a:latin typeface="Open Sans"/>
              <a:ea typeface="Open Sans"/>
              <a:cs typeface="Open Sans"/>
              <a:sym typeface="Open Sans"/>
            </a:endParaRPr>
          </a:p>
          <a:p>
            <a:pPr indent="-381000" lvl="1" marL="914400" rtl="0" algn="l">
              <a:spcBef>
                <a:spcPts val="0"/>
              </a:spcBef>
              <a:spcAft>
                <a:spcPts val="0"/>
              </a:spcAft>
              <a:buClr>
                <a:schemeClr val="accent3"/>
              </a:buClr>
              <a:buSzPts val="2400"/>
              <a:buFont typeface="Open Sans"/>
              <a:buChar char="○"/>
            </a:pPr>
            <a:r>
              <a:rPr b="1" lang="es-419" sz="2400">
                <a:solidFill>
                  <a:schemeClr val="accent3"/>
                </a:solidFill>
                <a:latin typeface="Open Sans"/>
                <a:ea typeface="Open Sans"/>
                <a:cs typeface="Open Sans"/>
                <a:sym typeface="Open Sans"/>
              </a:rPr>
              <a:t>Alessandro Bello</a:t>
            </a:r>
            <a:r>
              <a:rPr b="1" lang="es-419" sz="2400">
                <a:solidFill>
                  <a:schemeClr val="accent3"/>
                </a:solidFill>
                <a:latin typeface="Open Sans"/>
                <a:ea typeface="Open Sans"/>
                <a:cs typeface="Open Sans"/>
                <a:sym typeface="Open Sans"/>
              </a:rPr>
              <a:t>, en [1], indica que ...”</a:t>
            </a:r>
            <a:endParaRPr b="1" sz="2400">
              <a:solidFill>
                <a:schemeClr val="accent3"/>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239" name="Google Shape;239;p38"/>
          <p:cNvSpPr txBox="1"/>
          <p:nvPr/>
        </p:nvSpPr>
        <p:spPr>
          <a:xfrm>
            <a:off x="311700" y="3363050"/>
            <a:ext cx="81804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Open Sans"/>
              <a:buChar char="●"/>
            </a:pPr>
            <a:r>
              <a:rPr lang="es-419" sz="2400">
                <a:latin typeface="Open Sans"/>
                <a:ea typeface="Open Sans"/>
                <a:cs typeface="Open Sans"/>
                <a:sym typeface="Open Sans"/>
              </a:rPr>
              <a:t>Y en la sección de referencias, se indican los datos completos de la cita.</a:t>
            </a:r>
            <a:endParaRPr sz="2400">
              <a:latin typeface="Open Sans"/>
              <a:ea typeface="Open Sans"/>
              <a:cs typeface="Open Sans"/>
              <a:sym typeface="Open Sans"/>
            </a:endParaRPr>
          </a:p>
          <a:p>
            <a:pPr indent="0" lvl="0" marL="457200" rtl="0" algn="l">
              <a:spcBef>
                <a:spcPts val="0"/>
              </a:spcBef>
              <a:spcAft>
                <a:spcPts val="0"/>
              </a:spcAft>
              <a:buNone/>
            </a:pPr>
            <a:r>
              <a:rPr lang="es-419" sz="2400">
                <a:latin typeface="Open Sans"/>
                <a:ea typeface="Open Sans"/>
                <a:cs typeface="Open Sans"/>
                <a:sym typeface="Open Sans"/>
              </a:rPr>
              <a:t>Veamos </a:t>
            </a:r>
            <a:r>
              <a:rPr lang="es-419" sz="2400" u="sng">
                <a:solidFill>
                  <a:schemeClr val="hlink"/>
                </a:solidFill>
                <a:latin typeface="Open Sans"/>
                <a:ea typeface="Open Sans"/>
                <a:cs typeface="Open Sans"/>
                <a:sym typeface="Open Sans"/>
                <a:hlinkClick r:id="rId3"/>
              </a:rPr>
              <a:t>este ejemplo</a:t>
            </a:r>
            <a:r>
              <a:rPr lang="es-419" sz="2400">
                <a:uFill>
                  <a:noFill/>
                </a:uFill>
                <a:latin typeface="Open Sans"/>
                <a:ea typeface="Open Sans"/>
                <a:cs typeface="Open Sans"/>
                <a:sym typeface="Open Sans"/>
                <a:hlinkClick r:id="rId4"/>
              </a:rPr>
              <a:t>.</a:t>
            </a:r>
            <a:endParaRPr sz="24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¿Cómo citar otros textos?</a:t>
            </a:r>
            <a:endParaRPr/>
          </a:p>
        </p:txBody>
      </p:sp>
      <p:sp>
        <p:nvSpPr>
          <p:cNvPr id="245" name="Google Shape;245;p39"/>
          <p:cNvSpPr txBox="1"/>
          <p:nvPr>
            <p:ph idx="1" type="body"/>
          </p:nvPr>
        </p:nvSpPr>
        <p:spPr>
          <a:xfrm>
            <a:off x="311700" y="1134525"/>
            <a:ext cx="8520600" cy="668400"/>
          </a:xfrm>
          <a:prstGeom prst="rect">
            <a:avLst/>
          </a:prstGeom>
        </p:spPr>
        <p:txBody>
          <a:bodyPr anchorCtr="0" anchor="t" bIns="91425" lIns="91425" spcFirstLastPara="1" rIns="91425" wrap="square" tIns="91425">
            <a:normAutofit fontScale="25000" lnSpcReduction="20000"/>
          </a:bodyPr>
          <a:lstStyle/>
          <a:p>
            <a:pPr indent="-266700" lvl="0" marL="457200" rtl="0" algn="l">
              <a:spcBef>
                <a:spcPts val="0"/>
              </a:spcBef>
              <a:spcAft>
                <a:spcPts val="0"/>
              </a:spcAft>
              <a:buClr>
                <a:srgbClr val="666666"/>
              </a:buClr>
              <a:buSzPct val="100000"/>
              <a:buChar char="●"/>
            </a:pPr>
            <a:r>
              <a:rPr lang="es-419" sz="2400">
                <a:solidFill>
                  <a:srgbClr val="666666"/>
                </a:solidFill>
              </a:rPr>
              <a:t>Incluir citas y referencias</a:t>
            </a:r>
            <a:endParaRPr sz="2400">
              <a:solidFill>
                <a:srgbClr val="666666"/>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46" name="Google Shape;246;p39"/>
          <p:cNvPicPr preferRelativeResize="0"/>
          <p:nvPr/>
        </p:nvPicPr>
        <p:blipFill>
          <a:blip r:embed="rId3">
            <a:alphaModFix/>
          </a:blip>
          <a:stretch>
            <a:fillRect/>
          </a:stretch>
        </p:blipFill>
        <p:spPr>
          <a:xfrm>
            <a:off x="398825" y="1673325"/>
            <a:ext cx="8839200" cy="832975"/>
          </a:xfrm>
          <a:prstGeom prst="rect">
            <a:avLst/>
          </a:prstGeom>
          <a:noFill/>
          <a:ln>
            <a:noFill/>
          </a:ln>
        </p:spPr>
      </p:pic>
      <p:pic>
        <p:nvPicPr>
          <p:cNvPr id="247" name="Google Shape;247;p39"/>
          <p:cNvPicPr preferRelativeResize="0"/>
          <p:nvPr/>
        </p:nvPicPr>
        <p:blipFill>
          <a:blip r:embed="rId4">
            <a:alphaModFix/>
          </a:blip>
          <a:stretch>
            <a:fillRect/>
          </a:stretch>
        </p:blipFill>
        <p:spPr>
          <a:xfrm>
            <a:off x="398825" y="2644900"/>
            <a:ext cx="8745176" cy="2612225"/>
          </a:xfrm>
          <a:prstGeom prst="rect">
            <a:avLst/>
          </a:prstGeom>
          <a:noFill/>
          <a:ln>
            <a:noFill/>
          </a:ln>
        </p:spPr>
      </p:pic>
      <p:sp>
        <p:nvSpPr>
          <p:cNvPr id="248" name="Google Shape;248;p39"/>
          <p:cNvSpPr txBox="1"/>
          <p:nvPr/>
        </p:nvSpPr>
        <p:spPr>
          <a:xfrm>
            <a:off x="5138700" y="1355325"/>
            <a:ext cx="40053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t>Sacado del taller de escritura de tesinas.</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¿Cómo citar otros textos?</a:t>
            </a:r>
            <a:endParaRPr/>
          </a:p>
        </p:txBody>
      </p:sp>
      <p:sp>
        <p:nvSpPr>
          <p:cNvPr id="254" name="Google Shape;254;p40"/>
          <p:cNvSpPr txBox="1"/>
          <p:nvPr>
            <p:ph idx="1" type="body"/>
          </p:nvPr>
        </p:nvSpPr>
        <p:spPr>
          <a:xfrm>
            <a:off x="311700" y="1134525"/>
            <a:ext cx="8520600" cy="668400"/>
          </a:xfrm>
          <a:prstGeom prst="rect">
            <a:avLst/>
          </a:prstGeom>
        </p:spPr>
        <p:txBody>
          <a:bodyPr anchorCtr="0" anchor="t" bIns="91425" lIns="91425" spcFirstLastPara="1" rIns="91425" wrap="square" tIns="91425">
            <a:normAutofit fontScale="25000" lnSpcReduction="20000"/>
          </a:bodyPr>
          <a:lstStyle/>
          <a:p>
            <a:pPr indent="-266700" lvl="0" marL="457200" rtl="0" algn="l">
              <a:spcBef>
                <a:spcPts val="0"/>
              </a:spcBef>
              <a:spcAft>
                <a:spcPts val="0"/>
              </a:spcAft>
              <a:buClr>
                <a:srgbClr val="666666"/>
              </a:buClr>
              <a:buSzPct val="100000"/>
              <a:buChar char="●"/>
            </a:pPr>
            <a:r>
              <a:rPr lang="es-419" sz="2400">
                <a:solidFill>
                  <a:srgbClr val="666666"/>
                </a:solidFill>
              </a:rPr>
              <a:t>Incluir citas y referencias </a:t>
            </a:r>
            <a:endParaRPr sz="2400">
              <a:solidFill>
                <a:srgbClr val="666666"/>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5" name="Google Shape;255;p40"/>
          <p:cNvPicPr preferRelativeResize="0"/>
          <p:nvPr/>
        </p:nvPicPr>
        <p:blipFill>
          <a:blip r:embed="rId3">
            <a:alphaModFix/>
          </a:blip>
          <a:stretch>
            <a:fillRect/>
          </a:stretch>
        </p:blipFill>
        <p:spPr>
          <a:xfrm>
            <a:off x="311700" y="1919725"/>
            <a:ext cx="8839200" cy="1775674"/>
          </a:xfrm>
          <a:prstGeom prst="rect">
            <a:avLst/>
          </a:prstGeom>
          <a:noFill/>
          <a:ln>
            <a:noFill/>
          </a:ln>
        </p:spPr>
      </p:pic>
      <p:sp>
        <p:nvSpPr>
          <p:cNvPr id="256" name="Google Shape;256;p40"/>
          <p:cNvSpPr txBox="1"/>
          <p:nvPr/>
        </p:nvSpPr>
        <p:spPr>
          <a:xfrm>
            <a:off x="5138700" y="3695400"/>
            <a:ext cx="40053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t>Sacado del taller de escritura de tesinas.</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¿Cómo citar otros textos?</a:t>
            </a:r>
            <a:endParaRPr/>
          </a:p>
        </p:txBody>
      </p:sp>
      <p:sp>
        <p:nvSpPr>
          <p:cNvPr id="262" name="Google Shape;262;p41"/>
          <p:cNvSpPr txBox="1"/>
          <p:nvPr>
            <p:ph idx="1" type="body"/>
          </p:nvPr>
        </p:nvSpPr>
        <p:spPr>
          <a:xfrm>
            <a:off x="311700" y="1134525"/>
            <a:ext cx="8520600" cy="668400"/>
          </a:xfrm>
          <a:prstGeom prst="rect">
            <a:avLst/>
          </a:prstGeom>
        </p:spPr>
        <p:txBody>
          <a:bodyPr anchorCtr="0" anchor="t" bIns="91425" lIns="91425" spcFirstLastPara="1" rIns="91425" wrap="square" tIns="91425">
            <a:normAutofit fontScale="25000" lnSpcReduction="20000"/>
          </a:bodyPr>
          <a:lstStyle/>
          <a:p>
            <a:pPr indent="-266700" lvl="0" marL="457200" rtl="0" algn="l">
              <a:spcBef>
                <a:spcPts val="0"/>
              </a:spcBef>
              <a:spcAft>
                <a:spcPts val="0"/>
              </a:spcAft>
              <a:buClr>
                <a:srgbClr val="666666"/>
              </a:buClr>
              <a:buSzPct val="100000"/>
              <a:buChar char="●"/>
            </a:pPr>
            <a:r>
              <a:rPr lang="es-419" sz="2400">
                <a:solidFill>
                  <a:srgbClr val="666666"/>
                </a:solidFill>
              </a:rPr>
              <a:t>Incluir citas y referencias: </a:t>
            </a:r>
            <a:r>
              <a:rPr lang="es-419" sz="2400" u="sng">
                <a:solidFill>
                  <a:srgbClr val="666666"/>
                </a:solidFill>
                <a:hlinkClick r:id="rId3">
                  <a:extLst>
                    <a:ext uri="{A12FA001-AC4F-418D-AE19-62706E023703}">
                      <ahyp:hlinkClr val="tx"/>
                    </a:ext>
                  </a:extLst>
                </a:hlinkClick>
              </a:rPr>
              <a:t>normas APA</a:t>
            </a:r>
            <a:endParaRPr sz="2400">
              <a:solidFill>
                <a:srgbClr val="666666"/>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63" name="Google Shape;263;p41"/>
          <p:cNvPicPr preferRelativeResize="0"/>
          <p:nvPr/>
        </p:nvPicPr>
        <p:blipFill>
          <a:blip r:embed="rId4">
            <a:alphaModFix/>
          </a:blip>
          <a:stretch>
            <a:fillRect/>
          </a:stretch>
        </p:blipFill>
        <p:spPr>
          <a:xfrm>
            <a:off x="1487650" y="1919725"/>
            <a:ext cx="6168695" cy="3035775"/>
          </a:xfrm>
          <a:prstGeom prst="rect">
            <a:avLst/>
          </a:prstGeom>
          <a:noFill/>
          <a:ln>
            <a:noFill/>
          </a:ln>
        </p:spPr>
      </p:pic>
      <p:sp>
        <p:nvSpPr>
          <p:cNvPr id="264" name="Google Shape;264;p41"/>
          <p:cNvSpPr txBox="1"/>
          <p:nvPr/>
        </p:nvSpPr>
        <p:spPr>
          <a:xfrm>
            <a:off x="4703775" y="4825500"/>
            <a:ext cx="40053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t>Sacado del taller de escritura de tesinas.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Herramientas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Incluir las referencias</a:t>
            </a:r>
            <a:endParaRPr/>
          </a:p>
        </p:txBody>
      </p:sp>
      <p:sp>
        <p:nvSpPr>
          <p:cNvPr id="270" name="Google Shape;270;p42"/>
          <p:cNvSpPr txBox="1"/>
          <p:nvPr>
            <p:ph idx="1" type="body"/>
          </p:nvPr>
        </p:nvSpPr>
        <p:spPr>
          <a:xfrm>
            <a:off x="390125" y="1470700"/>
            <a:ext cx="3357300" cy="1987800"/>
          </a:xfrm>
          <a:prstGeom prst="rect">
            <a:avLst/>
          </a:prstGeom>
        </p:spPr>
        <p:txBody>
          <a:bodyPr anchorCtr="0" anchor="t" bIns="91425" lIns="91425" spcFirstLastPara="1" rIns="91425" wrap="square" tIns="91425">
            <a:normAutofit fontScale="70000"/>
          </a:bodyPr>
          <a:lstStyle/>
          <a:p>
            <a:pPr indent="-335280" lvl="0" marL="457200" rtl="0" algn="l">
              <a:spcBef>
                <a:spcPts val="0"/>
              </a:spcBef>
              <a:spcAft>
                <a:spcPts val="0"/>
              </a:spcAft>
              <a:buClr>
                <a:srgbClr val="000000"/>
              </a:buClr>
              <a:buSzPct val="100000"/>
              <a:buChar char="●"/>
            </a:pPr>
            <a:r>
              <a:rPr lang="es-419" sz="2400">
                <a:solidFill>
                  <a:srgbClr val="000000"/>
                </a:solidFill>
              </a:rPr>
              <a:t>Incluir citas y referencias</a:t>
            </a:r>
            <a:endParaRPr sz="2400">
              <a:solidFill>
                <a:srgbClr val="000000"/>
              </a:solidFill>
            </a:endParaRPr>
          </a:p>
          <a:p>
            <a:pPr indent="-335280" lvl="0" marL="457200" rtl="0" algn="l">
              <a:spcBef>
                <a:spcPts val="0"/>
              </a:spcBef>
              <a:spcAft>
                <a:spcPts val="0"/>
              </a:spcAft>
              <a:buClr>
                <a:srgbClr val="000000"/>
              </a:buClr>
              <a:buSzPct val="100000"/>
              <a:buChar char="●"/>
            </a:pPr>
            <a:r>
              <a:rPr lang="es-419" sz="2400">
                <a:solidFill>
                  <a:srgbClr val="000000"/>
                </a:solidFill>
              </a:rPr>
              <a:t>Otra forma de incluir las referencias</a:t>
            </a:r>
            <a:r>
              <a:rPr lang="es-419" sz="2400">
                <a:solidFill>
                  <a:schemeClr val="dk1"/>
                </a:solidFill>
              </a:rPr>
              <a:t>: </a:t>
            </a:r>
            <a:r>
              <a:rPr lang="es-419" sz="2400" u="sng">
                <a:solidFill>
                  <a:schemeClr val="hlink"/>
                </a:solidFill>
                <a:hlinkClick r:id="rId3"/>
              </a:rPr>
              <a:t>normas APA</a:t>
            </a:r>
            <a:endParaRPr sz="2400">
              <a:solidFill>
                <a:schemeClr val="dk1"/>
              </a:solidFill>
            </a:endParaRPr>
          </a:p>
          <a:p>
            <a:pPr indent="0" lvl="0" marL="914400" rtl="0" algn="l">
              <a:spcBef>
                <a:spcPts val="1200"/>
              </a:spcBef>
              <a:spcAft>
                <a:spcPts val="0"/>
              </a:spcAft>
              <a:buNone/>
            </a:pPr>
            <a:r>
              <a:t/>
            </a:r>
            <a:endParaRPr sz="2400">
              <a:solidFill>
                <a:srgbClr val="000000"/>
              </a:solidFill>
            </a:endParaRPr>
          </a:p>
          <a:p>
            <a:pPr indent="0" lvl="0" marL="0" rtl="0" algn="l">
              <a:spcBef>
                <a:spcPts val="1200"/>
              </a:spcBef>
              <a:spcAft>
                <a:spcPts val="1200"/>
              </a:spcAft>
              <a:buNone/>
            </a:pPr>
            <a:r>
              <a:t/>
            </a:r>
            <a:endParaRPr/>
          </a:p>
        </p:txBody>
      </p:sp>
      <p:pic>
        <p:nvPicPr>
          <p:cNvPr id="271" name="Google Shape;271;p42"/>
          <p:cNvPicPr preferRelativeResize="0"/>
          <p:nvPr/>
        </p:nvPicPr>
        <p:blipFill>
          <a:blip r:embed="rId4">
            <a:alphaModFix/>
          </a:blip>
          <a:stretch>
            <a:fillRect/>
          </a:stretch>
        </p:blipFill>
        <p:spPr>
          <a:xfrm>
            <a:off x="3929000" y="1226725"/>
            <a:ext cx="4903299" cy="3035774"/>
          </a:xfrm>
          <a:prstGeom prst="rect">
            <a:avLst/>
          </a:prstGeom>
          <a:noFill/>
          <a:ln>
            <a:noFill/>
          </a:ln>
        </p:spPr>
      </p:pic>
      <p:sp>
        <p:nvSpPr>
          <p:cNvPr id="272" name="Google Shape;272;p42"/>
          <p:cNvSpPr txBox="1"/>
          <p:nvPr/>
        </p:nvSpPr>
        <p:spPr>
          <a:xfrm>
            <a:off x="4748125" y="4471500"/>
            <a:ext cx="40053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t>Sacado del taller de escritura de tesinas.</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Después de redactar ...</a:t>
            </a:r>
            <a:endParaRPr/>
          </a:p>
        </p:txBody>
      </p:sp>
      <p:pic>
        <p:nvPicPr>
          <p:cNvPr id="278" name="Google Shape;278;p43"/>
          <p:cNvPicPr preferRelativeResize="0"/>
          <p:nvPr/>
        </p:nvPicPr>
        <p:blipFill rotWithShape="1">
          <a:blip r:embed="rId3">
            <a:alphaModFix/>
          </a:blip>
          <a:srcRect b="0" l="0" r="0" t="12095"/>
          <a:stretch/>
        </p:blipFill>
        <p:spPr>
          <a:xfrm>
            <a:off x="998850" y="1147225"/>
            <a:ext cx="6923226" cy="3358800"/>
          </a:xfrm>
          <a:prstGeom prst="rect">
            <a:avLst/>
          </a:prstGeom>
          <a:noFill/>
          <a:ln>
            <a:noFill/>
          </a:ln>
        </p:spPr>
      </p:pic>
      <p:sp>
        <p:nvSpPr>
          <p:cNvPr id="279" name="Google Shape;279;p43"/>
          <p:cNvSpPr txBox="1"/>
          <p:nvPr/>
        </p:nvSpPr>
        <p:spPr>
          <a:xfrm>
            <a:off x="4827000" y="4578975"/>
            <a:ext cx="40053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t>Sacado del taller de escritura de tesinas..</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El taller de escritura de tesinas de grado</a:t>
            </a:r>
            <a:endParaRPr/>
          </a:p>
        </p:txBody>
      </p:sp>
      <p:sp>
        <p:nvSpPr>
          <p:cNvPr id="285" name="Google Shape;285;p4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s-419" sz="2300"/>
              <a:t>Dictado por la Dirección </a:t>
            </a:r>
            <a:r>
              <a:rPr lang="es-419" sz="2300"/>
              <a:t>de Asesoramiento Pedagógico.</a:t>
            </a:r>
            <a:endParaRPr sz="2300"/>
          </a:p>
          <a:p>
            <a:pPr indent="-374650" lvl="0" marL="457200" rtl="0" algn="l">
              <a:spcBef>
                <a:spcPts val="0"/>
              </a:spcBef>
              <a:spcAft>
                <a:spcPts val="0"/>
              </a:spcAft>
              <a:buSzPts val="2300"/>
              <a:buChar char="●"/>
            </a:pPr>
            <a:r>
              <a:rPr lang="es-419" sz="2300"/>
              <a:t>A cargo de  la Esp. Anahí Almán.</a:t>
            </a:r>
            <a:endParaRPr sz="2300"/>
          </a:p>
          <a:p>
            <a:pPr indent="-374650" lvl="0" marL="457200" rtl="0" algn="l">
              <a:spcBef>
                <a:spcPts val="0"/>
              </a:spcBef>
              <a:spcAft>
                <a:spcPts val="0"/>
              </a:spcAft>
              <a:buSzPts val="2300"/>
              <a:buChar char="●"/>
            </a:pPr>
            <a:r>
              <a:rPr lang="es-419" sz="2300"/>
              <a:t>El material completo (material usado en el año 2021):</a:t>
            </a:r>
            <a:endParaRPr sz="2300"/>
          </a:p>
          <a:p>
            <a:pPr indent="-349250" lvl="1" marL="914400" rtl="0" algn="l">
              <a:spcBef>
                <a:spcPts val="0"/>
              </a:spcBef>
              <a:spcAft>
                <a:spcPts val="0"/>
              </a:spcAft>
              <a:buSzPts val="1900"/>
              <a:buChar char="○"/>
            </a:pPr>
            <a:r>
              <a:rPr lang="es-419" sz="1900" u="sng">
                <a:solidFill>
                  <a:schemeClr val="hlink"/>
                </a:solidFill>
                <a:hlinkClick r:id="rId3"/>
              </a:rPr>
              <a:t>Taller de escritura de tesinas</a:t>
            </a:r>
            <a:endParaRPr sz="2300"/>
          </a:p>
          <a:p>
            <a:pPr indent="-349250" lvl="1" marL="914400" rtl="0" algn="l">
              <a:spcBef>
                <a:spcPts val="0"/>
              </a:spcBef>
              <a:spcAft>
                <a:spcPts val="0"/>
              </a:spcAft>
              <a:buSzPts val="1900"/>
              <a:buChar char="○"/>
            </a:pPr>
            <a:r>
              <a:rPr lang="es-419" sz="1900" u="sng">
                <a:solidFill>
                  <a:schemeClr val="hlink"/>
                </a:solidFill>
                <a:hlinkClick r:id="rId4"/>
              </a:rPr>
              <a:t>Guías para citas y referencias APA</a:t>
            </a:r>
            <a:endParaRPr sz="1900"/>
          </a:p>
          <a:p>
            <a:pPr indent="-349250" lvl="1" marL="914400" rtl="0" algn="l">
              <a:spcBef>
                <a:spcPts val="0"/>
              </a:spcBef>
              <a:spcAft>
                <a:spcPts val="0"/>
              </a:spcAft>
              <a:buSzPts val="1900"/>
              <a:buChar char="○"/>
            </a:pPr>
            <a:r>
              <a:rPr lang="es-419" sz="1900" u="sng">
                <a:solidFill>
                  <a:schemeClr val="hlink"/>
                </a:solidFill>
                <a:hlinkClick r:id="rId5"/>
              </a:rPr>
              <a:t>Conectores textuales</a:t>
            </a:r>
            <a:endParaRPr sz="1900"/>
          </a:p>
          <a:p>
            <a:pPr indent="-349250" lvl="1" marL="914400" rtl="0" algn="l">
              <a:spcBef>
                <a:spcPts val="0"/>
              </a:spcBef>
              <a:spcAft>
                <a:spcPts val="0"/>
              </a:spcAft>
              <a:buSzPts val="1900"/>
              <a:buChar char="○"/>
            </a:pPr>
            <a:r>
              <a:rPr lang="es-419" sz="1900" u="sng">
                <a:solidFill>
                  <a:schemeClr val="hlink"/>
                </a:solidFill>
                <a:hlinkClick r:id="rId6"/>
              </a:rPr>
              <a:t>Sobre las normas de puntuación</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Herramientas de ofimática</a:t>
            </a:r>
            <a:endParaRPr/>
          </a:p>
        </p:txBody>
      </p:sp>
      <p:pic>
        <p:nvPicPr>
          <p:cNvPr id="82" name="Google Shape;82;p16"/>
          <p:cNvPicPr preferRelativeResize="0"/>
          <p:nvPr/>
        </p:nvPicPr>
        <p:blipFill>
          <a:blip r:embed="rId3">
            <a:alphaModFix/>
          </a:blip>
          <a:stretch>
            <a:fillRect/>
          </a:stretch>
        </p:blipFill>
        <p:spPr>
          <a:xfrm>
            <a:off x="566475" y="1417625"/>
            <a:ext cx="2914275" cy="1280916"/>
          </a:xfrm>
          <a:prstGeom prst="rect">
            <a:avLst/>
          </a:prstGeom>
          <a:noFill/>
          <a:ln>
            <a:noFill/>
          </a:ln>
        </p:spPr>
      </p:pic>
      <p:pic>
        <p:nvPicPr>
          <p:cNvPr id="83" name="Google Shape;83;p16"/>
          <p:cNvPicPr preferRelativeResize="0"/>
          <p:nvPr/>
        </p:nvPicPr>
        <p:blipFill>
          <a:blip r:embed="rId4">
            <a:alphaModFix/>
          </a:blip>
          <a:stretch>
            <a:fillRect/>
          </a:stretch>
        </p:blipFill>
        <p:spPr>
          <a:xfrm>
            <a:off x="508950" y="3182650"/>
            <a:ext cx="2971800" cy="1543050"/>
          </a:xfrm>
          <a:prstGeom prst="rect">
            <a:avLst/>
          </a:prstGeom>
          <a:noFill/>
          <a:ln>
            <a:noFill/>
          </a:ln>
        </p:spPr>
      </p:pic>
      <p:pic>
        <p:nvPicPr>
          <p:cNvPr id="84" name="Google Shape;84;p16"/>
          <p:cNvPicPr preferRelativeResize="0"/>
          <p:nvPr/>
        </p:nvPicPr>
        <p:blipFill>
          <a:blip r:embed="rId5">
            <a:alphaModFix/>
          </a:blip>
          <a:stretch>
            <a:fillRect/>
          </a:stretch>
        </p:blipFill>
        <p:spPr>
          <a:xfrm>
            <a:off x="4399500" y="3341513"/>
            <a:ext cx="3067050" cy="1485900"/>
          </a:xfrm>
          <a:prstGeom prst="rect">
            <a:avLst/>
          </a:prstGeom>
          <a:noFill/>
          <a:ln>
            <a:noFill/>
          </a:ln>
        </p:spPr>
      </p:pic>
      <p:sp>
        <p:nvSpPr>
          <p:cNvPr id="85" name="Google Shape;85;p16"/>
          <p:cNvSpPr txBox="1"/>
          <p:nvPr/>
        </p:nvSpPr>
        <p:spPr>
          <a:xfrm>
            <a:off x="3852425" y="1828725"/>
            <a:ext cx="5026200" cy="831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sz="1800"/>
              <a:t>Presentaciones </a:t>
            </a:r>
            <a:r>
              <a:rPr lang="es-419" sz="1800"/>
              <a:t>tradicionales.</a:t>
            </a:r>
            <a:endParaRPr sz="1800"/>
          </a:p>
          <a:p>
            <a:pPr indent="-342900" lvl="0" marL="457200" rtl="0" algn="l">
              <a:spcBef>
                <a:spcPts val="0"/>
              </a:spcBef>
              <a:spcAft>
                <a:spcPts val="0"/>
              </a:spcAft>
              <a:buSzPts val="1800"/>
              <a:buChar char="●"/>
            </a:pPr>
            <a:r>
              <a:rPr lang="es-419" sz="1800"/>
              <a:t>Funcionalidad conocida.</a:t>
            </a:r>
            <a:endParaRPr sz="1800"/>
          </a:p>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311700" y="1505375"/>
            <a:ext cx="8520600" cy="2417400"/>
          </a:xfrm>
          <a:prstGeom prst="rect">
            <a:avLst/>
          </a:prstGeom>
        </p:spPr>
        <p:txBody>
          <a:bodyPr anchorCtr="0" anchor="t" bIns="91425" lIns="91425" spcFirstLastPara="1" rIns="91425" wrap="square" tIns="91425">
            <a:normAutofit lnSpcReduction="20000"/>
          </a:bodyPr>
          <a:lstStyle/>
          <a:p>
            <a:pPr indent="-383973" lvl="0" marL="457200" rtl="0" algn="l">
              <a:lnSpc>
                <a:spcPct val="95000"/>
              </a:lnSpc>
              <a:spcBef>
                <a:spcPts val="0"/>
              </a:spcBef>
              <a:spcAft>
                <a:spcPts val="0"/>
              </a:spcAft>
              <a:buSzPts val="2447"/>
              <a:buChar char="●"/>
            </a:pPr>
            <a:r>
              <a:rPr lang="es-419" sz="2446"/>
              <a:t>Exportar a  otros formatos.</a:t>
            </a:r>
            <a:endParaRPr sz="2446"/>
          </a:p>
          <a:p>
            <a:pPr indent="-352223" lvl="1" marL="914400" rtl="0" algn="l">
              <a:lnSpc>
                <a:spcPct val="95000"/>
              </a:lnSpc>
              <a:spcBef>
                <a:spcPts val="0"/>
              </a:spcBef>
              <a:spcAft>
                <a:spcPts val="0"/>
              </a:spcAft>
              <a:buSzPts val="1947"/>
              <a:buChar char="○"/>
            </a:pPr>
            <a:r>
              <a:rPr lang="es-419" sz="1946"/>
              <a:t>PDF</a:t>
            </a:r>
            <a:endParaRPr sz="1946"/>
          </a:p>
          <a:p>
            <a:pPr indent="-352223" lvl="1" marL="914400" rtl="0" algn="l">
              <a:lnSpc>
                <a:spcPct val="95000"/>
              </a:lnSpc>
              <a:spcBef>
                <a:spcPts val="0"/>
              </a:spcBef>
              <a:spcAft>
                <a:spcPts val="0"/>
              </a:spcAft>
              <a:buSzPts val="1947"/>
              <a:buChar char="○"/>
            </a:pPr>
            <a:r>
              <a:rPr lang="es-419" sz="1946"/>
              <a:t>OpenDocument</a:t>
            </a:r>
            <a:endParaRPr sz="1946"/>
          </a:p>
          <a:p>
            <a:pPr indent="-383857" lvl="0" marL="457200" rtl="0" algn="l">
              <a:lnSpc>
                <a:spcPct val="95000"/>
              </a:lnSpc>
              <a:spcBef>
                <a:spcPts val="0"/>
              </a:spcBef>
              <a:spcAft>
                <a:spcPts val="0"/>
              </a:spcAft>
              <a:buSzPts val="2445"/>
              <a:buChar char="●"/>
            </a:pPr>
            <a:r>
              <a:rPr lang="es-419" sz="2445"/>
              <a:t>Edición colaborativa.</a:t>
            </a:r>
            <a:endParaRPr sz="2445"/>
          </a:p>
          <a:p>
            <a:pPr indent="-383857" lvl="0" marL="457200" rtl="0" algn="l">
              <a:lnSpc>
                <a:spcPct val="95000"/>
              </a:lnSpc>
              <a:spcBef>
                <a:spcPts val="0"/>
              </a:spcBef>
              <a:spcAft>
                <a:spcPts val="0"/>
              </a:spcAft>
              <a:buSzPts val="2445"/>
              <a:buChar char="●"/>
            </a:pPr>
            <a:r>
              <a:rPr lang="es-419" sz="2445"/>
              <a:t>Presentación  en línea.</a:t>
            </a:r>
            <a:endParaRPr sz="2445"/>
          </a:p>
          <a:p>
            <a:pPr indent="-383857" lvl="0" marL="457200" rtl="0" algn="l">
              <a:lnSpc>
                <a:spcPct val="95000"/>
              </a:lnSpc>
              <a:spcBef>
                <a:spcPts val="0"/>
              </a:spcBef>
              <a:spcAft>
                <a:spcPts val="0"/>
              </a:spcAft>
              <a:buSzPts val="2445"/>
              <a:buChar char="●"/>
            </a:pPr>
            <a:r>
              <a:rPr lang="es-419" sz="2445"/>
              <a:t>Copias de resguardo.</a:t>
            </a:r>
            <a:endParaRPr sz="2445"/>
          </a:p>
          <a:p>
            <a:pPr indent="-383857" lvl="0" marL="457200" rtl="0" algn="l">
              <a:lnSpc>
                <a:spcPct val="95000"/>
              </a:lnSpc>
              <a:spcBef>
                <a:spcPts val="0"/>
              </a:spcBef>
              <a:spcAft>
                <a:spcPts val="0"/>
              </a:spcAft>
              <a:buSzPts val="2445"/>
              <a:buChar char="●"/>
            </a:pPr>
            <a:r>
              <a:rPr lang="es-419" sz="2445"/>
              <a:t>Uso de estilos.</a:t>
            </a:r>
            <a:endParaRPr sz="2445"/>
          </a:p>
          <a:p>
            <a:pPr indent="-383857" lvl="1" marL="914400" rtl="0" algn="l">
              <a:lnSpc>
                <a:spcPct val="95000"/>
              </a:lnSpc>
              <a:spcBef>
                <a:spcPts val="0"/>
              </a:spcBef>
              <a:spcAft>
                <a:spcPts val="0"/>
              </a:spcAft>
              <a:buSzPts val="2445"/>
              <a:buChar char="○"/>
            </a:pPr>
            <a:r>
              <a:rPr lang="es-419" sz="2445"/>
              <a:t>Generación automática de índices.</a:t>
            </a:r>
            <a:endParaRPr sz="2445"/>
          </a:p>
        </p:txBody>
      </p:sp>
      <p:sp>
        <p:nvSpPr>
          <p:cNvPr id="91" name="Google Shape;9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Aspectos a tener en cuenta</a:t>
            </a:r>
            <a:endParaRPr/>
          </a:p>
        </p:txBody>
      </p:sp>
      <p:sp>
        <p:nvSpPr>
          <p:cNvPr id="92" name="Google Shape;92;p17"/>
          <p:cNvSpPr txBox="1"/>
          <p:nvPr/>
        </p:nvSpPr>
        <p:spPr>
          <a:xfrm>
            <a:off x="356600" y="4176750"/>
            <a:ext cx="85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Open Sans"/>
                <a:ea typeface="Open Sans"/>
                <a:cs typeface="Open Sans"/>
                <a:sym typeface="Open Sans"/>
              </a:rPr>
              <a:t>Veamos </a:t>
            </a:r>
            <a:r>
              <a:rPr lang="es-419" u="sng">
                <a:solidFill>
                  <a:schemeClr val="hlink"/>
                </a:solidFill>
                <a:latin typeface="Open Sans"/>
                <a:ea typeface="Open Sans"/>
                <a:cs typeface="Open Sans"/>
                <a:sym typeface="Open Sans"/>
                <a:hlinkClick r:id="rId3"/>
              </a:rPr>
              <a:t>este ejemplo</a:t>
            </a:r>
            <a:r>
              <a:rPr lang="es-419">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Latex</a:t>
            </a:r>
            <a:endParaRPr/>
          </a:p>
        </p:txBody>
      </p:sp>
      <p:pic>
        <p:nvPicPr>
          <p:cNvPr id="98" name="Google Shape;98;p18"/>
          <p:cNvPicPr preferRelativeResize="0"/>
          <p:nvPr/>
        </p:nvPicPr>
        <p:blipFill>
          <a:blip r:embed="rId3">
            <a:alphaModFix/>
          </a:blip>
          <a:stretch>
            <a:fillRect/>
          </a:stretch>
        </p:blipFill>
        <p:spPr>
          <a:xfrm>
            <a:off x="311700" y="987225"/>
            <a:ext cx="8069775" cy="3934025"/>
          </a:xfrm>
          <a:prstGeom prst="rect">
            <a:avLst/>
          </a:prstGeom>
          <a:noFill/>
          <a:ln>
            <a:noFill/>
          </a:ln>
        </p:spPr>
      </p:pic>
      <p:sp>
        <p:nvSpPr>
          <p:cNvPr id="99" name="Google Shape;99;p18"/>
          <p:cNvSpPr/>
          <p:nvPr/>
        </p:nvSpPr>
        <p:spPr>
          <a:xfrm>
            <a:off x="784550" y="1899400"/>
            <a:ext cx="1299900" cy="8019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Texto plano</a:t>
            </a:r>
            <a:endParaRPr/>
          </a:p>
        </p:txBody>
      </p:sp>
      <p:sp>
        <p:nvSpPr>
          <p:cNvPr id="100" name="Google Shape;100;p18"/>
          <p:cNvSpPr/>
          <p:nvPr/>
        </p:nvSpPr>
        <p:spPr>
          <a:xfrm>
            <a:off x="784550" y="2571750"/>
            <a:ext cx="1299900" cy="8019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Lenguaje de marcas</a:t>
            </a:r>
            <a:endParaRPr/>
          </a:p>
        </p:txBody>
      </p:sp>
      <p:sp>
        <p:nvSpPr>
          <p:cNvPr id="101" name="Google Shape;101;p18"/>
          <p:cNvSpPr/>
          <p:nvPr/>
        </p:nvSpPr>
        <p:spPr>
          <a:xfrm>
            <a:off x="3530000" y="2622900"/>
            <a:ext cx="1490400" cy="9096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Se compila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Edición colaborativa: Overleaf</a:t>
            </a:r>
            <a:endParaRPr/>
          </a:p>
        </p:txBody>
      </p:sp>
      <p:sp>
        <p:nvSpPr>
          <p:cNvPr id="107" name="Google Shape;107;p19"/>
          <p:cNvSpPr txBox="1"/>
          <p:nvPr>
            <p:ph idx="1" type="body"/>
          </p:nvPr>
        </p:nvSpPr>
        <p:spPr>
          <a:xfrm>
            <a:off x="311700" y="1342975"/>
            <a:ext cx="8059200" cy="405900"/>
          </a:xfrm>
          <a:prstGeom prst="rect">
            <a:avLst/>
          </a:prstGeom>
        </p:spPr>
        <p:txBody>
          <a:bodyPr anchorCtr="0" anchor="t" bIns="91425" lIns="91425" spcFirstLastPara="1" rIns="91425" wrap="square" tIns="91425">
            <a:normAutofit lnSpcReduction="10000"/>
          </a:bodyPr>
          <a:lstStyle/>
          <a:p>
            <a:pPr indent="0" lvl="0" marL="0" marR="0" rtl="0" algn="l">
              <a:lnSpc>
                <a:spcPct val="95000"/>
              </a:lnSpc>
              <a:spcBef>
                <a:spcPts val="0"/>
              </a:spcBef>
              <a:spcAft>
                <a:spcPts val="1200"/>
              </a:spcAft>
              <a:buNone/>
            </a:pPr>
            <a:r>
              <a:rPr lang="es-419" sz="1700" u="sng">
                <a:solidFill>
                  <a:schemeClr val="hlink"/>
                </a:solidFill>
                <a:hlinkClick r:id="rId3"/>
              </a:rPr>
              <a:t>Overleaf</a:t>
            </a:r>
            <a:endParaRPr sz="1700"/>
          </a:p>
        </p:txBody>
      </p:sp>
      <p:pic>
        <p:nvPicPr>
          <p:cNvPr id="108" name="Google Shape;108;p19"/>
          <p:cNvPicPr preferRelativeResize="0"/>
          <p:nvPr/>
        </p:nvPicPr>
        <p:blipFill>
          <a:blip r:embed="rId4">
            <a:alphaModFix/>
          </a:blip>
          <a:stretch>
            <a:fillRect/>
          </a:stretch>
        </p:blipFill>
        <p:spPr>
          <a:xfrm>
            <a:off x="1494425" y="1748875"/>
            <a:ext cx="6155158" cy="3089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6227150" y="669531"/>
            <a:ext cx="2916850" cy="3170769"/>
          </a:xfrm>
          <a:prstGeom prst="rect">
            <a:avLst/>
          </a:prstGeom>
          <a:noFill/>
          <a:ln>
            <a:noFill/>
          </a:ln>
        </p:spPr>
      </p:pic>
      <p:pic>
        <p:nvPicPr>
          <p:cNvPr id="114" name="Google Shape;114;p20"/>
          <p:cNvPicPr preferRelativeResize="0"/>
          <p:nvPr/>
        </p:nvPicPr>
        <p:blipFill>
          <a:blip r:embed="rId4">
            <a:alphaModFix/>
          </a:blip>
          <a:stretch>
            <a:fillRect/>
          </a:stretch>
        </p:blipFill>
        <p:spPr>
          <a:xfrm>
            <a:off x="311700" y="1192045"/>
            <a:ext cx="5569650" cy="3581677"/>
          </a:xfrm>
          <a:prstGeom prst="rect">
            <a:avLst/>
          </a:prstGeom>
          <a:noFill/>
          <a:ln>
            <a:noFill/>
          </a:ln>
        </p:spPr>
      </p:pic>
      <p:sp>
        <p:nvSpPr>
          <p:cNvPr id="115" name="Google Shape;115;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Latex</a:t>
            </a:r>
            <a:endParaRPr/>
          </a:p>
        </p:txBody>
      </p:sp>
      <p:sp>
        <p:nvSpPr>
          <p:cNvPr id="116" name="Google Shape;116;p20"/>
          <p:cNvSpPr/>
          <p:nvPr/>
        </p:nvSpPr>
        <p:spPr>
          <a:xfrm>
            <a:off x="453425" y="1486825"/>
            <a:ext cx="4553400" cy="2529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a:off x="6303100" y="2724825"/>
            <a:ext cx="2439600" cy="2529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526350" y="3277750"/>
            <a:ext cx="1181400" cy="2529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a:off x="7837075" y="3024850"/>
            <a:ext cx="1181400" cy="6648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152400" y="1170125"/>
            <a:ext cx="5107710" cy="3820975"/>
          </a:xfrm>
          <a:prstGeom prst="rect">
            <a:avLst/>
          </a:prstGeom>
          <a:noFill/>
          <a:ln>
            <a:noFill/>
          </a:ln>
        </p:spPr>
      </p:pic>
      <p:sp>
        <p:nvSpPr>
          <p:cNvPr id="125" name="Google Shape;125;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Latex</a:t>
            </a:r>
            <a:endParaRPr/>
          </a:p>
        </p:txBody>
      </p:sp>
      <p:sp>
        <p:nvSpPr>
          <p:cNvPr id="126" name="Google Shape;126;p21"/>
          <p:cNvSpPr/>
          <p:nvPr/>
        </p:nvSpPr>
        <p:spPr>
          <a:xfrm>
            <a:off x="311700" y="2318850"/>
            <a:ext cx="2028300" cy="981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1"/>
          <p:cNvPicPr preferRelativeResize="0"/>
          <p:nvPr/>
        </p:nvPicPr>
        <p:blipFill>
          <a:blip r:embed="rId4">
            <a:alphaModFix/>
          </a:blip>
          <a:stretch>
            <a:fillRect/>
          </a:stretch>
        </p:blipFill>
        <p:spPr>
          <a:xfrm>
            <a:off x="4977650" y="1855225"/>
            <a:ext cx="4224750" cy="2656575"/>
          </a:xfrm>
          <a:prstGeom prst="rect">
            <a:avLst/>
          </a:prstGeom>
          <a:noFill/>
          <a:ln>
            <a:noFill/>
          </a:ln>
        </p:spPr>
      </p:pic>
      <p:sp>
        <p:nvSpPr>
          <p:cNvPr id="128" name="Google Shape;128;p21"/>
          <p:cNvSpPr/>
          <p:nvPr/>
        </p:nvSpPr>
        <p:spPr>
          <a:xfrm>
            <a:off x="5438950" y="2650425"/>
            <a:ext cx="1412100" cy="7548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479475" y="4153425"/>
            <a:ext cx="1302000" cy="8376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5691050" y="3674200"/>
            <a:ext cx="938700" cy="5727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2241325" y="1020475"/>
            <a:ext cx="1199100" cy="4707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Texto fuente</a:t>
            </a:r>
            <a:endParaRPr/>
          </a:p>
        </p:txBody>
      </p:sp>
      <p:sp>
        <p:nvSpPr>
          <p:cNvPr id="132" name="Google Shape;132;p21"/>
          <p:cNvSpPr/>
          <p:nvPr/>
        </p:nvSpPr>
        <p:spPr>
          <a:xfrm>
            <a:off x="5833950" y="1265875"/>
            <a:ext cx="1199100" cy="4707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Texto compilado</a:t>
            </a:r>
            <a:endParaRPr/>
          </a:p>
        </p:txBody>
      </p:sp>
      <p:sp>
        <p:nvSpPr>
          <p:cNvPr id="133" name="Google Shape;133;p21"/>
          <p:cNvSpPr txBox="1"/>
          <p:nvPr/>
        </p:nvSpPr>
        <p:spPr>
          <a:xfrm>
            <a:off x="2745625" y="4319075"/>
            <a:ext cx="634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Open Sans"/>
                <a:ea typeface="Open Sans"/>
                <a:cs typeface="Open Sans"/>
                <a:sym typeface="Open Sans"/>
              </a:rPr>
              <a:t>Más info en: </a:t>
            </a:r>
            <a:r>
              <a:rPr lang="es-419" u="sng">
                <a:solidFill>
                  <a:schemeClr val="hlink"/>
                </a:solidFill>
                <a:hlinkClick r:id="rId5"/>
              </a:rPr>
              <a:t>http://desarrolloweb.dlsi.ua.es/cursos/2015/herramientas-investigacion/que-es-latex</a:t>
            </a:r>
            <a:r>
              <a:rPr lang="es-419">
                <a:solidFill>
                  <a:schemeClr val="dk1"/>
                </a:solidFill>
              </a:rPr>
              <a:t>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