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653" r:id="rId3"/>
    <p:sldMasterId id="2147483655" r:id="rId4"/>
    <p:sldMasterId id="2147484908" r:id="rId5"/>
  </p:sldMasterIdLst>
  <p:notesMasterIdLst>
    <p:notesMasterId r:id="rId23"/>
  </p:notesMasterIdLst>
  <p:handoutMasterIdLst>
    <p:handoutMasterId r:id="rId24"/>
  </p:handoutMasterIdLst>
  <p:sldIdLst>
    <p:sldId id="314" r:id="rId6"/>
    <p:sldId id="517" r:id="rId7"/>
    <p:sldId id="591" r:id="rId8"/>
    <p:sldId id="574" r:id="rId9"/>
    <p:sldId id="519" r:id="rId10"/>
    <p:sldId id="575" r:id="rId11"/>
    <p:sldId id="576" r:id="rId12"/>
    <p:sldId id="577" r:id="rId13"/>
    <p:sldId id="579" r:id="rId14"/>
    <p:sldId id="580" r:id="rId15"/>
    <p:sldId id="582" r:id="rId16"/>
    <p:sldId id="583" r:id="rId17"/>
    <p:sldId id="584" r:id="rId18"/>
    <p:sldId id="585" r:id="rId19"/>
    <p:sldId id="586" r:id="rId20"/>
    <p:sldId id="587" r:id="rId21"/>
    <p:sldId id="588" r:id="rId22"/>
  </p:sldIdLst>
  <p:sldSz cx="13003213" cy="9752013"/>
  <p:notesSz cx="6797675" cy="987425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8" autoAdjust="0"/>
    <p:restoredTop sz="91103" autoAdjust="0"/>
  </p:normalViewPr>
  <p:slideViewPr>
    <p:cSldViewPr>
      <p:cViewPr varScale="1">
        <p:scale>
          <a:sx n="34" d="100"/>
          <a:sy n="34" d="100"/>
        </p:scale>
        <p:origin x="61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42D-E210-459C-9B6A-DBC7E5926DCE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FB107-1B85-4AE6-9769-BF5E967866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58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0775" cy="36988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690269"/>
            <a:ext cx="5434993" cy="443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09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9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643A8-AEE0-425B-B183-740DD9CB48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57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2B5A-1F4D-404B-9786-2B7DBAA968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960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A3441-FF5E-4705-8111-5A591E2110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7608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33CC-165B-4BFD-8FC9-18A07342612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0467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0D3F0-C556-4A52-9255-FC4E4F7C84D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0112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72E25-14C6-4238-9213-D5D462072E7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3496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4090-A177-460E-BEAA-83167ABB5E4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9647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60E2-2D4E-400F-85EE-C59BB2D6520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93913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E76D-D509-4CD1-8E24-7B68105F737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506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9C37-9CDA-45A2-99E8-B1A9D7C1FD0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6392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26CFC-AB16-4636-BD67-190E6A04944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7899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C6265-E190-4EA6-93EA-E93A80198A8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6057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3A3A-7499-45A3-B044-0502C93448B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8032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E9CB-B081-4314-9DC2-64919895A7E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86400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DA1CE-A97B-453B-997C-0F08F44D91C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79724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A75E-D45B-4821-A387-E72FD4A7AF1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40503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5ECBA-E3D9-485A-BE61-727299BB507D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228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6F70-7FF2-4A2B-9913-D1B3C8D395E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4483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66FFA-99E1-472B-87E6-57D25CB8E4A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5043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085-8947-4026-B884-77F1248B38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00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B50B-AC11-40BD-AC8C-E006398B31C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22972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EF8D-4B92-4B14-BEB0-EFD1D7E16DD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054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B59C-C39A-46BA-8C47-88EA9FB4B75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28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218F-1EB7-4850-A34C-005D0248341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84768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DBEE5-7620-4CB3-8CFD-DC159CDB00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4197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3452-1215-4B7F-BCED-707033365CD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87441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CAFC-9238-4658-B610-B5B49C8E19B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11576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D33A-B4C1-438D-ABC7-C2A32089735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70794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220A-23EB-4D0A-8EA7-D0BA788C9B5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97913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1FA40-ABBF-474D-A8DB-FD41941A4B2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56288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FD8E-70AC-4B5E-AF53-871A3D4D66D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62251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DB74B-D9F0-4000-B9F9-B519CB20370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8628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34CD-AFE8-41B6-B854-B8D5A21D20E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8788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261F-0D9A-403D-8678-7104D674749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061381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C3C7E-CBF2-49A9-8D9A-C2B85F5AB47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6983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D225C-CDA9-4BD8-8870-A8B430FF9E4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21524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DC322-AC6E-4D0D-BC7C-0094E0AE4E5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97690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91FC-7FF1-42BA-9B30-30564EF2D05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79870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7DF4-FE2D-440D-B752-537D3502C1F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12806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D797A-0B99-4E62-BAEE-A12C1ABB240B}" type="datetime1">
              <a:rPr lang="en-US" smtClean="0"/>
              <a:t>6/1/2018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C704-0329-47A5-83FA-57CD0A160386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1BFDD-514A-4012-8DB9-09BF211FD1E8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B46157-81B5-4ECD-9732-37B025E18918}" type="datetime1">
              <a:rPr lang="en-US" smtClean="0"/>
              <a:t>6/1/2018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1E52B-0256-4D1A-AE47-90259A143B3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70136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D57F-DC07-4B86-A545-7B0F4CC76342}" type="datetime1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11902-A348-4E8E-B89F-811F2EE3EA41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619C-1A2D-4C40-8386-F5E8C1D359ED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6A2B-2802-4C35-B415-10839780E007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677F-4765-4B9F-A07D-0B804983A4AC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30C6-1671-4AEA-8CBA-2037241A3910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7163B-DAB2-4E74-B8DD-9BA5E829F4C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487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2E969-D9B1-43D6-85D0-187BC1F790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464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88711-8411-4CCE-BF8F-7956B4196B2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211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DCAB-A464-407D-9DC4-C5B88963C7A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584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287463" y="5187950"/>
            <a:ext cx="10402887" cy="1820863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300163" y="7180263"/>
            <a:ext cx="10404475" cy="974725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287463" y="5187950"/>
            <a:ext cx="323850" cy="1820863"/>
          </a:xfrm>
          <a:prstGeom prst="rect">
            <a:avLst/>
          </a:prstGeom>
          <a:solidFill>
            <a:srgbClr val="727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300163" y="7180263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02725" y="9037638"/>
            <a:ext cx="325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122738" y="9037638"/>
            <a:ext cx="49418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730375" y="9037638"/>
            <a:ext cx="1730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759E7FA0-F417-4856-98D8-8689DB659C31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F07EE0F1-D675-40AB-8662-EACF0DD19D3B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8786813" y="436563"/>
            <a:ext cx="1587" cy="85820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114B1927-0907-4C49-81C6-00D2597F54B9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9323388" y="392113"/>
            <a:ext cx="1587" cy="8323262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66FFEFC-CC0F-4AE4-A45E-C33ECFA2E987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F87BE5-FD88-4FE5-B40F-ABAF46240F17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smtClean="0"/>
              <a:t>SEMINARIO DE LENGUAJES</a:t>
            </a:r>
            <a:br>
              <a:rPr lang="es-ES" altLang="es-AR" sz="5100" b="1" smtClean="0"/>
            </a:br>
            <a:r>
              <a:rPr lang="es-ES" altLang="es-AR" sz="5100" b="1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Sensores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smtClean="0">
                <a:solidFill>
                  <a:schemeClr val="tx1"/>
                </a:solidFill>
              </a:rPr>
              <a:t>Esp. </a:t>
            </a:r>
            <a:r>
              <a:rPr lang="es-ES" sz="2800" dirty="0" err="1">
                <a:solidFill>
                  <a:schemeClr val="tx1"/>
                </a:solidFill>
              </a:rPr>
              <a:t>Delía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Lisandro, Mg. Corbalán Leonardo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4F-62F3-4D7C-A5CB-92F1B77A1A30}" type="slidenum">
              <a:rPr lang="es-AR" altLang="es-ES" smtClean="0"/>
              <a:pPr/>
              <a:t>1</a:t>
            </a:fld>
            <a:endParaRPr lang="es-AR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10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Se continuará mostrando un </a:t>
            </a:r>
            <a:r>
              <a:rPr lang="es-ES" sz="2800" dirty="0" err="1" smtClean="0"/>
              <a:t>thumbnail</a:t>
            </a:r>
            <a:r>
              <a:rPr lang="es-ES" sz="2800" dirty="0" smtClean="0"/>
              <a:t> de la imagen capturada. Agregar en el activity_main.xml la definición de un </a:t>
            </a:r>
            <a:r>
              <a:rPr lang="es-ES" sz="2800" dirty="0" err="1" smtClean="0"/>
              <a:t>ImageView</a:t>
            </a:r>
            <a:r>
              <a:rPr lang="es-ES" sz="2800" dirty="0" smtClean="0"/>
              <a:t> donde se mostrará el </a:t>
            </a:r>
            <a:r>
              <a:rPr lang="es-ES" sz="2800" dirty="0" err="1" smtClean="0"/>
              <a:t>thumbnail</a:t>
            </a:r>
            <a:r>
              <a:rPr lang="es-ES" sz="2800" dirty="0" smtClean="0"/>
              <a:t>: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1086" y="4597846"/>
            <a:ext cx="6955750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kumimoji="0" lang="es-ES" altLang="es-ES" sz="20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"@+id/imageView1"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11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onActivityResult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820" y="3507854"/>
            <a:ext cx="12957393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imageView.setImageBitmap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12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onActivityResult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820" y="3507854"/>
            <a:ext cx="12957393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imageView.setImageBitmap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277750" y="6057643"/>
            <a:ext cx="11227702" cy="241016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806152" y="8465235"/>
            <a:ext cx="10852627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Verificamos que estamos recibiendo el resultado del </a:t>
            </a:r>
            <a:r>
              <a:rPr lang="es-ES" sz="3200" dirty="0" err="1" smtClean="0"/>
              <a:t>Intent</a:t>
            </a:r>
            <a:r>
              <a:rPr lang="es-ES" sz="3200" dirty="0" smtClean="0"/>
              <a:t> adecuado</a:t>
            </a:r>
            <a:endParaRPr lang="es-ES" sz="3200" dirty="0"/>
          </a:p>
        </p:txBody>
      </p:sp>
      <p:cxnSp>
        <p:nvCxnSpPr>
          <p:cNvPr id="10" name="4 Conector recto de flecha"/>
          <p:cNvCxnSpPr/>
          <p:nvPr/>
        </p:nvCxnSpPr>
        <p:spPr>
          <a:xfrm flipH="1" flipV="1">
            <a:off x="4942851" y="7974270"/>
            <a:ext cx="46587" cy="490965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6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13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onActivityResult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820" y="3507854"/>
            <a:ext cx="12957393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imageView.setImageBitmap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277750" y="6316166"/>
            <a:ext cx="11227702" cy="79850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806152" y="8465235"/>
            <a:ext cx="10852627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Recuperamos el </a:t>
            </a:r>
            <a:r>
              <a:rPr lang="es-ES" sz="3200" dirty="0" err="1" smtClean="0"/>
              <a:t>Bitmap</a:t>
            </a:r>
            <a:r>
              <a:rPr lang="es-ES" sz="3200" dirty="0" smtClean="0"/>
              <a:t> asociado al </a:t>
            </a:r>
            <a:r>
              <a:rPr lang="es-ES" sz="3200" dirty="0" err="1" smtClean="0"/>
              <a:t>thumbnail</a:t>
            </a:r>
            <a:endParaRPr lang="es-ES" sz="3200" dirty="0"/>
          </a:p>
        </p:txBody>
      </p:sp>
      <p:cxnSp>
        <p:nvCxnSpPr>
          <p:cNvPr id="10" name="4 Conector recto de flecha"/>
          <p:cNvCxnSpPr/>
          <p:nvPr/>
        </p:nvCxnSpPr>
        <p:spPr>
          <a:xfrm flipV="1">
            <a:off x="4989439" y="7114674"/>
            <a:ext cx="216023" cy="1350562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14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onActivityResult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820" y="3507854"/>
            <a:ext cx="12957393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imageView.setImageBitmap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461046" y="7159723"/>
            <a:ext cx="11227702" cy="79850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380925" y="8465235"/>
            <a:ext cx="11972127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Lo asociamos al </a:t>
            </a:r>
            <a:r>
              <a:rPr lang="es-ES" sz="3200" dirty="0" err="1" smtClean="0"/>
              <a:t>imageView</a:t>
            </a:r>
            <a:r>
              <a:rPr lang="es-ES" sz="3200" dirty="0" smtClean="0"/>
              <a:t> ubicado en el </a:t>
            </a:r>
            <a:r>
              <a:rPr lang="es-ES" sz="3200" dirty="0" err="1" smtClean="0"/>
              <a:t>layout</a:t>
            </a:r>
            <a:r>
              <a:rPr lang="es-ES" sz="3200" dirty="0" smtClean="0"/>
              <a:t> de la actividad</a:t>
            </a:r>
            <a:endParaRPr lang="es-ES" sz="3200" dirty="0"/>
          </a:p>
        </p:txBody>
      </p:sp>
      <p:cxnSp>
        <p:nvCxnSpPr>
          <p:cNvPr id="10" name="4 Conector recto de flecha"/>
          <p:cNvCxnSpPr/>
          <p:nvPr/>
        </p:nvCxnSpPr>
        <p:spPr>
          <a:xfrm flipV="1">
            <a:off x="4989439" y="7958231"/>
            <a:ext cx="144015" cy="507005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15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Probar en el emulador o en su dispositivo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27" y="3291830"/>
            <a:ext cx="3133725" cy="5867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50" y="3291830"/>
            <a:ext cx="3133725" cy="5867400"/>
          </a:xfrm>
          <a:prstGeom prst="rect">
            <a:avLst/>
          </a:prstGeom>
        </p:spPr>
      </p:pic>
      <p:sp>
        <p:nvSpPr>
          <p:cNvPr id="11" name="8 Flecha curvada hacia abajo"/>
          <p:cNvSpPr/>
          <p:nvPr/>
        </p:nvSpPr>
        <p:spPr>
          <a:xfrm rot="21399641">
            <a:off x="4743269" y="3937610"/>
            <a:ext cx="4356742" cy="629313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798" y="3322003"/>
            <a:ext cx="3133725" cy="58674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16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Probar en el emulador o en su dispositivo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10" y="3291830"/>
            <a:ext cx="3133725" cy="5867400"/>
          </a:xfrm>
          <a:prstGeom prst="rect">
            <a:avLst/>
          </a:prstGeom>
        </p:spPr>
      </p:pic>
      <p:sp>
        <p:nvSpPr>
          <p:cNvPr id="11" name="8 Flecha curvada hacia abajo"/>
          <p:cNvSpPr/>
          <p:nvPr/>
        </p:nvSpPr>
        <p:spPr>
          <a:xfrm rot="20854971">
            <a:off x="3024480" y="5929519"/>
            <a:ext cx="6551669" cy="934026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798" y="3183264"/>
            <a:ext cx="3133725" cy="586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69" y="3183264"/>
            <a:ext cx="3133725" cy="58674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17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Probar en el emulador o en su dispositivo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8 Flecha curvada hacia abajo"/>
          <p:cNvSpPr/>
          <p:nvPr/>
        </p:nvSpPr>
        <p:spPr>
          <a:xfrm rot="20854971">
            <a:off x="3024480" y="5929519"/>
            <a:ext cx="6551669" cy="934026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6153" y="2139702"/>
            <a:ext cx="9125614" cy="1516980"/>
          </a:xfrm>
        </p:spPr>
        <p:txBody>
          <a:bodyPr/>
          <a:lstStyle/>
          <a:p>
            <a:r>
              <a:rPr lang="es-ES" dirty="0" smtClean="0"/>
              <a:t>Acceso a la cámara de fotos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</a:t>
            </a:fld>
            <a:endParaRPr lang="es-AR" alt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78" y="3867894"/>
            <a:ext cx="5079365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Cámara de fotos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14401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300" dirty="0" smtClean="0"/>
              <a:t>Se puede tener acceso a la cámara de fotos </a:t>
            </a:r>
            <a:r>
              <a:rPr lang="es-AR" sz="3300" u="sng" dirty="0" smtClean="0"/>
              <a:t>invocando alguna aplicación instalada</a:t>
            </a:r>
            <a:r>
              <a:rPr lang="es-AR" sz="3300" dirty="0" smtClean="0"/>
              <a:t> que cumpla tal propósito.</a:t>
            </a:r>
            <a:endParaRPr lang="es-ES" sz="33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</a:t>
            </a:fld>
            <a:endParaRPr lang="es-AR" altLang="es-ES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637172" y="4151115"/>
            <a:ext cx="11265034" cy="21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Se debe indicar en el archivo </a:t>
            </a:r>
            <a:r>
              <a:rPr lang="es-AR" sz="3300" dirty="0" err="1" smtClean="0"/>
              <a:t>Manifest</a:t>
            </a:r>
            <a:r>
              <a:rPr lang="es-AR" sz="3300" dirty="0" smtClean="0"/>
              <a:t> que la aplicación a desarrollar utiliza una determinada característica del dispositivo.</a:t>
            </a:r>
          </a:p>
          <a:p>
            <a:pPr marL="155575" indent="0">
              <a:lnSpc>
                <a:spcPct val="100000"/>
              </a:lnSpc>
              <a:buNone/>
            </a:pPr>
            <a:endParaRPr lang="es-AR" sz="33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14" y="7041775"/>
            <a:ext cx="2355727" cy="2355727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4982" y="6278231"/>
            <a:ext cx="9433048" cy="22531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android.hardware.camera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Cámara de fotos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</a:t>
            </a:fld>
            <a:endParaRPr lang="es-AR" altLang="es-ES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452934" y="4502253"/>
            <a:ext cx="11396061" cy="21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Si la propiedad </a:t>
            </a:r>
            <a:r>
              <a:rPr lang="es-AR" sz="2400" dirty="0" err="1">
                <a:solidFill>
                  <a:srgbClr val="882288"/>
                </a:solidFill>
                <a:latin typeface="Consolas" panose="020B0609020204030204" pitchFamily="49" charset="0"/>
                <a:ea typeface="WenQuanYi Micro Hei" charset="0"/>
                <a:cs typeface="WenQuanYi Micro Hei" charset="0"/>
              </a:rPr>
              <a:t>android:required</a:t>
            </a:r>
            <a:r>
              <a:rPr lang="es-AR" sz="3300" dirty="0" smtClean="0"/>
              <a:t> vale </a:t>
            </a:r>
            <a:r>
              <a:rPr lang="es-ES" altLang="es-ES" sz="28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true </a:t>
            </a:r>
            <a:r>
              <a:rPr lang="es-AR" sz="3300" dirty="0" smtClean="0"/>
              <a:t>la aplicación podrá ser instalada </a:t>
            </a:r>
            <a:r>
              <a:rPr lang="es-AR" sz="3300" b="1" dirty="0" smtClean="0"/>
              <a:t>solo</a:t>
            </a:r>
            <a:r>
              <a:rPr lang="es-AR" sz="3300" dirty="0" smtClean="0"/>
              <a:t> en dispositivos que tengan cámara de fotos.</a:t>
            </a:r>
          </a:p>
          <a:p>
            <a:pPr>
              <a:lnSpc>
                <a:spcPct val="100000"/>
              </a:lnSpc>
            </a:pPr>
            <a:r>
              <a:rPr lang="es-AR" sz="3300" dirty="0" smtClean="0"/>
              <a:t>Por el contrario, si </a:t>
            </a:r>
            <a:r>
              <a:rPr lang="es-AR" sz="3300" dirty="0"/>
              <a:t>la propiedad </a:t>
            </a:r>
            <a:r>
              <a:rPr lang="es-AR" sz="2400" dirty="0" err="1">
                <a:solidFill>
                  <a:srgbClr val="882288"/>
                </a:solidFill>
                <a:latin typeface="Consolas" panose="020B0609020204030204" pitchFamily="49" charset="0"/>
                <a:ea typeface="WenQuanYi Micro Hei" charset="0"/>
                <a:cs typeface="WenQuanYi Micro Hei" charset="0"/>
              </a:rPr>
              <a:t>android:required</a:t>
            </a:r>
            <a:r>
              <a:rPr lang="es-AR" sz="3300" dirty="0"/>
              <a:t> vale </a:t>
            </a:r>
            <a:r>
              <a:rPr lang="es-ES" altLang="es-ES" sz="28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false </a:t>
            </a:r>
            <a:r>
              <a:rPr lang="es-AR" sz="3300" dirty="0"/>
              <a:t>la aplicación podrá ser instalada </a:t>
            </a:r>
            <a:r>
              <a:rPr lang="es-AR" sz="3300" dirty="0" smtClean="0"/>
              <a:t>en </a:t>
            </a:r>
            <a:r>
              <a:rPr lang="es-AR" sz="3300" b="1" dirty="0" smtClean="0"/>
              <a:t>cualquier</a:t>
            </a:r>
            <a:r>
              <a:rPr lang="es-AR" sz="3300" dirty="0" smtClean="0"/>
              <a:t> dispositivo (disponga o no de </a:t>
            </a:r>
            <a:r>
              <a:rPr lang="es-AR" sz="3300" dirty="0" err="1" smtClean="0"/>
              <a:t>camára</a:t>
            </a:r>
            <a:r>
              <a:rPr lang="es-AR" sz="3300" dirty="0" smtClean="0"/>
              <a:t> de fotos).</a:t>
            </a:r>
          </a:p>
          <a:p>
            <a:pPr lvl="1"/>
            <a:r>
              <a:rPr lang="es-AR" sz="3000" dirty="0" smtClean="0"/>
              <a:t>El desarrollador deberá validar en tiempo de ejecución si el dispositivo cuenta con la característica, y en caso de que no, limitar el funcionamiento de la aplicación</a:t>
            </a:r>
          </a:p>
          <a:p>
            <a:pPr lvl="2"/>
            <a:r>
              <a:rPr lang="es-AR" sz="2800" dirty="0" err="1"/>
              <a:t>hasSystemFeature</a:t>
            </a:r>
            <a:r>
              <a:rPr lang="es-AR" sz="2800" dirty="0"/>
              <a:t>(</a:t>
            </a:r>
            <a:r>
              <a:rPr lang="es-AR" sz="2800" dirty="0" err="1"/>
              <a:t>PackageManager.FEATURE_CAMERA</a:t>
            </a:r>
            <a:r>
              <a:rPr lang="es-AR" sz="2800" dirty="0"/>
              <a:t>). </a:t>
            </a:r>
            <a:endParaRPr lang="es-AR" sz="2800" dirty="0" smtClean="0"/>
          </a:p>
          <a:p>
            <a:pPr lvl="2"/>
            <a:endParaRPr lang="es-AR" sz="2800" dirty="0"/>
          </a:p>
          <a:p>
            <a:pPr marL="155575" indent="0">
              <a:lnSpc>
                <a:spcPct val="100000"/>
              </a:lnSpc>
              <a:buNone/>
            </a:pPr>
            <a:endParaRPr lang="es-AR" sz="33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031" y="1517005"/>
            <a:ext cx="2197948" cy="219794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28998" y="2432546"/>
            <a:ext cx="7864766" cy="19453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android.hardware.camera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3527127"/>
          </a:xfrm>
        </p:spPr>
        <p:txBody>
          <a:bodyPr>
            <a:noAutofit/>
          </a:bodyPr>
          <a:lstStyle/>
          <a:p>
            <a:r>
              <a:rPr lang="es-ES" sz="2800" dirty="0" smtClean="0"/>
              <a:t>Crear un nuevo proyecto</a:t>
            </a:r>
            <a:r>
              <a:rPr lang="es-ES" sz="2800" dirty="0" smtClean="0">
                <a:solidFill>
                  <a:srgbClr val="C00000"/>
                </a:solidFill>
              </a:rPr>
              <a:t> Android Studio</a:t>
            </a:r>
            <a:r>
              <a:rPr lang="es-ES" sz="2800" dirty="0" smtClean="0"/>
              <a:t> llamado </a:t>
            </a:r>
            <a:r>
              <a:rPr lang="es-ES" sz="2800" dirty="0" smtClean="0">
                <a:solidFill>
                  <a:srgbClr val="C00000"/>
                </a:solidFill>
              </a:rPr>
              <a:t>“</a:t>
            </a:r>
            <a:r>
              <a:rPr lang="es-ES" sz="2800" dirty="0" err="1" smtClean="0">
                <a:solidFill>
                  <a:srgbClr val="C00000"/>
                </a:solidFill>
              </a:rPr>
              <a:t>CamaraDeFotos</a:t>
            </a:r>
            <a:r>
              <a:rPr lang="es-ES" sz="2800" dirty="0" smtClean="0">
                <a:solidFill>
                  <a:srgbClr val="C00000"/>
                </a:solidFill>
              </a:rPr>
              <a:t>“</a:t>
            </a:r>
          </a:p>
          <a:p>
            <a:r>
              <a:rPr lang="es-ES" sz="2800" dirty="0" smtClean="0"/>
              <a:t>En el AndroidManifest.xml incorporar: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</a:t>
            </a:fld>
            <a:endParaRPr lang="es-E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75911" y="6269419"/>
            <a:ext cx="11252047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"Sacar foto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s-ES" altLang="es-ES" sz="1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S" altLang="es-ES" sz="18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lang="es-ES" altLang="es-E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" altLang="es-E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sacarFoto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2305" y="3882846"/>
            <a:ext cx="11878269" cy="16375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android.hardware.camera</a:t>
            </a:r>
            <a:r>
              <a:rPr lang="es-ES" altLang="es-ES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50161" y="5530517"/>
            <a:ext cx="11702892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activity_main.xml definir la siguiente vista: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6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sacarFoto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908" y="3907383"/>
            <a:ext cx="1234184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sacarFoto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takePictureIntent.resolveActivity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7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sacarFoto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908" y="3907383"/>
            <a:ext cx="1234184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sacarFoto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takePictureIntent.resolveActivity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14 Rectángulo"/>
          <p:cNvSpPr/>
          <p:nvPr/>
        </p:nvSpPr>
        <p:spPr>
          <a:xfrm>
            <a:off x="1461046" y="5954096"/>
            <a:ext cx="11227702" cy="1586205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666382" y="8080737"/>
            <a:ext cx="11647291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Ya vimos en clases pasadas el concepto de </a:t>
            </a:r>
            <a:r>
              <a:rPr lang="es-ES" sz="3200" b="1" u="sng" dirty="0" err="1" smtClean="0"/>
              <a:t>Intent</a:t>
            </a:r>
            <a:r>
              <a:rPr lang="es-ES" sz="3200" b="1" u="sng" dirty="0" smtClean="0"/>
              <a:t> implícitos</a:t>
            </a:r>
            <a:r>
              <a:rPr lang="es-ES" sz="3200" dirty="0" smtClean="0"/>
              <a:t>.</a:t>
            </a:r>
          </a:p>
          <a:p>
            <a:r>
              <a:rPr lang="es-ES" sz="3200" dirty="0" smtClean="0"/>
              <a:t>En este ejemplo se delega en Android la búsqueda de una aplicación que pueda sacar fotos.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8373814" y="7396286"/>
            <a:ext cx="0" cy="684451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8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sacarFoto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908" y="3907383"/>
            <a:ext cx="1234184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sacarFoto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takePictureIntent.resolveActivity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14 Rectángulo"/>
          <p:cNvSpPr/>
          <p:nvPr/>
        </p:nvSpPr>
        <p:spPr>
          <a:xfrm>
            <a:off x="1461046" y="6316167"/>
            <a:ext cx="11227702" cy="5040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1491293" y="7649633"/>
            <a:ext cx="10852627" cy="20621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debe verificar que efectivamente se puede resolver el </a:t>
            </a:r>
            <a:r>
              <a:rPr lang="es-ES" sz="3200" dirty="0" err="1" smtClean="0"/>
              <a:t>Intent</a:t>
            </a:r>
            <a:r>
              <a:rPr lang="es-ES" sz="3200" dirty="0" smtClean="0"/>
              <a:t> (podría no existir una app instalada que lo resuelva), de lo contrario tendríamos un error en ejecución al llamar a </a:t>
            </a:r>
            <a:r>
              <a:rPr lang="es-ES" sz="3200" dirty="0" err="1" smtClean="0"/>
              <a:t>startActivityForResult</a:t>
            </a:r>
            <a:r>
              <a:rPr lang="es-ES" sz="3200" dirty="0" smtClean="0"/>
              <a:t> y la app se detendrá.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8445822" y="6740297"/>
            <a:ext cx="0" cy="108803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9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Probar en el emulador o en su dispositivo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27" y="3291830"/>
            <a:ext cx="3133725" cy="5867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50" y="3291830"/>
            <a:ext cx="3133725" cy="5867400"/>
          </a:xfrm>
          <a:prstGeom prst="rect">
            <a:avLst/>
          </a:prstGeom>
        </p:spPr>
      </p:pic>
      <p:sp>
        <p:nvSpPr>
          <p:cNvPr id="11" name="8 Flecha curvada hacia abajo"/>
          <p:cNvSpPr/>
          <p:nvPr/>
        </p:nvSpPr>
        <p:spPr>
          <a:xfrm rot="21399641">
            <a:off x="4743269" y="3937610"/>
            <a:ext cx="4356742" cy="629313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0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12980</TotalTime>
  <Words>489</Words>
  <Application>Microsoft Office PowerPoint</Application>
  <PresentationFormat>Personalizado</PresentationFormat>
  <Paragraphs>79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17</vt:i4>
      </vt:variant>
    </vt:vector>
  </HeadingPairs>
  <TitlesOfParts>
    <vt:vector size="34" baseType="lpstr">
      <vt:lpstr>Arial</vt:lpstr>
      <vt:lpstr>Bookman Old Style</vt:lpstr>
      <vt:lpstr>Consolas</vt:lpstr>
      <vt:lpstr>Courier New</vt:lpstr>
      <vt:lpstr>DejaVu Sans</vt:lpstr>
      <vt:lpstr>Georgia</vt:lpstr>
      <vt:lpstr>Gill Sans Light</vt:lpstr>
      <vt:lpstr>Gill Sans MT</vt:lpstr>
      <vt:lpstr>Times New Roman</vt:lpstr>
      <vt:lpstr>Trebuchet MS</vt:lpstr>
      <vt:lpstr>WenQuanYi Micro Hei</vt:lpstr>
      <vt:lpstr>Wingdings 2</vt:lpstr>
      <vt:lpstr>Tema de Office</vt:lpstr>
      <vt:lpstr>2_Tema de Office</vt:lpstr>
      <vt:lpstr>3_Tema de Office</vt:lpstr>
      <vt:lpstr>5_Tema de Office</vt:lpstr>
      <vt:lpstr>Urbano</vt:lpstr>
      <vt:lpstr>SEMINARIO DE LENGUAJES OPCIÓN ANDROID</vt:lpstr>
      <vt:lpstr>Acceso a la cámara de fotos</vt:lpstr>
      <vt:lpstr>Cámara de fotos</vt:lpstr>
      <vt:lpstr>Cámara de fotos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Delía</cp:lastModifiedBy>
  <cp:revision>504</cp:revision>
  <cp:lastPrinted>2017-05-09T12:01:48Z</cp:lastPrinted>
  <dcterms:created xsi:type="dcterms:W3CDTF">1601-01-01T00:00:00Z</dcterms:created>
  <dcterms:modified xsi:type="dcterms:W3CDTF">2018-06-01T16:55:00Z</dcterms:modified>
</cp:coreProperties>
</file>