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2" r:id="rId2"/>
    <p:sldMasterId id="2147483653" r:id="rId3"/>
    <p:sldMasterId id="2147483655" r:id="rId4"/>
    <p:sldMasterId id="2147484908" r:id="rId5"/>
  </p:sldMasterIdLst>
  <p:notesMasterIdLst>
    <p:notesMasterId r:id="rId52"/>
  </p:notesMasterIdLst>
  <p:handoutMasterIdLst>
    <p:handoutMasterId r:id="rId53"/>
  </p:handoutMasterIdLst>
  <p:sldIdLst>
    <p:sldId id="314" r:id="rId6"/>
    <p:sldId id="591" r:id="rId7"/>
    <p:sldId id="592" r:id="rId8"/>
    <p:sldId id="593" r:id="rId9"/>
    <p:sldId id="594" r:id="rId10"/>
    <p:sldId id="596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1" r:id="rId36"/>
    <p:sldId id="622" r:id="rId37"/>
    <p:sldId id="623" r:id="rId38"/>
    <p:sldId id="624" r:id="rId39"/>
    <p:sldId id="625" r:id="rId40"/>
    <p:sldId id="636" r:id="rId41"/>
    <p:sldId id="637" r:id="rId42"/>
    <p:sldId id="627" r:id="rId43"/>
    <p:sldId id="628" r:id="rId44"/>
    <p:sldId id="629" r:id="rId45"/>
    <p:sldId id="630" r:id="rId46"/>
    <p:sldId id="631" r:id="rId47"/>
    <p:sldId id="632" r:id="rId48"/>
    <p:sldId id="635" r:id="rId49"/>
    <p:sldId id="633" r:id="rId50"/>
    <p:sldId id="634" r:id="rId51"/>
  </p:sldIdLst>
  <p:sldSz cx="13003213" cy="9752013"/>
  <p:notesSz cx="6797675" cy="9874250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sz="4300" kern="1200">
        <a:solidFill>
          <a:schemeClr val="bg1"/>
        </a:solidFill>
        <a:latin typeface="Gill Sans Light" pitchFamily="32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4" autoAdjust="0"/>
    <p:restoredTop sz="91103" autoAdjust="0"/>
  </p:normalViewPr>
  <p:slideViewPr>
    <p:cSldViewPr>
      <p:cViewPr varScale="1">
        <p:scale>
          <a:sx n="45" d="100"/>
          <a:sy n="45" d="100"/>
        </p:scale>
        <p:origin x="1412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D742D-E210-459C-9B6A-DBC7E5926DCE}" type="datetimeFigureOut">
              <a:rPr lang="es-ES" smtClean="0"/>
              <a:t>23/05/2018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B107-1B85-4AE6-9769-BF5E967866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558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4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1863" y="741363"/>
            <a:ext cx="4930775" cy="36988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690269"/>
            <a:ext cx="5434993" cy="443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" noProof="0" smtClean="0"/>
          </a:p>
        </p:txBody>
      </p:sp>
    </p:spTree>
    <p:extLst>
      <p:ext uri="{BB962C8B-B14F-4D97-AF65-F5344CB8AC3E}">
        <p14:creationId xmlns:p14="http://schemas.microsoft.com/office/powerpoint/2010/main" val="18547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1363" indent="-28416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14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5986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5813" indent="-227013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886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41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109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779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567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643A8-AEE0-425B-B183-740DD9CB48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572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2B5A-1F4D-404B-9786-2B7DBAA968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9603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3A3441-FF5E-4705-8111-5A591E2110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7608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33CC-165B-4BFD-8FC9-18A07342612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0467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0D3F0-C556-4A52-9255-FC4E4F7C84D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01124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72E25-14C6-4238-9213-D5D462072E7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534961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A4090-A177-460E-BEAA-83167ABB5E4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9647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060E2-2D4E-400F-85EE-C59BB2D6520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39132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3E76D-D509-4CD1-8E24-7B68105F737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50684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9C37-9CDA-45A2-99E8-B1A9D7C1FD0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63929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26CFC-AB16-4636-BD67-190E6A04944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78992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C6265-E190-4EA6-93EA-E93A80198A8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6057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83A3A-7499-45A3-B044-0502C93448B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80324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E9CB-B081-4314-9DC2-64919895A7E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886400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DA1CE-A97B-453B-997C-0F08F44D91C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79724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5A75E-D45B-4821-A387-E72FD4A7AF1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40503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5ECBA-E3D9-485A-BE61-727299BB507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22822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6F70-7FF2-4A2B-9913-D1B3C8D395E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4483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66FFA-99E1-472B-87E6-57D25CB8E4A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5043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B1085-8947-4026-B884-77F1248B386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00087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6B50B-AC11-40BD-AC8C-E006398B31C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2972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64EF8D-4B92-4B14-BEB0-EFD1D7E16DD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054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71B59C-C39A-46BA-8C47-88EA9FB4B757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28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7218F-1EB7-4850-A34C-005D0248341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8476811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DBEE5-7620-4CB3-8CFD-DC159CDB00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141974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CC3452-1215-4B7F-BCED-707033365CD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87441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CAFC-9238-4658-B610-B5B49C8E19B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11576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4725" y="3028951"/>
            <a:ext cx="11053763" cy="20907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951038" y="5526088"/>
            <a:ext cx="9101137" cy="2492374"/>
          </a:xfrm>
        </p:spPr>
        <p:txBody>
          <a:bodyPr/>
          <a:lstStyle>
            <a:lvl1pPr marL="0" indent="0" algn="ctr">
              <a:buNone/>
              <a:defRPr/>
            </a:lvl1pPr>
            <a:lvl2pPr marL="457177" indent="0" algn="ctr">
              <a:buNone/>
              <a:defRPr/>
            </a:lvl2pPr>
            <a:lvl3pPr marL="914355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4" indent="0" algn="ctr">
              <a:buNone/>
              <a:defRPr/>
            </a:lvl7pPr>
            <a:lvl8pPr marL="3200241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9D33A-B4C1-438D-ABC7-C2A32089735A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70794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F220A-23EB-4D0A-8EA7-D0BA788C9B5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97913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114" y="6265864"/>
            <a:ext cx="11052175" cy="19383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27114" y="4133849"/>
            <a:ext cx="11052175" cy="213201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5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4" indent="0">
              <a:buNone/>
              <a:defRPr sz="1400"/>
            </a:lvl7pPr>
            <a:lvl8pPr marL="3200241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B1FA40-ABBF-474D-A8DB-FD41941A4B2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3562888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CFD8E-70AC-4B5E-AF53-871A3D4D66D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622512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DB74B-D9F0-4000-B9F9-B519CB20370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8628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0734CD-AFE8-41B6-B854-B8D5A21D20E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8788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0875" y="1733550"/>
            <a:ext cx="5773738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77013" y="1733550"/>
            <a:ext cx="5773737" cy="69802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2261F-0D9A-403D-8678-7104D674749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0613815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5C3C7E-CBF2-49A9-8D9A-C2B85F5AB47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69835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D225C-CDA9-4BD8-8870-A8B430FF9E4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21524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DC322-AC6E-4D0D-BC7C-0094E0AE4E5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397690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091FC-7FF1-42BA-9B30-30564EF2D05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6798703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426577" y="217488"/>
            <a:ext cx="2924174" cy="8496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0875" y="217488"/>
            <a:ext cx="8623300" cy="8496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67DF4-FE2D-440D-B752-537D3502C1F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128067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2"/>
          <p:cNvSpPr/>
          <p:nvPr/>
        </p:nvSpPr>
        <p:spPr>
          <a:xfrm flipV="1">
            <a:off x="7693025" y="5418138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5" name="Rectangle 23"/>
          <p:cNvSpPr/>
          <p:nvPr/>
        </p:nvSpPr>
        <p:spPr>
          <a:xfrm flipV="1">
            <a:off x="7693025" y="5541963"/>
            <a:ext cx="5310188" cy="2730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6" name="Rectangle 24"/>
          <p:cNvSpPr/>
          <p:nvPr/>
        </p:nvSpPr>
        <p:spPr>
          <a:xfrm flipV="1">
            <a:off x="7693025" y="5851525"/>
            <a:ext cx="53101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7" name="Rectangle 25"/>
          <p:cNvSpPr/>
          <p:nvPr/>
        </p:nvSpPr>
        <p:spPr>
          <a:xfrm flipV="1">
            <a:off x="7693025" y="5921375"/>
            <a:ext cx="2795588" cy="269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0" name="Rectangle 26"/>
          <p:cNvSpPr/>
          <p:nvPr/>
        </p:nvSpPr>
        <p:spPr>
          <a:xfrm flipV="1">
            <a:off x="7693025" y="5972175"/>
            <a:ext cx="2795588" cy="1270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1" name="Rounded Rectangle 29"/>
          <p:cNvSpPr/>
          <p:nvPr/>
        </p:nvSpPr>
        <p:spPr bwMode="white">
          <a:xfrm>
            <a:off x="7693025" y="5634038"/>
            <a:ext cx="4356100" cy="396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12" name="Rounded Rectangle 30"/>
          <p:cNvSpPr/>
          <p:nvPr/>
        </p:nvSpPr>
        <p:spPr bwMode="white">
          <a:xfrm>
            <a:off x="10490200" y="5775325"/>
            <a:ext cx="2274888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3" name="Rectangle 6"/>
          <p:cNvSpPr/>
          <p:nvPr/>
        </p:nvSpPr>
        <p:spPr>
          <a:xfrm>
            <a:off x="0" y="5189538"/>
            <a:ext cx="13003213" cy="347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4" name="Rectangle 9"/>
          <p:cNvSpPr/>
          <p:nvPr/>
        </p:nvSpPr>
        <p:spPr>
          <a:xfrm>
            <a:off x="0" y="5226050"/>
            <a:ext cx="13003213" cy="2000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5" name="Rectangle 10"/>
          <p:cNvSpPr/>
          <p:nvPr/>
        </p:nvSpPr>
        <p:spPr>
          <a:xfrm flipV="1">
            <a:off x="9121775" y="5180013"/>
            <a:ext cx="3881438" cy="3540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16" name="Rectangle 18"/>
          <p:cNvSpPr/>
          <p:nvPr/>
        </p:nvSpPr>
        <p:spPr>
          <a:xfrm>
            <a:off x="0" y="0"/>
            <a:ext cx="13003213" cy="5264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50161" y="3415462"/>
            <a:ext cx="12027972" cy="2090362"/>
          </a:xfrm>
        </p:spPr>
        <p:txBody>
          <a:bodyPr anchor="b"/>
          <a:lstStyle>
            <a:lvl1pPr>
              <a:defRPr sz="6257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0161" y="5545676"/>
            <a:ext cx="7043407" cy="2492181"/>
          </a:xfrm>
        </p:spPr>
        <p:txBody>
          <a:bodyPr/>
          <a:lstStyle>
            <a:lvl1pPr marL="91019" indent="0" algn="l">
              <a:buNone/>
              <a:defRPr sz="3413">
                <a:solidFill>
                  <a:schemeClr val="tx2"/>
                </a:solidFill>
              </a:defRPr>
            </a:lvl1pPr>
            <a:lvl2pPr marL="650138" indent="0" algn="ctr">
              <a:buNone/>
            </a:lvl2pPr>
            <a:lvl3pPr marL="1300277" indent="0" algn="ctr">
              <a:buNone/>
            </a:lvl3pPr>
            <a:lvl4pPr marL="1950415" indent="0" algn="ctr">
              <a:buNone/>
            </a:lvl4pPr>
            <a:lvl5pPr marL="2600554" indent="0" algn="ctr">
              <a:buNone/>
            </a:lvl5pPr>
            <a:lvl6pPr marL="3250692" indent="0" algn="ctr">
              <a:buNone/>
            </a:lvl6pPr>
            <a:lvl7pPr marL="3900830" indent="0" algn="ctr">
              <a:buNone/>
            </a:lvl7pPr>
            <a:lvl8pPr marL="4550969" indent="0" algn="ctr">
              <a:buNone/>
            </a:lvl8pPr>
            <a:lvl9pPr marL="5201107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9536113" y="5981700"/>
            <a:ext cx="1365250" cy="649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D797A-0B99-4E62-BAEE-A12C1ABB240B}" type="datetime1">
              <a:rPr lang="en-US" smtClean="0"/>
              <a:t>5/23/2018</a:t>
            </a:fld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3025" y="5980113"/>
            <a:ext cx="18430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831638" y="1588"/>
            <a:ext cx="1063625" cy="520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9CF4F-62F3-4D7C-A5CB-92F1B77A1A30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4836636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915566"/>
            <a:ext cx="11702892" cy="151698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61" y="2571750"/>
            <a:ext cx="11702892" cy="6777180"/>
          </a:xfrm>
        </p:spPr>
        <p:txBody>
          <a:bodyPr/>
          <a:lstStyle>
            <a:lvl1pPr>
              <a:lnSpc>
                <a:spcPts val="5000"/>
              </a:lnSpc>
              <a:defRPr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66DCD4-A222-4BF7-8CF7-7B3934AFF2C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768549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64" y="2817249"/>
            <a:ext cx="11052731" cy="1936858"/>
          </a:xfrm>
        </p:spPr>
        <p:txBody>
          <a:bodyPr anchor="b">
            <a:noAutofit/>
          </a:bodyPr>
          <a:lstStyle>
            <a:lvl1pPr algn="l">
              <a:buNone/>
              <a:defRPr sz="611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64" y="4787968"/>
            <a:ext cx="11052731" cy="2146797"/>
          </a:xfrm>
        </p:spPr>
        <p:txBody>
          <a:bodyPr/>
          <a:lstStyle>
            <a:lvl1pPr marL="65014" indent="0">
              <a:buNone/>
              <a:defRPr sz="2986" b="0">
                <a:solidFill>
                  <a:schemeClr val="tx2"/>
                </a:solidFill>
              </a:defRPr>
            </a:lvl1pPr>
            <a:lvl2pPr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C704-0329-47A5-83FA-57CD0A160386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8937B-C12D-4BA5-84D6-A1A35E5AF16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979861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161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9966" y="3198661"/>
            <a:ext cx="5743086" cy="6435878"/>
          </a:xfrm>
        </p:spPr>
        <p:txBody>
          <a:bodyPr/>
          <a:lstStyle>
            <a:lvl1pPr>
              <a:defRPr sz="2844"/>
            </a:lvl1pPr>
            <a:lvl2pPr>
              <a:defRPr sz="2702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1BFDD-514A-4012-8DB9-09BF211FD1E8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CFE3B-A96E-4DC8-B63F-8A174A2A880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4262676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01" y="1625336"/>
            <a:ext cx="11919612" cy="1521314"/>
          </a:xfrm>
        </p:spPr>
        <p:txBody>
          <a:bodyPr/>
          <a:lstStyle>
            <a:lvl1pPr>
              <a:defRPr sz="5688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01" y="3192327"/>
            <a:ext cx="5747420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713812" y="3192327"/>
            <a:ext cx="5747601" cy="650134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5014" indent="0">
              <a:buNone/>
              <a:defRPr sz="2702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844" b="1"/>
            </a:lvl2pPr>
            <a:lvl3pPr>
              <a:buNone/>
              <a:defRPr sz="2560" b="1"/>
            </a:lvl3pPr>
            <a:lvl4pPr>
              <a:buNone/>
              <a:defRPr sz="2275" b="1"/>
            </a:lvl4pPr>
            <a:lvl5pPr>
              <a:buNone/>
              <a:defRPr sz="2275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41801" y="3851489"/>
            <a:ext cx="5747420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658" y="3851489"/>
            <a:ext cx="5747601" cy="5526141"/>
          </a:xfrm>
        </p:spPr>
        <p:txBody>
          <a:bodyPr/>
          <a:lstStyle>
            <a:lvl1pPr>
              <a:defRPr sz="2844"/>
            </a:lvl1pPr>
            <a:lvl2pPr>
              <a:defRPr sz="2844"/>
            </a:lvl2pPr>
            <a:lvl3pPr>
              <a:defRPr sz="2560"/>
            </a:lvl3pPr>
            <a:lvl4pPr>
              <a:defRPr sz="2275"/>
            </a:lvl4pPr>
            <a:lvl5pPr>
              <a:defRPr sz="2275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B46157-81B5-4ECD-9732-37B025E18918}" type="datetime1">
              <a:rPr lang="en-US" smtClean="0"/>
              <a:t>5/23/2018</a:t>
            </a:fld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AC1712-0B59-4922-967A-144A696F7AC4}" type="slidenum">
              <a:rPr lang="es-AR" altLang="es-ES"/>
              <a:pPr/>
              <a:t>‹Nº›</a:t>
            </a:fld>
            <a:endParaRPr lang="es-AR" altLang="es-E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90526"/>
            <a:ext cx="11701463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50877" y="2182813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50877" y="3092451"/>
            <a:ext cx="5745163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605589" y="2182813"/>
            <a:ext cx="5746750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1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605589" y="3092451"/>
            <a:ext cx="5746750" cy="5618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1E52B-0256-4D1A-AE47-90259A143B31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7701365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161" y="1625336"/>
            <a:ext cx="11702892" cy="1521314"/>
          </a:xfrm>
        </p:spPr>
        <p:txBody>
          <a:bodyPr/>
          <a:lstStyle>
            <a:lvl1pPr>
              <a:defRPr sz="5688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63075" y="871538"/>
            <a:ext cx="1360488" cy="649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7D57F-DC07-4B86-A545-7B0F4CC76342}" type="datetime1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5BB95-7AEE-47B4-AE30-2E15287462D2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334182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11902-A348-4E8E-B89F-811F2EE3EA41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AE721-CB1A-4C5B-9457-6E9A790B3AF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85553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932" y="1566991"/>
            <a:ext cx="4811189" cy="1248258"/>
          </a:xfrm>
        </p:spPr>
        <p:txBody>
          <a:bodyPr anchor="b"/>
          <a:lstStyle>
            <a:lvl1pPr algn="l">
              <a:buNone/>
              <a:defRPr sz="256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12932" y="2859236"/>
            <a:ext cx="4811189" cy="6566355"/>
          </a:xfrm>
        </p:spPr>
        <p:txBody>
          <a:bodyPr/>
          <a:lstStyle>
            <a:lvl1pPr marL="13003" indent="0">
              <a:buNone/>
              <a:defRPr sz="1991"/>
            </a:lvl1pPr>
            <a:lvl2pPr>
              <a:buNone/>
              <a:defRPr sz="1706"/>
            </a:lvl2pPr>
            <a:lvl3pPr>
              <a:buNone/>
              <a:defRPr sz="1422"/>
            </a:lvl3pPr>
            <a:lvl4pPr>
              <a:buNone/>
              <a:defRPr sz="1280"/>
            </a:lvl4pPr>
            <a:lvl5pPr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6720" y="1103873"/>
            <a:ext cx="7255793" cy="8321718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1619C-1A2D-4C40-8386-F5E8C1D359ED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20AE4-7022-461B-9105-F60DF452C9E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67777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563" y="1577216"/>
            <a:ext cx="834462" cy="6657245"/>
          </a:xfrm>
        </p:spPr>
        <p:txBody>
          <a:bodyPr vert="vert270" lIns="45720" tIns="0" rIns="45720" anchor="t"/>
          <a:lstStyle>
            <a:lvl1pPr algn="ctr">
              <a:buNone/>
              <a:defRPr sz="2844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4040" y="1625336"/>
            <a:ext cx="6501607" cy="6501342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55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8062" y="4656037"/>
            <a:ext cx="3684244" cy="3578424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49"/>
            </a:lvl1pPr>
            <a:lvl2pPr>
              <a:buFontTx/>
              <a:buNone/>
              <a:defRPr sz="1706"/>
            </a:lvl2pPr>
            <a:lvl3pPr>
              <a:buFontTx/>
              <a:buNone/>
              <a:defRPr sz="1422"/>
            </a:lvl3pPr>
            <a:lvl4pPr>
              <a:buFontTx/>
              <a:buNone/>
              <a:defRPr sz="1280"/>
            </a:lvl4pPr>
            <a:lvl5pPr>
              <a:buFontTx/>
              <a:buNone/>
              <a:defRPr sz="128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26A2B-2802-4C35-B415-10839780E007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E13E9-D487-4DD9-85DF-4D7CCA771BA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1761020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A677F-4765-4B9F-A07D-0B804983A4AC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654C6-5E35-4A95-8063-8D87D9B14BB6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385036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44049" y="1625336"/>
            <a:ext cx="2709003" cy="780161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161" y="1625336"/>
            <a:ext cx="8885529" cy="780161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030C6-1671-4AEA-8CBA-2037241A3910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0F63C-971E-4717-99EB-165C3E39AD64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0503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7163B-DAB2-4E74-B8DD-9BA5E829F4C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87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2E969-D9B1-43D6-85D0-187BC1F790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2464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876" y="388938"/>
            <a:ext cx="4276725" cy="16510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83176" y="388939"/>
            <a:ext cx="7269163" cy="8321675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50876" y="2039938"/>
            <a:ext cx="4276725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88711-8411-4CCE-BF8F-7956B4196B2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2111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47939" y="6826251"/>
            <a:ext cx="7802562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547939" y="871539"/>
            <a:ext cx="7802562" cy="5851525"/>
          </a:xfrm>
        </p:spPr>
        <p:txBody>
          <a:bodyPr/>
          <a:lstStyle>
            <a:lvl1pPr marL="0" indent="0">
              <a:buNone/>
              <a:defRPr sz="3300"/>
            </a:lvl1pPr>
            <a:lvl2pPr marL="457177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1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547939" y="7632702"/>
            <a:ext cx="7802562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1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1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FDCAB-A464-407D-9DC4-C5B88963C7A5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6584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1287463" y="5187950"/>
            <a:ext cx="10402887" cy="1820863"/>
          </a:xfrm>
          <a:prstGeom prst="rect">
            <a:avLst/>
          </a:prstGeom>
          <a:noFill/>
          <a:ln w="6480" cap="rnd">
            <a:solidFill>
              <a:srgbClr val="727CA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300163" y="7180263"/>
            <a:ext cx="10404475" cy="974725"/>
          </a:xfrm>
          <a:prstGeom prst="rect">
            <a:avLst/>
          </a:prstGeom>
          <a:noFill/>
          <a:ln w="6480" cap="rnd">
            <a:solidFill>
              <a:srgbClr val="9FB8C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1287463" y="5187950"/>
            <a:ext cx="323850" cy="1820863"/>
          </a:xfrm>
          <a:prstGeom prst="rect">
            <a:avLst/>
          </a:prstGeom>
          <a:solidFill>
            <a:srgbClr val="727C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300163" y="7180263"/>
            <a:ext cx="325437" cy="974725"/>
          </a:xfrm>
          <a:prstGeom prst="rect">
            <a:avLst/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1031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02725" y="9037638"/>
            <a:ext cx="3251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122738" y="9037638"/>
            <a:ext cx="494188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1730375" y="9037638"/>
            <a:ext cx="17303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759E7FA0-F417-4856-98D8-8689DB659C31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45" r:id="rId2"/>
    <p:sldLayoutId id="2147485346" r:id="rId3"/>
    <p:sldLayoutId id="2147485347" r:id="rId4"/>
    <p:sldLayoutId id="2147485348" r:id="rId5"/>
    <p:sldLayoutId id="2147485349" r:id="rId6"/>
    <p:sldLayoutId id="2147485350" r:id="rId7"/>
    <p:sldLayoutId id="2147485351" r:id="rId8"/>
    <p:sldLayoutId id="2147485352" r:id="rId9"/>
    <p:sldLayoutId id="2147485353" r:id="rId10"/>
    <p:sldLayoutId id="2147485354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F07EE0F1-D675-40AB-8662-EACF0DD19D3B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5" r:id="rId1"/>
    <p:sldLayoutId id="2147485356" r:id="rId2"/>
    <p:sldLayoutId id="2147485357" r:id="rId3"/>
    <p:sldLayoutId id="2147485358" r:id="rId4"/>
    <p:sldLayoutId id="2147485359" r:id="rId5"/>
    <p:sldLayoutId id="2147485360" r:id="rId6"/>
    <p:sldLayoutId id="2147485361" r:id="rId7"/>
    <p:sldLayoutId id="2147485362" r:id="rId8"/>
    <p:sldLayoutId id="2147485363" r:id="rId9"/>
    <p:sldLayoutId id="2147485364" r:id="rId10"/>
    <p:sldLayoutId id="2147485365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5" name="Line 2"/>
          <p:cNvSpPr>
            <a:spLocks noChangeShapeType="1"/>
          </p:cNvSpPr>
          <p:nvPr/>
        </p:nvSpPr>
        <p:spPr bwMode="auto">
          <a:xfrm>
            <a:off x="8786813" y="436563"/>
            <a:ext cx="1587" cy="8582025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114B1927-0907-4C49-81C6-00D2597F54B9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6" r:id="rId1"/>
    <p:sldLayoutId id="2147485367" r:id="rId2"/>
    <p:sldLayoutId id="2147485368" r:id="rId3"/>
    <p:sldLayoutId id="2147485369" r:id="rId4"/>
    <p:sldLayoutId id="2147485370" r:id="rId5"/>
    <p:sldLayoutId id="2147485371" r:id="rId6"/>
    <p:sldLayoutId id="2147485372" r:id="rId7"/>
    <p:sldLayoutId id="2147485373" r:id="rId8"/>
    <p:sldLayoutId id="2147485374" r:id="rId9"/>
    <p:sldLayoutId id="2147485375" r:id="rId10"/>
    <p:sldLayoutId id="2147485376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>
            <a:off x="650875" y="9036050"/>
            <a:ext cx="11703050" cy="1588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099" name="AutoShape 2"/>
          <p:cNvSpPr>
            <a:spLocks noChangeArrowheads="1"/>
          </p:cNvSpPr>
          <p:nvPr/>
        </p:nvSpPr>
        <p:spPr bwMode="auto">
          <a:xfrm rot="5400000">
            <a:off x="599282" y="9198769"/>
            <a:ext cx="271462" cy="17145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>
            <a:off x="9323388" y="392113"/>
            <a:ext cx="1587" cy="8323262"/>
          </a:xfrm>
          <a:prstGeom prst="line">
            <a:avLst/>
          </a:prstGeom>
          <a:noFill/>
          <a:ln w="9360" cap="sq">
            <a:solidFill>
              <a:srgbClr val="9FB8C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6" tIns="45717" rIns="91436" bIns="45717"/>
          <a:lstStyle/>
          <a:p>
            <a:endParaRPr lang="es-ES"/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217488"/>
            <a:ext cx="11699875" cy="140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del texto de título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1733550"/>
            <a:ext cx="11699875" cy="698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 smtClean="0"/>
              <a:t>Pulse para editar el formato de esquema del texto</a:t>
            </a:r>
          </a:p>
          <a:p>
            <a:pPr lvl="1"/>
            <a:r>
              <a:rPr lang="en-GB" altLang="es-ES" smtClean="0"/>
              <a:t>Segundo nivel del esquema</a:t>
            </a:r>
          </a:p>
          <a:p>
            <a:pPr lvl="2"/>
            <a:r>
              <a:rPr lang="en-GB" altLang="es-ES" smtClean="0"/>
              <a:t>Tercer nivel del esquema</a:t>
            </a:r>
          </a:p>
          <a:p>
            <a:pPr lvl="3"/>
            <a:r>
              <a:rPr lang="en-GB" altLang="es-ES" smtClean="0"/>
              <a:t>Cuarto nivel del esquema</a:t>
            </a:r>
          </a:p>
          <a:p>
            <a:pPr lvl="4"/>
            <a:r>
              <a:rPr lang="en-GB" altLang="es-ES" smtClean="0"/>
              <a:t>Quinto nivel del esquema</a:t>
            </a:r>
          </a:p>
          <a:p>
            <a:pPr lvl="4"/>
            <a:r>
              <a:rPr lang="en-GB" altLang="es-ES" smtClean="0"/>
              <a:t>Sexto nivel del esquema</a:t>
            </a:r>
          </a:p>
          <a:p>
            <a:pPr lvl="4"/>
            <a:r>
              <a:rPr lang="en-GB" altLang="es-ES" smtClean="0"/>
              <a:t>Séptimo nivel del esquema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102725" y="9040813"/>
            <a:ext cx="3255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4122738" y="9040813"/>
            <a:ext cx="498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6" tIns="45717" rIns="91436" bIns="45717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s-ES" altLang="es-ES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871538" y="9040813"/>
            <a:ext cx="2814637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9954" tIns="65157" rIns="129954" bIns="65157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</a:tabLst>
              <a:defRPr sz="2000">
                <a:solidFill>
                  <a:srgbClr val="464653"/>
                </a:solidFill>
                <a:latin typeface="Times New Roman" pitchFamily="18" charset="0"/>
                <a:ea typeface="DejaVu Sans" charset="0"/>
                <a:cs typeface="DejaVu Sans" charset="0"/>
              </a:defRPr>
            </a:lvl1pPr>
          </a:lstStyle>
          <a:p>
            <a:fld id="{566FFEFC-CC0F-4AE4-A45E-C33ECFA2E987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hf hdr="0" ftr="0" dt="0"/>
  <p:txStyles>
    <p:titleStyle>
      <a:lvl1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+mj-lt"/>
          <a:ea typeface="+mj-ea"/>
          <a:cs typeface="+mj-cs"/>
        </a:defRPr>
      </a:lvl1pPr>
      <a:lvl2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2pPr>
      <a:lvl3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3pPr>
      <a:lvl4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4pPr>
      <a:lvl5pPr algn="l" defTabSz="447675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5pPr>
      <a:lvl6pPr marL="2514476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6pPr>
      <a:lvl7pPr marL="2971653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7pPr>
      <a:lvl8pPr marL="3428830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8pPr>
      <a:lvl9pPr marL="3886007" indent="-228589" algn="l" defTabSz="449241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600">
          <a:solidFill>
            <a:srgbClr val="464653"/>
          </a:solidFill>
          <a:latin typeface="Bookman Old Style" pitchFamily="16" charset="0"/>
          <a:ea typeface="WenQuanYi Micro Hei" charset="0"/>
          <a:cs typeface="WenQuanYi Micro Hei" charset="0"/>
        </a:defRPr>
      </a:lvl9pPr>
    </p:titleStyle>
    <p:bodyStyle>
      <a:lvl1pPr marL="341313" indent="-341313" algn="l" defTabSz="447675" rtl="0" eaLnBrk="0" fontAlgn="base" hangingPunct="0"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7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300">
          <a:solidFill>
            <a:srgbClr val="464653"/>
          </a:solidFill>
          <a:latin typeface="+mn-lt"/>
          <a:ea typeface="+mn-ea"/>
          <a:cs typeface="+mn-cs"/>
        </a:defRPr>
      </a:lvl2pPr>
      <a:lvl3pPr marL="1141413" indent="-227013" algn="l" defTabSz="447675" rtl="0" eaLnBrk="0" fontAlgn="base" hangingPunct="0">
        <a:spcBef>
          <a:spcPts val="713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47675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47675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5pPr>
      <a:lvl6pPr marL="2514476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6pPr>
      <a:lvl7pPr marL="2971653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7pPr>
      <a:lvl8pPr marL="3428830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8pPr>
      <a:lvl9pPr marL="3886007" indent="-228589" algn="l" defTabSz="449241" rtl="0" eaLnBrk="0" fontAlgn="base" hangingPunct="0">
        <a:spcBef>
          <a:spcPts val="4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3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522288"/>
            <a:ext cx="13003213" cy="1190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13003213" cy="44132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0" name="Rectangle 29"/>
          <p:cNvSpPr/>
          <p:nvPr/>
        </p:nvSpPr>
        <p:spPr>
          <a:xfrm>
            <a:off x="0" y="438150"/>
            <a:ext cx="13003213" cy="1301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1" name="Rectangle 30"/>
          <p:cNvSpPr/>
          <p:nvPr/>
        </p:nvSpPr>
        <p:spPr>
          <a:xfrm flipV="1">
            <a:off x="7693025" y="512763"/>
            <a:ext cx="5310188" cy="1285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2" name="Rectangle 31"/>
          <p:cNvSpPr/>
          <p:nvPr/>
        </p:nvSpPr>
        <p:spPr>
          <a:xfrm flipV="1">
            <a:off x="7693025" y="625475"/>
            <a:ext cx="5310188" cy="2555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689850" y="708025"/>
            <a:ext cx="4356100" cy="381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0485438" y="838200"/>
            <a:ext cx="2276475" cy="5080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5" name="Rectangle 34"/>
          <p:cNvSpPr/>
          <p:nvPr/>
        </p:nvSpPr>
        <p:spPr bwMode="invGray">
          <a:xfrm>
            <a:off x="12919075" y="-3175"/>
            <a:ext cx="8255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861925" y="-3175"/>
            <a:ext cx="38100" cy="88423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834938" y="-3175"/>
            <a:ext cx="12700" cy="88423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8" name="Rectangle 37"/>
          <p:cNvSpPr/>
          <p:nvPr/>
        </p:nvSpPr>
        <p:spPr bwMode="invGray">
          <a:xfrm>
            <a:off x="12763500" y="-3175"/>
            <a:ext cx="39688" cy="88423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39" name="Rectangle 38"/>
          <p:cNvSpPr/>
          <p:nvPr/>
        </p:nvSpPr>
        <p:spPr bwMode="invGray">
          <a:xfrm>
            <a:off x="12677775" y="0"/>
            <a:ext cx="79375" cy="83343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/>
          </a:p>
        </p:txBody>
      </p:sp>
      <p:sp>
        <p:nvSpPr>
          <p:cNvPr id="40" name="Rectangle 39"/>
          <p:cNvSpPr/>
          <p:nvPr/>
        </p:nvSpPr>
        <p:spPr bwMode="invGray">
          <a:xfrm>
            <a:off x="12619038" y="0"/>
            <a:ext cx="12700" cy="83343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6115" dirty="0"/>
          </a:p>
        </p:txBody>
      </p:sp>
      <p:sp>
        <p:nvSpPr>
          <p:cNvPr id="5135" name="Title Placeholder 21"/>
          <p:cNvSpPr>
            <a:spLocks noGrp="1"/>
          </p:cNvSpPr>
          <p:nvPr>
            <p:ph type="title"/>
          </p:nvPr>
        </p:nvSpPr>
        <p:spPr bwMode="auto">
          <a:xfrm>
            <a:off x="650875" y="1625600"/>
            <a:ext cx="117014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51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3198813"/>
            <a:ext cx="11701463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366250" y="871538"/>
            <a:ext cx="1362075" cy="649287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2F87BE5-FD88-4FE5-B40F-ABAF46240F17}" type="datetime1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77125" y="871538"/>
            <a:ext cx="1885950" cy="649287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38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625263" y="3175"/>
            <a:ext cx="1082675" cy="5207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500">
                <a:solidFill>
                  <a:srgbClr val="FFFFFF"/>
                </a:solidFill>
              </a:defRPr>
            </a:lvl1pPr>
          </a:lstStyle>
          <a:p>
            <a:fld id="{04A4BE9F-A4C9-4BC3-BF45-DA54481DE196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396" r:id="rId2"/>
    <p:sldLayoutId id="2147485388" r:id="rId3"/>
    <p:sldLayoutId id="2147485389" r:id="rId4"/>
    <p:sldLayoutId id="2147485397" r:id="rId5"/>
    <p:sldLayoutId id="2147485398" r:id="rId6"/>
    <p:sldLayoutId id="2147485390" r:id="rId7"/>
    <p:sldLayoutId id="2147485391" r:id="rId8"/>
    <p:sldLayoutId id="2147485392" r:id="rId9"/>
    <p:sldLayoutId id="2147485393" r:id="rId10"/>
    <p:sldLayoutId id="21474853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519113" indent="-363538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35038" indent="-350838" algn="l" rtl="0" eaLnBrk="0" fontAlgn="base" hangingPunct="0">
        <a:spcBef>
          <a:spcPts val="425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3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312863" indent="-3111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76400" indent="-285750" algn="l" rtl="0" eaLnBrk="0" fontAlgn="base" hangingPunct="0">
        <a:spcBef>
          <a:spcPts val="425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31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74850" indent="-258763" algn="l" rtl="0" eaLnBrk="0" fontAlgn="base" hangingPunct="0">
        <a:spcBef>
          <a:spcPts val="425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800" kern="1200">
          <a:solidFill>
            <a:srgbClr val="A04DA3"/>
          </a:solidFill>
          <a:latin typeface="+mn-lt"/>
          <a:ea typeface="+mn-ea"/>
          <a:cs typeface="+mn-cs"/>
        </a:defRPr>
      </a:lvl5pPr>
      <a:lvl6pPr marL="2288487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56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60055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▫"/>
        <a:defRPr kumimoji="0" sz="2275" kern="1200">
          <a:solidFill>
            <a:schemeClr val="accent3"/>
          </a:solidFill>
          <a:latin typeface="+mn-lt"/>
          <a:ea typeface="+mn-ea"/>
          <a:cs typeface="+mn-cs"/>
        </a:defRPr>
      </a:lvl7pPr>
      <a:lvl8pPr marL="2886614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8pPr>
      <a:lvl9pPr marL="3185678" indent="-260055" algn="l" rtl="0" eaLnBrk="1" latinLnBrk="0" hangingPunct="1">
        <a:spcBef>
          <a:spcPts val="427"/>
        </a:spcBef>
        <a:buClr>
          <a:schemeClr val="accent3"/>
        </a:buClr>
        <a:buFont typeface="Georgia"/>
        <a:buChar char="◦"/>
        <a:defRPr kumimoji="0" sz="1991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ctrTitle"/>
          </p:nvPr>
        </p:nvSpPr>
        <p:spPr>
          <a:xfrm>
            <a:off x="612775" y="3148013"/>
            <a:ext cx="12026900" cy="2090737"/>
          </a:xfrm>
        </p:spPr>
        <p:txBody>
          <a:bodyPr/>
          <a:lstStyle/>
          <a:p>
            <a:pPr defTabSz="1300163" eaLnBrk="1" hangingPunct="1"/>
            <a:r>
              <a:rPr lang="es-ES" altLang="es-AR" sz="5100" b="1" smtClean="0"/>
              <a:t>SEMINARIO DE LENGUAJES</a:t>
            </a:r>
            <a:br>
              <a:rPr lang="es-ES" altLang="es-AR" sz="5100" b="1" smtClean="0"/>
            </a:br>
            <a:r>
              <a:rPr lang="es-ES" altLang="es-AR" sz="5100" b="1" smtClean="0"/>
              <a:t>OPCIÓN ANDROID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4138" y="7396163"/>
            <a:ext cx="10544175" cy="1516062"/>
          </a:xfrm>
        </p:spPr>
        <p:txBody>
          <a:bodyPr>
            <a:normAutofit/>
          </a:bodyPr>
          <a:lstStyle/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s-ES" sz="3900" dirty="0" smtClean="0">
                <a:solidFill>
                  <a:schemeClr val="tx1"/>
                </a:solidFill>
              </a:rPr>
              <a:t>Diálogos y Notificaciones</a:t>
            </a:r>
            <a:endParaRPr lang="es-ES" sz="3400" dirty="0" smtClean="0">
              <a:solidFill>
                <a:schemeClr val="tx1"/>
              </a:solidFill>
            </a:endParaRPr>
          </a:p>
          <a:p>
            <a:pPr algn="r" defTabSz="1300277" eaLnBrk="1" fontAlgn="auto" hangingPunct="1">
              <a:spcBef>
                <a:spcPts val="1706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s-ES" sz="2800" smtClean="0">
                <a:solidFill>
                  <a:schemeClr val="tx1"/>
                </a:solidFill>
              </a:rPr>
              <a:t>Esp</a:t>
            </a:r>
            <a:r>
              <a:rPr lang="es-ES" sz="2800" smtClean="0">
                <a:solidFill>
                  <a:schemeClr val="tx1"/>
                </a:solidFill>
              </a:rPr>
              <a:t>. </a:t>
            </a:r>
            <a:r>
              <a:rPr lang="es-ES" sz="2800" dirty="0" err="1">
                <a:solidFill>
                  <a:schemeClr val="tx1"/>
                </a:solidFill>
              </a:rPr>
              <a:t>Delía</a:t>
            </a:r>
            <a:r>
              <a:rPr lang="es-ES" sz="2800" dirty="0">
                <a:solidFill>
                  <a:schemeClr val="tx1"/>
                </a:solidFill>
              </a:rPr>
              <a:t> </a:t>
            </a:r>
            <a:r>
              <a:rPr lang="es-ES" sz="2800" dirty="0" smtClean="0">
                <a:solidFill>
                  <a:schemeClr val="tx1"/>
                </a:solidFill>
              </a:rPr>
              <a:t>Lisandro, Mg. Corbalán Leonardo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1126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CF4F-62F3-4D7C-A5CB-92F1B77A1A30}" type="slidenum">
              <a:rPr lang="es-AR" altLang="es-ES" smtClean="0"/>
              <a:pPr/>
              <a:t>1</a:t>
            </a:fld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Agregar a la clase </a:t>
            </a:r>
            <a:r>
              <a:rPr lang="es-ES" dirty="0" err="1" smtClean="0"/>
              <a:t>MainActivity</a:t>
            </a:r>
            <a:r>
              <a:rPr lang="es-ES" dirty="0" smtClean="0"/>
              <a:t> el método salir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10</a:t>
            </a:fld>
            <a:endParaRPr lang="es-AR" altLang="es-E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66788" y="4803998"/>
            <a:ext cx="1218795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salir(View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ConfirmacionDialogFragment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dialogo =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ConfirmacionDialogFragment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dialogo.show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getFragmentManager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tagConfirmacion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Probar en emulador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11</a:t>
            </a:fld>
            <a:endParaRPr lang="es-AR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78" y="3636708"/>
            <a:ext cx="3133725" cy="5867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18" y="3636708"/>
            <a:ext cx="3133725" cy="5867400"/>
          </a:xfrm>
          <a:prstGeom prst="rect">
            <a:avLst/>
          </a:prstGeom>
        </p:spPr>
      </p:pic>
      <p:sp>
        <p:nvSpPr>
          <p:cNvPr id="8" name="8 Flecha curvada hacia abajo"/>
          <p:cNvSpPr/>
          <p:nvPr/>
        </p:nvSpPr>
        <p:spPr>
          <a:xfrm rot="1127172">
            <a:off x="4323235" y="4984697"/>
            <a:ext cx="4356742" cy="629313"/>
          </a:xfrm>
          <a:prstGeom prst="curvedDownArrow">
            <a:avLst>
              <a:gd name="adj1" fmla="val 33982"/>
              <a:gd name="adj2" fmla="val 61998"/>
              <a:gd name="adj3" fmla="val 3368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139702"/>
            <a:ext cx="11468069" cy="18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S" sz="2400" dirty="0" smtClean="0"/>
              <a:t>Manejando la respuesta del usuario.</a:t>
            </a:r>
          </a:p>
          <a:p>
            <a:pPr>
              <a:lnSpc>
                <a:spcPct val="100000"/>
              </a:lnSpc>
            </a:pPr>
            <a:r>
              <a:rPr lang="es-ES" sz="2400" dirty="0" smtClean="0"/>
              <a:t>Agregue las sentencias sombreadas en el método </a:t>
            </a:r>
            <a:r>
              <a:rPr lang="es-ES" sz="2400" b="1" dirty="0" err="1" smtClean="0"/>
              <a:t>onCreateDialog</a:t>
            </a:r>
            <a:r>
              <a:rPr lang="es-ES" sz="2400" dirty="0" smtClean="0"/>
              <a:t> de la clase </a:t>
            </a:r>
            <a:r>
              <a:rPr lang="es-ES" sz="2400" b="1" dirty="0" err="1" smtClean="0"/>
              <a:t>ConfirmacionDialogFragment</a:t>
            </a:r>
            <a:endParaRPr lang="es-ES" sz="24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12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0966" y="3591226"/>
            <a:ext cx="12046222" cy="5472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builder.setMessage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confirmacion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aceptar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finish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cancelar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 usuario decidió quedarse"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});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builder.create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14 Rectángulo"/>
          <p:cNvSpPr/>
          <p:nvPr/>
        </p:nvSpPr>
        <p:spPr>
          <a:xfrm>
            <a:off x="1821086" y="5491016"/>
            <a:ext cx="9937104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4 Rectángulo"/>
          <p:cNvSpPr/>
          <p:nvPr/>
        </p:nvSpPr>
        <p:spPr>
          <a:xfrm>
            <a:off x="1805990" y="7269484"/>
            <a:ext cx="10868064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09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13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7122" y="2289103"/>
            <a:ext cx="12046222" cy="5472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AlertDialog.Builder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builder.setMessage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confirmacion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setPositiveButton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aceptar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finish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})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.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setNegativeButton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R.string.</a:t>
            </a:r>
            <a:r>
              <a:rPr kumimoji="0" 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cancelar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DialogInterface.OnClickListener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DialogInterface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dialog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id) {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"El usuario decidió quedarse"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).show();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}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});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builder.create</a:t>
            </a: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14 Rectángulo"/>
          <p:cNvSpPr/>
          <p:nvPr/>
        </p:nvSpPr>
        <p:spPr>
          <a:xfrm>
            <a:off x="1833775" y="4171689"/>
            <a:ext cx="9937104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14 Rectángulo"/>
          <p:cNvSpPr/>
          <p:nvPr/>
        </p:nvSpPr>
        <p:spPr>
          <a:xfrm>
            <a:off x="1833775" y="5959645"/>
            <a:ext cx="10868064" cy="31297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2 CuadroTexto"/>
          <p:cNvSpPr txBox="1"/>
          <p:nvPr/>
        </p:nvSpPr>
        <p:spPr>
          <a:xfrm>
            <a:off x="5620374" y="6479418"/>
            <a:ext cx="7200799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Información complementaria</a:t>
            </a:r>
            <a:r>
              <a:rPr lang="es-ES" sz="3200" dirty="0" smtClean="0"/>
              <a:t> </a:t>
            </a:r>
          </a:p>
          <a:p>
            <a:r>
              <a:rPr lang="es-ES" sz="3200" dirty="0" smtClean="0"/>
              <a:t>Puede mejorarse el diseño de la solución usando el </a:t>
            </a:r>
            <a:r>
              <a:rPr lang="es-ES" sz="3200" i="1" dirty="0" smtClean="0"/>
              <a:t>patrón de diseño </a:t>
            </a:r>
            <a:r>
              <a:rPr lang="es-ES" sz="3200" i="1" dirty="0" err="1" smtClean="0"/>
              <a:t>Observer</a:t>
            </a:r>
            <a:r>
              <a:rPr lang="es-ES" sz="3200" dirty="0" smtClean="0"/>
              <a:t>, el cual delega el comportamiento a la clase Actividad (se verá en otro curso)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249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Notificaciones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conocerán tres tipos de notificaciones</a:t>
            </a:r>
          </a:p>
          <a:p>
            <a:pPr lvl="1"/>
            <a:r>
              <a:rPr lang="es-ES" dirty="0" err="1" smtClean="0"/>
              <a:t>Toast</a:t>
            </a:r>
            <a:endParaRPr lang="es-ES" dirty="0" smtClean="0"/>
          </a:p>
          <a:p>
            <a:pPr lvl="1"/>
            <a:r>
              <a:rPr lang="es-ES" dirty="0" smtClean="0"/>
              <a:t>Barra de estados</a:t>
            </a:r>
          </a:p>
          <a:p>
            <a:pPr lvl="1"/>
            <a:r>
              <a:rPr lang="es-ES" dirty="0" err="1" smtClean="0"/>
              <a:t>Snackbar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14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5716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300796"/>
            <a:ext cx="11702892" cy="6777180"/>
          </a:xfrm>
        </p:spPr>
        <p:txBody>
          <a:bodyPr/>
          <a:lstStyle/>
          <a:p>
            <a:r>
              <a:rPr lang="es-ES" sz="3100" dirty="0" smtClean="0"/>
              <a:t>Mensaje que se muestra en pantalla durante unos segundos.</a:t>
            </a:r>
          </a:p>
          <a:p>
            <a:r>
              <a:rPr lang="es-ES" sz="3100" dirty="0" smtClean="0"/>
              <a:t>No  requiere intervención por parte del usuario. </a:t>
            </a:r>
          </a:p>
          <a:p>
            <a:r>
              <a:rPr lang="es-ES" sz="3100" dirty="0" smtClean="0"/>
              <a:t>No interfiere con las acciones que está llevando a cabo el usuario</a:t>
            </a:r>
          </a:p>
          <a:p>
            <a:r>
              <a:rPr lang="es-ES" sz="3100" dirty="0" smtClean="0"/>
              <a:t>Desaparece automáticamente.</a:t>
            </a:r>
          </a:p>
          <a:p>
            <a:r>
              <a:rPr lang="es-ES" sz="3100" dirty="0" smtClean="0"/>
              <a:t>No requiere de una actividad en </a:t>
            </a:r>
            <a:r>
              <a:rPr lang="es-ES" sz="3100" dirty="0" err="1" smtClean="0"/>
              <a:t>frontground</a:t>
            </a:r>
            <a:r>
              <a:rPr lang="es-ES" sz="3100" dirty="0" smtClean="0"/>
              <a:t>. Puede ser lanzado desde un servicio por ejemplo.</a:t>
            </a:r>
            <a:endParaRPr lang="es-ES" sz="31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15</a:t>
            </a:fld>
            <a:endParaRPr lang="es-AR" altLang="es-ES"/>
          </a:p>
        </p:txBody>
      </p:sp>
      <p:pic>
        <p:nvPicPr>
          <p:cNvPr id="1026" name="Picture 2" descr="https://developer.android.com/images/toa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55" y="6691566"/>
            <a:ext cx="4536504" cy="306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Son ideales para mostrar mensajes rápidos y sencillos al usuario. </a:t>
            </a:r>
          </a:p>
          <a:p>
            <a:r>
              <a:rPr lang="es-ES" dirty="0" smtClean="0"/>
              <a:t>Al no requerir confirmación, no se debería utilizar para hacer avisos importantes</a:t>
            </a:r>
          </a:p>
          <a:p>
            <a:r>
              <a:rPr lang="es-ES" dirty="0" smtClean="0"/>
              <a:t>Invocación: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16</a:t>
            </a:fld>
            <a:endParaRPr lang="es-AR" altLang="es-E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0161" y="6172150"/>
            <a:ext cx="12316192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s-ES" altLang="es-E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"Hola mundo!"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650161" y="7180262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La duración puede ser:</a:t>
            </a:r>
          </a:p>
          <a:p>
            <a:pPr lvl="1" defTabSz="914400"/>
            <a:r>
              <a:rPr lang="es-ES" altLang="es-E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s-ES" altLang="es-ES" sz="1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endParaRPr lang="es-ES" altLang="es-ES" sz="1800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r>
              <a:rPr lang="es-ES" altLang="es-E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lang="es-ES" altLang="es-ES" sz="1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endParaRPr lang="es-ES" altLang="es-ES" sz="1800" b="1" i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defTabSz="914400"/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7149678" y="6524537"/>
            <a:ext cx="4680520" cy="2288366"/>
            <a:chOff x="7149678" y="6524537"/>
            <a:chExt cx="4680520" cy="2288366"/>
          </a:xfrm>
        </p:grpSpPr>
        <p:sp>
          <p:nvSpPr>
            <p:cNvPr id="9" name="2 CuadroTexto"/>
            <p:cNvSpPr txBox="1"/>
            <p:nvPr/>
          </p:nvSpPr>
          <p:spPr>
            <a:xfrm>
              <a:off x="7149678" y="7612574"/>
              <a:ext cx="4680520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400" dirty="0" smtClean="0"/>
                <a:t>Agregar un segundo botón a la </a:t>
              </a:r>
              <a:r>
                <a:rPr lang="es-ES" sz="2400" dirty="0" err="1" smtClean="0"/>
                <a:t>activity</a:t>
              </a:r>
              <a:r>
                <a:rPr lang="es-ES" sz="2400" dirty="0" smtClean="0"/>
                <a:t> que al ser presionado muestre  este mensaje</a:t>
              </a:r>
              <a:endParaRPr lang="es-ES" sz="2400" dirty="0"/>
            </a:p>
          </p:txBody>
        </p:sp>
        <p:cxnSp>
          <p:nvCxnSpPr>
            <p:cNvPr id="10" name="4 Conector recto de flecha"/>
            <p:cNvCxnSpPr/>
            <p:nvPr/>
          </p:nvCxnSpPr>
          <p:spPr>
            <a:xfrm flipV="1">
              <a:off x="8733854" y="6524537"/>
              <a:ext cx="0" cy="1088037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65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17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18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4989438" y="5884118"/>
            <a:ext cx="4536504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812974" y="7288645"/>
            <a:ext cx="7200799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Ubicación. En la clase </a:t>
            </a:r>
            <a:r>
              <a:rPr lang="es-ES" sz="3200" dirty="0" err="1" smtClean="0"/>
              <a:t>Gravity</a:t>
            </a:r>
            <a:r>
              <a:rPr lang="es-ES" sz="3200" dirty="0" smtClean="0"/>
              <a:t> están definidas constantes para indicar diferentes posiciones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5925542" y="6299616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19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9741966" y="5884118"/>
            <a:ext cx="360040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3189238" y="7200460"/>
            <a:ext cx="72007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Desplazamiento desde el borde superior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9885982" y="6388174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Diálogos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</a:t>
            </a:fld>
            <a:endParaRPr lang="es-AR" alt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Ventana </a:t>
            </a:r>
            <a:r>
              <a:rPr lang="es-ES" sz="3600" dirty="0"/>
              <a:t>pequeña que le indica al usuario que debe tomar una decisión o ingresar información adicional. </a:t>
            </a:r>
            <a:endParaRPr lang="es-ES" sz="3600" dirty="0" smtClean="0"/>
          </a:p>
          <a:p>
            <a:r>
              <a:rPr lang="es-ES" sz="3600" dirty="0" smtClean="0"/>
              <a:t>No </a:t>
            </a:r>
            <a:r>
              <a:rPr lang="es-ES" sz="3600" dirty="0"/>
              <a:t>ocupa toda la pantalla y generalmente se usa para eventos modales que requieren que los usuarios realicen alguna acción para poder continuar.</a:t>
            </a:r>
          </a:p>
        </p:txBody>
      </p:sp>
      <p:pic>
        <p:nvPicPr>
          <p:cNvPr id="1026" name="Picture 2" descr="https://developer.android.com/images/ui/dialo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22" y="5981791"/>
            <a:ext cx="6375169" cy="350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20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Aparece </a:t>
            </a:r>
            <a:r>
              <a:rPr lang="es-ES" dirty="0"/>
              <a:t>por defecto en la parte inferior de la </a:t>
            </a:r>
            <a:r>
              <a:rPr lang="es-ES" dirty="0" smtClean="0"/>
              <a:t>pantalla. Esto puede ser modificado mediante el método </a:t>
            </a:r>
            <a:r>
              <a:rPr lang="es-ES" dirty="0" err="1" smtClean="0"/>
              <a:t>setGravity</a:t>
            </a:r>
            <a:r>
              <a:rPr lang="es-ES" dirty="0" smtClean="0"/>
              <a:t>. </a:t>
            </a:r>
          </a:p>
          <a:p>
            <a:pPr lvl="1" defTabSz="914400"/>
            <a:r>
              <a:rPr lang="es-ES" dirty="0" smtClean="0"/>
              <a:t>Ejemplo ubicándolo en la esquina superior izquierda:</a:t>
            </a:r>
            <a:endParaRPr lang="es-E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59136" y="5884118"/>
            <a:ext cx="921758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toast.setGravity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|Gravity.</a:t>
            </a:r>
            <a:r>
              <a:rPr kumimoji="0" lang="es-ES" altLang="es-ES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10246023" y="5884118"/>
            <a:ext cx="360040" cy="504056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3693295" y="7200460"/>
            <a:ext cx="72007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Desplazamiento desde el borde izquierdo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10390039" y="6388174"/>
            <a:ext cx="0" cy="1088037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4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21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Por defecto se visualiza en un rectángulo gris, ligeramente traslúcido y redondeado. Esto puede ser modificado definiéndole un </a:t>
            </a:r>
            <a:r>
              <a:rPr lang="es-ES" dirty="0" err="1" smtClean="0"/>
              <a:t>layout</a:t>
            </a:r>
            <a:r>
              <a:rPr lang="es-ES" dirty="0" smtClean="0"/>
              <a:t> específico</a:t>
            </a:r>
            <a:endParaRPr lang="es-E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89038" y="4496222"/>
            <a:ext cx="8079135" cy="5023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xmlns:android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"http://schemas.android.com/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apk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/res/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custom_toast_container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android:orientation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"horizontal"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fill_parent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fill_parent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android:padding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"8dp"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android:background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“@color/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colorAccent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ImageView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android:src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drawable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droid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android:layout_marginRight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"8dp"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"@+id/texto"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android:layout_width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android:layout_height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wrap_content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android:textColor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"#FFF"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LinearLayout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s-ES" altLang="es-E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2 CuadroTexto"/>
          <p:cNvSpPr txBox="1"/>
          <p:nvPr/>
        </p:nvSpPr>
        <p:spPr>
          <a:xfrm>
            <a:off x="7340550" y="8434771"/>
            <a:ext cx="537691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Layout</a:t>
            </a:r>
            <a:r>
              <a:rPr lang="es-ES" sz="3200" dirty="0" smtClean="0"/>
              <a:t> definido en “res\</a:t>
            </a:r>
            <a:r>
              <a:rPr lang="es-ES" sz="3200" dirty="0" err="1" smtClean="0"/>
              <a:t>layout</a:t>
            </a:r>
            <a:r>
              <a:rPr lang="es-ES" sz="3200" dirty="0" smtClean="0"/>
              <a:t>\toast_layout.xml”</a:t>
            </a:r>
            <a:endParaRPr lang="es-ES" sz="3200" dirty="0"/>
          </a:p>
        </p:txBody>
      </p:sp>
      <p:sp>
        <p:nvSpPr>
          <p:cNvPr id="12" name="14 Rectángulo"/>
          <p:cNvSpPr/>
          <p:nvPr/>
        </p:nvSpPr>
        <p:spPr>
          <a:xfrm>
            <a:off x="4125342" y="4763025"/>
            <a:ext cx="3384376" cy="25661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4 Rectángulo"/>
          <p:cNvSpPr/>
          <p:nvPr/>
        </p:nvSpPr>
        <p:spPr>
          <a:xfrm>
            <a:off x="4125342" y="7671745"/>
            <a:ext cx="1440160" cy="28302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72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22</a:t>
            </a:fld>
            <a:endParaRPr lang="es-AR" alt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 bwMode="auto">
          <a:xfrm>
            <a:off x="616484" y="2432546"/>
            <a:ext cx="11702892" cy="147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19113" indent="-363538" algn="l" rtl="0" eaLnBrk="0" fontAlgn="base" hangingPunct="0">
              <a:lnSpc>
                <a:spcPts val="5000"/>
              </a:lnSpc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5038" indent="-350838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3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312863" indent="-3111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76400" indent="-285750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3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974850" indent="-258763" algn="l" rtl="0" eaLnBrk="0" fontAlgn="base" hangingPunct="0">
              <a:spcBef>
                <a:spcPts val="425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8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2288487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56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60055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▫"/>
              <a:defRPr kumimoji="0" sz="2275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886614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2133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185678" indent="-260055" algn="l" rtl="0" eaLnBrk="1" latinLnBrk="0" hangingPunct="1">
              <a:spcBef>
                <a:spcPts val="427"/>
              </a:spcBef>
              <a:buClr>
                <a:schemeClr val="accent3"/>
              </a:buClr>
              <a:buFont typeface="Georgia"/>
              <a:buChar char="◦"/>
              <a:defRPr kumimoji="0" sz="199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smtClean="0"/>
              <a:t>Asociación de un </a:t>
            </a:r>
            <a:r>
              <a:rPr lang="es-ES" dirty="0" err="1" smtClean="0"/>
              <a:t>layout</a:t>
            </a:r>
            <a:r>
              <a:rPr lang="es-ES" dirty="0" smtClean="0"/>
              <a:t> específico a un </a:t>
            </a:r>
            <a:r>
              <a:rPr lang="es-ES" dirty="0" err="1" smtClean="0"/>
              <a:t>toast</a:t>
            </a:r>
            <a:endParaRPr lang="es-E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043" y="3651870"/>
            <a:ext cx="12064200" cy="409979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LayoutInflater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getLayoutInflater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inflate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oast_layout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ViewGroup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custom_toast_container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TextView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findViewById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“Redefiniendo el diseño del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getApplicationContext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setView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ES" altLang="es-E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Notificaciones en la barra de estado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Permite mostrar información al usuario, de un modo más persistente que mediante </a:t>
            </a:r>
            <a:r>
              <a:rPr lang="es-ES" dirty="0" err="1" smtClean="0"/>
              <a:t>Toast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notificación se muestra fuera de la interfaz de usuario de la aplicación, en la barra de estados. </a:t>
            </a:r>
          </a:p>
          <a:p>
            <a:r>
              <a:rPr lang="es-ES" dirty="0" smtClean="0"/>
              <a:t>Inicialmente se muestra el aviso mediante un ícono, en el área de notificaciones.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23</a:t>
            </a:fld>
            <a:endParaRPr lang="es-AR" altLang="es-ES"/>
          </a:p>
        </p:txBody>
      </p:sp>
      <p:pic>
        <p:nvPicPr>
          <p:cNvPr id="5" name="Picture 2" descr="https://developer.android.com/images/ui/notifications/notification_ar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55" y="7324278"/>
            <a:ext cx="5890103" cy="147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Notificaciones en la barra de estado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571750"/>
            <a:ext cx="6859557" cy="6777180"/>
          </a:xfrm>
        </p:spPr>
        <p:txBody>
          <a:bodyPr/>
          <a:lstStyle/>
          <a:p>
            <a:r>
              <a:rPr lang="es-ES" dirty="0" smtClean="0"/>
              <a:t>Las </a:t>
            </a:r>
            <a:r>
              <a:rPr lang="es-ES" dirty="0"/>
              <a:t>notificaciones constan de un </a:t>
            </a:r>
            <a:r>
              <a:rPr lang="es-ES" dirty="0" smtClean="0"/>
              <a:t>icono, un título, una fecha y una descripción.</a:t>
            </a:r>
          </a:p>
          <a:p>
            <a:r>
              <a:rPr lang="es-ES" dirty="0" smtClean="0"/>
              <a:t>El usuario puede expandir el área de notificaciones y ver el detalle de la notificación.</a:t>
            </a:r>
          </a:p>
          <a:p>
            <a:r>
              <a:rPr lang="es-ES" dirty="0" smtClean="0"/>
              <a:t>Las notificaciones pueden tener acciones asociadas.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24</a:t>
            </a:fld>
            <a:endParaRPr lang="es-AR" altLang="es-ES"/>
          </a:p>
        </p:txBody>
      </p:sp>
      <p:pic>
        <p:nvPicPr>
          <p:cNvPr id="2050" name="Picture 2" descr="https://developer.android.com/images/ui/notifications/notification_dra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55" y="2559270"/>
            <a:ext cx="3449508" cy="61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5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StatusBar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25</a:t>
            </a:fld>
            <a:endParaRPr lang="es-AR" altLang="es-ES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650161" y="2450958"/>
            <a:ext cx="11702892" cy="6777180"/>
          </a:xfrm>
        </p:spPr>
        <p:txBody>
          <a:bodyPr/>
          <a:lstStyle/>
          <a:p>
            <a:r>
              <a:rPr lang="es-ES" dirty="0" smtClean="0"/>
              <a:t>Crear un nuevo proyecto desde Android Studio</a:t>
            </a:r>
          </a:p>
          <a:p>
            <a:r>
              <a:rPr lang="es-ES" dirty="0" smtClean="0"/>
              <a:t>Agregar un ícono como recurso al proyecto.</a:t>
            </a:r>
          </a:p>
          <a:p>
            <a:pPr lvl="1"/>
            <a:r>
              <a:rPr lang="es-ES" dirty="0" smtClean="0"/>
              <a:t>File &gt; New &gt; </a:t>
            </a:r>
            <a:r>
              <a:rPr lang="es-ES" dirty="0" err="1" smtClean="0"/>
              <a:t>Image</a:t>
            </a:r>
            <a:r>
              <a:rPr lang="es-ES" dirty="0" smtClean="0"/>
              <a:t> </a:t>
            </a:r>
            <a:r>
              <a:rPr lang="es-ES" dirty="0" err="1" smtClean="0"/>
              <a:t>Asset</a:t>
            </a:r>
            <a:endParaRPr lang="es-ES" dirty="0" smtClean="0"/>
          </a:p>
          <a:p>
            <a:pPr lvl="1"/>
            <a:r>
              <a:rPr lang="es-ES" dirty="0" err="1" smtClean="0"/>
              <a:t>IconType</a:t>
            </a:r>
            <a:r>
              <a:rPr lang="es-ES" dirty="0" smtClean="0"/>
              <a:t>: </a:t>
            </a:r>
            <a:r>
              <a:rPr lang="es-ES" dirty="0" err="1" smtClean="0"/>
              <a:t>ActionBar</a:t>
            </a:r>
            <a:r>
              <a:rPr lang="es-ES" dirty="0" smtClean="0"/>
              <a:t> and </a:t>
            </a:r>
            <a:r>
              <a:rPr lang="es-ES" dirty="0" err="1" smtClean="0"/>
              <a:t>TabIcons</a:t>
            </a:r>
            <a:endParaRPr lang="es-ES" dirty="0" smtClean="0"/>
          </a:p>
          <a:p>
            <a:pPr lvl="1"/>
            <a:r>
              <a:rPr lang="es-ES" dirty="0" err="1" smtClean="0"/>
              <a:t>Name</a:t>
            </a:r>
            <a:r>
              <a:rPr lang="es-ES" dirty="0" smtClean="0"/>
              <a:t>: </a:t>
            </a:r>
            <a:r>
              <a:rPr lang="es-ES" dirty="0" err="1" smtClean="0"/>
              <a:t>notificacion</a:t>
            </a:r>
            <a:endParaRPr lang="es-ES" dirty="0" smtClean="0"/>
          </a:p>
          <a:p>
            <a:pPr lvl="1"/>
            <a:r>
              <a:rPr lang="es-ES" dirty="0" err="1" smtClean="0"/>
              <a:t>AssertType</a:t>
            </a:r>
            <a:r>
              <a:rPr lang="es-ES" dirty="0" smtClean="0"/>
              <a:t>: Clip Art</a:t>
            </a:r>
          </a:p>
          <a:p>
            <a:pPr lvl="1"/>
            <a:r>
              <a:rPr lang="es-ES" dirty="0" err="1" smtClean="0"/>
              <a:t>ClipArt</a:t>
            </a:r>
            <a:r>
              <a:rPr lang="es-ES" dirty="0" smtClean="0"/>
              <a:t>: seleccionar uno de los disponibles</a:t>
            </a:r>
          </a:p>
          <a:p>
            <a:pPr lvl="1"/>
            <a:r>
              <a:rPr lang="es-ES" dirty="0" err="1" smtClean="0"/>
              <a:t>Next</a:t>
            </a:r>
            <a:r>
              <a:rPr lang="es-ES" dirty="0" smtClean="0"/>
              <a:t> y </a:t>
            </a:r>
            <a:r>
              <a:rPr lang="es-ES" dirty="0" err="1" smtClean="0"/>
              <a:t>finish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9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un botón en el </a:t>
            </a:r>
            <a:r>
              <a:rPr lang="es-ES" dirty="0" err="1" smtClean="0"/>
              <a:t>layout</a:t>
            </a:r>
            <a:r>
              <a:rPr lang="es-ES" dirty="0" smtClean="0"/>
              <a:t> de la actividad y asociarle un manejador al </a:t>
            </a:r>
            <a:r>
              <a:rPr lang="es-ES" dirty="0" err="1" smtClean="0"/>
              <a:t>click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26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005" y="406751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"Mostrar notificación"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66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27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28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677070" y="6396656"/>
            <a:ext cx="7920880" cy="143167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445822" y="3465083"/>
            <a:ext cx="4093683" cy="206210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define la notificación, con un ícono, un título y un texto</a:t>
            </a:r>
            <a:endParaRPr lang="es-ES" sz="3200" dirty="0"/>
          </a:p>
        </p:txBody>
      </p:sp>
      <p:cxnSp>
        <p:nvCxnSpPr>
          <p:cNvPr id="9" name="4 Conector recto de flecha"/>
          <p:cNvCxnSpPr/>
          <p:nvPr/>
        </p:nvCxnSpPr>
        <p:spPr>
          <a:xfrm flipH="1">
            <a:off x="9381926" y="5527186"/>
            <a:ext cx="432048" cy="932996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29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1677069" y="7836816"/>
            <a:ext cx="10675983" cy="143167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8066345" y="5783614"/>
            <a:ext cx="4401643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lanza la notificación</a:t>
            </a:r>
            <a:endParaRPr lang="es-ES" sz="3200" dirty="0"/>
          </a:p>
        </p:txBody>
      </p:sp>
      <p:cxnSp>
        <p:nvCxnSpPr>
          <p:cNvPr id="9" name="4 Conector recto de flecha"/>
          <p:cNvCxnSpPr/>
          <p:nvPr/>
        </p:nvCxnSpPr>
        <p:spPr>
          <a:xfrm flipH="1">
            <a:off x="9012732" y="6368389"/>
            <a:ext cx="801242" cy="150362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7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Diálogos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</a:t>
            </a:fld>
            <a:endParaRPr lang="es-AR" alt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Existen diálogos predefinidos:</a:t>
            </a:r>
          </a:p>
          <a:p>
            <a:pPr lvl="1"/>
            <a:r>
              <a:rPr lang="es-ES" sz="3300" dirty="0" err="1" smtClean="0"/>
              <a:t>AlertDialog</a:t>
            </a:r>
            <a:endParaRPr lang="es-ES" sz="3300" dirty="0" smtClean="0"/>
          </a:p>
          <a:p>
            <a:pPr lvl="2"/>
            <a:r>
              <a:rPr lang="es-ES" sz="3100" dirty="0" smtClean="0"/>
              <a:t>Un dialogo que muestra un título, hasta tres botones, una lista de ítems para seleccionar o un </a:t>
            </a:r>
            <a:r>
              <a:rPr lang="es-ES" sz="3100" dirty="0" err="1" smtClean="0"/>
              <a:t>layout</a:t>
            </a:r>
            <a:r>
              <a:rPr lang="es-ES" sz="3100" dirty="0" smtClean="0"/>
              <a:t> específico. </a:t>
            </a:r>
          </a:p>
          <a:p>
            <a:pPr lvl="1"/>
            <a:r>
              <a:rPr lang="es-ES" sz="3300" dirty="0" err="1" smtClean="0"/>
              <a:t>DatePickerDialog</a:t>
            </a:r>
            <a:endParaRPr lang="es-ES" sz="3300" dirty="0" smtClean="0"/>
          </a:p>
          <a:p>
            <a:pPr lvl="2"/>
            <a:r>
              <a:rPr lang="es-ES" sz="3100" dirty="0" smtClean="0"/>
              <a:t>Dialogo para seleccionar una fecha</a:t>
            </a:r>
          </a:p>
          <a:p>
            <a:pPr lvl="1"/>
            <a:r>
              <a:rPr lang="es-ES" sz="3300" dirty="0" err="1" smtClean="0"/>
              <a:t>TimePickerDialog</a:t>
            </a:r>
            <a:endParaRPr lang="es-ES" sz="3300" dirty="0" smtClean="0"/>
          </a:p>
          <a:p>
            <a:pPr lvl="2"/>
            <a:r>
              <a:rPr lang="es-ES" dirty="0"/>
              <a:t>Dialogo para seleccionar una </a:t>
            </a:r>
            <a:r>
              <a:rPr lang="es-ES" dirty="0" smtClean="0"/>
              <a:t>hora.</a:t>
            </a:r>
            <a:endParaRPr lang="es-ES" dirty="0"/>
          </a:p>
          <a:p>
            <a:pPr lvl="1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1620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30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0298" y="3011706"/>
            <a:ext cx="11902617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android.content.Context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android.support.v4.app.NotificationCompat;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final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Hola Curso!"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14 Rectángulo"/>
          <p:cNvSpPr/>
          <p:nvPr/>
        </p:nvSpPr>
        <p:spPr>
          <a:xfrm>
            <a:off x="5521960" y="8760207"/>
            <a:ext cx="2160240" cy="3982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9165903" y="5684559"/>
            <a:ext cx="3542036" cy="181588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Permitirá modificar/reemplazar luego la notificación lanzada</a:t>
            </a:r>
            <a:endParaRPr lang="es-ES" sz="2800" dirty="0"/>
          </a:p>
        </p:txBody>
      </p:sp>
      <p:cxnSp>
        <p:nvCxnSpPr>
          <p:cNvPr id="9" name="4 Conector recto de flecha"/>
          <p:cNvCxnSpPr/>
          <p:nvPr/>
        </p:nvCxnSpPr>
        <p:spPr>
          <a:xfrm flipH="1">
            <a:off x="7682201" y="7500441"/>
            <a:ext cx="1610128" cy="1259766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4 Rectángulo"/>
          <p:cNvSpPr/>
          <p:nvPr/>
        </p:nvSpPr>
        <p:spPr>
          <a:xfrm>
            <a:off x="740966" y="4922012"/>
            <a:ext cx="6667059" cy="398208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1" name="4 Conector recto de flecha"/>
          <p:cNvCxnSpPr/>
          <p:nvPr/>
        </p:nvCxnSpPr>
        <p:spPr>
          <a:xfrm flipH="1" flipV="1">
            <a:off x="7408025" y="5320220"/>
            <a:ext cx="1884304" cy="1061639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31</a:t>
            </a:fld>
            <a:endParaRPr lang="es-AR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66" y="3075806"/>
            <a:ext cx="3469834" cy="6496710"/>
          </a:xfrm>
          <a:prstGeom prst="rect">
            <a:avLst/>
          </a:prstGeom>
        </p:spPr>
      </p:pic>
      <p:sp>
        <p:nvSpPr>
          <p:cNvPr id="6" name="14 Rectángulo"/>
          <p:cNvSpPr/>
          <p:nvPr/>
        </p:nvSpPr>
        <p:spPr>
          <a:xfrm>
            <a:off x="4701405" y="4299942"/>
            <a:ext cx="2736305" cy="705450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80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859" y="3199817"/>
            <a:ext cx="12157495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"Hola curso!"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es-ES" alt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mBuilder.setContentIntent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Dar comportamiento a la notificación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32</a:t>
            </a:fld>
            <a:endParaRPr lang="es-AR" altLang="es-ES"/>
          </a:p>
        </p:txBody>
      </p:sp>
      <p:sp>
        <p:nvSpPr>
          <p:cNvPr id="10" name="14 Rectángulo"/>
          <p:cNvSpPr/>
          <p:nvPr/>
        </p:nvSpPr>
        <p:spPr>
          <a:xfrm>
            <a:off x="1317030" y="6624183"/>
            <a:ext cx="11263324" cy="139777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51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2859" y="3199817"/>
            <a:ext cx="12157495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NotificationCompat.Builder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 notificación"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.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"Hola curso!"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es-ES" altLang="es-E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MainActivity.</a:t>
            </a:r>
            <a:r>
              <a:rPr kumimoji="0" lang="es-ES" altLang="es-E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mBuilder.setContentIntent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NotificationManager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getSystemService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es-ES" altLang="es-E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NOTIFICATION_SERVICE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mNotificationManager.notify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NOTIFICACION_ID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mBuilder.build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StatusBar</a:t>
            </a:r>
            <a:r>
              <a:rPr lang="es-ES" dirty="0"/>
              <a:t> 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Dar comportamiento a la notificación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33</a:t>
            </a:fld>
            <a:endParaRPr lang="es-AR" altLang="es-ES"/>
          </a:p>
        </p:txBody>
      </p:sp>
      <p:sp>
        <p:nvSpPr>
          <p:cNvPr id="10" name="14 Rectángulo"/>
          <p:cNvSpPr/>
          <p:nvPr/>
        </p:nvSpPr>
        <p:spPr>
          <a:xfrm>
            <a:off x="1317030" y="6604198"/>
            <a:ext cx="11263324" cy="1454529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8627455" y="3076970"/>
            <a:ext cx="3952899" cy="304698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debe asociar un </a:t>
            </a:r>
            <a:r>
              <a:rPr lang="es-ES" sz="3200" dirty="0" err="1" smtClean="0"/>
              <a:t>PendingIntent</a:t>
            </a:r>
            <a:r>
              <a:rPr lang="es-ES" sz="3200" dirty="0" smtClean="0"/>
              <a:t>. Representa la intención a futuro de ejecutar un </a:t>
            </a:r>
            <a:r>
              <a:rPr lang="es-ES" sz="3200" dirty="0" err="1"/>
              <a:t>I</a:t>
            </a:r>
            <a:r>
              <a:rPr lang="es-ES" sz="3200" dirty="0" err="1" smtClean="0"/>
              <a:t>ntent</a:t>
            </a:r>
            <a:r>
              <a:rPr lang="es-ES" sz="3200" dirty="0" smtClean="0"/>
              <a:t> concreto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H="1">
            <a:off x="8204366" y="5649122"/>
            <a:ext cx="432048" cy="98771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2163" y="2210314"/>
            <a:ext cx="11702892" cy="6777180"/>
          </a:xfrm>
        </p:spPr>
        <p:txBody>
          <a:bodyPr/>
          <a:lstStyle/>
          <a:p>
            <a:r>
              <a:rPr lang="es-ES" sz="3500" dirty="0" smtClean="0"/>
              <a:t>Permite mostrar información al usuario, de forma similar a un </a:t>
            </a:r>
            <a:r>
              <a:rPr lang="es-ES" sz="3500" dirty="0" err="1" smtClean="0"/>
              <a:t>Toast</a:t>
            </a:r>
            <a:r>
              <a:rPr lang="es-ES" sz="3500" dirty="0" smtClean="0"/>
              <a:t>.</a:t>
            </a:r>
          </a:p>
          <a:p>
            <a:r>
              <a:rPr lang="es-ES" sz="3500" dirty="0" smtClean="0"/>
              <a:t>La notificación desaparece luego de un período de tiempo, similar al </a:t>
            </a:r>
            <a:r>
              <a:rPr lang="es-ES" sz="3500" dirty="0" err="1" smtClean="0"/>
              <a:t>Toast</a:t>
            </a:r>
            <a:r>
              <a:rPr lang="es-ES" sz="3500" dirty="0" smtClean="0"/>
              <a:t>. </a:t>
            </a:r>
          </a:p>
          <a:p>
            <a:endParaRPr lang="es-ES" sz="3500" dirty="0"/>
          </a:p>
          <a:p>
            <a:endParaRPr lang="es-ES" sz="3500" dirty="0" smtClean="0"/>
          </a:p>
          <a:p>
            <a:r>
              <a:rPr lang="es-ES" sz="3500" dirty="0" smtClean="0"/>
              <a:t>Requiere ser mostrada dentro de una actividad.</a:t>
            </a:r>
          </a:p>
          <a:p>
            <a:r>
              <a:rPr lang="es-ES" sz="3500" dirty="0" smtClean="0"/>
              <a:t>Da la posibilidad de asociarle una acción</a:t>
            </a:r>
          </a:p>
          <a:p>
            <a:r>
              <a:rPr lang="es-ES" sz="3500" dirty="0" smtClean="0"/>
              <a:t>Puede ser descartada haciendo </a:t>
            </a:r>
            <a:r>
              <a:rPr lang="es-ES" sz="3500" dirty="0" err="1" smtClean="0"/>
              <a:t>swipe</a:t>
            </a:r>
            <a:r>
              <a:rPr lang="es-ES" sz="3500" dirty="0" smtClean="0"/>
              <a:t>.</a:t>
            </a:r>
            <a:endParaRPr lang="es-ES" sz="3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34</a:t>
            </a:fld>
            <a:endParaRPr lang="es-AR" altLang="es-ES"/>
          </a:p>
        </p:txBody>
      </p:sp>
      <p:pic>
        <p:nvPicPr>
          <p:cNvPr id="12290" name="Picture 2" descr="snack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22" y="4802498"/>
            <a:ext cx="3896374" cy="14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nackabar-ac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406" y="8345422"/>
            <a:ext cx="3600400" cy="12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9116" r="42439" b="12213"/>
          <a:stretch/>
        </p:blipFill>
        <p:spPr>
          <a:xfrm>
            <a:off x="11066" y="3795885"/>
            <a:ext cx="12992148" cy="58805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265" y="2214953"/>
            <a:ext cx="12065030" cy="1508925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 smtClean="0"/>
              <a:t>Crear un nuevo proyecto desde Android Studio</a:t>
            </a:r>
          </a:p>
          <a:p>
            <a:r>
              <a:rPr lang="es-ES" sz="2800" dirty="0" smtClean="0"/>
              <a:t>Incluir la </a:t>
            </a:r>
            <a:r>
              <a:rPr lang="es-ES" sz="2800" b="1" dirty="0" smtClean="0"/>
              <a:t>com.android.support:design:23.4.0</a:t>
            </a:r>
            <a:r>
              <a:rPr lang="es-ES" sz="2800" dirty="0" smtClean="0"/>
              <a:t> desde el </a:t>
            </a:r>
            <a:r>
              <a:rPr lang="es-ES" sz="2800" dirty="0" err="1" smtClean="0"/>
              <a:t>gradle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35</a:t>
            </a:fld>
            <a:endParaRPr lang="es-AR" altLang="es-ES"/>
          </a:p>
        </p:txBody>
      </p:sp>
      <p:sp>
        <p:nvSpPr>
          <p:cNvPr id="6" name="14 Rectángulo"/>
          <p:cNvSpPr/>
          <p:nvPr/>
        </p:nvSpPr>
        <p:spPr>
          <a:xfrm>
            <a:off x="858646" y="4425008"/>
            <a:ext cx="3168352" cy="318201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14 Rectángulo"/>
          <p:cNvSpPr/>
          <p:nvPr/>
        </p:nvSpPr>
        <p:spPr>
          <a:xfrm>
            <a:off x="8241673" y="7888467"/>
            <a:ext cx="4176464" cy="288032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2 CuadroTexto"/>
          <p:cNvSpPr txBox="1"/>
          <p:nvPr/>
        </p:nvSpPr>
        <p:spPr>
          <a:xfrm>
            <a:off x="1028998" y="7349858"/>
            <a:ext cx="439248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versiones de </a:t>
            </a:r>
            <a:r>
              <a:rPr lang="es-ES" sz="3200" dirty="0" err="1" smtClean="0"/>
              <a:t>gradle</a:t>
            </a:r>
            <a:r>
              <a:rPr lang="es-ES" sz="3200" dirty="0" smtClean="0"/>
              <a:t> anteriores a la 3.0</a:t>
            </a:r>
          </a:p>
        </p:txBody>
      </p:sp>
    </p:spTree>
    <p:extLst>
      <p:ext uri="{BB962C8B-B14F-4D97-AF65-F5344CB8AC3E}">
        <p14:creationId xmlns:p14="http://schemas.microsoft.com/office/powerpoint/2010/main" val="254308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39116" r="42439" b="12213"/>
          <a:stretch/>
        </p:blipFill>
        <p:spPr>
          <a:xfrm>
            <a:off x="11066" y="3795885"/>
            <a:ext cx="12992148" cy="588053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9265" y="2214953"/>
            <a:ext cx="12065030" cy="1508925"/>
          </a:xfrm>
          <a:solidFill>
            <a:schemeClr val="bg1"/>
          </a:solidFill>
        </p:spPr>
        <p:txBody>
          <a:bodyPr/>
          <a:lstStyle/>
          <a:p>
            <a:r>
              <a:rPr lang="es-ES" sz="2800" dirty="0" smtClean="0"/>
              <a:t>Crear un nuevo proyecto desde Android Studio</a:t>
            </a:r>
          </a:p>
          <a:p>
            <a:r>
              <a:rPr lang="es-ES" sz="2800" dirty="0" smtClean="0"/>
              <a:t>Incluir la </a:t>
            </a:r>
            <a:r>
              <a:rPr lang="es-ES" sz="2800" b="1" dirty="0" smtClean="0"/>
              <a:t>com.android.support:design:23.4.0</a:t>
            </a:r>
            <a:r>
              <a:rPr lang="es-ES" sz="2800" dirty="0" smtClean="0"/>
              <a:t> desde el </a:t>
            </a:r>
            <a:r>
              <a:rPr lang="es-ES" sz="2800" dirty="0" err="1" smtClean="0"/>
              <a:t>gradle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36</a:t>
            </a:fld>
            <a:endParaRPr lang="es-AR" altLang="es-ES"/>
          </a:p>
        </p:txBody>
      </p:sp>
      <p:grpSp>
        <p:nvGrpSpPr>
          <p:cNvPr id="15" name="14 Grupo"/>
          <p:cNvGrpSpPr/>
          <p:nvPr/>
        </p:nvGrpSpPr>
        <p:grpSpPr>
          <a:xfrm>
            <a:off x="7653734" y="7349858"/>
            <a:ext cx="5317094" cy="1886698"/>
            <a:chOff x="7653734" y="7349858"/>
            <a:chExt cx="5317094" cy="1886698"/>
          </a:xfrm>
        </p:grpSpPr>
        <p:sp>
          <p:nvSpPr>
            <p:cNvPr id="6" name="14 Rectángulo"/>
            <p:cNvSpPr/>
            <p:nvPr/>
          </p:nvSpPr>
          <p:spPr>
            <a:xfrm>
              <a:off x="12178741" y="7349858"/>
              <a:ext cx="792087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14 Rectángulo"/>
            <p:cNvSpPr/>
            <p:nvPr/>
          </p:nvSpPr>
          <p:spPr>
            <a:xfrm>
              <a:off x="11449047" y="7888467"/>
              <a:ext cx="941940" cy="28803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9 Conector recto de flecha"/>
            <p:cNvCxnSpPr/>
            <p:nvPr/>
          </p:nvCxnSpPr>
          <p:spPr>
            <a:xfrm flipV="1">
              <a:off x="12390987" y="7603968"/>
              <a:ext cx="375315" cy="1232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H="1" flipV="1">
              <a:off x="11896310" y="8230263"/>
              <a:ext cx="282431" cy="6061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2 CuadroTexto"/>
            <p:cNvSpPr txBox="1"/>
            <p:nvPr/>
          </p:nvSpPr>
          <p:spPr>
            <a:xfrm>
              <a:off x="7653734" y="8836446"/>
              <a:ext cx="5112568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Importante: Estos números </a:t>
              </a:r>
              <a:r>
                <a:rPr lang="es-ES" sz="2000" dirty="0"/>
                <a:t>d</a:t>
              </a:r>
              <a:r>
                <a:rPr lang="es-ES" sz="2000" dirty="0" smtClean="0"/>
                <a:t>eben coincidir</a:t>
              </a:r>
            </a:p>
          </p:txBody>
        </p:sp>
      </p:grpSp>
      <p:sp>
        <p:nvSpPr>
          <p:cNvPr id="13" name="2 CuadroTexto"/>
          <p:cNvSpPr txBox="1"/>
          <p:nvPr/>
        </p:nvSpPr>
        <p:spPr>
          <a:xfrm>
            <a:off x="1028998" y="7349858"/>
            <a:ext cx="4392487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En versiones de </a:t>
            </a:r>
            <a:r>
              <a:rPr lang="es-ES" sz="3200" dirty="0" err="1" smtClean="0"/>
              <a:t>gradle</a:t>
            </a:r>
            <a:r>
              <a:rPr lang="es-ES" sz="3200" dirty="0" smtClean="0"/>
              <a:t> anteriores a la 3.0</a:t>
            </a:r>
          </a:p>
        </p:txBody>
      </p:sp>
      <p:grpSp>
        <p:nvGrpSpPr>
          <p:cNvPr id="16" name="15 Grupo"/>
          <p:cNvGrpSpPr/>
          <p:nvPr/>
        </p:nvGrpSpPr>
        <p:grpSpPr>
          <a:xfrm>
            <a:off x="4485382" y="7888467"/>
            <a:ext cx="3672408" cy="1588236"/>
            <a:chOff x="10750078" y="7648320"/>
            <a:chExt cx="3672408" cy="1588236"/>
          </a:xfrm>
        </p:grpSpPr>
        <p:sp>
          <p:nvSpPr>
            <p:cNvPr id="17" name="14 Rectángulo"/>
            <p:cNvSpPr/>
            <p:nvPr/>
          </p:nvSpPr>
          <p:spPr>
            <a:xfrm>
              <a:off x="13522386" y="7648320"/>
              <a:ext cx="900100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 flipV="1">
              <a:off x="12390987" y="7902429"/>
              <a:ext cx="1131399" cy="934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 CuadroTexto"/>
            <p:cNvSpPr txBox="1"/>
            <p:nvPr/>
          </p:nvSpPr>
          <p:spPr>
            <a:xfrm>
              <a:off x="10750078" y="8836446"/>
              <a:ext cx="2016224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Usar </a:t>
              </a:r>
              <a:r>
                <a:rPr lang="es-ES" sz="2000" b="1" dirty="0" smtClean="0">
                  <a:solidFill>
                    <a:srgbClr val="FFFF00"/>
                  </a:solidFill>
                </a:rPr>
                <a:t>compile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4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37</a:t>
            </a:fld>
            <a:endParaRPr lang="es-AR" alt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" y="2405484"/>
            <a:ext cx="12942729" cy="707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2 CuadroTexto"/>
          <p:cNvSpPr txBox="1"/>
          <p:nvPr/>
        </p:nvSpPr>
        <p:spPr>
          <a:xfrm>
            <a:off x="596950" y="5668094"/>
            <a:ext cx="3960440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 partir de la versión 3.0 de </a:t>
            </a:r>
            <a:r>
              <a:rPr lang="es-ES" sz="3200" dirty="0" err="1" smtClean="0"/>
              <a:t>gradle</a:t>
            </a:r>
            <a:endParaRPr lang="es-ES" sz="3200" dirty="0" smtClean="0"/>
          </a:p>
        </p:txBody>
      </p:sp>
      <p:grpSp>
        <p:nvGrpSpPr>
          <p:cNvPr id="11" name="10 Grupo"/>
          <p:cNvGrpSpPr/>
          <p:nvPr/>
        </p:nvGrpSpPr>
        <p:grpSpPr>
          <a:xfrm>
            <a:off x="8452293" y="4336325"/>
            <a:ext cx="4036008" cy="2990987"/>
            <a:chOff x="9021886" y="6245569"/>
            <a:chExt cx="4036008" cy="2990987"/>
          </a:xfrm>
        </p:grpSpPr>
        <p:sp>
          <p:nvSpPr>
            <p:cNvPr id="12" name="14 Rectángulo"/>
            <p:cNvSpPr/>
            <p:nvPr/>
          </p:nvSpPr>
          <p:spPr>
            <a:xfrm>
              <a:off x="12265807" y="6245569"/>
              <a:ext cx="792087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14 Rectángulo"/>
            <p:cNvSpPr/>
            <p:nvPr/>
          </p:nvSpPr>
          <p:spPr>
            <a:xfrm>
              <a:off x="11449047" y="7888467"/>
              <a:ext cx="941940" cy="288032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13 Conector recto de flecha"/>
            <p:cNvCxnSpPr/>
            <p:nvPr/>
          </p:nvCxnSpPr>
          <p:spPr>
            <a:xfrm flipV="1">
              <a:off x="12390987" y="6569226"/>
              <a:ext cx="375315" cy="22672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/>
            <p:nvPr/>
          </p:nvCxnSpPr>
          <p:spPr>
            <a:xfrm flipH="1" flipV="1">
              <a:off x="11896310" y="8230263"/>
              <a:ext cx="282431" cy="6061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2 CuadroTexto"/>
            <p:cNvSpPr txBox="1"/>
            <p:nvPr/>
          </p:nvSpPr>
          <p:spPr>
            <a:xfrm>
              <a:off x="9021886" y="8836446"/>
              <a:ext cx="3744416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Estos números </a:t>
              </a:r>
              <a:r>
                <a:rPr lang="es-ES" sz="2000" dirty="0"/>
                <a:t>d</a:t>
              </a:r>
              <a:r>
                <a:rPr lang="es-ES" sz="2000" dirty="0" smtClean="0"/>
                <a:t>eben coincidir</a:t>
              </a: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035332" y="6013146"/>
            <a:ext cx="3330369" cy="2421237"/>
            <a:chOff x="10750078" y="6815319"/>
            <a:chExt cx="3330369" cy="2421237"/>
          </a:xfrm>
        </p:grpSpPr>
        <p:sp>
          <p:nvSpPr>
            <p:cNvPr id="18" name="14 Rectángulo"/>
            <p:cNvSpPr/>
            <p:nvPr/>
          </p:nvSpPr>
          <p:spPr>
            <a:xfrm>
              <a:off x="12271246" y="6815319"/>
              <a:ext cx="1809201" cy="254109"/>
            </a:xfrm>
            <a:prstGeom prst="rect">
              <a:avLst/>
            </a:prstGeom>
            <a:solidFill>
              <a:schemeClr val="accent2">
                <a:alpha val="18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9" name="18 Conector recto de flecha"/>
            <p:cNvCxnSpPr/>
            <p:nvPr/>
          </p:nvCxnSpPr>
          <p:spPr>
            <a:xfrm flipV="1">
              <a:off x="12390987" y="7123192"/>
              <a:ext cx="565699" cy="17132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2 CuadroTexto"/>
            <p:cNvSpPr txBox="1"/>
            <p:nvPr/>
          </p:nvSpPr>
          <p:spPr>
            <a:xfrm>
              <a:off x="10750078" y="8836446"/>
              <a:ext cx="3042338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s-ES" sz="2000" dirty="0" smtClean="0"/>
                <a:t>Usar </a:t>
              </a:r>
              <a:r>
                <a:rPr lang="es-ES" sz="2000" b="1" dirty="0" err="1" smtClean="0">
                  <a:solidFill>
                    <a:srgbClr val="FFFF00"/>
                  </a:solidFill>
                </a:rPr>
                <a:t>implementation</a:t>
              </a:r>
              <a:endParaRPr lang="es-ES" sz="2000" b="1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4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un botón en el </a:t>
            </a:r>
            <a:r>
              <a:rPr lang="es-ES" dirty="0" err="1" smtClean="0"/>
              <a:t>layout</a:t>
            </a:r>
            <a:r>
              <a:rPr lang="es-ES" dirty="0" smtClean="0"/>
              <a:t> de la actividad y asociarle un manejador al </a:t>
            </a:r>
            <a:r>
              <a:rPr lang="es-ES" dirty="0" err="1" smtClean="0"/>
              <a:t>click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38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005" y="406751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"Mostrar notificación"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7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Lanzar la notificación desde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39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3873" y="3861425"/>
            <a:ext cx="11110734" cy="3847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android.support.design.widget.Snackbar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"Esto es una prueba"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Diálogos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</a:t>
            </a:fld>
            <a:endParaRPr lang="es-AR" altLang="es-ES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Los diálogos se crean extendiendo la clase </a:t>
            </a:r>
            <a:r>
              <a:rPr lang="es-ES" sz="3600" dirty="0" err="1" smtClean="0"/>
              <a:t>DialogFragment</a:t>
            </a:r>
            <a:r>
              <a:rPr lang="es-ES" sz="3600" dirty="0" smtClean="0"/>
              <a:t>, en el método </a:t>
            </a:r>
            <a:r>
              <a:rPr lang="es-ES" sz="3600" dirty="0" err="1" smtClean="0"/>
              <a:t>onCreateDialog</a:t>
            </a:r>
            <a:r>
              <a:rPr lang="es-ES" sz="3600" dirty="0" smtClean="0"/>
              <a:t>.</a:t>
            </a:r>
          </a:p>
          <a:p>
            <a:endParaRPr lang="es-ES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4662" y="4360916"/>
            <a:ext cx="11650625" cy="53616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/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ConfirmacionDialogFragment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onCreateDialog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savedInstanceState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AlertDialog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AlertDialog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setMessage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confirmacion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setPositiveButton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aceptar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el usuario aceptó</a:t>
            </a:r>
            <a:r>
              <a:rPr kumimoji="0" lang="es-ES" altLang="es-ES" sz="1800" b="0" i="0" u="none" strike="noStrike" cap="none" normalizeH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el dialogo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setNegativeButton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cancelar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alt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</a:t>
            </a:r>
            <a:r>
              <a:rPr lang="es-ES" altLang="es-ES" sz="1800" dirty="0">
                <a:solidFill>
                  <a:srgbClr val="006600"/>
                </a:solidFill>
                <a:latin typeface="Consolas" panose="020B0609020204030204" pitchFamily="49" charset="0"/>
              </a:rPr>
              <a:t>// el usuario </a:t>
            </a:r>
            <a:r>
              <a:rPr lang="es-ES" altLang="es-ES" sz="18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canceló el dialogo </a:t>
            </a:r>
            <a:r>
              <a:rPr lang="es-ES" altLang="es-ES" sz="1800" dirty="0">
                <a:solidFill>
                  <a:srgbClr val="006600"/>
                </a:solidFill>
                <a:latin typeface="Consolas" panose="020B0609020204030204" pitchFamily="49" charset="0"/>
              </a:rPr>
              <a:t>!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});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s-ES" altLang="es-E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40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96" y="3098623"/>
            <a:ext cx="3553515" cy="66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Incorporar un acción al </a:t>
            </a:r>
            <a:r>
              <a:rPr lang="es-ES" dirty="0" err="1" smtClean="0"/>
              <a:t>Snackbar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41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3873" y="3215094"/>
            <a:ext cx="9972602" cy="51398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android.support.design.widget.Snackbar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1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"Esto es una prueba"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/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setAction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("Acción", new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ES" altLang="es-E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Log.i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Snackbar</a:t>
            </a: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altLang="es-E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 invocó la acción"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altLang="es-E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lvl="0" defTabSz="914400"/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42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92" y="2963800"/>
            <a:ext cx="3625523" cy="67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43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92" y="2963800"/>
            <a:ext cx="3625523" cy="6788213"/>
          </a:xfrm>
          <a:prstGeom prst="rect">
            <a:avLst/>
          </a:prstGeom>
        </p:spPr>
      </p:pic>
      <p:sp>
        <p:nvSpPr>
          <p:cNvPr id="6" name="14 Rectángulo"/>
          <p:cNvSpPr/>
          <p:nvPr/>
        </p:nvSpPr>
        <p:spPr>
          <a:xfrm>
            <a:off x="6933654" y="8150882"/>
            <a:ext cx="792088" cy="53125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6501607" y="5632318"/>
            <a:ext cx="5369174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Por defecto el color de la acción es el “</a:t>
            </a:r>
            <a:r>
              <a:rPr lang="es-ES" sz="3200" dirty="0" err="1" smtClean="0"/>
              <a:t>accent</a:t>
            </a:r>
            <a:r>
              <a:rPr lang="es-ES" sz="3200" dirty="0" smtClean="0"/>
              <a:t>” del tema de la aplicación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H="1">
            <a:off x="7509718" y="7201978"/>
            <a:ext cx="432048" cy="98771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3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Cambiar el color de la acción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44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8958" y="3096341"/>
            <a:ext cx="11874437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android.view.View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android.support.design.widget.Snackbar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"Esto es una prueba"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Snackbar.</a:t>
            </a:r>
            <a:r>
              <a:rPr kumimoji="0" lang="es-ES" altLang="es-ES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defTabSz="914400"/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setActionTextColor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Color.GREEN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setAction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("Acción", new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@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es-ES" altLang="es-E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Log.i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Snackbar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altLang="es-E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 invocó la acción"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altLang="es-E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</a:p>
          <a:p>
            <a:pPr lvl="0" defTabSz="914400"/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.show();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2469158" y="5309874"/>
            <a:ext cx="5256584" cy="32986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Es posible incorporar la animación de descartar la notificación arrastrándola hacia la derecha</a:t>
            </a:r>
          </a:p>
          <a:p>
            <a:r>
              <a:rPr lang="es-ES" dirty="0" smtClean="0"/>
              <a:t>Solo hay que definir un nuevo elemento raíz en el </a:t>
            </a:r>
            <a:r>
              <a:rPr lang="es-ES" dirty="0" err="1" smtClean="0"/>
              <a:t>layout</a:t>
            </a:r>
            <a:r>
              <a:rPr lang="es-ES" dirty="0" smtClean="0"/>
              <a:t> de la actividad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45</a:t>
            </a:fld>
            <a:endParaRPr lang="es-AR" altLang="es-E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84982" y="5164038"/>
            <a:ext cx="9725739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android.support.design.widget.CoordinatorLayout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"Mostrar notificación"</a:t>
            </a:r>
            <a:b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android:onClick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mostrarNotificacion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android.support.design.widget.CoordinatorLayout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14 Rectángulo"/>
          <p:cNvSpPr/>
          <p:nvPr/>
        </p:nvSpPr>
        <p:spPr>
          <a:xfrm>
            <a:off x="650160" y="5139383"/>
            <a:ext cx="7867669" cy="362854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14 Rectángulo"/>
          <p:cNvSpPr/>
          <p:nvPr/>
        </p:nvSpPr>
        <p:spPr>
          <a:xfrm>
            <a:off x="650159" y="9188387"/>
            <a:ext cx="8011687" cy="32986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8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Snackbar</a:t>
            </a:r>
            <a:r>
              <a:rPr lang="es-ES" dirty="0" smtClean="0"/>
              <a:t> </a:t>
            </a:r>
            <a:r>
              <a:rPr lang="es-ES" dirty="0"/>
              <a:t>- </a:t>
            </a:r>
            <a:r>
              <a:rPr lang="es-ES" dirty="0" smtClean="0"/>
              <a:t>Actividad </a:t>
            </a:r>
            <a:r>
              <a:rPr lang="es-ES" dirty="0"/>
              <a:t>guiada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46</a:t>
            </a:fld>
            <a:endParaRPr lang="es-AR" altLang="es-ES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63708" y="2320675"/>
            <a:ext cx="11702892" cy="6777180"/>
          </a:xfrm>
        </p:spPr>
        <p:txBody>
          <a:bodyPr/>
          <a:lstStyle/>
          <a:p>
            <a:r>
              <a:rPr lang="es-ES" dirty="0" smtClean="0"/>
              <a:t>Probar la aplicación en el emulador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14" y="3045127"/>
            <a:ext cx="3550479" cy="6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Dialogos</a:t>
            </a:r>
            <a:r>
              <a:rPr lang="es-ES" dirty="0" smtClean="0"/>
              <a:t> - Actividad 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0161" y="2450958"/>
            <a:ext cx="11702892" cy="6777180"/>
          </a:xfrm>
        </p:spPr>
        <p:txBody>
          <a:bodyPr/>
          <a:lstStyle/>
          <a:p>
            <a:r>
              <a:rPr lang="es-ES" dirty="0" smtClean="0"/>
              <a:t>Crear un nuevo proyecto desde Android Studio</a:t>
            </a:r>
          </a:p>
          <a:p>
            <a:r>
              <a:rPr lang="es-ES" dirty="0" smtClean="0"/>
              <a:t>Crear una clase Java, especificarle un nombre y la superclase </a:t>
            </a:r>
            <a:r>
              <a:rPr lang="es-ES" dirty="0" err="1" smtClean="0"/>
              <a:t>DialogFragment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5</a:t>
            </a:fld>
            <a:endParaRPr lang="es-AR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246" y="4471500"/>
            <a:ext cx="6480720" cy="53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Definir </a:t>
            </a:r>
            <a:r>
              <a:rPr lang="es-ES" dirty="0" err="1" smtClean="0"/>
              <a:t>strings</a:t>
            </a:r>
            <a:r>
              <a:rPr lang="es-ES" dirty="0" smtClean="0"/>
              <a:t> en el archivo de recursos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6</a:t>
            </a:fld>
            <a:endParaRPr lang="es-AR" altLang="es-E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3184" y="4683067"/>
            <a:ext cx="1095684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….</a:t>
            </a:r>
          </a:p>
          <a:p>
            <a:pPr lvl="0" defTabSz="914400"/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altLang="es-E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altLang="es-E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altLang="es-E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altLang="es-E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salir"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&gt;Salir&lt;/</a:t>
            </a:r>
            <a:r>
              <a:rPr lang="es-ES" altLang="es-E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altLang="es-E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&gt;¿Está seguro que desea salir?&lt;/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"aceptar"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&gt;Si, muy seguro!&lt;/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"cancelar"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&gt;Mejor no, me quedo!&lt;/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kumimoji="0" lang="es-ES" altLang="es-E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7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725" y="2643758"/>
            <a:ext cx="12766303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android.app.AlertDialog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android.app.DialogFragment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android.content.DialogInterface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DialogFragment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Bundle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AlertDialog.Builder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builder.setMessage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confirmacion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setPositiveButton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aceptar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})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.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setNegativeButton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</a:t>
            </a:r>
            <a:r>
              <a:rPr kumimoji="0" lang="es-ES" altLang="es-ES" sz="1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cancelar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DialogInterface.OnClickListener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DialogInterface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id) {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});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s-ES" altLang="es-ES" sz="1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builder.create</a:t>
            </a: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invocará al dialogo al hacer </a:t>
            </a:r>
            <a:r>
              <a:rPr lang="es-ES" dirty="0" err="1" smtClean="0"/>
              <a:t>click</a:t>
            </a:r>
            <a:r>
              <a:rPr lang="es-ES" dirty="0" smtClean="0"/>
              <a:t> en un botón. </a:t>
            </a:r>
          </a:p>
          <a:p>
            <a:r>
              <a:rPr lang="es-ES" dirty="0" smtClean="0"/>
              <a:t>Editar el archivo activity_main.xml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8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813" y="458797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/salir"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"salir"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Dialogos</a:t>
            </a:r>
            <a:r>
              <a:rPr lang="es-ES" dirty="0"/>
              <a:t> - Actividad </a:t>
            </a:r>
            <a:r>
              <a:rPr lang="es-ES" dirty="0" smtClean="0"/>
              <a:t>guiada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invocará al dialogo al hacer </a:t>
            </a:r>
            <a:r>
              <a:rPr lang="es-ES" dirty="0" err="1" smtClean="0"/>
              <a:t>click</a:t>
            </a:r>
            <a:r>
              <a:rPr lang="es-ES" dirty="0" smtClean="0"/>
              <a:t> en un botón. </a:t>
            </a:r>
          </a:p>
          <a:p>
            <a:r>
              <a:rPr lang="es-ES" dirty="0" smtClean="0"/>
              <a:t>Editar el archivo activity_main.xml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DCD4-A222-4BF7-8CF7-7B3934AFF2C8}" type="slidenum">
              <a:rPr lang="es-AR" altLang="es-ES" smtClean="0"/>
              <a:pPr/>
              <a:t>9</a:t>
            </a:fld>
            <a:endParaRPr lang="es-AR" altLang="es-E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813" y="4587974"/>
            <a:ext cx="11798423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/salir"</a:t>
            </a:r>
            <a:b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:onClick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"salir"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14 Rectángulo"/>
          <p:cNvSpPr/>
          <p:nvPr/>
        </p:nvSpPr>
        <p:spPr>
          <a:xfrm>
            <a:off x="1970648" y="7598421"/>
            <a:ext cx="5107022" cy="344277"/>
          </a:xfrm>
          <a:prstGeom prst="rect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2 CuadroTexto"/>
          <p:cNvSpPr txBox="1"/>
          <p:nvPr/>
        </p:nvSpPr>
        <p:spPr>
          <a:xfrm>
            <a:off x="3549279" y="8439771"/>
            <a:ext cx="7200799" cy="10772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Se debe implementar el manejador del </a:t>
            </a:r>
            <a:r>
              <a:rPr lang="es-ES" sz="3200" dirty="0" err="1" smtClean="0"/>
              <a:t>click</a:t>
            </a:r>
            <a:r>
              <a:rPr lang="es-ES" sz="3200" dirty="0" smtClean="0"/>
              <a:t>, para lanzar el diálogo</a:t>
            </a:r>
            <a:endParaRPr lang="es-ES" sz="3200" dirty="0"/>
          </a:p>
        </p:txBody>
      </p:sp>
      <p:cxnSp>
        <p:nvCxnSpPr>
          <p:cNvPr id="8" name="4 Conector recto de flecha"/>
          <p:cNvCxnSpPr/>
          <p:nvPr/>
        </p:nvCxnSpPr>
        <p:spPr>
          <a:xfrm flipV="1">
            <a:off x="5853534" y="7942699"/>
            <a:ext cx="0" cy="465534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Bookman Old Style"/>
        <a:ea typeface="WenQuanYi Micro Hei"/>
        <a:cs typeface="WenQuanYi Micro Hei"/>
      </a:majorFont>
      <a:minorFont>
        <a:latin typeface="Gill Sans MT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s-ES" sz="4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Gill Sans Light" pitchFamily="32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13577</TotalTime>
  <Words>1283</Words>
  <Application>Microsoft Office PowerPoint</Application>
  <PresentationFormat>Personalizado</PresentationFormat>
  <Paragraphs>252</Paragraphs>
  <Slides>46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46</vt:i4>
      </vt:variant>
    </vt:vector>
  </HeadingPairs>
  <TitlesOfParts>
    <vt:vector size="63" baseType="lpstr">
      <vt:lpstr>Arial</vt:lpstr>
      <vt:lpstr>Bookman Old Style</vt:lpstr>
      <vt:lpstr>Consolas</vt:lpstr>
      <vt:lpstr>Courier New</vt:lpstr>
      <vt:lpstr>DejaVu Sans</vt:lpstr>
      <vt:lpstr>Georgia</vt:lpstr>
      <vt:lpstr>Gill Sans Light</vt:lpstr>
      <vt:lpstr>Gill Sans MT</vt:lpstr>
      <vt:lpstr>Times New Roman</vt:lpstr>
      <vt:lpstr>Trebuchet MS</vt:lpstr>
      <vt:lpstr>WenQuanYi Micro Hei</vt:lpstr>
      <vt:lpstr>Wingdings 2</vt:lpstr>
      <vt:lpstr>Tema de Office</vt:lpstr>
      <vt:lpstr>2_Tema de Office</vt:lpstr>
      <vt:lpstr>3_Tema de Office</vt:lpstr>
      <vt:lpstr>5_Tema de Office</vt:lpstr>
      <vt:lpstr>Urbano</vt:lpstr>
      <vt:lpstr>SEMINARIO DE LENGUAJES OPCIÓN ANDROID</vt:lpstr>
      <vt:lpstr>Diálogos</vt:lpstr>
      <vt:lpstr>Diálogos</vt:lpstr>
      <vt:lpstr>Diálogos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Dialogos - Actividad guiada</vt:lpstr>
      <vt:lpstr>Notificaciones</vt:lpstr>
      <vt:lpstr>Toast</vt:lpstr>
      <vt:lpstr>Toast</vt:lpstr>
      <vt:lpstr>Toast</vt:lpstr>
      <vt:lpstr>Toast</vt:lpstr>
      <vt:lpstr>Toast</vt:lpstr>
      <vt:lpstr>Toast</vt:lpstr>
      <vt:lpstr>Toast</vt:lpstr>
      <vt:lpstr>Toast</vt:lpstr>
      <vt:lpstr>Notificaciones en la barra de estado</vt:lpstr>
      <vt:lpstr>Notificaciones en la barra de estado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StatusBar - Actividad guiada</vt:lpstr>
      <vt:lpstr>Snackbar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  <vt:lpstr>Snackbar - Actividad guiada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para dispositivos móviles</dc:title>
  <dc:creator>Lisandro Delía</dc:creator>
  <cp:lastModifiedBy>Lisandro Delía</cp:lastModifiedBy>
  <cp:revision>544</cp:revision>
  <cp:lastPrinted>2017-05-09T12:01:48Z</cp:lastPrinted>
  <dcterms:created xsi:type="dcterms:W3CDTF">1601-01-01T00:00:00Z</dcterms:created>
  <dcterms:modified xsi:type="dcterms:W3CDTF">2018-05-23T16:11:49Z</dcterms:modified>
</cp:coreProperties>
</file>