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491" r:id="rId2"/>
    <p:sldId id="466" r:id="rId3"/>
    <p:sldId id="492" r:id="rId4"/>
    <p:sldId id="425" r:id="rId5"/>
    <p:sldId id="445" r:id="rId6"/>
    <p:sldId id="443" r:id="rId7"/>
    <p:sldId id="446" r:id="rId8"/>
    <p:sldId id="444" r:id="rId9"/>
    <p:sldId id="447" r:id="rId10"/>
    <p:sldId id="442" r:id="rId11"/>
    <p:sldId id="448" r:id="rId12"/>
    <p:sldId id="426" r:id="rId13"/>
    <p:sldId id="449" r:id="rId14"/>
    <p:sldId id="428" r:id="rId15"/>
    <p:sldId id="450" r:id="rId16"/>
    <p:sldId id="429" r:id="rId17"/>
    <p:sldId id="451" r:id="rId18"/>
    <p:sldId id="462" r:id="rId19"/>
    <p:sldId id="430" r:id="rId20"/>
    <p:sldId id="452" r:id="rId21"/>
    <p:sldId id="432" r:id="rId22"/>
    <p:sldId id="453" r:id="rId23"/>
    <p:sldId id="463" r:id="rId24"/>
    <p:sldId id="464" r:id="rId25"/>
    <p:sldId id="433" r:id="rId26"/>
    <p:sldId id="454" r:id="rId27"/>
    <p:sldId id="434" r:id="rId28"/>
    <p:sldId id="455" r:id="rId29"/>
    <p:sldId id="435" r:id="rId30"/>
    <p:sldId id="456" r:id="rId31"/>
    <p:sldId id="436" r:id="rId32"/>
    <p:sldId id="457" r:id="rId33"/>
    <p:sldId id="437" r:id="rId34"/>
    <p:sldId id="458" r:id="rId35"/>
    <p:sldId id="438" r:id="rId36"/>
    <p:sldId id="459" r:id="rId37"/>
    <p:sldId id="439" r:id="rId38"/>
    <p:sldId id="460" r:id="rId39"/>
    <p:sldId id="440" r:id="rId40"/>
    <p:sldId id="461" r:id="rId41"/>
    <p:sldId id="465" r:id="rId42"/>
    <p:sldId id="441" r:id="rId43"/>
    <p:sldId id="493" r:id="rId44"/>
    <p:sldId id="494" r:id="rId45"/>
    <p:sldId id="495" r:id="rId46"/>
    <p:sldId id="496" r:id="rId47"/>
    <p:sldId id="471" r:id="rId48"/>
    <p:sldId id="472" r:id="rId49"/>
    <p:sldId id="473" r:id="rId50"/>
    <p:sldId id="497" r:id="rId51"/>
    <p:sldId id="499" r:id="rId52"/>
    <p:sldId id="476" r:id="rId53"/>
    <p:sldId id="477" r:id="rId54"/>
    <p:sldId id="478" r:id="rId55"/>
    <p:sldId id="479" r:id="rId56"/>
    <p:sldId id="480" r:id="rId57"/>
    <p:sldId id="481" r:id="rId58"/>
    <p:sldId id="482" r:id="rId5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93896" autoAdjust="0"/>
  </p:normalViewPr>
  <p:slideViewPr>
    <p:cSldViewPr>
      <p:cViewPr varScale="1">
        <p:scale>
          <a:sx n="70" d="100"/>
          <a:sy n="70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50C2-F4C1-499C-8359-7F9B4CA8643B}" type="datetimeFigureOut">
              <a:rPr lang="es-AR" smtClean="0"/>
              <a:t>17/4/2018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E046-68C8-4674-8B49-8864B2E7FA0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62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52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425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75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87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41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7883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720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193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846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95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92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3364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7046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283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009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12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8351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356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6532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1604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340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81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4295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24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5123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486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540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468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368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810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3964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3506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5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804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250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5042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537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9859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4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844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70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946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670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66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1CF-8A1D-4B2F-B24F-57EE4918B4D4}" type="datetime1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3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1F7-DA63-49C5-9CB5-DD0455361114}" type="datetime1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2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57FC-4F21-48F1-8275-6DB2321BFA58}" type="datetime1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64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C022-5258-4CDF-B55D-5D324F80FAF7}" type="datetime1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7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540-E067-4A03-99E7-D58F1EF6AD04}" type="datetime1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FDE3-5C70-4715-BBDB-1D54F436F187}" type="datetime1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D8F-7179-4379-B410-84650FC2C467}" type="datetime1">
              <a:rPr lang="es-ES" smtClean="0"/>
              <a:t>17/04/2018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87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F42A-5BD3-429D-BA78-3C77413E95CC}" type="datetime1">
              <a:rPr lang="es-ES" smtClean="0"/>
              <a:t>17/04/2018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2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76F-FCF4-43E5-86E5-3C1CCDBF11A6}" type="datetime1">
              <a:rPr lang="es-ES" smtClean="0"/>
              <a:t>17/04/2018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6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168D-5AE4-4AD1-A44F-96C372BE9BA4}" type="datetime1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9227-CA05-49D7-9FBA-FE5BFF082B7B}" type="datetime1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07A0-D8DB-4178-B3F0-B0E5A9981AD6}" type="datetime1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4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430910" y="2213857"/>
            <a:ext cx="8457446" cy="1470229"/>
          </a:xfrm>
        </p:spPr>
        <p:txBody>
          <a:bodyPr/>
          <a:lstStyle/>
          <a:p>
            <a:pPr defTabSz="914275"/>
            <a:r>
              <a:rPr lang="es-ES" altLang="es-AR" sz="3586" b="1"/>
              <a:t>SEMINARIO DE LENGUAJES</a:t>
            </a:r>
            <a:br>
              <a:rPr lang="es-ES" altLang="es-AR" sz="3586" b="1"/>
            </a:br>
            <a:r>
              <a:rPr lang="es-ES" altLang="es-AR" sz="3586" b="1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2245" y="5201202"/>
            <a:ext cx="7414778" cy="1066111"/>
          </a:xfrm>
        </p:spPr>
        <p:txBody>
          <a:bodyPr>
            <a:normAutofit/>
          </a:bodyPr>
          <a:lstStyle/>
          <a:p>
            <a:pPr algn="r" defTabSz="914355">
              <a:spcBef>
                <a:spcPts val="1200"/>
              </a:spcBef>
              <a:buClr>
                <a:schemeClr val="accent3"/>
              </a:buClr>
              <a:defRPr/>
            </a:pPr>
            <a:r>
              <a:rPr lang="es-ES" sz="2742" dirty="0" err="1">
                <a:solidFill>
                  <a:schemeClr val="tx1"/>
                </a:solidFill>
              </a:rPr>
              <a:t>Layouts</a:t>
            </a:r>
            <a:endParaRPr lang="es-ES" sz="2391" dirty="0">
              <a:solidFill>
                <a:schemeClr val="tx1"/>
              </a:solidFill>
            </a:endParaRPr>
          </a:p>
          <a:p>
            <a:pPr algn="r" defTabSz="914355">
              <a:spcBef>
                <a:spcPts val="1200"/>
              </a:spcBef>
              <a:buClr>
                <a:schemeClr val="accent3"/>
              </a:buClr>
              <a:defRPr/>
            </a:pPr>
            <a:r>
              <a:rPr lang="es-ES" sz="1969" dirty="0">
                <a:solidFill>
                  <a:schemeClr val="tx1"/>
                </a:solidFill>
              </a:rPr>
              <a:t>Lic. </a:t>
            </a:r>
            <a:r>
              <a:rPr lang="es-ES" sz="1969" dirty="0" err="1">
                <a:solidFill>
                  <a:schemeClr val="tx1"/>
                </a:solidFill>
              </a:rPr>
              <a:t>Delía</a:t>
            </a:r>
            <a:r>
              <a:rPr lang="es-ES" sz="1969" dirty="0">
                <a:solidFill>
                  <a:schemeClr val="tx1"/>
                </a:solidFill>
              </a:rPr>
              <a:t> Lisandro, Mg. Corbalán Leonardo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" y="4862948"/>
            <a:ext cx="2592158" cy="200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0596"/>
            <a:ext cx="9048750" cy="6448425"/>
          </a:xfrm>
          <a:prstGeom prst="rect">
            <a:avLst/>
          </a:prstGeom>
        </p:spPr>
      </p:pic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912910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7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0596"/>
            <a:ext cx="9048750" cy="6448425"/>
          </a:xfrm>
          <a:prstGeom prst="rect">
            <a:avLst/>
          </a:prstGeom>
        </p:spPr>
      </p:pic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912910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layout_centerInParent</a:t>
            </a:r>
            <a:r>
              <a:rPr lang="es-ES" sz="2800" dirty="0"/>
              <a:t>: Centra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respecto a los límites de su </a:t>
            </a:r>
            <a:r>
              <a:rPr lang="es-ES" sz="2800" dirty="0" smtClean="0"/>
              <a:t>contenedor (mismo efecto que el anterior)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12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7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13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7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layout_alignParentBottom</a:t>
            </a:r>
            <a:r>
              <a:rPr lang="es-ES" sz="2800" dirty="0"/>
              <a:t>: Alinea el borde inferior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inferior del 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0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492446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layout_alignParentRight</a:t>
            </a:r>
            <a:r>
              <a:rPr lang="es-ES" sz="2800" dirty="0"/>
              <a:t>: Alinea el borde derecho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derecho de su 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748374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748374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layout_alignParentLeft</a:t>
            </a:r>
            <a:r>
              <a:rPr lang="es-ES" sz="2800" dirty="0"/>
              <a:t>: Alinea el borde izquierdo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izquierdo de su </a:t>
            </a:r>
            <a:r>
              <a:rPr lang="es-ES" sz="2800" dirty="0" smtClean="0"/>
              <a:t>contenedor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037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18</a:t>
            </a:fld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>
            <a:off x="2216" y="0"/>
            <a:ext cx="9141784" cy="6858000"/>
            <a:chOff x="2216" y="0"/>
            <a:chExt cx="9141784" cy="6858000"/>
          </a:xfrm>
        </p:grpSpPr>
        <p:sp>
          <p:nvSpPr>
            <p:cNvPr id="4" name="Rectángulo 3"/>
            <p:cNvSpPr/>
            <p:nvPr/>
          </p:nvSpPr>
          <p:spPr>
            <a:xfrm>
              <a:off x="2216" y="0"/>
              <a:ext cx="9141784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2 CuadroTexto"/>
            <p:cNvSpPr txBox="1"/>
            <p:nvPr/>
          </p:nvSpPr>
          <p:spPr>
            <a:xfrm>
              <a:off x="576664" y="764704"/>
              <a:ext cx="7992888" cy="3785652"/>
            </a:xfrm>
            <a:prstGeom prst="rect">
              <a:avLst/>
            </a:prstGeom>
            <a:gradFill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 smtClean="0">
                  <a:solidFill>
                    <a:schemeClr val="bg1"/>
                  </a:solidFill>
                </a:rPr>
                <a:t>La mayoría de los atributos que posicionan los </a:t>
              </a:r>
              <a:r>
                <a:rPr lang="es-ES" sz="4000" dirty="0" err="1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Views</a:t>
              </a:r>
              <a:r>
                <a:rPr lang="es-ES" sz="4000" dirty="0" smtClean="0">
                  <a:solidFill>
                    <a:schemeClr val="bg1"/>
                  </a:solidFill>
                </a:rPr>
                <a:t> dentro de un </a:t>
              </a:r>
              <a:r>
                <a:rPr lang="es-ES" sz="40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RelativeLayout</a:t>
              </a:r>
              <a:r>
                <a:rPr lang="es-ES" sz="4000" dirty="0" smtClean="0">
                  <a:solidFill>
                    <a:schemeClr val="bg1"/>
                  </a:solidFill>
                </a:rPr>
                <a:t> afectan a uno de los bordes del </a:t>
              </a:r>
              <a:r>
                <a:rPr lang="es-ES" sz="40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View</a:t>
              </a:r>
              <a:r>
                <a:rPr lang="es-ES" sz="4000" dirty="0" smtClean="0">
                  <a:solidFill>
                    <a:schemeClr val="bg1"/>
                  </a:solidFill>
                </a:rPr>
                <a:t>, es por eso que al combinarlos puede cambiar la dimensión de este elemento.</a:t>
              </a:r>
              <a:endParaRPr lang="es-ES" sz="36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3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19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96439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901909" cy="48013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200" dirty="0" smtClean="0">
              <a:solidFill>
                <a:schemeClr val="bg1"/>
              </a:solidFill>
            </a:endParaRP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Es un </a:t>
            </a:r>
            <a:r>
              <a:rPr lang="es-ES" sz="3200" dirty="0" err="1">
                <a:solidFill>
                  <a:srgbClr val="FFFF00"/>
                </a:solidFill>
              </a:rPr>
              <a:t>Layout</a:t>
            </a:r>
            <a:r>
              <a:rPr lang="es-ES" sz="3200" dirty="0">
                <a:solidFill>
                  <a:schemeClr val="bg1"/>
                </a:solidFill>
              </a:rPr>
              <a:t> donde las posiciones de </a:t>
            </a:r>
            <a:r>
              <a:rPr lang="es-ES" sz="3200" dirty="0" smtClean="0">
                <a:solidFill>
                  <a:schemeClr val="bg1"/>
                </a:solidFill>
              </a:rPr>
              <a:t>los elementos contenidos (hijos) pueden </a:t>
            </a:r>
            <a:r>
              <a:rPr lang="es-ES" sz="3200" dirty="0">
                <a:solidFill>
                  <a:schemeClr val="bg1"/>
                </a:solidFill>
              </a:rPr>
              <a:t>ser </a:t>
            </a:r>
            <a:r>
              <a:rPr lang="es-ES" sz="3200" dirty="0" smtClean="0">
                <a:solidFill>
                  <a:schemeClr val="bg1"/>
                </a:solidFill>
              </a:rPr>
              <a:t>descriptas </a:t>
            </a:r>
            <a:r>
              <a:rPr lang="es-ES" sz="3200" dirty="0">
                <a:solidFill>
                  <a:schemeClr val="bg1"/>
                </a:solidFill>
              </a:rPr>
              <a:t>en relación </a:t>
            </a:r>
            <a:r>
              <a:rPr lang="es-ES" sz="3200" dirty="0" smtClean="0">
                <a:solidFill>
                  <a:schemeClr val="bg1"/>
                </a:solidFill>
              </a:rPr>
              <a:t>con otros elementos hijos o bien en relación con el padre, es decir, el propio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endParaRPr lang="es-ES" sz="3200" dirty="0" smtClean="0">
              <a:solidFill>
                <a:srgbClr val="FFFF00"/>
              </a:solidFill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418511"/>
            <a:ext cx="3337651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20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3904762"/>
            <a:ext cx="4824535" cy="96439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layout_alignParentTop</a:t>
            </a:r>
            <a:r>
              <a:rPr lang="es-ES" sz="2800" dirty="0"/>
              <a:t>: Alinea el borde superior del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superior de su </a:t>
            </a:r>
            <a:r>
              <a:rPr lang="es-ES" sz="2800" dirty="0" smtClean="0"/>
              <a:t>contenedor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86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21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5574296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22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5574296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layout_above</a:t>
            </a:r>
            <a:r>
              <a:rPr lang="es-ES" sz="2800" dirty="0"/>
              <a:t>: Alinea el borde inferior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superior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140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23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71600" y="5765368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layout_alignTop</a:t>
            </a:r>
            <a:r>
              <a:rPr lang="es-ES" sz="2800" dirty="0"/>
              <a:t>: Alinea el borde superior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superior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9" name="2 Rectángulo"/>
          <p:cNvSpPr/>
          <p:nvPr/>
        </p:nvSpPr>
        <p:spPr bwMode="auto">
          <a:xfrm>
            <a:off x="971600" y="5765368"/>
            <a:ext cx="4824535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layout_alignBaseline</a:t>
            </a:r>
            <a:r>
              <a:rPr lang="es-ES" sz="2800" dirty="0"/>
              <a:t>: Alinea la línea base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la línea base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.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6804248" y="4534520"/>
            <a:ext cx="151216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28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layout_alignBottom</a:t>
            </a:r>
            <a:r>
              <a:rPr lang="es-ES" sz="2800" dirty="0"/>
              <a:t>: Alinea el borde inferior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inferior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9235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29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988840"/>
            <a:ext cx="4901909" cy="34163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Elimina la necesidad de tener </a:t>
            </a:r>
            <a:r>
              <a:rPr lang="es-ES" sz="3600" dirty="0" err="1" smtClean="0">
                <a:solidFill>
                  <a:srgbClr val="FFFF00"/>
                </a:solidFill>
              </a:rPr>
              <a:t>ViewGroups</a:t>
            </a:r>
            <a:r>
              <a:rPr lang="es-ES" sz="3600" smtClean="0">
                <a:solidFill>
                  <a:srgbClr val="FFFF00"/>
                </a:solidFill>
              </a:rPr>
              <a:t> </a:t>
            </a:r>
            <a:r>
              <a:rPr lang="es-ES" sz="3600" smtClean="0">
                <a:solidFill>
                  <a:schemeClr val="bg1"/>
                </a:solidFill>
              </a:rPr>
              <a:t>anidados</a:t>
            </a:r>
            <a:r>
              <a:rPr lang="es-ES" sz="3600" dirty="0" smtClean="0">
                <a:solidFill>
                  <a:schemeClr val="bg1"/>
                </a:solidFill>
              </a:rPr>
              <a:t>, mejorando la performance</a:t>
            </a:r>
          </a:p>
          <a:p>
            <a:pPr algn="ctr"/>
            <a:endParaRPr lang="es-ES" sz="2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418511"/>
            <a:ext cx="3337651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30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245913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layout_below</a:t>
            </a:r>
            <a:r>
              <a:rPr lang="es-ES" sz="2800" dirty="0"/>
              <a:t>: Alinea el borde superior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inferior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0982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31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32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layout_toLeftOf</a:t>
            </a:r>
            <a:r>
              <a:rPr lang="es-ES" sz="2800" dirty="0"/>
              <a:t>: Alinea el borde derecho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izquierdo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6016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33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layout_alignLeft</a:t>
            </a:r>
            <a:r>
              <a:rPr lang="es-ES" sz="2800" dirty="0"/>
              <a:t>: Alinea el borde izquierdo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izquierdo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4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layout_alignRight</a:t>
            </a:r>
            <a:r>
              <a:rPr lang="es-ES" sz="2800" dirty="0"/>
              <a:t>: Alinea el borde derecho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derecho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7437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1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6015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38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574296"/>
            <a:ext cx="5121340" cy="51900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layout_toRightOf</a:t>
            </a:r>
            <a:r>
              <a:rPr lang="es-ES" sz="2800" dirty="0"/>
              <a:t>: Alinea el borde izquierdo de un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con el borde derecho de otro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7606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39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301376"/>
            <a:ext cx="5121340" cy="727281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40089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9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40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6" name="2 Rectángulo"/>
          <p:cNvSpPr/>
          <p:nvPr/>
        </p:nvSpPr>
        <p:spPr bwMode="auto">
          <a:xfrm>
            <a:off x="946029" y="5301376"/>
            <a:ext cx="5121340" cy="727281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smtClean="0"/>
              <a:t>Se pueden combinar distintas disposiciones para obtener resultados muy variados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41</a:t>
            </a:fld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-36512" y="0"/>
            <a:ext cx="9180512" cy="6858000"/>
            <a:chOff x="-103840" y="0"/>
            <a:chExt cx="9180512" cy="6858000"/>
          </a:xfrm>
        </p:grpSpPr>
        <p:sp>
          <p:nvSpPr>
            <p:cNvPr id="6" name="Rectángulo 5"/>
            <p:cNvSpPr/>
            <p:nvPr/>
          </p:nvSpPr>
          <p:spPr>
            <a:xfrm>
              <a:off x="-103840" y="0"/>
              <a:ext cx="918051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  <a:alpha val="90000"/>
                  </a:schemeClr>
                </a:gs>
                <a:gs pos="16000">
                  <a:schemeClr val="accent2">
                    <a:lumMod val="89000"/>
                    <a:alpha val="90000"/>
                  </a:schemeClr>
                </a:gs>
                <a:gs pos="41000">
                  <a:schemeClr val="accent2">
                    <a:lumMod val="75000"/>
                    <a:alpha val="90000"/>
                  </a:schemeClr>
                </a:gs>
                <a:gs pos="59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2 CuadroTexto"/>
            <p:cNvSpPr txBox="1"/>
            <p:nvPr/>
          </p:nvSpPr>
          <p:spPr>
            <a:xfrm>
              <a:off x="760256" y="352883"/>
              <a:ext cx="7859216" cy="452431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25000">
                  <a:schemeClr val="accent2">
                    <a:lumMod val="95000"/>
                    <a:lumOff val="5000"/>
                  </a:schemeClr>
                </a:gs>
                <a:gs pos="8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chemeClr val="bg1"/>
                  </a:solidFill>
                </a:rPr>
                <a:t>Relacionado con las alineaciones horizontales y teniendo en cuenta los idiomas </a:t>
              </a:r>
              <a:r>
                <a:rPr lang="es-ES" sz="3200" dirty="0" smtClean="0">
                  <a:solidFill>
                    <a:srgbClr val="FFFF00"/>
                  </a:solidFill>
                </a:rPr>
                <a:t>RTL</a:t>
              </a:r>
              <a:r>
                <a:rPr lang="es-ES" sz="3200" dirty="0" smtClean="0">
                  <a:solidFill>
                    <a:schemeClr val="bg1"/>
                  </a:solidFill>
                </a:rPr>
                <a:t> también existen:</a:t>
              </a:r>
            </a:p>
            <a:p>
              <a:pPr marL="540000"/>
              <a:r>
                <a:rPr lang="es-ES" sz="3200" dirty="0">
                  <a:solidFill>
                    <a:srgbClr val="FFFF00"/>
                  </a:solidFill>
                </a:rPr>
                <a:t>- </a:t>
              </a:r>
              <a:r>
                <a:rPr lang="es-ES" sz="3200" dirty="0" err="1">
                  <a:solidFill>
                    <a:srgbClr val="FFFF00"/>
                  </a:solidFill>
                </a:rPr>
                <a:t>layout_alignParentStart</a:t>
              </a:r>
              <a:endParaRPr lang="es-ES" sz="3200" dirty="0" smtClean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 smtClean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layout_alignParentEnd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 smtClean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layout_alignStart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 smtClean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layout_alignEnd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>
                  <a:solidFill>
                    <a:srgbClr val="FFFF00"/>
                  </a:solidFill>
                </a:rPr>
                <a:t>- </a:t>
              </a:r>
              <a:r>
                <a:rPr lang="es-ES" sz="3200" dirty="0" err="1">
                  <a:solidFill>
                    <a:srgbClr val="FFFF00"/>
                  </a:solidFill>
                </a:rPr>
                <a:t>layout_toStartOf</a:t>
              </a:r>
              <a:endParaRPr lang="es-ES" sz="3200" dirty="0">
                <a:solidFill>
                  <a:srgbClr val="FFFF00"/>
                </a:solidFill>
              </a:endParaRPr>
            </a:p>
            <a:p>
              <a:pPr marL="540000"/>
              <a:r>
                <a:rPr lang="es-ES" sz="3200" dirty="0">
                  <a:solidFill>
                    <a:srgbClr val="FFFF00"/>
                  </a:solidFill>
                </a:rPr>
                <a:t>-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layout_toEndOf</a:t>
              </a:r>
              <a:endParaRPr lang="es-ES" sz="32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" name="2 CuadroTexto"/>
          <p:cNvSpPr txBox="1"/>
          <p:nvPr/>
        </p:nvSpPr>
        <p:spPr>
          <a:xfrm>
            <a:off x="827584" y="5160094"/>
            <a:ext cx="7859216" cy="15696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Para el idioma español </a:t>
            </a:r>
            <a:r>
              <a:rPr lang="es-ES" sz="3200" dirty="0" err="1" smtClean="0">
                <a:solidFill>
                  <a:srgbClr val="FFFF00"/>
                </a:solidFill>
              </a:rPr>
              <a:t>Start</a:t>
            </a:r>
            <a:r>
              <a:rPr lang="es-ES" sz="3200" dirty="0" smtClean="0">
                <a:solidFill>
                  <a:schemeClr val="bg1"/>
                </a:solidFill>
              </a:rPr>
              <a:t> funciona como </a:t>
            </a:r>
            <a:r>
              <a:rPr lang="es-ES" sz="3200" dirty="0" err="1" smtClean="0">
                <a:solidFill>
                  <a:srgbClr val="FFFF00"/>
                </a:solidFill>
              </a:rPr>
              <a:t>Left</a:t>
            </a:r>
            <a:r>
              <a:rPr lang="es-ES" sz="3200" dirty="0" smtClean="0">
                <a:solidFill>
                  <a:schemeClr val="bg1"/>
                </a:solidFill>
              </a:rPr>
              <a:t> y </a:t>
            </a:r>
            <a:r>
              <a:rPr lang="es-ES" sz="3200" dirty="0" err="1" smtClean="0">
                <a:solidFill>
                  <a:srgbClr val="FFFF00"/>
                </a:solidFill>
              </a:rPr>
              <a:t>End</a:t>
            </a:r>
            <a:r>
              <a:rPr lang="es-ES" sz="3200" dirty="0" smtClean="0">
                <a:solidFill>
                  <a:schemeClr val="bg1"/>
                </a:solidFill>
              </a:rPr>
              <a:t> funciona como </a:t>
            </a:r>
            <a:r>
              <a:rPr lang="es-ES" sz="3200" dirty="0" err="1" smtClean="0">
                <a:solidFill>
                  <a:srgbClr val="FFFF00"/>
                </a:solidFill>
              </a:rPr>
              <a:t>Right</a:t>
            </a:r>
            <a:r>
              <a:rPr lang="es-ES" sz="3200" dirty="0" smtClean="0">
                <a:solidFill>
                  <a:schemeClr val="bg1"/>
                </a:solidFill>
              </a:rPr>
              <a:t>. Para los idiomas </a:t>
            </a:r>
            <a:r>
              <a:rPr lang="es-ES" sz="3200" dirty="0" smtClean="0">
                <a:solidFill>
                  <a:srgbClr val="FFFF00"/>
                </a:solidFill>
              </a:rPr>
              <a:t>RTL</a:t>
            </a:r>
            <a:r>
              <a:rPr lang="es-ES" sz="3200" dirty="0" smtClean="0">
                <a:solidFill>
                  <a:schemeClr val="bg1"/>
                </a:solidFill>
              </a:rPr>
              <a:t> justo lo contrario</a:t>
            </a:r>
            <a:endParaRPr lang="es-E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42</a:t>
            </a:fld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>
            <a:off x="2216" y="0"/>
            <a:ext cx="9141784" cy="6858000"/>
            <a:chOff x="2216" y="0"/>
            <a:chExt cx="9141784" cy="6858000"/>
          </a:xfrm>
        </p:grpSpPr>
        <p:sp>
          <p:nvSpPr>
            <p:cNvPr id="4" name="Rectángulo 3"/>
            <p:cNvSpPr/>
            <p:nvPr/>
          </p:nvSpPr>
          <p:spPr>
            <a:xfrm>
              <a:off x="2216" y="0"/>
              <a:ext cx="9141784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2 CuadroTexto"/>
            <p:cNvSpPr txBox="1"/>
            <p:nvPr/>
          </p:nvSpPr>
          <p:spPr>
            <a:xfrm>
              <a:off x="251520" y="99789"/>
              <a:ext cx="8568952" cy="1508105"/>
            </a:xfrm>
            <a:prstGeom prst="rect">
              <a:avLst/>
            </a:prstGeom>
            <a:gradFill>
              <a:gsLst>
                <a:gs pos="0">
                  <a:schemeClr val="accent2">
                    <a:lumMod val="89000"/>
                    <a:alpha val="90000"/>
                  </a:schemeClr>
                </a:gs>
                <a:gs pos="23000">
                  <a:schemeClr val="accent2">
                    <a:lumMod val="89000"/>
                    <a:alpha val="90000"/>
                  </a:schemeClr>
                </a:gs>
                <a:gs pos="69000">
                  <a:schemeClr val="accent2">
                    <a:lumMod val="75000"/>
                    <a:alpha val="90000"/>
                  </a:schemeClr>
                </a:gs>
                <a:gs pos="97000">
                  <a:schemeClr val="accent2">
                    <a:lumMod val="70000"/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dirty="0">
                  <a:solidFill>
                    <a:srgbClr val="FFFF00"/>
                  </a:solidFill>
                  <a:latin typeface="+mj-lt"/>
                </a:rPr>
                <a:t>Ejercicio</a:t>
              </a:r>
            </a:p>
            <a:p>
              <a:pPr algn="ctr"/>
              <a:r>
                <a:rPr lang="es-ES" sz="2800" dirty="0" smtClean="0">
                  <a:solidFill>
                    <a:schemeClr val="bg1"/>
                  </a:solidFill>
                </a:rPr>
                <a:t>Diseñar la siguiente interface (los </a:t>
              </a:r>
              <a:r>
                <a:rPr lang="es-ES" sz="2800" dirty="0" err="1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views</a:t>
              </a:r>
              <a:r>
                <a:rPr lang="es-ES" sz="2800" dirty="0" smtClean="0">
                  <a:solidFill>
                    <a:schemeClr val="bg1"/>
                  </a:solidFill>
                </a:rPr>
                <a:t> son </a:t>
              </a:r>
              <a:r>
                <a:rPr lang="es-ES" sz="28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Buttons</a:t>
              </a:r>
              <a:r>
                <a:rPr lang="es-ES" sz="2800" dirty="0" smtClean="0">
                  <a:solidFill>
                    <a:schemeClr val="bg1"/>
                  </a:solidFill>
                </a:rPr>
                <a:t> a los que se les ha cambiado el color del </a:t>
              </a:r>
              <a:r>
                <a:rPr lang="es-ES" sz="280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background</a:t>
              </a:r>
              <a:r>
                <a:rPr lang="es-ES" sz="2800" dirty="0" smtClean="0">
                  <a:solidFill>
                    <a:schemeClr val="bg1"/>
                  </a:solidFill>
                </a:rPr>
                <a:t>)</a:t>
              </a:r>
              <a:endParaRPr lang="es-E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087" y="1607894"/>
            <a:ext cx="2738041" cy="52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43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7551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0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3000" dirty="0">
                <a:solidFill>
                  <a:schemeClr val="bg1"/>
                </a:solidFill>
              </a:rPr>
              <a:t>Es un </a:t>
            </a:r>
            <a:r>
              <a:rPr lang="es-ES" sz="3000" dirty="0" err="1">
                <a:solidFill>
                  <a:srgbClr val="FFFF00"/>
                </a:solidFill>
              </a:rPr>
              <a:t>ViewGroup</a:t>
            </a:r>
            <a:r>
              <a:rPr lang="es-ES" sz="3000" dirty="0">
                <a:solidFill>
                  <a:schemeClr val="bg1"/>
                </a:solidFill>
              </a:rPr>
              <a:t> que ubica a sus hijos en filas y columnas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3000" dirty="0">
                <a:solidFill>
                  <a:schemeClr val="bg1"/>
                </a:solidFill>
              </a:rPr>
              <a:t>Generalmente está compuesto de objetos </a:t>
            </a:r>
            <a:r>
              <a:rPr lang="es-ES" sz="3000" dirty="0" err="1">
                <a:solidFill>
                  <a:srgbClr val="FFFF00"/>
                </a:solidFill>
              </a:rPr>
              <a:t>TableRow</a:t>
            </a:r>
            <a:r>
              <a:rPr lang="es-ES" sz="30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3000" dirty="0">
                <a:solidFill>
                  <a:schemeClr val="bg1"/>
                </a:solidFill>
              </a:rPr>
              <a:t>Cada </a:t>
            </a:r>
            <a:r>
              <a:rPr lang="es-ES" sz="3000" dirty="0" err="1">
                <a:solidFill>
                  <a:srgbClr val="FFFF00"/>
                </a:solidFill>
              </a:rPr>
              <a:t>TableRow</a:t>
            </a:r>
            <a:r>
              <a:rPr lang="es-ES" sz="3000" dirty="0">
                <a:solidFill>
                  <a:schemeClr val="bg1"/>
                </a:solidFill>
              </a:rPr>
              <a:t> puede tener 0, 1 o más celdas.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44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7859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La tabla tendrá tantas columnas como aquel </a:t>
            </a:r>
            <a:r>
              <a:rPr lang="es-ES" sz="2800" dirty="0" err="1">
                <a:solidFill>
                  <a:srgbClr val="FFFF00"/>
                </a:solidFill>
              </a:rPr>
              <a:t>TableRow</a:t>
            </a:r>
            <a:r>
              <a:rPr lang="es-ES" sz="2800" dirty="0">
                <a:solidFill>
                  <a:schemeClr val="bg1"/>
                </a:solidFill>
              </a:rPr>
              <a:t> con más celdas.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Una celda podría expandirse ocupando más de una columna.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Un </a:t>
            </a:r>
            <a:r>
              <a:rPr lang="es-ES" sz="2800" dirty="0" err="1">
                <a:solidFill>
                  <a:srgbClr val="FFFF00"/>
                </a:solidFill>
              </a:rPr>
              <a:t>TableLayout</a:t>
            </a:r>
            <a:r>
              <a:rPr lang="es-ES" sz="2800" dirty="0">
                <a:solidFill>
                  <a:schemeClr val="bg1"/>
                </a:solidFill>
              </a:rPr>
              <a:t> no contempla bordes. Simplemente organiza elementos </a:t>
            </a:r>
            <a:r>
              <a:rPr lang="es-ES" sz="2800" dirty="0" smtClean="0">
                <a:solidFill>
                  <a:schemeClr val="bg1"/>
                </a:solidFill>
              </a:rPr>
              <a:t>visuales</a:t>
            </a:r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sz="11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45</a:t>
            </a:fld>
            <a:endParaRPr lang="es-ES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647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endParaRPr lang="es-ES" sz="3200" dirty="0" smtClean="0">
              <a:solidFill>
                <a:schemeClr val="bg1"/>
              </a:solidFill>
            </a:endParaRPr>
          </a:p>
          <a:p>
            <a:r>
              <a:rPr lang="es-ES" sz="4000" dirty="0">
                <a:solidFill>
                  <a:schemeClr val="bg1"/>
                </a:solidFill>
              </a:rPr>
              <a:t>Un </a:t>
            </a:r>
            <a:r>
              <a:rPr lang="es-ES" sz="4000" dirty="0" err="1">
                <a:solidFill>
                  <a:srgbClr val="FFFF00"/>
                </a:solidFill>
              </a:rPr>
              <a:t>TableLayout</a:t>
            </a:r>
            <a:r>
              <a:rPr lang="es-ES" sz="4000" dirty="0">
                <a:solidFill>
                  <a:schemeClr val="bg1"/>
                </a:solidFill>
              </a:rPr>
              <a:t> es una especialización de un </a:t>
            </a:r>
            <a:r>
              <a:rPr lang="es-ES" sz="4000" dirty="0" err="1">
                <a:solidFill>
                  <a:srgbClr val="FFFF00"/>
                </a:solidFill>
              </a:rPr>
              <a:t>LinearLayout</a:t>
            </a:r>
            <a:r>
              <a:rPr lang="es-ES" sz="4000" dirty="0">
                <a:solidFill>
                  <a:schemeClr val="bg1"/>
                </a:solidFill>
              </a:rPr>
              <a:t> con orientación vertical</a:t>
            </a:r>
            <a:r>
              <a:rPr lang="es-ES" sz="4000" dirty="0" smtClean="0">
                <a:solidFill>
                  <a:schemeClr val="bg1"/>
                </a:solidFill>
              </a:rPr>
              <a:t>.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839422" y="2212703"/>
            <a:ext cx="2025472" cy="3291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66"/>
          </a:p>
        </p:txBody>
      </p:sp>
    </p:spTree>
    <p:extLst>
      <p:ext uri="{BB962C8B-B14F-4D97-AF65-F5344CB8AC3E}">
        <p14:creationId xmlns:p14="http://schemas.microsoft.com/office/powerpoint/2010/main" val="31900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46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TableLayout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2" name="2 CuadroTexto"/>
          <p:cNvSpPr txBox="1"/>
          <p:nvPr/>
        </p:nvSpPr>
        <p:spPr>
          <a:xfrm>
            <a:off x="3922629" y="1418511"/>
            <a:ext cx="4893825" cy="470898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AR" sz="4000" dirty="0" smtClean="0">
                <a:solidFill>
                  <a:schemeClr val="bg1"/>
                </a:solidFill>
              </a:rPr>
              <a:t>Asimismo, </a:t>
            </a:r>
            <a:r>
              <a:rPr lang="es-AR" sz="4000" dirty="0">
                <a:solidFill>
                  <a:schemeClr val="bg1"/>
                </a:solidFill>
              </a:rPr>
              <a:t>cada </a:t>
            </a:r>
            <a:r>
              <a:rPr lang="es-AR" sz="4000" dirty="0" err="1">
                <a:solidFill>
                  <a:srgbClr val="FFFF00"/>
                </a:solidFill>
              </a:rPr>
              <a:t>TableRow</a:t>
            </a:r>
            <a:r>
              <a:rPr lang="es-AR" sz="4000" dirty="0">
                <a:solidFill>
                  <a:schemeClr val="bg1"/>
                </a:solidFill>
              </a:rPr>
              <a:t> es una especialización de un </a:t>
            </a:r>
            <a:r>
              <a:rPr lang="es-AR" sz="4000" dirty="0" err="1">
                <a:solidFill>
                  <a:srgbClr val="FFFF00"/>
                </a:solidFill>
              </a:rPr>
              <a:t>LinearLayout</a:t>
            </a:r>
            <a:r>
              <a:rPr lang="es-AR" sz="4000" dirty="0">
                <a:solidFill>
                  <a:schemeClr val="bg1"/>
                </a:solidFill>
              </a:rPr>
              <a:t> con orientación horizontal</a:t>
            </a:r>
            <a:r>
              <a:rPr lang="es-AR" sz="4000" dirty="0" smtClean="0">
                <a:solidFill>
                  <a:schemeClr val="bg1"/>
                </a:solidFill>
              </a:rPr>
              <a:t>.</a:t>
            </a:r>
            <a:endParaRPr lang="es-ES" sz="4800" dirty="0">
              <a:solidFill>
                <a:schemeClr val="bg1"/>
              </a:solidFill>
            </a:endParaRPr>
          </a:p>
          <a:p>
            <a:endParaRPr lang="es-ES" sz="2400" dirty="0" smtClean="0"/>
          </a:p>
          <a:p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" y="1353392"/>
            <a:ext cx="3539225" cy="4866434"/>
          </a:xfrm>
          <a:prstGeom prst="rect">
            <a:avLst/>
          </a:prstGeom>
        </p:spPr>
      </p:pic>
      <p:sp>
        <p:nvSpPr>
          <p:cNvPr id="11" name="Flecha abajo 10"/>
          <p:cNvSpPr/>
          <p:nvPr/>
        </p:nvSpPr>
        <p:spPr>
          <a:xfrm rot="16200000">
            <a:off x="1496719" y="2276976"/>
            <a:ext cx="962099" cy="2012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66"/>
          </a:p>
        </p:txBody>
      </p:sp>
    </p:spTree>
    <p:extLst>
      <p:ext uri="{BB962C8B-B14F-4D97-AF65-F5344CB8AC3E}">
        <p14:creationId xmlns:p14="http://schemas.microsoft.com/office/powerpoint/2010/main" val="25793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TableLayout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47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53" y="889277"/>
            <a:ext cx="7072466" cy="5908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:stretchColumns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"@+id/button1"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"button1"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"@+id/button2"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"button2"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"button3"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"@+id/button4"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:layout_span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"button4"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2813" dirty="0"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42" y="1302254"/>
            <a:ext cx="2948908" cy="55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TableLayout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48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53" y="889277"/>
            <a:ext cx="7072466" cy="5908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:stretchColumns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"@+id/button1"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"button1"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"@+id/button2"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"button2"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"button3"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"@+id/button4"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:layout_span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"button4"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2813" dirty="0"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42" y="1302254"/>
            <a:ext cx="2948908" cy="5521360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7327579" y="1576630"/>
            <a:ext cx="627813" cy="236801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5642374" y="2871995"/>
            <a:ext cx="945900" cy="202548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CuadroTexto"/>
          <p:cNvSpPr txBox="1"/>
          <p:nvPr/>
        </p:nvSpPr>
        <p:spPr>
          <a:xfrm>
            <a:off x="1888249" y="2675176"/>
            <a:ext cx="3754125" cy="12613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Estira las columnas para ocupar todo el ancho del </a:t>
            </a:r>
            <a:r>
              <a:rPr lang="es-ES" sz="2532" dirty="0" err="1">
                <a:solidFill>
                  <a:schemeClr val="bg1"/>
                </a:solidFill>
              </a:rPr>
              <a:t>TableLayout</a:t>
            </a:r>
            <a:endParaRPr lang="es-ES" sz="2532" dirty="0">
              <a:solidFill>
                <a:schemeClr val="bg1"/>
              </a:solidFill>
            </a:endParaRPr>
          </a:p>
        </p:txBody>
      </p:sp>
      <p:cxnSp>
        <p:nvCxnSpPr>
          <p:cNvPr id="13" name="5 Conector recto de flecha"/>
          <p:cNvCxnSpPr/>
          <p:nvPr/>
        </p:nvCxnSpPr>
        <p:spPr>
          <a:xfrm flipH="1" flipV="1">
            <a:off x="2343980" y="1757988"/>
            <a:ext cx="101274" cy="992838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5 Rectángulo"/>
          <p:cNvSpPr/>
          <p:nvPr/>
        </p:nvSpPr>
        <p:spPr>
          <a:xfrm rot="5400000">
            <a:off x="1649852" y="202738"/>
            <a:ext cx="223611" cy="2812875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14669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TableLayout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49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53" y="889277"/>
            <a:ext cx="7072466" cy="5908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:stretchColumns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"@+id/button1"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"button1"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"@+id/button2"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"button2"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643006"/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"button3"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"@+id/button4"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26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:layout_span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26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26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26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26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"button4" 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TableRow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26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TableLayout</a:t>
            </a:r>
            <a:r>
              <a:rPr lang="es-ES" altLang="es-ES" sz="126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2813" dirty="0"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42" y="1302254"/>
            <a:ext cx="2948908" cy="5521360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7489575" y="1738627"/>
            <a:ext cx="303820" cy="236801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5736646" y="2871996"/>
            <a:ext cx="851628" cy="522679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CuadroTexto"/>
          <p:cNvSpPr txBox="1"/>
          <p:nvPr/>
        </p:nvSpPr>
        <p:spPr>
          <a:xfrm>
            <a:off x="2951622" y="3389189"/>
            <a:ext cx="2940435" cy="87164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La vista ocupa 3 columnas</a:t>
            </a:r>
          </a:p>
        </p:txBody>
      </p:sp>
      <p:cxnSp>
        <p:nvCxnSpPr>
          <p:cNvPr id="13" name="5 Conector recto de flecha"/>
          <p:cNvCxnSpPr/>
          <p:nvPr/>
        </p:nvCxnSpPr>
        <p:spPr>
          <a:xfrm>
            <a:off x="3635896" y="4260838"/>
            <a:ext cx="0" cy="167272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5 Rectángulo"/>
          <p:cNvSpPr/>
          <p:nvPr/>
        </p:nvSpPr>
        <p:spPr>
          <a:xfrm rot="5400000">
            <a:off x="2333449" y="4652856"/>
            <a:ext cx="223611" cy="278502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422450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40089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layout_centerVertical</a:t>
            </a:r>
            <a:r>
              <a:rPr lang="es-ES" sz="2800" dirty="0"/>
              <a:t>: Centra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verticalmente con respecto a los límites de su contenedor</a:t>
            </a:r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8256" y="28402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50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GridLayout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24744"/>
            <a:ext cx="5653608" cy="2754147"/>
          </a:xfrm>
          <a:prstGeom prst="rect">
            <a:avLst/>
          </a:prstGeom>
        </p:spPr>
      </p:pic>
      <p:sp>
        <p:nvSpPr>
          <p:cNvPr id="14" name="2 CuadroTexto"/>
          <p:cNvSpPr txBox="1"/>
          <p:nvPr/>
        </p:nvSpPr>
        <p:spPr>
          <a:xfrm>
            <a:off x="361541" y="4043819"/>
            <a:ext cx="8420918" cy="26776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Incluido a partir de </a:t>
            </a:r>
            <a:r>
              <a:rPr lang="es-ES" sz="2800" dirty="0" err="1">
                <a:solidFill>
                  <a:schemeClr val="bg1"/>
                </a:solidFill>
              </a:rPr>
              <a:t>Andriod</a:t>
            </a:r>
            <a:r>
              <a:rPr lang="es-ES" sz="2800" dirty="0">
                <a:solidFill>
                  <a:schemeClr val="bg1"/>
                </a:solidFill>
              </a:rPr>
              <a:t> 4.0 (API 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Es un </a:t>
            </a:r>
            <a:r>
              <a:rPr lang="es-ES" sz="2800" dirty="0" err="1">
                <a:solidFill>
                  <a:srgbClr val="FFFF00"/>
                </a:solidFill>
              </a:rPr>
              <a:t>ViewGroup</a:t>
            </a:r>
            <a:r>
              <a:rPr lang="es-ES" sz="2800" dirty="0">
                <a:solidFill>
                  <a:schemeClr val="bg1"/>
                </a:solidFill>
              </a:rPr>
              <a:t> que ubica a sus hijos en una grilla rectangular.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Es posible especificar cantidad de filas y columnas.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 diferencia del </a:t>
            </a:r>
            <a:r>
              <a:rPr lang="es-ES" sz="2800" dirty="0" err="1">
                <a:solidFill>
                  <a:srgbClr val="FFFF00"/>
                </a:solidFill>
              </a:rPr>
              <a:t>TableLayout</a:t>
            </a:r>
            <a:r>
              <a:rPr lang="es-ES" sz="2800" dirty="0">
                <a:solidFill>
                  <a:schemeClr val="bg1"/>
                </a:solidFill>
              </a:rPr>
              <a:t>, es posible expandir una celda de forma horizontal o vertical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8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8256" y="28402"/>
            <a:ext cx="918051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  <a:alpha val="90000"/>
                </a:schemeClr>
              </a:gs>
              <a:gs pos="16000">
                <a:schemeClr val="accent2">
                  <a:lumMod val="89000"/>
                  <a:alpha val="90000"/>
                </a:schemeClr>
              </a:gs>
              <a:gs pos="41000">
                <a:schemeClr val="accent2">
                  <a:lumMod val="75000"/>
                  <a:alpha val="90000"/>
                </a:schemeClr>
              </a:gs>
              <a:gs pos="59000">
                <a:schemeClr val="accent2">
                  <a:lumMod val="7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51</a:t>
            </a:fld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GridLayout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24744"/>
            <a:ext cx="5653608" cy="2754147"/>
          </a:xfrm>
          <a:prstGeom prst="rect">
            <a:avLst/>
          </a:prstGeom>
        </p:spPr>
      </p:pic>
      <p:sp>
        <p:nvSpPr>
          <p:cNvPr id="14" name="2 CuadroTexto"/>
          <p:cNvSpPr txBox="1"/>
          <p:nvPr/>
        </p:nvSpPr>
        <p:spPr>
          <a:xfrm>
            <a:off x="361541" y="4113506"/>
            <a:ext cx="8420918" cy="2246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existe un concepto análogo a </a:t>
            </a:r>
            <a:r>
              <a:rPr lang="es-AR" sz="2800" dirty="0" err="1">
                <a:solidFill>
                  <a:srgbClr val="FFFF00"/>
                </a:solidFill>
              </a:rPr>
              <a:t>TableRow</a:t>
            </a:r>
            <a:r>
              <a:rPr lang="es-AR" sz="2800" dirty="0">
                <a:solidFill>
                  <a:schemeClr val="bg1"/>
                </a:solidFill>
              </a:rPr>
              <a:t>. Los elementos hijos se irán colocando ordenadamente por filas o columnas (dependiendo de la propiedad </a:t>
            </a:r>
            <a:r>
              <a:rPr lang="es-AR" sz="2800" dirty="0" err="1">
                <a:solidFill>
                  <a:srgbClr val="FFFF00"/>
                </a:solidFill>
              </a:rPr>
              <a:t>android:orientation</a:t>
            </a:r>
            <a:r>
              <a:rPr lang="es-AR" sz="2800" dirty="0">
                <a:solidFill>
                  <a:schemeClr val="bg1"/>
                </a:solidFill>
              </a:rPr>
              <a:t>) hasta completar el número de filas o columnas.</a:t>
            </a:r>
          </a:p>
        </p:txBody>
      </p:sp>
    </p:spTree>
    <p:extLst>
      <p:ext uri="{BB962C8B-B14F-4D97-AF65-F5344CB8AC3E}">
        <p14:creationId xmlns:p14="http://schemas.microsoft.com/office/powerpoint/2010/main" val="7210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52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1060034"/>
            <a:ext cx="7848705" cy="3742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3" y="1453864"/>
            <a:ext cx="2886298" cy="5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53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1060034"/>
            <a:ext cx="7848705" cy="3742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3" y="1453864"/>
            <a:ext cx="2886298" cy="5404132"/>
          </a:xfrm>
          <a:prstGeom prst="rect">
            <a:avLst/>
          </a:prstGeom>
        </p:spPr>
      </p:pic>
      <p:sp>
        <p:nvSpPr>
          <p:cNvPr id="7" name="15 Rectángulo"/>
          <p:cNvSpPr/>
          <p:nvPr/>
        </p:nvSpPr>
        <p:spPr>
          <a:xfrm rot="5400000">
            <a:off x="2417994" y="977731"/>
            <a:ext cx="247181" cy="431857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8" name="15 Rectángulo"/>
          <p:cNvSpPr/>
          <p:nvPr/>
        </p:nvSpPr>
        <p:spPr>
          <a:xfrm rot="5400000">
            <a:off x="6926611" y="2644131"/>
            <a:ext cx="557005" cy="50636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10" name="5 Conector recto de flecha"/>
          <p:cNvCxnSpPr>
            <a:stCxn id="11" idx="3"/>
          </p:cNvCxnSpPr>
          <p:nvPr/>
        </p:nvCxnSpPr>
        <p:spPr>
          <a:xfrm flipV="1">
            <a:off x="4828684" y="3175818"/>
            <a:ext cx="2224520" cy="1446671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5 Conector recto de flecha"/>
          <p:cNvCxnSpPr/>
          <p:nvPr/>
        </p:nvCxnSpPr>
        <p:spPr>
          <a:xfrm flipV="1">
            <a:off x="2546528" y="3277090"/>
            <a:ext cx="303821" cy="154850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CuadroTexto"/>
          <p:cNvSpPr txBox="1"/>
          <p:nvPr/>
        </p:nvSpPr>
        <p:spPr>
          <a:xfrm>
            <a:off x="1888249" y="4381493"/>
            <a:ext cx="2940435" cy="48199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La vista ocupa 2 filas</a:t>
            </a:r>
          </a:p>
        </p:txBody>
      </p:sp>
    </p:spTree>
    <p:extLst>
      <p:ext uri="{BB962C8B-B14F-4D97-AF65-F5344CB8AC3E}">
        <p14:creationId xmlns:p14="http://schemas.microsoft.com/office/powerpoint/2010/main" val="4159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54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1060034"/>
            <a:ext cx="7848705" cy="3742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3" y="1453864"/>
            <a:ext cx="2886298" cy="5404132"/>
          </a:xfrm>
          <a:prstGeom prst="rect">
            <a:avLst/>
          </a:prstGeom>
        </p:spPr>
      </p:pic>
      <p:sp>
        <p:nvSpPr>
          <p:cNvPr id="7" name="15 Rectángulo"/>
          <p:cNvSpPr/>
          <p:nvPr/>
        </p:nvSpPr>
        <p:spPr>
          <a:xfrm rot="5400000">
            <a:off x="2503983" y="1927681"/>
            <a:ext cx="204860" cy="413372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8" name="15 Rectángulo"/>
          <p:cNvSpPr/>
          <p:nvPr/>
        </p:nvSpPr>
        <p:spPr>
          <a:xfrm rot="5400000">
            <a:off x="6356574" y="2525871"/>
            <a:ext cx="249633" cy="105026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10" name="5 Conector recto de flecha"/>
          <p:cNvCxnSpPr/>
          <p:nvPr/>
        </p:nvCxnSpPr>
        <p:spPr>
          <a:xfrm flipV="1">
            <a:off x="4809249" y="3175817"/>
            <a:ext cx="1435516" cy="199988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CuadroTexto"/>
          <p:cNvSpPr txBox="1"/>
          <p:nvPr/>
        </p:nvSpPr>
        <p:spPr>
          <a:xfrm>
            <a:off x="1987773" y="5157842"/>
            <a:ext cx="2940435" cy="87164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La vista ocupa 2 columnas</a:t>
            </a:r>
          </a:p>
        </p:txBody>
      </p:sp>
      <p:cxnSp>
        <p:nvCxnSpPr>
          <p:cNvPr id="12" name="5 Conector recto de flecha"/>
          <p:cNvCxnSpPr/>
          <p:nvPr/>
        </p:nvCxnSpPr>
        <p:spPr>
          <a:xfrm flipV="1">
            <a:off x="3255443" y="4056894"/>
            <a:ext cx="294978" cy="1118811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55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sp>
        <p:nvSpPr>
          <p:cNvPr id="7" name="15 Rectángulo"/>
          <p:cNvSpPr/>
          <p:nvPr/>
        </p:nvSpPr>
        <p:spPr>
          <a:xfrm rot="5400000">
            <a:off x="3038464" y="633158"/>
            <a:ext cx="211475" cy="515985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11" name="2 CuadroTexto"/>
          <p:cNvSpPr txBox="1"/>
          <p:nvPr/>
        </p:nvSpPr>
        <p:spPr>
          <a:xfrm>
            <a:off x="1128697" y="5157841"/>
            <a:ext cx="3799511" cy="12613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Es posible expandir las vistas para que ocupen toda la celda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04" y="1200980"/>
            <a:ext cx="3002259" cy="5621251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6784263" y="2326353"/>
            <a:ext cx="314986" cy="108012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13" name="15 Rectángulo"/>
          <p:cNvSpPr/>
          <p:nvPr/>
        </p:nvSpPr>
        <p:spPr>
          <a:xfrm rot="5400000">
            <a:off x="5993106" y="3902754"/>
            <a:ext cx="3469450" cy="44417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sp>
        <p:nvSpPr>
          <p:cNvPr id="14" name="15 Rectángulo"/>
          <p:cNvSpPr/>
          <p:nvPr/>
        </p:nvSpPr>
        <p:spPr>
          <a:xfrm rot="5400000">
            <a:off x="3168722" y="1552739"/>
            <a:ext cx="224243" cy="544788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  <p:cxnSp>
        <p:nvCxnSpPr>
          <p:cNvPr id="10" name="5 Conector recto de flecha"/>
          <p:cNvCxnSpPr>
            <a:stCxn id="14" idx="0"/>
            <a:endCxn id="8" idx="3"/>
          </p:cNvCxnSpPr>
          <p:nvPr/>
        </p:nvCxnSpPr>
        <p:spPr>
          <a:xfrm flipV="1">
            <a:off x="6004785" y="3023906"/>
            <a:ext cx="936971" cy="125277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5 Conector recto de flecha"/>
          <p:cNvCxnSpPr>
            <a:stCxn id="7" idx="0"/>
          </p:cNvCxnSpPr>
          <p:nvPr/>
        </p:nvCxnSpPr>
        <p:spPr>
          <a:xfrm>
            <a:off x="5724127" y="3213084"/>
            <a:ext cx="1796364" cy="42072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56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sp>
        <p:nvSpPr>
          <p:cNvPr id="11" name="2 CuadroTexto"/>
          <p:cNvSpPr txBox="1"/>
          <p:nvPr/>
        </p:nvSpPr>
        <p:spPr>
          <a:xfrm>
            <a:off x="1128697" y="5157841"/>
            <a:ext cx="3799511" cy="12613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¿Cuál es la razón para que el botón 1.3 se expanda al total del dispositivo?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04" y="1200980"/>
            <a:ext cx="3002259" cy="56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57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04" y="1200980"/>
            <a:ext cx="3002259" cy="5621251"/>
          </a:xfrm>
          <a:prstGeom prst="rect">
            <a:avLst/>
          </a:prstGeom>
        </p:spPr>
      </p:pic>
      <p:sp>
        <p:nvSpPr>
          <p:cNvPr id="8" name="15 Rectángulo"/>
          <p:cNvSpPr/>
          <p:nvPr/>
        </p:nvSpPr>
        <p:spPr>
          <a:xfrm rot="5400000">
            <a:off x="2795226" y="-1238945"/>
            <a:ext cx="242100" cy="546415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236390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938"/>
            <a:ext cx="9144000" cy="1066757"/>
          </a:xfrm>
          <a:solidFill>
            <a:schemeClr val="bg1"/>
          </a:solidFill>
        </p:spPr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120" y="6356231"/>
            <a:ext cx="2133513" cy="365110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58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150"/>
            <a:ext cx="65" cy="3074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1600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266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61" y="902026"/>
            <a:ext cx="7848705" cy="417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302" tIns="32151" rIns="64302" bIns="32151" numCol="1" anchor="ctr" anchorCtr="0" compatLnSpc="1">
            <a:prstTxWarp prst="textNoShape">
              <a:avLst/>
            </a:prstTxWarp>
            <a:spAutoFit/>
          </a:bodyPr>
          <a:lstStyle/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:columnCount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b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1.1"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1.2"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1.3" </a:t>
            </a:r>
          </a:p>
          <a:p>
            <a:pPr defTabSz="643006"/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:layout_rowSpan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fill_vertical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1.4"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2.1" </a:t>
            </a:r>
          </a:p>
          <a:p>
            <a:pPr defTabSz="6430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:layout_columnSpan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"2“</a:t>
            </a:r>
          </a:p>
          <a:p>
            <a:pPr defTabSz="643006"/>
            <a:r>
              <a:rPr lang="es-ES" altLang="es-ES" sz="1406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:layout_gravity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fill_horizontal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altLang="es-ES" sz="1406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6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406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406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6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"Botón 2.4" 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6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s-ES" altLang="es-ES" sz="1406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3094" dirty="0">
              <a:latin typeface="Arial" panose="020B0604020202020204" pitchFamily="34" charset="0"/>
            </a:endParaRPr>
          </a:p>
        </p:txBody>
      </p:sp>
      <p:sp>
        <p:nvSpPr>
          <p:cNvPr id="9" name="2 CuadroTexto"/>
          <p:cNvSpPr txBox="1"/>
          <p:nvPr/>
        </p:nvSpPr>
        <p:spPr>
          <a:xfrm>
            <a:off x="821079" y="5517869"/>
            <a:ext cx="4608511" cy="87164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532" dirty="0">
                <a:solidFill>
                  <a:schemeClr val="bg1"/>
                </a:solidFill>
              </a:rPr>
              <a:t>Cambiar el valor a </a:t>
            </a:r>
            <a:r>
              <a:rPr lang="es-ES" sz="2532" dirty="0" err="1">
                <a:solidFill>
                  <a:schemeClr val="bg1"/>
                </a:solidFill>
              </a:rPr>
              <a:t>wrap_content</a:t>
            </a:r>
            <a:r>
              <a:rPr lang="es-ES" sz="2532" dirty="0">
                <a:solidFill>
                  <a:schemeClr val="bg1"/>
                </a:solidFill>
              </a:rPr>
              <a:t> y probar en emulador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95" y="1457481"/>
            <a:ext cx="2811380" cy="5263860"/>
          </a:xfrm>
          <a:prstGeom prst="rect">
            <a:avLst/>
          </a:prstGeom>
        </p:spPr>
      </p:pic>
      <p:sp>
        <p:nvSpPr>
          <p:cNvPr id="10" name="15 Rectángulo"/>
          <p:cNvSpPr/>
          <p:nvPr/>
        </p:nvSpPr>
        <p:spPr>
          <a:xfrm rot="5400000">
            <a:off x="2795226" y="-1238945"/>
            <a:ext cx="242100" cy="546415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17039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4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5854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257782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layout_centerHorizontal</a:t>
            </a:r>
            <a:r>
              <a:rPr lang="es-ES" sz="2800" dirty="0"/>
              <a:t>: Centra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/>
              <a:t> horizontalmente con respecto a los límites de su </a:t>
            </a:r>
            <a:r>
              <a:rPr lang="es-ES" sz="2800" dirty="0" smtClean="0"/>
              <a:t>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101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49313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6084169" y="1430192"/>
            <a:ext cx="3012206" cy="53553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s-ES" sz="36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Probar el resultado de la siguiente disposición</a:t>
            </a: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endParaRPr lang="es-E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91016"/>
            <a:ext cx="9048750" cy="644842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0" y="-27384"/>
            <a:ext cx="9144000" cy="917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 smtClean="0">
                <a:solidFill>
                  <a:srgbClr val="FFFF00"/>
                </a:solidFill>
              </a:rPr>
              <a:t>RelativeLayout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13" name="2 Rectángulo"/>
          <p:cNvSpPr/>
          <p:nvPr/>
        </p:nvSpPr>
        <p:spPr bwMode="auto">
          <a:xfrm>
            <a:off x="971600" y="3871966"/>
            <a:ext cx="4824535" cy="49313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5">
              <a:defRPr/>
            </a:pPr>
            <a:endParaRPr lang="es-ES" b="1">
              <a:solidFill>
                <a:srgbClr val="53548A">
                  <a:lumMod val="75000"/>
                </a:srgbClr>
              </a:solidFill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1698" y="881424"/>
            <a:ext cx="9144000" cy="12252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5000">
                <a:schemeClr val="accent2">
                  <a:lumMod val="95000"/>
                  <a:lumOff val="5000"/>
                </a:schemeClr>
              </a:gs>
              <a:gs pos="8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tIns="180000" bIns="180000" rtlCol="0">
            <a:spAutoFit/>
          </a:bodyPr>
          <a:lstStyle>
            <a:defPPr>
              <a:defRPr lang="es-E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z="2800" dirty="0" err="1">
                <a:solidFill>
                  <a:srgbClr val="FFFF00"/>
                </a:solidFill>
              </a:rPr>
              <a:t>layout_centerVertical</a:t>
            </a:r>
            <a:r>
              <a:rPr lang="es-ES" sz="2800" dirty="0" smtClean="0"/>
              <a:t> combinado con </a:t>
            </a:r>
            <a:r>
              <a:rPr lang="es-ES" sz="2800" dirty="0" err="1">
                <a:solidFill>
                  <a:srgbClr val="FFFF00"/>
                </a:solidFill>
              </a:rPr>
              <a:t>layout_centerHorizontal</a:t>
            </a:r>
            <a:r>
              <a:rPr lang="es-ES" sz="2800" dirty="0" smtClean="0"/>
              <a:t> central al </a:t>
            </a:r>
            <a:r>
              <a:rPr lang="es-ES" sz="2800" dirty="0">
                <a:solidFill>
                  <a:srgbClr val="FFFF00"/>
                </a:solidFill>
              </a:rPr>
              <a:t>View</a:t>
            </a:r>
            <a:r>
              <a:rPr lang="es-ES" sz="2800" dirty="0" smtClean="0"/>
              <a:t> con respecto a los límites de su contenedor</a:t>
            </a:r>
            <a:endParaRPr lang="es-E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1058</Words>
  <Application>Microsoft Office PowerPoint</Application>
  <PresentationFormat>Presentación en pantalla (4:3)</PresentationFormat>
  <Paragraphs>414</Paragraphs>
  <Slides>58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Tema de Office</vt:lpstr>
      <vt:lpstr>SEMINARIO DE LENGUAJES OPCIÓN ANDROID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TableLayout</vt:lpstr>
      <vt:lpstr>Ejemplo de TableLayout</vt:lpstr>
      <vt:lpstr>Ejemplo de TableLayout</vt:lpstr>
      <vt:lpstr>Presentación de PowerPoint</vt:lpstr>
      <vt:lpstr>Presentación de PowerPoint</vt:lpstr>
      <vt:lpstr>Ejemplo de GridLayout</vt:lpstr>
      <vt:lpstr>Ejemplo de GridLayout</vt:lpstr>
      <vt:lpstr>Ejemplo de GridLayout</vt:lpstr>
      <vt:lpstr>Ejemplo de GridLayout</vt:lpstr>
      <vt:lpstr>Ejemplo de GridLayout</vt:lpstr>
      <vt:lpstr>Ejemplo de GridLayout</vt:lpstr>
      <vt:lpstr>Ejemplo de GridLayout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Corbalan</dc:creator>
  <cp:lastModifiedBy>Lisandro Delia</cp:lastModifiedBy>
  <cp:revision>255</cp:revision>
  <dcterms:created xsi:type="dcterms:W3CDTF">2016-10-17T21:22:22Z</dcterms:created>
  <dcterms:modified xsi:type="dcterms:W3CDTF">2018-04-17T11:33:37Z</dcterms:modified>
</cp:coreProperties>
</file>