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notesMasterIdLst>
    <p:notesMasterId r:id="rId11"/>
  </p:notesMasterIdLst>
  <p:sldIdLst>
    <p:sldId id="256" r:id="rId2"/>
    <p:sldId id="259" r:id="rId3"/>
    <p:sldId id="266" r:id="rId4"/>
    <p:sldId id="265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Pulse para editar el formato de las notas</a:t>
            </a:r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&lt;encabezado&gt;</a:t>
            </a:r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/>
              <a:t>&lt;fecha/hora&gt;</a:t>
            </a:r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/>
              <a:t>&lt;pie de página&gt;</a:t>
            </a:r>
            <a:endParaRPr/>
          </a:p>
        </p:txBody>
      </p:sp>
      <p:sp>
        <p:nvSpPr>
          <p:cNvPr id="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191E151-1181-41A1-91E1-4141A1415181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77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6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D171B1F1-2151-4141-B151-815101510181}" type="slidenum">
              <a:rPr lang="es-ES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66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07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42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558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26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00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81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60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246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52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28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7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4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70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06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8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70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9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369EC3-72FB-4CF0-8C0D-987B4E5EF87B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57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s/function.mysql-close.php" TargetMode="External"/><Relationship Id="rId2" Type="http://schemas.openxmlformats.org/officeDocument/2006/relationships/hyperlink" Target="http://www.php.net/manual/es/function.mysql-connect.php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php.net/manual/es/function.mysql-fetch-array.php" TargetMode="External"/><Relationship Id="rId5" Type="http://schemas.openxmlformats.org/officeDocument/2006/relationships/hyperlink" Target="http://www.php.net/manual/es/function.mysql-errno.php" TargetMode="External"/><Relationship Id="rId4" Type="http://schemas.openxmlformats.org/officeDocument/2006/relationships/hyperlink" Target="http://www.php.net/manual/es/function.mysql-affected-rows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s/function.mysql-query.php" TargetMode="External"/><Relationship Id="rId7" Type="http://schemas.openxmlformats.org/officeDocument/2006/relationships/hyperlink" Target="http://www.php.net/manual/es/function.mysql-error.php" TargetMode="External"/><Relationship Id="rId2" Type="http://schemas.openxmlformats.org/officeDocument/2006/relationships/hyperlink" Target="http://www.php.net/manual/es/function.mysql-fetch-array.php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php.net/manual/es/function.mysql-errno.php" TargetMode="External"/><Relationship Id="rId5" Type="http://schemas.openxmlformats.org/officeDocument/2006/relationships/hyperlink" Target="http://www.php.net/manual/es/function.mysql-free-result.php" TargetMode="External"/><Relationship Id="rId4" Type="http://schemas.openxmlformats.org/officeDocument/2006/relationships/hyperlink" Target="http://www.php.net/manual/es/function.mysql-num-rows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s/function.mysql-fetch-array.php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714240" y="1714320"/>
            <a:ext cx="7772040" cy="182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/>
            <a:r>
              <a:rPr lang="es" sz="4800" b="1" dirty="0">
                <a:solidFill>
                  <a:srgbClr val="5A6378"/>
                </a:solidFill>
                <a:latin typeface="Lucida Sans Unicode"/>
              </a:rPr>
              <a:t>
Seminario de </a:t>
            </a:r>
            <a:r>
              <a:rPr lang="es" sz="4800" b="1" dirty="0" smtClean="0">
                <a:solidFill>
                  <a:srgbClr val="5A6378"/>
                </a:solidFill>
                <a:latin typeface="Lucida Sans Unicode"/>
              </a:rPr>
              <a:t>Lenguajes</a:t>
            </a:r>
          </a:p>
          <a:p>
            <a:pPr algn="ctr"/>
            <a:r>
              <a:rPr lang="es" sz="4800" b="1" dirty="0" smtClean="0">
                <a:solidFill>
                  <a:srgbClr val="5A6378"/>
                </a:solidFill>
                <a:latin typeface="Lucida Sans Unicode"/>
              </a:rPr>
              <a:t>Opción </a:t>
            </a:r>
            <a:r>
              <a:rPr lang="es" sz="4800" b="1" dirty="0">
                <a:solidFill>
                  <a:srgbClr val="5A6378"/>
                </a:solidFill>
                <a:latin typeface="Lucida Sans Unicode"/>
              </a:rPr>
              <a:t>PHP</a:t>
            </a:r>
            <a:endParaRPr dirty="0"/>
          </a:p>
        </p:txBody>
      </p:sp>
      <p:sp>
        <p:nvSpPr>
          <p:cNvPr id="29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/>
            <a:r>
              <a:rPr lang="es-ES" sz="4800" b="1">
                <a:solidFill>
                  <a:srgbClr val="5A6378"/>
                </a:solidFill>
              </a:rPr>
              <a:t>PHP-MySQL</a:t>
            </a:r>
            <a:endParaRPr/>
          </a:p>
        </p:txBody>
      </p:sp>
      <p:sp>
        <p:nvSpPr>
          <p:cNvPr id="30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/>
            <a:fld id="{A1010101-81B1-4191-8111-6161116121F1}" type="slidenum">
              <a:rPr lang="es-ES" sz="1000">
                <a:solidFill>
                  <a:srgbClr val="FFFFFF"/>
                </a:solidFill>
                <a:latin typeface="Lucida Sans Unicode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s" sz="2000" dirty="0">
                <a:solidFill>
                  <a:srgbClr val="000000"/>
                </a:solidFill>
                <a:latin typeface="Lucida Sans Unicode"/>
              </a:rPr>
              <a:t>PHP – MySQL. </a:t>
            </a: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Funciones </a:t>
            </a:r>
            <a:r>
              <a:rPr lang="es-ES" sz="2000" dirty="0" err="1" smtClean="0">
                <a:solidFill>
                  <a:srgbClr val="000000"/>
                </a:solidFill>
                <a:latin typeface="Lucida Sans Unicode"/>
              </a:rPr>
              <a:t>MySQL</a:t>
            </a: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 en PHP</a:t>
            </a:r>
            <a:endParaRPr dirty="0"/>
          </a:p>
        </p:txBody>
      </p:sp>
      <p:sp>
        <p:nvSpPr>
          <p:cNvPr id="41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/>
            <a:fld id="{F1011151-5181-4181-91F1-C1A1F1811121}" type="slidenum">
              <a:rPr lang="es-ES" sz="1000">
                <a:solidFill>
                  <a:srgbClr val="000000"/>
                </a:solidFill>
                <a:latin typeface="Lucida Sans Unicode"/>
              </a:rPr>
              <a:t>2</a:t>
            </a:fld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720000" y="1260000"/>
            <a:ext cx="8000640" cy="4959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1600" dirty="0" smtClean="0">
                <a:solidFill>
                  <a:srgbClr val="000000"/>
                </a:solidFill>
                <a:latin typeface="Lucida Sans Unicode"/>
              </a:rPr>
              <a:t>Referencias: </a:t>
            </a:r>
            <a:r>
              <a:rPr lang="es-ES" sz="1600" u="sng" dirty="0">
                <a:solidFill>
                  <a:schemeClr val="accent2">
                    <a:lumMod val="75000"/>
                  </a:schemeClr>
                </a:solidFill>
                <a:latin typeface="Lucida Sans Unicode"/>
              </a:rPr>
              <a:t>http://</a:t>
            </a:r>
            <a:r>
              <a:rPr lang="es-ES" sz="1600" u="sng" dirty="0" smtClean="0">
                <a:solidFill>
                  <a:schemeClr val="accent2">
                    <a:lumMod val="75000"/>
                  </a:schemeClr>
                </a:solidFill>
                <a:latin typeface="Lucida Sans Unicode"/>
              </a:rPr>
              <a:t>www.php.net/manual/es/book.mysqli.php</a:t>
            </a:r>
            <a:endParaRPr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ES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3"/>
              </a:rPr>
              <a:t>mysqli_connect</a:t>
            </a:r>
            <a:r>
              <a:rPr lang="es-ES" dirty="0"/>
              <a:t>  (</a:t>
            </a:r>
            <a:r>
              <a:rPr lang="es-ES" dirty="0" smtClean="0"/>
              <a:t>alias de </a:t>
            </a:r>
            <a:r>
              <a:rPr lang="es-ES" dirty="0" err="1"/>
              <a:t>mysqli</a:t>
            </a:r>
            <a:r>
              <a:rPr lang="es-ES" dirty="0"/>
              <a:t>::__</a:t>
            </a:r>
            <a:r>
              <a:rPr lang="es-ES" dirty="0" err="1"/>
              <a:t>construct</a:t>
            </a:r>
            <a:r>
              <a:rPr lang="es-ES" dirty="0" smtClean="0"/>
              <a:t>)</a:t>
            </a:r>
          </a:p>
          <a:p>
            <a:r>
              <a:rPr lang="es-ES" dirty="0" smtClean="0"/>
              <a:t>Abre una conexión al servidor </a:t>
            </a:r>
            <a:r>
              <a:rPr lang="es-ES" dirty="0" err="1" smtClean="0"/>
              <a:t>MySQL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3"/>
              </a:rPr>
              <a:t>mysqli_close</a:t>
            </a:r>
            <a:r>
              <a:rPr lang="es-ES" dirty="0" smtClean="0"/>
              <a:t> </a:t>
            </a:r>
            <a:r>
              <a:rPr lang="es-ES" dirty="0"/>
              <a:t> </a:t>
            </a:r>
            <a:r>
              <a:rPr lang="es-ES" dirty="0" smtClean="0"/>
              <a:t>(alias de </a:t>
            </a:r>
            <a:r>
              <a:rPr lang="es-ES" dirty="0" err="1" smtClean="0"/>
              <a:t>mysqli</a:t>
            </a:r>
            <a:r>
              <a:rPr lang="es-ES" dirty="0" smtClean="0"/>
              <a:t>::</a:t>
            </a:r>
            <a:r>
              <a:rPr lang="es-ES" dirty="0" err="1" smtClean="0"/>
              <a:t>close</a:t>
            </a:r>
            <a:r>
              <a:rPr lang="es-ES" dirty="0" smtClean="0"/>
              <a:t> )</a:t>
            </a:r>
          </a:p>
          <a:p>
            <a:r>
              <a:rPr lang="es-ES" dirty="0" smtClean="0"/>
              <a:t>Cierra la conexión de </a:t>
            </a:r>
            <a:r>
              <a:rPr lang="es-ES" dirty="0" err="1" smtClean="0"/>
              <a:t>MySQL</a:t>
            </a:r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3"/>
              </a:rPr>
              <a:t>m</a:t>
            </a:r>
            <a:r>
              <a:rPr lang="es-ES" dirty="0" err="1" smtClean="0">
                <a:hlinkClick r:id="rId3"/>
              </a:rPr>
              <a:t>ysqli_insert_id</a:t>
            </a:r>
            <a:r>
              <a:rPr lang="es-ES" dirty="0" smtClean="0"/>
              <a:t> (alias de </a:t>
            </a:r>
            <a:r>
              <a:rPr lang="es-ES" dirty="0" err="1" smtClean="0"/>
              <a:t>mysqli</a:t>
            </a:r>
            <a:r>
              <a:rPr lang="es-ES" dirty="0" smtClean="0"/>
              <a:t>::$</a:t>
            </a:r>
            <a:r>
              <a:rPr lang="es-ES" dirty="0" err="1" smtClean="0"/>
              <a:t>insert_id</a:t>
            </a:r>
            <a:r>
              <a:rPr lang="es-ES" dirty="0" smtClean="0"/>
              <a:t>)</a:t>
            </a:r>
          </a:p>
          <a:p>
            <a:r>
              <a:rPr lang="es-ES" dirty="0" smtClean="0"/>
              <a:t>Obtiene la ID generada en la última consulta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4"/>
              </a:rPr>
              <a:t>mysqli_affected_rows</a:t>
            </a:r>
            <a:r>
              <a:rPr lang="es-ES" dirty="0"/>
              <a:t>  </a:t>
            </a:r>
            <a:r>
              <a:rPr lang="es-ES" dirty="0" smtClean="0"/>
              <a:t>(alias de </a:t>
            </a:r>
            <a:r>
              <a:rPr lang="es-ES" dirty="0" err="1" smtClean="0"/>
              <a:t>mysqli</a:t>
            </a:r>
            <a:r>
              <a:rPr lang="es-ES" dirty="0" smtClean="0"/>
              <a:t>::$</a:t>
            </a:r>
            <a:r>
              <a:rPr lang="es-ES" dirty="0" err="1" smtClean="0"/>
              <a:t>affected_rows</a:t>
            </a:r>
            <a:r>
              <a:rPr lang="es-ES" dirty="0" smtClean="0"/>
              <a:t>)</a:t>
            </a:r>
          </a:p>
          <a:p>
            <a:r>
              <a:rPr lang="es-ES" dirty="0" smtClean="0"/>
              <a:t>Obtiene </a:t>
            </a:r>
            <a:r>
              <a:rPr lang="es-ES" dirty="0"/>
              <a:t>el número de filas afectadas en la anterior operación de </a:t>
            </a:r>
            <a:r>
              <a:rPr lang="es-ES" dirty="0" err="1" smtClean="0"/>
              <a:t>MySQL</a:t>
            </a:r>
            <a:endParaRPr lang="es-ES" dirty="0" smtClean="0"/>
          </a:p>
          <a:p>
            <a:endParaRPr lang="es-ES" dirty="0" smtClean="0">
              <a:hlinkClick r:id="rId5"/>
            </a:endParaRPr>
          </a:p>
          <a:p>
            <a:endParaRPr lang="es-ES" dirty="0" smtClean="0">
              <a:hlinkClick r:id="rId6"/>
            </a:endParaRPr>
          </a:p>
          <a:p>
            <a:endParaRPr dirty="0"/>
          </a:p>
        </p:txBody>
      </p:sp>
      <p:sp>
        <p:nvSpPr>
          <p:cNvPr id="6" name="TextShape 4"/>
          <p:cNvSpPr txBox="1"/>
          <p:nvPr/>
        </p:nvSpPr>
        <p:spPr>
          <a:xfrm>
            <a:off x="4379760" y="6409080"/>
            <a:ext cx="264024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ES" sz="1000" dirty="0">
                <a:solidFill>
                  <a:srgbClr val="000000"/>
                </a:solidFill>
                <a:latin typeface="Lucida Sans Unicode"/>
              </a:rPr>
              <a:t>Seminario de Lenguajes – Opción PHP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s" sz="2000" dirty="0">
                <a:solidFill>
                  <a:srgbClr val="000000"/>
                </a:solidFill>
                <a:latin typeface="Lucida Sans Unicode"/>
              </a:rPr>
              <a:t>PHP – MySQL. </a:t>
            </a: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Funciones </a:t>
            </a:r>
            <a:r>
              <a:rPr lang="es-ES" sz="2000" dirty="0" err="1" smtClean="0">
                <a:solidFill>
                  <a:srgbClr val="000000"/>
                </a:solidFill>
                <a:latin typeface="Lucida Sans Unicode"/>
              </a:rPr>
              <a:t>MySQL</a:t>
            </a: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 en PHP</a:t>
            </a:r>
            <a:endParaRPr dirty="0"/>
          </a:p>
        </p:txBody>
      </p:sp>
      <p:sp>
        <p:nvSpPr>
          <p:cNvPr id="41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/>
            <a:fld id="{F1011151-5181-4181-91F1-C1A1F1811121}" type="slidenum">
              <a:rPr lang="es-ES" sz="1000">
                <a:solidFill>
                  <a:srgbClr val="000000"/>
                </a:solidFill>
                <a:latin typeface="Lucida Sans Unicode"/>
              </a:rPr>
              <a:t>3</a:t>
            </a:fld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720000" y="1260000"/>
            <a:ext cx="8000640" cy="4959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Referencias: </a:t>
            </a:r>
            <a:r>
              <a:rPr lang="es-ES" sz="1600" u="sng" dirty="0">
                <a:solidFill>
                  <a:schemeClr val="accent2">
                    <a:lumMod val="75000"/>
                  </a:schemeClr>
                </a:solidFill>
                <a:latin typeface="Lucida Sans Unicode"/>
              </a:rPr>
              <a:t>http://www.php.net/manual/es/book.mysqli.php</a:t>
            </a:r>
            <a:endParaRPr lang="es-ES" sz="16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3"/>
              </a:rPr>
              <a:t>mysqli_query</a:t>
            </a:r>
            <a:r>
              <a:rPr lang="es-ES" dirty="0"/>
              <a:t> </a:t>
            </a:r>
            <a:r>
              <a:rPr lang="es-ES" dirty="0" smtClean="0"/>
              <a:t>(alias de </a:t>
            </a:r>
            <a:r>
              <a:rPr lang="es-ES" dirty="0" err="1" smtClean="0"/>
              <a:t>mysqli</a:t>
            </a:r>
            <a:r>
              <a:rPr lang="es-ES" dirty="0" smtClean="0"/>
              <a:t>::</a:t>
            </a:r>
            <a:r>
              <a:rPr lang="es-ES" dirty="0" err="1" smtClean="0"/>
              <a:t>query</a:t>
            </a:r>
            <a:r>
              <a:rPr lang="es-ES" dirty="0" smtClean="0"/>
              <a:t> )</a:t>
            </a:r>
          </a:p>
          <a:p>
            <a:r>
              <a:rPr lang="es-ES" dirty="0" smtClean="0"/>
              <a:t>Enviar </a:t>
            </a:r>
            <a:r>
              <a:rPr lang="es-ES" dirty="0"/>
              <a:t>una consulta </a:t>
            </a:r>
            <a:r>
              <a:rPr lang="es-ES" dirty="0" err="1" smtClean="0"/>
              <a:t>MySQL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2"/>
              </a:rPr>
              <a:t>mysqli_fetch_array</a:t>
            </a:r>
            <a:r>
              <a:rPr lang="es-ES" dirty="0" smtClean="0"/>
              <a:t> (alias de </a:t>
            </a:r>
            <a:r>
              <a:rPr lang="es-ES" dirty="0" err="1" smtClean="0"/>
              <a:t>mysqli_result</a:t>
            </a:r>
            <a:r>
              <a:rPr lang="es-ES" dirty="0" smtClean="0"/>
              <a:t>::</a:t>
            </a:r>
            <a:r>
              <a:rPr lang="es-ES" dirty="0" err="1" smtClean="0"/>
              <a:t>fetch_array</a:t>
            </a:r>
            <a:r>
              <a:rPr lang="es-ES" dirty="0" smtClean="0"/>
              <a:t>)</a:t>
            </a:r>
          </a:p>
          <a:p>
            <a:r>
              <a:rPr lang="es-ES" dirty="0" smtClean="0"/>
              <a:t>Recupera </a:t>
            </a:r>
            <a:r>
              <a:rPr lang="es-ES" dirty="0"/>
              <a:t>una fila de resultado como un </a:t>
            </a:r>
            <a:r>
              <a:rPr lang="es-ES" dirty="0" err="1" smtClean="0"/>
              <a:t>array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4"/>
              </a:rPr>
              <a:t>mysqli_num_rows</a:t>
            </a:r>
            <a:r>
              <a:rPr lang="es-ES" dirty="0"/>
              <a:t> </a:t>
            </a:r>
            <a:r>
              <a:rPr lang="es-ES" dirty="0" smtClean="0"/>
              <a:t>(alias de </a:t>
            </a:r>
            <a:r>
              <a:rPr lang="es-ES" dirty="0" err="1" smtClean="0"/>
              <a:t>mysqli_result</a:t>
            </a:r>
            <a:r>
              <a:rPr lang="es-ES" dirty="0" smtClean="0"/>
              <a:t>::$</a:t>
            </a:r>
            <a:r>
              <a:rPr lang="es-ES" dirty="0" err="1" smtClean="0"/>
              <a:t>num_rows</a:t>
            </a:r>
            <a:r>
              <a:rPr lang="es-ES" dirty="0" smtClean="0"/>
              <a:t>)</a:t>
            </a:r>
          </a:p>
          <a:p>
            <a:r>
              <a:rPr lang="es-ES" dirty="0" smtClean="0"/>
              <a:t>Obtener </a:t>
            </a:r>
            <a:r>
              <a:rPr lang="es-ES" dirty="0"/>
              <a:t>el número de filas de un </a:t>
            </a:r>
            <a:r>
              <a:rPr lang="es-ES" dirty="0" smtClean="0"/>
              <a:t>resultado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5"/>
              </a:rPr>
              <a:t>mysqli_free_result</a:t>
            </a:r>
            <a:r>
              <a:rPr lang="es-ES" dirty="0"/>
              <a:t> </a:t>
            </a:r>
            <a:r>
              <a:rPr lang="es-ES" dirty="0" smtClean="0"/>
              <a:t>(alias de </a:t>
            </a:r>
            <a:r>
              <a:rPr lang="es-ES" dirty="0" err="1" smtClean="0"/>
              <a:t>mysqli_result</a:t>
            </a:r>
            <a:r>
              <a:rPr lang="es-ES" dirty="0" smtClean="0"/>
              <a:t>::free)</a:t>
            </a:r>
          </a:p>
          <a:p>
            <a:r>
              <a:rPr lang="es-ES" dirty="0" smtClean="0"/>
              <a:t>Libera </a:t>
            </a:r>
            <a:r>
              <a:rPr lang="es-ES" dirty="0"/>
              <a:t>la memoria del </a:t>
            </a:r>
            <a:r>
              <a:rPr lang="es-ES" dirty="0" smtClean="0"/>
              <a:t>resultado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6"/>
              </a:rPr>
              <a:t>mysqli_errno</a:t>
            </a:r>
            <a:r>
              <a:rPr lang="es-ES" dirty="0" smtClean="0"/>
              <a:t> (alias de </a:t>
            </a:r>
            <a:r>
              <a:rPr lang="es-ES" dirty="0" err="1" smtClean="0"/>
              <a:t>mysqli</a:t>
            </a:r>
            <a:r>
              <a:rPr lang="es-ES" dirty="0" smtClean="0"/>
              <a:t>::$</a:t>
            </a:r>
            <a:r>
              <a:rPr lang="es-ES" dirty="0" err="1" smtClean="0"/>
              <a:t>errno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 smtClean="0"/>
              <a:t>Devuelve el código de error de la última función </a:t>
            </a:r>
            <a:r>
              <a:rPr lang="es-ES" dirty="0" err="1" smtClean="0"/>
              <a:t>mysql</a:t>
            </a:r>
            <a:r>
              <a:rPr lang="es-ES" dirty="0" smtClean="0"/>
              <a:t> invocada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hlinkClick r:id="rId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7"/>
              </a:rPr>
              <a:t>mysqli_error</a:t>
            </a:r>
            <a:r>
              <a:rPr lang="es-ES" dirty="0" smtClean="0"/>
              <a:t> </a:t>
            </a:r>
            <a:r>
              <a:rPr lang="es-ES" dirty="0"/>
              <a:t> (alias de </a:t>
            </a:r>
            <a:r>
              <a:rPr lang="es-ES" dirty="0" err="1"/>
              <a:t>mysqli</a:t>
            </a:r>
            <a:r>
              <a:rPr lang="es-ES" dirty="0"/>
              <a:t>::$</a:t>
            </a:r>
            <a:r>
              <a:rPr lang="es-ES" dirty="0" smtClean="0"/>
              <a:t>error) </a:t>
            </a:r>
          </a:p>
          <a:p>
            <a:r>
              <a:rPr lang="es-ES" dirty="0" smtClean="0"/>
              <a:t>Devuelve un texto describiendo el error de la última función </a:t>
            </a:r>
            <a:r>
              <a:rPr lang="es-ES" dirty="0" err="1" smtClean="0"/>
              <a:t>mysql</a:t>
            </a:r>
            <a:r>
              <a:rPr lang="es-ES" dirty="0" smtClean="0"/>
              <a:t> invocada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Shape 4"/>
          <p:cNvSpPr txBox="1"/>
          <p:nvPr/>
        </p:nvSpPr>
        <p:spPr>
          <a:xfrm>
            <a:off x="4379760" y="6409080"/>
            <a:ext cx="264024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ES" sz="1000">
                <a:solidFill>
                  <a:srgbClr val="000000"/>
                </a:solidFill>
                <a:latin typeface="Lucida Sans Unicode"/>
              </a:rPr>
              <a:t>Seminario de Lenguajes – Opción 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0785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s" sz="2000" dirty="0">
                <a:solidFill>
                  <a:srgbClr val="000000"/>
                </a:solidFill>
                <a:latin typeface="Lucida Sans Unicode"/>
              </a:rPr>
              <a:t>PHP – MySQL. Ejemplo </a:t>
            </a:r>
            <a:r>
              <a:rPr lang="es" sz="2000" dirty="0" smtClean="0">
                <a:solidFill>
                  <a:srgbClr val="000000"/>
                </a:solidFill>
                <a:latin typeface="Lucida Sans Unicode"/>
              </a:rPr>
              <a:t>SELECT</a:t>
            </a:r>
            <a:endParaRPr dirty="0"/>
          </a:p>
        </p:txBody>
      </p:sp>
      <p:sp>
        <p:nvSpPr>
          <p:cNvPr id="41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/>
            <a:fld id="{F1011151-5181-4181-91F1-C1A1F1811121}" type="slidenum">
              <a:rPr lang="es-ES" sz="1000">
                <a:solidFill>
                  <a:srgbClr val="000000"/>
                </a:solidFill>
                <a:latin typeface="Lucida Sans Unicode"/>
              </a:rPr>
              <a:t>4</a:t>
            </a:fld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819832" y="1196752"/>
            <a:ext cx="8000640" cy="4959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1600" dirty="0" smtClean="0">
                <a:solidFill>
                  <a:srgbClr val="000000"/>
                </a:solidFill>
                <a:latin typeface="Lucida Sans Unicode"/>
              </a:rPr>
              <a:t>&lt;?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php</a:t>
            </a:r>
            <a:endParaRPr dirty="0"/>
          </a:p>
          <a:p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$link = </a:t>
            </a:r>
            <a:r>
              <a:rPr lang="es-ES" sz="1600" dirty="0" err="1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mysqli_connect</a:t>
            </a:r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('</a:t>
            </a:r>
            <a:r>
              <a:rPr lang="es-E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localhost</a:t>
            </a:r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', </a:t>
            </a:r>
            <a:r>
              <a:rPr lang="es-E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‘</a:t>
            </a:r>
            <a:r>
              <a:rPr lang="es-ES" sz="1600" dirty="0" err="1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miUsuario</a:t>
            </a:r>
            <a:r>
              <a:rPr lang="es-E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', '</a:t>
            </a:r>
            <a:r>
              <a:rPr lang="es-ES" sz="1600" dirty="0" err="1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miPassword</a:t>
            </a:r>
            <a:r>
              <a:rPr lang="es-E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‘, ‘</a:t>
            </a:r>
            <a:r>
              <a:rPr lang="es-ES" sz="1600" dirty="0" err="1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miBD</a:t>
            </a:r>
            <a:r>
              <a:rPr lang="es-E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’) </a:t>
            </a:r>
          </a:p>
          <a:p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s-ES" sz="16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</a:t>
            </a:r>
            <a:r>
              <a:rPr lang="es-ES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s-E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die("Error " . </a:t>
            </a:r>
            <a:r>
              <a:rPr lang="es-ES" sz="1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mysqli_error</a:t>
            </a:r>
            <a:r>
              <a:rPr lang="es-E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($link))</a:t>
            </a:r>
            <a:r>
              <a:rPr lang="es-E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s-ES" sz="16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$result = </a:t>
            </a:r>
            <a:r>
              <a:rPr lang="en-U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mysqli_query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($link, "SELECT Name FROM City LIMIT 10</a:t>
            </a: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")</a:t>
            </a:r>
          </a:p>
          <a:p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if </a:t>
            </a: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$result</a:t>
            </a: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</a:t>
            </a:r>
            <a:endParaRPr lang="en-US" sz="1600" dirty="0" smtClean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echo “</a:t>
            </a:r>
            <a:r>
              <a:rPr lang="en-US" sz="1600" dirty="0" err="1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Número</a:t>
            </a: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en-US" sz="1600" dirty="0" err="1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filas</a:t>
            </a: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recuperadas</a:t>
            </a: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:“ .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mysqli_num_rows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($result</a:t>
            </a: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mysqli_free_result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($result</a:t>
            </a: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}else</a:t>
            </a:r>
            <a:r>
              <a:rPr lang="pt-BR" sz="1600" dirty="0" smtClean="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Lucida Sans Unicode"/>
              </a:rPr>
              <a:t>{</a:t>
            </a:r>
            <a:endParaRPr lang="pt-BR" sz="1600" dirty="0"/>
          </a:p>
          <a:p>
            <a:r>
              <a:rPr lang="pt-BR" sz="1600" dirty="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Lucida Sans Unicode"/>
              </a:rPr>
              <a:t>   die(</a:t>
            </a:r>
            <a:r>
              <a:rPr lang="pt-BR" sz="1600" dirty="0">
                <a:solidFill>
                  <a:srgbClr val="000000"/>
                </a:solidFill>
                <a:latin typeface="Lucida Sans Unicode"/>
              </a:rPr>
              <a:t>'Query Invalido: ' . </a:t>
            </a:r>
            <a:r>
              <a:rPr lang="pt-BR" sz="1600" dirty="0" err="1" smtClean="0">
                <a:solidFill>
                  <a:srgbClr val="000000"/>
                </a:solidFill>
                <a:latin typeface="Lucida Sans Unicode"/>
              </a:rPr>
              <a:t>mysqli_error</a:t>
            </a:r>
            <a:r>
              <a:rPr lang="pt-BR" sz="1600" dirty="0">
                <a:solidFill>
                  <a:srgbClr val="000000"/>
                </a:solidFill>
                <a:latin typeface="Lucida Sans Unicode"/>
              </a:rPr>
              <a:t>() . ‘\n’</a:t>
            </a:r>
            <a:r>
              <a:rPr lang="pt-BR" sz="1600" dirty="0" smtClean="0">
                <a:solidFill>
                  <a:srgbClr val="000000"/>
                </a:solidFill>
                <a:latin typeface="Lucida Sans Unicode"/>
              </a:rPr>
              <a:t>);</a:t>
            </a:r>
            <a:endParaRPr lang="pt-BR" sz="1600" dirty="0"/>
          </a:p>
          <a:p>
            <a:r>
              <a:rPr lang="pt-BR" sz="1600" dirty="0">
                <a:solidFill>
                  <a:srgbClr val="000000"/>
                </a:solidFill>
                <a:latin typeface="Lucida Sans Unicode"/>
              </a:rPr>
              <a:t>}</a:t>
            </a:r>
            <a:endParaRPr lang="pt-BR" sz="1600" dirty="0"/>
          </a:p>
          <a:p>
            <a:endParaRPr sz="160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dirty="0"/>
          </a:p>
        </p:txBody>
      </p:sp>
      <p:sp>
        <p:nvSpPr>
          <p:cNvPr id="6" name="TextShape 4"/>
          <p:cNvSpPr txBox="1"/>
          <p:nvPr/>
        </p:nvSpPr>
        <p:spPr>
          <a:xfrm>
            <a:off x="4379760" y="6409080"/>
            <a:ext cx="264024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ES" sz="1000">
                <a:solidFill>
                  <a:srgbClr val="000000"/>
                </a:solidFill>
                <a:latin typeface="Lucida Sans Unicode"/>
              </a:rPr>
              <a:t>Seminario de Lenguajes – Opción 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0617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s-ES" sz="2000" dirty="0">
                <a:solidFill>
                  <a:srgbClr val="000000"/>
                </a:solidFill>
                <a:latin typeface="Lucida Sans Unicode"/>
              </a:rPr>
              <a:t>PHP – </a:t>
            </a:r>
            <a:r>
              <a:rPr lang="es-ES" sz="2000" dirty="0" err="1">
                <a:solidFill>
                  <a:srgbClr val="000000"/>
                </a:solidFill>
                <a:latin typeface="Lucida Sans Unicode"/>
              </a:rPr>
              <a:t>MySQL</a:t>
            </a:r>
            <a:r>
              <a:rPr lang="es-ES" sz="2000" dirty="0">
                <a:solidFill>
                  <a:srgbClr val="000000"/>
                </a:solidFill>
                <a:latin typeface="Lucida Sans Unicode"/>
              </a:rPr>
              <a:t>. Ejemplo </a:t>
            </a: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SELECT (Continuación)</a:t>
            </a:r>
            <a:endParaRPr lang="es-ES" sz="2000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/>
            <a:fld id="{D1016101-5161-4171-8191-C191C1019131}" type="slidenum">
              <a:rPr lang="es-ES" sz="1000">
                <a:solidFill>
                  <a:srgbClr val="000000"/>
                </a:solidFill>
                <a:latin typeface="Lucida Sans Unicode"/>
              </a:rPr>
              <a:t>5</a:t>
            </a:fld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819832" y="1788120"/>
            <a:ext cx="8000640" cy="4227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1600" dirty="0" err="1" smtClean="0">
                <a:solidFill>
                  <a:srgbClr val="000000"/>
                </a:solidFill>
                <a:latin typeface="Lucida Sans Unicode"/>
              </a:rPr>
              <a:t>while</a:t>
            </a:r>
            <a:r>
              <a:rPr lang="es-ES" sz="1600" dirty="0" smtClean="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($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row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s-ES" sz="1600" dirty="0">
                <a:latin typeface="Lucida Sans Unicode"/>
              </a:rPr>
              <a:t>= </a:t>
            </a:r>
            <a:r>
              <a:rPr lang="es-ES" sz="1600" dirty="0" err="1">
                <a:latin typeface="Lucida Sans Unicode"/>
                <a:hlinkClick r:id="rId2"/>
              </a:rPr>
              <a:t>mysqli_fetch_array</a:t>
            </a:r>
            <a:r>
              <a:rPr lang="es-ES" sz="1600" dirty="0">
                <a:latin typeface="Lucida Sans Unicode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($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result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)) {</a:t>
            </a:r>
            <a:endParaRPr dirty="0"/>
          </a:p>
          <a:p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    echo $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row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['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firstname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'];</a:t>
            </a:r>
            <a:endParaRPr dirty="0"/>
          </a:p>
          <a:p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    echo $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row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['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lastname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'];</a:t>
            </a:r>
            <a:endParaRPr dirty="0"/>
          </a:p>
          <a:p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    echo $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row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['email'];</a:t>
            </a:r>
            <a:endParaRPr dirty="0"/>
          </a:p>
          <a:p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    echo $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row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['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age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'];</a:t>
            </a:r>
            <a:endParaRPr dirty="0"/>
          </a:p>
          <a:p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}</a:t>
            </a:r>
            <a:endParaRPr dirty="0"/>
          </a:p>
          <a:p>
            <a:endParaRPr dirty="0"/>
          </a:p>
          <a:p>
            <a:r>
              <a:rPr lang="es-ES" sz="1600" dirty="0" err="1" smtClean="0">
                <a:solidFill>
                  <a:srgbClr val="000000"/>
                </a:solidFill>
                <a:latin typeface="Lucida Sans Unicode"/>
              </a:rPr>
              <a:t>mysqli_free_result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($</a:t>
            </a:r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result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);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es-ES" sz="1600" dirty="0" err="1" smtClean="0">
                <a:solidFill>
                  <a:srgbClr val="000000"/>
                </a:solidFill>
                <a:latin typeface="Lucida Sans Unicode"/>
              </a:rPr>
              <a:t>mysqli_close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($link</a:t>
            </a:r>
            <a:r>
              <a:rPr lang="es-ES" sz="1600" dirty="0" smtClean="0">
                <a:solidFill>
                  <a:srgbClr val="000000"/>
                </a:solidFill>
                <a:latin typeface="Lucida Sans Unicode"/>
              </a:rPr>
              <a:t>);</a:t>
            </a:r>
          </a:p>
          <a:p>
            <a:endParaRPr dirty="0"/>
          </a:p>
        </p:txBody>
      </p:sp>
      <p:sp>
        <p:nvSpPr>
          <p:cNvPr id="7" name="TextShape 4"/>
          <p:cNvSpPr txBox="1"/>
          <p:nvPr/>
        </p:nvSpPr>
        <p:spPr>
          <a:xfrm>
            <a:off x="4379760" y="6409080"/>
            <a:ext cx="264024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ES" sz="1000">
                <a:solidFill>
                  <a:srgbClr val="000000"/>
                </a:solidFill>
                <a:latin typeface="Lucida Sans Unicode"/>
              </a:rPr>
              <a:t>Seminario de Lenguajes – Opción PHP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s-ES" sz="2000" dirty="0">
                <a:solidFill>
                  <a:srgbClr val="000000"/>
                </a:solidFill>
                <a:latin typeface="Lucida Sans Unicode"/>
              </a:rPr>
              <a:t>PHP – </a:t>
            </a:r>
            <a:r>
              <a:rPr lang="es-ES" sz="2000" dirty="0" err="1">
                <a:solidFill>
                  <a:srgbClr val="000000"/>
                </a:solidFill>
                <a:latin typeface="Lucida Sans Unicode"/>
              </a:rPr>
              <a:t>MySQL</a:t>
            </a:r>
            <a:r>
              <a:rPr lang="es-ES" sz="2000" dirty="0">
                <a:solidFill>
                  <a:srgbClr val="000000"/>
                </a:solidFill>
                <a:latin typeface="Lucida Sans Unicode"/>
              </a:rPr>
              <a:t>. Ejemplo INSERT</a:t>
            </a:r>
          </a:p>
        </p:txBody>
      </p:sp>
      <p:sp>
        <p:nvSpPr>
          <p:cNvPr id="51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/>
            <a:fld id="{91F181B1-3131-4121-8131-1131D191E191}" type="slidenum">
              <a:rPr lang="es-ES" sz="1000">
                <a:solidFill>
                  <a:srgbClr val="000000"/>
                </a:solidFill>
                <a:latin typeface="Lucida Sans Unicode"/>
              </a:rPr>
              <a:t>6</a:t>
            </a:fld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891112" y="1357200"/>
            <a:ext cx="7929360" cy="4753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dirty="0">
                <a:solidFill>
                  <a:srgbClr val="000000"/>
                </a:solidFill>
                <a:latin typeface="Lucida Sans Unicode"/>
              </a:rPr>
              <a:t>&lt;?</a:t>
            </a:r>
            <a:r>
              <a:rPr lang="es-ES" dirty="0" err="1">
                <a:solidFill>
                  <a:srgbClr val="000000"/>
                </a:solidFill>
                <a:latin typeface="Lucida Sans Unicode"/>
              </a:rPr>
              <a:t>php</a:t>
            </a:r>
            <a:endParaRPr dirty="0"/>
          </a:p>
          <a:p>
            <a:r>
              <a:rPr lang="es-ES" dirty="0">
                <a:solidFill>
                  <a:srgbClr val="000000"/>
                </a:solidFill>
                <a:latin typeface="Lucida Sans Unicode"/>
              </a:rPr>
              <a:t>
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$link = 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mysqli_connect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('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localhost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', ‘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miUsuario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', '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miPassword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‘, ‘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miBD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’) </a:t>
            </a:r>
          </a:p>
          <a:p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s-E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or</a:t>
            </a:r>
            <a:r>
              <a:rPr lang="es-E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die("Error " . </a:t>
            </a:r>
            <a:r>
              <a:rPr lang="es-E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mysqli_error</a:t>
            </a:r>
            <a:r>
              <a:rPr lang="es-E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($link))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s-E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Lucida Sans Unicode"/>
              </a:rPr>
              <a:t>
</a:t>
            </a:r>
            <a:r>
              <a:rPr lang="es-ES" dirty="0" err="1" smtClean="0">
                <a:solidFill>
                  <a:srgbClr val="000000"/>
                </a:solidFill>
                <a:latin typeface="Lucida Sans Unicode"/>
              </a:rPr>
              <a:t>mysqli_query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( $link, "INSERT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 INTO 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tabla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 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(columna)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 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VALUES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 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(‘valor')");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
</a:t>
            </a:r>
            <a:endParaRPr lang="es-ES" dirty="0" smtClean="0">
              <a:solidFill>
                <a:srgbClr val="000000"/>
              </a:solidFill>
              <a:latin typeface="Lucida Sans Unicode"/>
            </a:endParaRPr>
          </a:p>
          <a:p>
            <a:r>
              <a:rPr lang="es-ES" dirty="0" err="1" smtClean="0">
                <a:solidFill>
                  <a:srgbClr val="000000"/>
                </a:solidFill>
                <a:latin typeface="Lucida Sans Unicode"/>
              </a:rPr>
              <a:t>printf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(“Id del registro creado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 %d\n", </a:t>
            </a:r>
            <a:r>
              <a:rPr lang="es-ES" dirty="0" err="1" smtClean="0">
                <a:solidFill>
                  <a:srgbClr val="000000"/>
                </a:solidFill>
                <a:latin typeface="Lucida Sans Unicode"/>
              </a:rPr>
              <a:t>mysqli_insert_id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($link));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
</a:t>
            </a:r>
            <a:endParaRPr dirty="0"/>
          </a:p>
        </p:txBody>
      </p:sp>
      <p:sp>
        <p:nvSpPr>
          <p:cNvPr id="6" name="TextShape 4"/>
          <p:cNvSpPr txBox="1"/>
          <p:nvPr/>
        </p:nvSpPr>
        <p:spPr>
          <a:xfrm>
            <a:off x="4379760" y="6409080"/>
            <a:ext cx="264024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ES" sz="1000">
                <a:solidFill>
                  <a:srgbClr val="000000"/>
                </a:solidFill>
                <a:latin typeface="Lucida Sans Unicode"/>
              </a:rPr>
              <a:t>Seminario de Lenguajes – Opción PHP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s-ES" sz="2000" dirty="0">
                <a:solidFill>
                  <a:srgbClr val="000000"/>
                </a:solidFill>
                <a:latin typeface="Lucida Sans Unicode"/>
              </a:rPr>
              <a:t>PHP – </a:t>
            </a:r>
            <a:r>
              <a:rPr lang="es-ES" sz="2000" dirty="0" err="1" smtClean="0">
                <a:solidFill>
                  <a:srgbClr val="000000"/>
                </a:solidFill>
                <a:latin typeface="Lucida Sans Unicode"/>
              </a:rPr>
              <a:t>MySQL</a:t>
            </a:r>
            <a:endParaRPr lang="es-ES" sz="2000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/>
            <a:fld id="{91F181B1-3131-4121-8131-1131D191E191}" type="slidenum">
              <a:rPr lang="es-ES" sz="1000">
                <a:solidFill>
                  <a:srgbClr val="000000"/>
                </a:solidFill>
                <a:latin typeface="Lucida Sans Unicode"/>
              </a:rPr>
              <a:t>7</a:t>
            </a:fld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747096" y="1357200"/>
            <a:ext cx="7929360" cy="47538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Que tienen en común los dos ejemplos anteriores?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Que ocurre si hubiese que cambiar el nombre de la base de datos, o el usuario/</a:t>
            </a:r>
            <a:r>
              <a:rPr lang="es-ES" sz="2000" dirty="0" err="1" smtClean="0"/>
              <a:t>password</a:t>
            </a:r>
            <a:r>
              <a:rPr lang="es-ES" sz="2000" dirty="0" smtClean="0"/>
              <a:t> de conexión?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Se debería encapsular la manera de conectarme a la BD, y que esta información este en un solo lugar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Simplifica mantenimiento. Reutilización de código. Encapsulamiento. Legibilidad…</a:t>
            </a:r>
            <a:endParaRPr lang="es-ES" sz="2000" dirty="0"/>
          </a:p>
          <a:p>
            <a:endParaRPr lang="es-ES" dirty="0" smtClean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6" name="TextShape 4"/>
          <p:cNvSpPr txBox="1"/>
          <p:nvPr/>
        </p:nvSpPr>
        <p:spPr>
          <a:xfrm>
            <a:off x="4379760" y="6409080"/>
            <a:ext cx="264024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ES" sz="1000">
                <a:solidFill>
                  <a:srgbClr val="000000"/>
                </a:solidFill>
                <a:latin typeface="Lucida Sans Unicode"/>
              </a:rPr>
              <a:t>Seminario de Lenguajes – Opción 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83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s" sz="2000" dirty="0">
                <a:solidFill>
                  <a:srgbClr val="000000"/>
                </a:solidFill>
                <a:latin typeface="Lucida Sans Unicode"/>
              </a:rPr>
              <a:t>PHP </a:t>
            </a:r>
            <a:r>
              <a:rPr lang="es" sz="2000" dirty="0" smtClean="0">
                <a:solidFill>
                  <a:srgbClr val="000000"/>
                </a:solidFill>
                <a:latin typeface="Lucida Sans Unicode"/>
              </a:rPr>
              <a:t>– MySQL. Función de conexión</a:t>
            </a:r>
            <a:endParaRPr sz="2000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/>
            <a:fld id="{917111F1-9121-4171-91E1-9131A1210191}" type="slidenum">
              <a:rPr lang="es-ES" sz="1000">
                <a:solidFill>
                  <a:srgbClr val="000000"/>
                </a:solidFill>
                <a:latin typeface="Lucida Sans Unicode"/>
              </a:rPr>
              <a:t>8</a:t>
            </a:fld>
            <a:endParaRPr/>
          </a:p>
        </p:txBody>
      </p:sp>
      <p:sp>
        <p:nvSpPr>
          <p:cNvPr id="56" name="CustomShape 4"/>
          <p:cNvSpPr/>
          <p:nvPr/>
        </p:nvSpPr>
        <p:spPr>
          <a:xfrm>
            <a:off x="1214640" y="1469864"/>
            <a:ext cx="7929360" cy="4532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dirty="0">
                <a:solidFill>
                  <a:srgbClr val="000000"/>
                </a:solidFill>
                <a:latin typeface="Lucida Sans Unicode"/>
              </a:rPr>
              <a:t>&lt;?</a:t>
            </a:r>
            <a:r>
              <a:rPr lang="es-ES" dirty="0" err="1" smtClean="0">
                <a:solidFill>
                  <a:srgbClr val="000000"/>
                </a:solidFill>
                <a:latin typeface="Lucida Sans Unicode"/>
              </a:rPr>
              <a:t>php</a:t>
            </a:r>
            <a:endParaRPr lang="es-ES" dirty="0" smtClean="0">
              <a:solidFill>
                <a:srgbClr val="000000"/>
              </a:solidFill>
              <a:latin typeface="Lucida Sans Unicode"/>
            </a:endParaRPr>
          </a:p>
          <a:p>
            <a:endParaRPr lang="es-ES" dirty="0" smtClean="0">
              <a:solidFill>
                <a:srgbClr val="000000"/>
              </a:solidFill>
              <a:latin typeface="Lucida Sans Unicode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// archivo </a:t>
            </a:r>
            <a:r>
              <a:rPr lang="es-ES" dirty="0" err="1" smtClean="0">
                <a:solidFill>
                  <a:srgbClr val="000000"/>
                </a:solidFill>
                <a:latin typeface="Lucida Sans Unicode"/>
              </a:rPr>
              <a:t>conexion.php</a:t>
            </a:r>
            <a:endParaRPr lang="es-ES" dirty="0">
              <a:solidFill>
                <a:srgbClr val="000000"/>
              </a:solidFill>
              <a:latin typeface="Lucida Sans Unicode"/>
            </a:endParaRPr>
          </a:p>
          <a:p>
            <a:endParaRPr dirty="0"/>
          </a:p>
          <a:p>
            <a:endParaRPr dirty="0"/>
          </a:p>
          <a:p>
            <a:r>
              <a:rPr lang="es-ES" sz="1600" dirty="0" err="1">
                <a:solidFill>
                  <a:srgbClr val="000000"/>
                </a:solidFill>
                <a:latin typeface="Lucida Sans Unicode"/>
              </a:rPr>
              <a:t>function</a:t>
            </a:r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latin typeface="Lucida Sans Unicode"/>
              </a:rPr>
              <a:t>conectar(){</a:t>
            </a:r>
            <a:endParaRPr dirty="0"/>
          </a:p>
          <a:p>
            <a:endParaRPr dirty="0"/>
          </a:p>
          <a:p>
            <a:r>
              <a:rPr lang="es-ES" sz="1600" dirty="0" smtClean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</a:t>
            </a:r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link = </a:t>
            </a:r>
            <a:r>
              <a:rPr lang="es-E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mysqli_connect</a:t>
            </a:r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('</a:t>
            </a:r>
            <a:r>
              <a:rPr lang="es-E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localhost</a:t>
            </a:r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', ‘</a:t>
            </a:r>
            <a:r>
              <a:rPr lang="es-E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miUsuario</a:t>
            </a:r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', '</a:t>
            </a:r>
            <a:r>
              <a:rPr lang="es-E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miPassword</a:t>
            </a:r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‘, ‘</a:t>
            </a:r>
            <a:r>
              <a:rPr lang="es-E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miBD</a:t>
            </a:r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’) </a:t>
            </a:r>
          </a:p>
          <a:p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s-ES" sz="1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or</a:t>
            </a:r>
            <a:r>
              <a:rPr lang="es-E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die("Error " . </a:t>
            </a:r>
            <a:r>
              <a:rPr lang="es-ES" sz="1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mysqli_error</a:t>
            </a:r>
            <a:r>
              <a:rPr lang="es-E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($link))</a:t>
            </a:r>
            <a:r>
              <a:rPr lang="es-E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s-ES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s-ES" dirty="0" smtClean="0"/>
          </a:p>
          <a:p>
            <a:r>
              <a:rPr lang="es-ES" sz="16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return</a:t>
            </a:r>
            <a:r>
              <a:rPr lang="es-ES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s-E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$link;</a:t>
            </a:r>
          </a:p>
          <a:p>
            <a:endParaRPr dirty="0"/>
          </a:p>
          <a:p>
            <a:r>
              <a:rPr lang="es-ES" sz="1600" dirty="0" smtClean="0">
                <a:solidFill>
                  <a:srgbClr val="000000"/>
                </a:solidFill>
                <a:latin typeface="Lucida Sans Unicode"/>
              </a:rPr>
              <a:t>}</a:t>
            </a:r>
            <a:endParaRPr dirty="0"/>
          </a:p>
        </p:txBody>
      </p:sp>
      <p:sp>
        <p:nvSpPr>
          <p:cNvPr id="6" name="TextShape 4"/>
          <p:cNvSpPr txBox="1"/>
          <p:nvPr/>
        </p:nvSpPr>
        <p:spPr>
          <a:xfrm>
            <a:off x="4379760" y="6409080"/>
            <a:ext cx="264024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ES" sz="1000">
                <a:solidFill>
                  <a:srgbClr val="000000"/>
                </a:solidFill>
                <a:latin typeface="Lucida Sans Unicode"/>
              </a:rPr>
              <a:t>Seminario de Lenguajes – Opción PHP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s-ES" sz="2000" dirty="0">
                <a:solidFill>
                  <a:srgbClr val="000000"/>
                </a:solidFill>
                <a:latin typeface="Lucida Sans Unicode"/>
              </a:rPr>
              <a:t>PHP – </a:t>
            </a:r>
            <a:r>
              <a:rPr lang="es-ES" sz="2000" dirty="0" err="1">
                <a:solidFill>
                  <a:srgbClr val="000000"/>
                </a:solidFill>
                <a:latin typeface="Lucida Sans Unicode"/>
              </a:rPr>
              <a:t>MySQL</a:t>
            </a:r>
            <a:r>
              <a:rPr lang="es-ES" sz="2000" dirty="0">
                <a:solidFill>
                  <a:srgbClr val="000000"/>
                </a:solidFill>
                <a:latin typeface="Lucida Sans Unicode"/>
              </a:rPr>
              <a:t>. Uso de la función de conexión y Ejemplo DELETE</a:t>
            </a:r>
          </a:p>
        </p:txBody>
      </p:sp>
      <p:sp>
        <p:nvSpPr>
          <p:cNvPr id="59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/>
            <a:fld id="{B1910161-B181-4111-B121-61B1B1718111}" type="slidenum">
              <a:rPr lang="es-ES" sz="1000">
                <a:solidFill>
                  <a:srgbClr val="000000"/>
                </a:solidFill>
                <a:latin typeface="Lucida Sans Unicode"/>
              </a:rPr>
              <a:t>9</a:t>
            </a:fld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1035128" y="1357200"/>
            <a:ext cx="7929360" cy="2771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dirty="0">
                <a:solidFill>
                  <a:srgbClr val="000000"/>
                </a:solidFill>
                <a:latin typeface="Lucida Sans Unicode"/>
              </a:rPr>
              <a:t>&lt;?</a:t>
            </a:r>
            <a:r>
              <a:rPr lang="es-ES" dirty="0" err="1">
                <a:solidFill>
                  <a:srgbClr val="000000"/>
                </a:solidFill>
                <a:latin typeface="Lucida Sans Unicode"/>
              </a:rPr>
              <a:t>php</a:t>
            </a:r>
            <a:endParaRPr dirty="0"/>
          </a:p>
          <a:p>
            <a:endParaRPr dirty="0"/>
          </a:p>
          <a:p>
            <a:r>
              <a:rPr lang="es-ES" dirty="0" err="1">
                <a:solidFill>
                  <a:srgbClr val="000000"/>
                </a:solidFill>
                <a:latin typeface="Lucida Sans Unicode"/>
              </a:rPr>
              <a:t>Include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(“</a:t>
            </a:r>
            <a:r>
              <a:rPr lang="es-ES" dirty="0" err="1" smtClean="0">
                <a:solidFill>
                  <a:srgbClr val="000000"/>
                </a:solidFill>
                <a:latin typeface="Lucida Sans Unicode"/>
              </a:rPr>
              <a:t>conexion.php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”);</a:t>
            </a:r>
            <a:endParaRPr dirty="0"/>
          </a:p>
          <a:p>
            <a:endParaRPr dirty="0"/>
          </a:p>
          <a:p>
            <a:r>
              <a:rPr lang="es-ES" dirty="0">
                <a:solidFill>
                  <a:srgbClr val="000000"/>
                </a:solidFill>
                <a:latin typeface="Lucida Sans Unicode"/>
              </a:rPr>
              <a:t>$link = 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conectar();</a:t>
            </a:r>
            <a:endParaRPr dirty="0"/>
          </a:p>
          <a:p>
            <a:endParaRPr dirty="0"/>
          </a:p>
          <a:p>
            <a:r>
              <a:rPr lang="es-ES" dirty="0" err="1" smtClean="0">
                <a:solidFill>
                  <a:srgbClr val="000000"/>
                </a:solidFill>
                <a:latin typeface="Lucida Sans Unicode"/>
              </a:rPr>
              <a:t>mysqli_query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($link 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, 'DELETE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 FROM 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tabla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 WHERE id &lt; 10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‘);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
</a:t>
            </a:r>
            <a:endParaRPr lang="es-ES" dirty="0" smtClean="0">
              <a:solidFill>
                <a:srgbClr val="000000"/>
              </a:solidFill>
              <a:latin typeface="Lucida Sans Unicode"/>
            </a:endParaRPr>
          </a:p>
          <a:p>
            <a:r>
              <a:rPr lang="es-ES" dirty="0" err="1" smtClean="0">
                <a:solidFill>
                  <a:srgbClr val="000000"/>
                </a:solidFill>
                <a:latin typeface="Lucida Sans Unicode"/>
              </a:rPr>
              <a:t>printf</a:t>
            </a:r>
            <a:r>
              <a:rPr lang="es-ES" dirty="0" smtClean="0">
                <a:solidFill>
                  <a:srgbClr val="000000"/>
                </a:solidFill>
                <a:latin typeface="Lucida Sans Unicode"/>
              </a:rPr>
              <a:t>(“Filas eliminadas: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 %d\n", </a:t>
            </a:r>
            <a:r>
              <a:rPr lang="es-ES" dirty="0" err="1" smtClean="0">
                <a:solidFill>
                  <a:srgbClr val="000000"/>
                </a:solidFill>
                <a:latin typeface="Lucida Sans Unicode"/>
              </a:rPr>
              <a:t>mysqli_affected_rows</a:t>
            </a:r>
            <a:r>
              <a:rPr lang="es-ES" dirty="0">
                <a:solidFill>
                  <a:srgbClr val="000000"/>
                </a:solidFill>
                <a:latin typeface="Lucida Sans Unicode"/>
              </a:rPr>
              <a:t>($link) );</a:t>
            </a:r>
            <a:endParaRPr dirty="0"/>
          </a:p>
          <a:p>
            <a:endParaRPr dirty="0"/>
          </a:p>
          <a:p>
            <a:r>
              <a:rPr lang="es-ES" sz="1600" dirty="0">
                <a:solidFill>
                  <a:srgbClr val="000000"/>
                </a:solidFill>
                <a:latin typeface="Lucida Sans Unicode"/>
              </a:rPr>
              <a:t>?&gt;</a:t>
            </a:r>
            <a:endParaRPr dirty="0"/>
          </a:p>
        </p:txBody>
      </p:sp>
      <p:sp>
        <p:nvSpPr>
          <p:cNvPr id="6" name="TextShape 4"/>
          <p:cNvSpPr txBox="1"/>
          <p:nvPr/>
        </p:nvSpPr>
        <p:spPr>
          <a:xfrm>
            <a:off x="4379760" y="6409080"/>
            <a:ext cx="264024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ES" sz="1000">
                <a:solidFill>
                  <a:srgbClr val="000000"/>
                </a:solidFill>
                <a:latin typeface="Lucida Sans Unicode"/>
              </a:rPr>
              <a:t>Seminario de Lenguajes – Opción PHP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288</TotalTime>
  <Words>295</Words>
  <Application>Microsoft Office PowerPoint</Application>
  <PresentationFormat>Presentación en pantalla (4:3)</PresentationFormat>
  <Paragraphs>123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Corbel</vt:lpstr>
      <vt:lpstr>DejaVu Sans</vt:lpstr>
      <vt:lpstr>Lucida Sans Unicode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Lisandro Delia</dc:creator>
  <cp:lastModifiedBy>Lisandro Delia</cp:lastModifiedBy>
  <cp:revision>10</cp:revision>
  <dcterms:modified xsi:type="dcterms:W3CDTF">2017-04-21T12:00:36Z</dcterms:modified>
</cp:coreProperties>
</file>