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1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16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40075" autoAdjust="0"/>
  </p:normalViewPr>
  <p:slideViewPr>
    <p:cSldViewPr>
      <p:cViewPr varScale="1">
        <p:scale>
          <a:sx n="34" d="100"/>
          <a:sy n="34" d="100"/>
        </p:scale>
        <p:origin x="28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Inside local address: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LAN</a:t>
            </a:r>
          </a:p>
          <a:p>
            <a:r>
              <a:rPr lang="en-US" dirty="0"/>
              <a:t>Inside global address: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(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)</a:t>
            </a:r>
          </a:p>
          <a:p>
            <a:r>
              <a:rPr lang="en-US" dirty="0"/>
              <a:t>Outside local address: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host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LAN</a:t>
            </a:r>
          </a:p>
          <a:p>
            <a:r>
              <a:rPr lang="en-US" dirty="0"/>
              <a:t>Outside global address: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host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 = port addressing</a:t>
            </a:r>
            <a:r>
              <a:rPr lang="en-US" baseline="0" dirty="0"/>
              <a:t> translation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 list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: 210.245.15.100</a:t>
            </a:r>
          </a:p>
          <a:p>
            <a:r>
              <a:rPr lang="en-US" dirty="0"/>
              <a:t>/26 </a:t>
            </a:r>
            <a:r>
              <a:rPr lang="en-US" dirty="0">
                <a:sym typeface="Wingdings" pitchFamily="2" charset="2"/>
              </a:rPr>
              <a:t> 210.245.15.64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/24 =&gt; 210.245.15.0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210.245.12.8</a:t>
            </a:r>
          </a:p>
          <a:p>
            <a:r>
              <a:rPr lang="en-US" dirty="0">
                <a:sym typeface="Wingdings" pitchFamily="2" charset="2"/>
              </a:rPr>
              <a:t>/26  =&gt; 210.245.12.0</a:t>
            </a:r>
          </a:p>
          <a:p>
            <a:r>
              <a:rPr lang="en-US" dirty="0">
                <a:sym typeface="Wingdings" pitchFamily="2" charset="2"/>
              </a:rPr>
              <a:t>/24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77848-7716-41C9-9860-89569F557CA8}" type="slidenum">
              <a:rPr lang="en-US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Hỏi: trong VD vừa rồi, công việc nào là chuyển tiếp, công việc nào là định tuyến???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Số</a:t>
            </a:r>
            <a:r>
              <a:rPr lang="en-US" dirty="0"/>
              <a:t> router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gọi</a:t>
            </a:r>
            <a:r>
              <a:rPr lang="en-US" dirty="0"/>
              <a:t> là Hop Counts</a:t>
            </a:r>
          </a:p>
          <a:p>
            <a:r>
              <a:rPr lang="en-US" dirty="0"/>
              <a:t>Routing Protocol :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routing table</a:t>
            </a:r>
          </a:p>
          <a:p>
            <a:endParaRPr lang="en-US" dirty="0"/>
          </a:p>
          <a:p>
            <a:r>
              <a:rPr lang="en-US" dirty="0"/>
              <a:t>Thầy </a:t>
            </a:r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slide </a:t>
            </a:r>
            <a:r>
              <a:rPr lang="en-US" dirty="0" err="1"/>
              <a:t>tiếng</a:t>
            </a:r>
            <a:r>
              <a:rPr lang="en-US" dirty="0"/>
              <a:t> Anh</a:t>
            </a:r>
          </a:p>
          <a:p>
            <a:endParaRPr lang="en-US" dirty="0"/>
          </a:p>
          <a:p>
            <a:r>
              <a:rPr lang="en-US" dirty="0" err="1"/>
              <a:t>Được</a:t>
            </a:r>
            <a:r>
              <a:rPr lang="en-US" dirty="0"/>
              <a:t> chia ra </a:t>
            </a:r>
            <a:r>
              <a:rPr lang="en-US" dirty="0" err="1"/>
              <a:t>làm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IDG &amp; EDG</a:t>
            </a:r>
          </a:p>
          <a:p>
            <a:endParaRPr lang="en-US" dirty="0"/>
          </a:p>
          <a:p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30s</a:t>
            </a:r>
          </a:p>
          <a:p>
            <a:r>
              <a:rPr lang="en-US" dirty="0"/>
              <a:t>Nghi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: Distance Vector</a:t>
            </a:r>
          </a:p>
          <a:p>
            <a:endParaRPr lang="en-US" dirty="0"/>
          </a:p>
          <a:p>
            <a:r>
              <a:rPr lang="en-US" dirty="0"/>
              <a:t>Nghi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 : Link-State Routing Protocol</a:t>
            </a:r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CTDL </a:t>
            </a:r>
            <a:r>
              <a:rPr lang="en-US" dirty="0" err="1"/>
              <a:t>cây</a:t>
            </a:r>
            <a:r>
              <a:rPr lang="en-US" dirty="0"/>
              <a:t> -&gt;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18BEB-F0D1-4696-809A-87B32D5659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4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router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gọi</a:t>
            </a:r>
            <a:r>
              <a:rPr lang="en-US" dirty="0"/>
              <a:t> là Hop Counts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18BEB-F0D1-4696-809A-87B32D5659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2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router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gọi</a:t>
            </a:r>
            <a:r>
              <a:rPr lang="en-US" dirty="0"/>
              <a:t> là Hop Counts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18BEB-F0D1-4696-809A-87B32D5659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RIP</a:t>
            </a:r>
          </a:p>
          <a:p>
            <a:r>
              <a:rPr lang="en-US" dirty="0"/>
              <a:t>OSPF</a:t>
            </a:r>
          </a:p>
          <a:p>
            <a:r>
              <a:rPr lang="en-US" dirty="0" err="1"/>
              <a:t>Classfull</a:t>
            </a:r>
            <a:r>
              <a:rPr lang="en-US" baseline="0" dirty="0"/>
              <a:t> </a:t>
            </a:r>
            <a:r>
              <a:rPr lang="en-US" baseline="0" dirty="0" err="1"/>
              <a:t>vs</a:t>
            </a:r>
            <a:r>
              <a:rPr lang="en-US" baseline="0" dirty="0"/>
              <a:t> classless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: </a:t>
            </a:r>
            <a:r>
              <a:rPr lang="en-US" baseline="0" dirty="0" err="1"/>
              <a:t>dịch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đường</a:t>
            </a:r>
            <a:r>
              <a:rPr lang="en-US" baseline="0" dirty="0"/>
              <a:t> </a:t>
            </a:r>
            <a:r>
              <a:rPr lang="en-US" baseline="0" dirty="0" err="1"/>
              <a:t>mạng</a:t>
            </a:r>
            <a:r>
              <a:rPr lang="en-US" baseline="0" dirty="0"/>
              <a:t> sang 1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mạng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endParaRPr lang="en-US" baseline="0" dirty="0"/>
          </a:p>
          <a:p>
            <a:r>
              <a:rPr lang="en-US" baseline="0" dirty="0"/>
              <a:t>VD: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– Vi </a:t>
            </a:r>
            <a:r>
              <a:rPr lang="en-US" baseline="0" dirty="0">
                <a:sym typeface="Wingdings" pitchFamily="2" charset="2"/>
              </a:rPr>
              <a:t> </a:t>
            </a:r>
            <a:r>
              <a:rPr lang="en-US" baseline="0" dirty="0" err="1">
                <a:sym typeface="Wingdings" pitchFamily="2" charset="2"/>
              </a:rPr>
              <a:t>người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Việt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đọc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hiểu</a:t>
            </a:r>
            <a:r>
              <a:rPr lang="en-US" baseline="0" dirty="0">
                <a:sym typeface="Wingdings" pitchFamily="2" charset="2"/>
              </a:rPr>
              <a:t>  </a:t>
            </a:r>
            <a:r>
              <a:rPr lang="en-US" baseline="0" dirty="0" err="1">
                <a:sym typeface="Wingdings" pitchFamily="2" charset="2"/>
              </a:rPr>
              <a:t>khi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giao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tiếp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với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nước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khác</a:t>
            </a:r>
            <a:r>
              <a:rPr lang="en-US" baseline="0" dirty="0">
                <a:sym typeface="Wingdings" pitchFamily="2" charset="2"/>
              </a:rPr>
              <a:t>  </a:t>
            </a:r>
            <a:r>
              <a:rPr lang="en-US" baseline="0" dirty="0" err="1">
                <a:sym typeface="Wingdings" pitchFamily="2" charset="2"/>
              </a:rPr>
              <a:t>dịch</a:t>
            </a:r>
            <a:r>
              <a:rPr lang="en-US" baseline="0" dirty="0">
                <a:sym typeface="Wingdings" pitchFamily="2" charset="2"/>
              </a:rPr>
              <a:t> sang </a:t>
            </a:r>
            <a:r>
              <a:rPr lang="en-US" baseline="0" dirty="0" err="1">
                <a:sym typeface="Wingdings" pitchFamily="2" charset="2"/>
              </a:rPr>
              <a:t>ngôn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ngữ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người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mình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giao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tiếp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hiểu</a:t>
            </a:r>
            <a:r>
              <a:rPr lang="en-US" baseline="0" dirty="0">
                <a:sym typeface="Wingdings" pitchFamily="2" charset="2"/>
              </a:rPr>
              <a:t>: 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Tháng</a:t>
            </a:r>
            <a:r>
              <a:rPr lang="en-US" dirty="0"/>
              <a:t> 09/2011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Email</a:t>
            </a:r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2.bin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20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/>
              <a:t> 06</a:t>
            </a:r>
            <a:br>
              <a:rPr lang="en-US" dirty="0"/>
            </a:b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MẠNG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MÁY TÍNH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6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/>
              <a:t>Virtual circuit network - 3</a:t>
            </a:r>
          </a:p>
        </p:txBody>
      </p:sp>
      <p:sp>
        <p:nvSpPr>
          <p:cNvPr id="98" name="Text Box 152"/>
          <p:cNvSpPr txBox="1">
            <a:spLocks noChangeArrowheads="1"/>
          </p:cNvSpPr>
          <p:nvPr/>
        </p:nvSpPr>
        <p:spPr bwMode="auto">
          <a:xfrm>
            <a:off x="1370429" y="5918200"/>
            <a:ext cx="632577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Routers </a:t>
            </a:r>
            <a:r>
              <a:rPr lang="en-US" sz="2400" dirty="0" err="1">
                <a:solidFill>
                  <a:srgbClr val="FF0000"/>
                </a:solidFill>
              </a:rPr>
              <a:t>duy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trì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tin </a:t>
            </a:r>
            <a:r>
              <a:rPr lang="en-US" sz="2400" dirty="0" err="1">
                <a:solidFill>
                  <a:srgbClr val="FF0000"/>
                </a:solidFill>
              </a:rPr>
              <a:t>về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trạng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thái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kết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nối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</a:p>
        </p:txBody>
      </p:sp>
      <p:grpSp>
        <p:nvGrpSpPr>
          <p:cNvPr id="2" name="Group 196"/>
          <p:cNvGrpSpPr/>
          <p:nvPr/>
        </p:nvGrpSpPr>
        <p:grpSpPr>
          <a:xfrm>
            <a:off x="4381500" y="785813"/>
            <a:ext cx="4457701" cy="2420937"/>
            <a:chOff x="4381500" y="785813"/>
            <a:chExt cx="4457701" cy="2420937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403850" y="1392238"/>
              <a:ext cx="2847975" cy="1481137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5"/>
            <p:cNvSpPr>
              <a:spLocks noChangeShapeType="1"/>
            </p:cNvSpPr>
            <p:nvPr/>
          </p:nvSpPr>
          <p:spPr bwMode="auto">
            <a:xfrm>
              <a:off x="6043613" y="1990725"/>
              <a:ext cx="0" cy="36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17"/>
            <p:cNvSpPr>
              <a:spLocks noChangeShapeType="1"/>
            </p:cNvSpPr>
            <p:nvPr/>
          </p:nvSpPr>
          <p:spPr bwMode="auto">
            <a:xfrm>
              <a:off x="6338888" y="1862138"/>
              <a:ext cx="798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18"/>
            <p:cNvSpPr>
              <a:spLocks noChangeShapeType="1"/>
            </p:cNvSpPr>
            <p:nvPr/>
          </p:nvSpPr>
          <p:spPr bwMode="auto">
            <a:xfrm>
              <a:off x="6275388" y="2493963"/>
              <a:ext cx="823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19"/>
            <p:cNvSpPr>
              <a:spLocks noChangeShapeType="1"/>
            </p:cNvSpPr>
            <p:nvPr/>
          </p:nvSpPr>
          <p:spPr bwMode="auto">
            <a:xfrm>
              <a:off x="7356475" y="1978025"/>
              <a:ext cx="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20"/>
            <p:cNvSpPr>
              <a:spLocks noChangeShapeType="1"/>
            </p:cNvSpPr>
            <p:nvPr/>
          </p:nvSpPr>
          <p:spPr bwMode="auto">
            <a:xfrm>
              <a:off x="5245100" y="1874838"/>
              <a:ext cx="554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21"/>
            <p:cNvSpPr>
              <a:spLocks noChangeShapeType="1"/>
            </p:cNvSpPr>
            <p:nvPr/>
          </p:nvSpPr>
          <p:spPr bwMode="auto">
            <a:xfrm>
              <a:off x="7615238" y="1874838"/>
              <a:ext cx="746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22"/>
            <p:cNvSpPr>
              <a:spLocks noChangeShapeType="1"/>
            </p:cNvSpPr>
            <p:nvPr/>
          </p:nvSpPr>
          <p:spPr bwMode="auto">
            <a:xfrm>
              <a:off x="7562850" y="2493963"/>
              <a:ext cx="374650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23"/>
            <p:cNvSpPr>
              <a:spLocks noChangeShapeType="1"/>
            </p:cNvSpPr>
            <p:nvPr/>
          </p:nvSpPr>
          <p:spPr bwMode="auto">
            <a:xfrm>
              <a:off x="5592763" y="2506663"/>
              <a:ext cx="219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22" name="Object 124"/>
            <p:cNvGraphicFramePr>
              <a:graphicFrameLocks noChangeAspect="1"/>
            </p:cNvGraphicFramePr>
            <p:nvPr/>
          </p:nvGraphicFramePr>
          <p:xfrm>
            <a:off x="4781550" y="1654175"/>
            <a:ext cx="528638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63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1550" y="1654175"/>
                          <a:ext cx="528638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5"/>
            <p:cNvGraphicFramePr>
              <a:graphicFrameLocks noChangeAspect="1"/>
            </p:cNvGraphicFramePr>
            <p:nvPr/>
          </p:nvGraphicFramePr>
          <p:xfrm>
            <a:off x="8310563" y="1654175"/>
            <a:ext cx="528638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64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0563" y="1654175"/>
                          <a:ext cx="528638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26"/>
            <p:cNvSpPr>
              <a:spLocks noChangeShapeType="1"/>
            </p:cNvSpPr>
            <p:nvPr/>
          </p:nvSpPr>
          <p:spPr bwMode="auto">
            <a:xfrm>
              <a:off x="5335588" y="1785938"/>
              <a:ext cx="411163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127"/>
            <p:cNvSpPr>
              <a:spLocks noChangeShapeType="1"/>
            </p:cNvSpPr>
            <p:nvPr/>
          </p:nvSpPr>
          <p:spPr bwMode="auto">
            <a:xfrm>
              <a:off x="7640638" y="1797050"/>
              <a:ext cx="66833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28"/>
            <p:cNvSpPr>
              <a:spLocks noChangeShapeType="1"/>
            </p:cNvSpPr>
            <p:nvPr/>
          </p:nvSpPr>
          <p:spPr bwMode="auto">
            <a:xfrm>
              <a:off x="6402388" y="1784350"/>
              <a:ext cx="68103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Text Box 129"/>
            <p:cNvSpPr txBox="1">
              <a:spLocks noChangeArrowheads="1"/>
            </p:cNvSpPr>
            <p:nvPr/>
          </p:nvSpPr>
          <p:spPr bwMode="auto">
            <a:xfrm>
              <a:off x="5421313" y="1519238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8" name="Text Box 130"/>
            <p:cNvSpPr txBox="1">
              <a:spLocks noChangeArrowheads="1"/>
            </p:cNvSpPr>
            <p:nvPr/>
          </p:nvSpPr>
          <p:spPr bwMode="auto">
            <a:xfrm>
              <a:off x="6581775" y="1443038"/>
              <a:ext cx="400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22</a:t>
              </a:r>
            </a:p>
          </p:txBody>
        </p:sp>
        <p:sp>
          <p:nvSpPr>
            <p:cNvPr id="29" name="Text Box 131"/>
            <p:cNvSpPr txBox="1">
              <a:spLocks noChangeArrowheads="1"/>
            </p:cNvSpPr>
            <p:nvPr/>
          </p:nvSpPr>
          <p:spPr bwMode="auto">
            <a:xfrm>
              <a:off x="7740650" y="1481138"/>
              <a:ext cx="400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32</a:t>
              </a:r>
            </a:p>
          </p:txBody>
        </p:sp>
        <p:sp>
          <p:nvSpPr>
            <p:cNvPr id="30" name="Text Box 132"/>
            <p:cNvSpPr txBox="1">
              <a:spLocks noChangeArrowheads="1"/>
            </p:cNvSpPr>
            <p:nvPr/>
          </p:nvSpPr>
          <p:spPr bwMode="auto">
            <a:xfrm>
              <a:off x="5486400" y="1828800"/>
              <a:ext cx="2762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1" name="Text Box 133"/>
            <p:cNvSpPr txBox="1">
              <a:spLocks noChangeArrowheads="1"/>
            </p:cNvSpPr>
            <p:nvPr/>
          </p:nvSpPr>
          <p:spPr bwMode="auto">
            <a:xfrm>
              <a:off x="5976938" y="1944688"/>
              <a:ext cx="3079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2" name="Text Box 134"/>
            <p:cNvSpPr txBox="1">
              <a:spLocks noChangeArrowheads="1"/>
            </p:cNvSpPr>
            <p:nvPr/>
          </p:nvSpPr>
          <p:spPr bwMode="auto">
            <a:xfrm>
              <a:off x="6286500" y="1790700"/>
              <a:ext cx="3079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3" name="Text Box 135"/>
            <p:cNvSpPr txBox="1">
              <a:spLocks noChangeArrowheads="1"/>
            </p:cNvSpPr>
            <p:nvPr/>
          </p:nvSpPr>
          <p:spPr bwMode="auto">
            <a:xfrm>
              <a:off x="4767263" y="785813"/>
              <a:ext cx="13255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VC number</a:t>
              </a:r>
            </a:p>
          </p:txBody>
        </p:sp>
        <p:sp>
          <p:nvSpPr>
            <p:cNvPr id="34" name="Line 137"/>
            <p:cNvSpPr>
              <a:spLocks noChangeShapeType="1"/>
            </p:cNvSpPr>
            <p:nvPr/>
          </p:nvSpPr>
          <p:spPr bwMode="auto">
            <a:xfrm>
              <a:off x="5268913" y="1117600"/>
              <a:ext cx="233363" cy="41116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Text Box 138"/>
            <p:cNvSpPr txBox="1">
              <a:spLocks noChangeArrowheads="1"/>
            </p:cNvSpPr>
            <p:nvPr/>
          </p:nvSpPr>
          <p:spPr bwMode="auto">
            <a:xfrm>
              <a:off x="4381500" y="2565400"/>
              <a:ext cx="1185863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interface</a:t>
              </a:r>
            </a:p>
            <a:p>
              <a:r>
                <a:rPr lang="en-US"/>
                <a:t>number</a:t>
              </a:r>
            </a:p>
          </p:txBody>
        </p:sp>
        <p:sp>
          <p:nvSpPr>
            <p:cNvPr id="36" name="Line 139"/>
            <p:cNvSpPr>
              <a:spLocks noChangeShapeType="1"/>
            </p:cNvSpPr>
            <p:nvPr/>
          </p:nvSpPr>
          <p:spPr bwMode="auto">
            <a:xfrm flipV="1">
              <a:off x="5180013" y="2133600"/>
              <a:ext cx="463550" cy="450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171"/>
            <p:cNvGrpSpPr/>
            <p:nvPr/>
          </p:nvGrpSpPr>
          <p:grpSpPr>
            <a:xfrm>
              <a:off x="5867400" y="2438400"/>
              <a:ext cx="501650" cy="232929"/>
              <a:chOff x="4038600" y="4747086"/>
              <a:chExt cx="501650" cy="232929"/>
            </a:xfrm>
          </p:grpSpPr>
          <p:sp>
            <p:nvSpPr>
              <p:cNvPr id="170" name="Oval 8"/>
              <p:cNvSpPr>
                <a:spLocks noChangeArrowheads="1"/>
              </p:cNvSpPr>
              <p:nvPr/>
            </p:nvSpPr>
            <p:spPr bwMode="auto">
              <a:xfrm>
                <a:off x="4042780" y="4850906"/>
                <a:ext cx="497470" cy="12910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9"/>
              <p:cNvSpPr>
                <a:spLocks noChangeShapeType="1"/>
              </p:cNvSpPr>
              <p:nvPr/>
            </p:nvSpPr>
            <p:spPr bwMode="auto">
              <a:xfrm>
                <a:off x="404278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10"/>
              <p:cNvSpPr>
                <a:spLocks noChangeShapeType="1"/>
              </p:cNvSpPr>
              <p:nvPr/>
            </p:nvSpPr>
            <p:spPr bwMode="auto">
              <a:xfrm>
                <a:off x="454025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11"/>
              <p:cNvSpPr>
                <a:spLocks noChangeArrowheads="1"/>
              </p:cNvSpPr>
              <p:nvPr/>
            </p:nvSpPr>
            <p:spPr bwMode="auto">
              <a:xfrm>
                <a:off x="4042780" y="4840258"/>
                <a:ext cx="493289" cy="7853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4" name="Oval 12"/>
              <p:cNvSpPr>
                <a:spLocks noChangeArrowheads="1"/>
              </p:cNvSpPr>
              <p:nvPr/>
            </p:nvSpPr>
            <p:spPr bwMode="auto">
              <a:xfrm>
                <a:off x="4038600" y="4747086"/>
                <a:ext cx="497470" cy="15040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4174369" y="4811571"/>
                <a:ext cx="245252" cy="65219"/>
                <a:chOff x="2848" y="848"/>
                <a:chExt cx="140" cy="98"/>
              </a:xfrm>
            </p:grpSpPr>
            <p:sp>
              <p:nvSpPr>
                <p:cNvPr id="18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1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 flipV="1">
                <a:off x="4174369" y="4800610"/>
                <a:ext cx="245252" cy="65219"/>
                <a:chOff x="2848" y="848"/>
                <a:chExt cx="140" cy="98"/>
              </a:xfrm>
            </p:grpSpPr>
            <p:sp>
              <p:nvSpPr>
                <p:cNvPr id="177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8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9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85"/>
            <p:cNvGrpSpPr/>
            <p:nvPr/>
          </p:nvGrpSpPr>
          <p:grpSpPr>
            <a:xfrm>
              <a:off x="7162800" y="1676400"/>
              <a:ext cx="501650" cy="232929"/>
              <a:chOff x="4038600" y="4747086"/>
              <a:chExt cx="501650" cy="232929"/>
            </a:xfrm>
          </p:grpSpPr>
          <p:sp>
            <p:nvSpPr>
              <p:cNvPr id="157" name="Oval 8"/>
              <p:cNvSpPr>
                <a:spLocks noChangeArrowheads="1"/>
              </p:cNvSpPr>
              <p:nvPr/>
            </p:nvSpPr>
            <p:spPr bwMode="auto">
              <a:xfrm>
                <a:off x="4042780" y="4850906"/>
                <a:ext cx="497470" cy="12910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9"/>
              <p:cNvSpPr>
                <a:spLocks noChangeShapeType="1"/>
              </p:cNvSpPr>
              <p:nvPr/>
            </p:nvSpPr>
            <p:spPr bwMode="auto">
              <a:xfrm>
                <a:off x="404278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10"/>
              <p:cNvSpPr>
                <a:spLocks noChangeShapeType="1"/>
              </p:cNvSpPr>
              <p:nvPr/>
            </p:nvSpPr>
            <p:spPr bwMode="auto">
              <a:xfrm>
                <a:off x="454025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Rectangle 11"/>
              <p:cNvSpPr>
                <a:spLocks noChangeArrowheads="1"/>
              </p:cNvSpPr>
              <p:nvPr/>
            </p:nvSpPr>
            <p:spPr bwMode="auto">
              <a:xfrm>
                <a:off x="4042780" y="4840258"/>
                <a:ext cx="493289" cy="7853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1" name="Oval 12"/>
              <p:cNvSpPr>
                <a:spLocks noChangeArrowheads="1"/>
              </p:cNvSpPr>
              <p:nvPr/>
            </p:nvSpPr>
            <p:spPr bwMode="auto">
              <a:xfrm>
                <a:off x="4038600" y="4747086"/>
                <a:ext cx="497470" cy="15040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4174369" y="4811571"/>
                <a:ext cx="245252" cy="65219"/>
                <a:chOff x="2848" y="848"/>
                <a:chExt cx="140" cy="98"/>
              </a:xfrm>
            </p:grpSpPr>
            <p:sp>
              <p:nvSpPr>
                <p:cNvPr id="16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 flipV="1">
                <a:off x="4174369" y="4800610"/>
                <a:ext cx="245252" cy="65219"/>
                <a:chOff x="2848" y="848"/>
                <a:chExt cx="140" cy="98"/>
              </a:xfrm>
            </p:grpSpPr>
            <p:sp>
              <p:nvSpPr>
                <p:cNvPr id="16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199"/>
            <p:cNvGrpSpPr/>
            <p:nvPr/>
          </p:nvGrpSpPr>
          <p:grpSpPr>
            <a:xfrm>
              <a:off x="7086600" y="2362200"/>
              <a:ext cx="501650" cy="232929"/>
              <a:chOff x="4038600" y="4747086"/>
              <a:chExt cx="501650" cy="232929"/>
            </a:xfrm>
          </p:grpSpPr>
          <p:sp>
            <p:nvSpPr>
              <p:cNvPr id="144" name="Oval 8"/>
              <p:cNvSpPr>
                <a:spLocks noChangeArrowheads="1"/>
              </p:cNvSpPr>
              <p:nvPr/>
            </p:nvSpPr>
            <p:spPr bwMode="auto">
              <a:xfrm>
                <a:off x="4042780" y="4850906"/>
                <a:ext cx="497470" cy="12910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9"/>
              <p:cNvSpPr>
                <a:spLocks noChangeShapeType="1"/>
              </p:cNvSpPr>
              <p:nvPr/>
            </p:nvSpPr>
            <p:spPr bwMode="auto">
              <a:xfrm>
                <a:off x="404278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10"/>
              <p:cNvSpPr>
                <a:spLocks noChangeShapeType="1"/>
              </p:cNvSpPr>
              <p:nvPr/>
            </p:nvSpPr>
            <p:spPr bwMode="auto">
              <a:xfrm>
                <a:off x="454025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Rectangle 11"/>
              <p:cNvSpPr>
                <a:spLocks noChangeArrowheads="1"/>
              </p:cNvSpPr>
              <p:nvPr/>
            </p:nvSpPr>
            <p:spPr bwMode="auto">
              <a:xfrm>
                <a:off x="4042780" y="4840258"/>
                <a:ext cx="493289" cy="7853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8" name="Oval 12"/>
              <p:cNvSpPr>
                <a:spLocks noChangeArrowheads="1"/>
              </p:cNvSpPr>
              <p:nvPr/>
            </p:nvSpPr>
            <p:spPr bwMode="auto">
              <a:xfrm>
                <a:off x="4038600" y="4747086"/>
                <a:ext cx="497470" cy="15040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4174369" y="4811571"/>
                <a:ext cx="245252" cy="65219"/>
                <a:chOff x="2848" y="848"/>
                <a:chExt cx="140" cy="98"/>
              </a:xfrm>
            </p:grpSpPr>
            <p:sp>
              <p:nvSpPr>
                <p:cNvPr id="15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"/>
              <p:cNvGrpSpPr>
                <a:grpSpLocks/>
              </p:cNvGrpSpPr>
              <p:nvPr/>
            </p:nvGrpSpPr>
            <p:grpSpPr bwMode="auto">
              <a:xfrm flipV="1">
                <a:off x="4174369" y="4800610"/>
                <a:ext cx="245252" cy="65219"/>
                <a:chOff x="2848" y="848"/>
                <a:chExt cx="140" cy="98"/>
              </a:xfrm>
            </p:grpSpPr>
            <p:sp>
              <p:nvSpPr>
                <p:cNvPr id="15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213"/>
            <p:cNvGrpSpPr/>
            <p:nvPr/>
          </p:nvGrpSpPr>
          <p:grpSpPr>
            <a:xfrm>
              <a:off x="5791200" y="1676400"/>
              <a:ext cx="501650" cy="232929"/>
              <a:chOff x="4038600" y="4747086"/>
              <a:chExt cx="501650" cy="232929"/>
            </a:xfrm>
          </p:grpSpPr>
          <p:sp>
            <p:nvSpPr>
              <p:cNvPr id="131" name="Oval 8"/>
              <p:cNvSpPr>
                <a:spLocks noChangeArrowheads="1"/>
              </p:cNvSpPr>
              <p:nvPr/>
            </p:nvSpPr>
            <p:spPr bwMode="auto">
              <a:xfrm>
                <a:off x="4042780" y="4850906"/>
                <a:ext cx="497470" cy="12910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9"/>
              <p:cNvSpPr>
                <a:spLocks noChangeShapeType="1"/>
              </p:cNvSpPr>
              <p:nvPr/>
            </p:nvSpPr>
            <p:spPr bwMode="auto">
              <a:xfrm>
                <a:off x="404278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0"/>
              <p:cNvSpPr>
                <a:spLocks noChangeShapeType="1"/>
              </p:cNvSpPr>
              <p:nvPr/>
            </p:nvSpPr>
            <p:spPr bwMode="auto">
              <a:xfrm>
                <a:off x="454025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Rectangle 11"/>
              <p:cNvSpPr>
                <a:spLocks noChangeArrowheads="1"/>
              </p:cNvSpPr>
              <p:nvPr/>
            </p:nvSpPr>
            <p:spPr bwMode="auto">
              <a:xfrm>
                <a:off x="4042780" y="4840258"/>
                <a:ext cx="493289" cy="7853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5" name="Oval 12"/>
              <p:cNvSpPr>
                <a:spLocks noChangeArrowheads="1"/>
              </p:cNvSpPr>
              <p:nvPr/>
            </p:nvSpPr>
            <p:spPr bwMode="auto">
              <a:xfrm>
                <a:off x="4038600" y="4747086"/>
                <a:ext cx="497470" cy="15040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13"/>
              <p:cNvGrpSpPr>
                <a:grpSpLocks/>
              </p:cNvGrpSpPr>
              <p:nvPr/>
            </p:nvGrpSpPr>
            <p:grpSpPr bwMode="auto">
              <a:xfrm>
                <a:off x="4174369" y="4811571"/>
                <a:ext cx="245252" cy="65219"/>
                <a:chOff x="2848" y="848"/>
                <a:chExt cx="140" cy="98"/>
              </a:xfrm>
            </p:grpSpPr>
            <p:sp>
              <p:nvSpPr>
                <p:cNvPr id="14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17"/>
              <p:cNvGrpSpPr>
                <a:grpSpLocks/>
              </p:cNvGrpSpPr>
              <p:nvPr/>
            </p:nvGrpSpPr>
            <p:grpSpPr bwMode="auto">
              <a:xfrm flipV="1">
                <a:off x="4174369" y="4800610"/>
                <a:ext cx="245252" cy="65219"/>
                <a:chOff x="2848" y="848"/>
                <a:chExt cx="140" cy="98"/>
              </a:xfrm>
            </p:grpSpPr>
            <p:sp>
              <p:nvSpPr>
                <p:cNvPr id="13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96" name="Table 195"/>
          <p:cNvGraphicFramePr>
            <a:graphicFrameLocks noGrp="1"/>
          </p:cNvGraphicFramePr>
          <p:nvPr/>
        </p:nvGraphicFramePr>
        <p:xfrm>
          <a:off x="1600200" y="3429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Cổng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vào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VC# </a:t>
                      </a:r>
                      <a:r>
                        <a:rPr lang="en-US" dirty="0" err="1"/>
                        <a:t>vào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Cổng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VC#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6" name="Slide Number Placeholder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Datagram network - 1</a:t>
            </a:r>
            <a:endParaRPr 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001000" cy="5102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Router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: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Mỗi</a:t>
            </a:r>
            <a:r>
              <a:rPr lang="en-US" dirty="0"/>
              <a:t> router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/>
              <a:t>Datagram network - 2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638800" y="16002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210.245.10.5/24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0" y="1600200"/>
            <a:ext cx="196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200.245.60.45/24</a:t>
            </a: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232150" y="1901825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5"/>
          <p:cNvSpPr>
            <a:spLocks noChangeShapeType="1"/>
          </p:cNvSpPr>
          <p:nvPr/>
        </p:nvSpPr>
        <p:spPr bwMode="auto">
          <a:xfrm>
            <a:off x="3871913" y="2500312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117"/>
          <p:cNvSpPr>
            <a:spLocks noChangeShapeType="1"/>
          </p:cNvSpPr>
          <p:nvPr/>
        </p:nvSpPr>
        <p:spPr bwMode="auto">
          <a:xfrm>
            <a:off x="4167188" y="2371725"/>
            <a:ext cx="798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18"/>
          <p:cNvSpPr>
            <a:spLocks noChangeShapeType="1"/>
          </p:cNvSpPr>
          <p:nvPr/>
        </p:nvSpPr>
        <p:spPr bwMode="auto">
          <a:xfrm>
            <a:off x="4103688" y="3003550"/>
            <a:ext cx="82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5184775" y="2487612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120"/>
          <p:cNvSpPr>
            <a:spLocks noChangeShapeType="1"/>
          </p:cNvSpPr>
          <p:nvPr/>
        </p:nvSpPr>
        <p:spPr bwMode="auto">
          <a:xfrm>
            <a:off x="3073400" y="2384425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Line 121"/>
          <p:cNvSpPr>
            <a:spLocks noChangeShapeType="1"/>
          </p:cNvSpPr>
          <p:nvPr/>
        </p:nvSpPr>
        <p:spPr bwMode="auto">
          <a:xfrm>
            <a:off x="5443538" y="2384425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Line 122"/>
          <p:cNvSpPr>
            <a:spLocks noChangeShapeType="1"/>
          </p:cNvSpPr>
          <p:nvPr/>
        </p:nvSpPr>
        <p:spPr bwMode="auto">
          <a:xfrm>
            <a:off x="5391150" y="3003550"/>
            <a:ext cx="3746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Line 123"/>
          <p:cNvSpPr>
            <a:spLocks noChangeShapeType="1"/>
          </p:cNvSpPr>
          <p:nvPr/>
        </p:nvSpPr>
        <p:spPr bwMode="auto">
          <a:xfrm>
            <a:off x="3421063" y="3016250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0" name="Object 124"/>
          <p:cNvGraphicFramePr>
            <a:graphicFrameLocks noChangeAspect="1"/>
          </p:cNvGraphicFramePr>
          <p:nvPr/>
        </p:nvGraphicFramePr>
        <p:xfrm>
          <a:off x="2609850" y="2163762"/>
          <a:ext cx="528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7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163762"/>
                        <a:ext cx="528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5"/>
          <p:cNvGraphicFramePr>
            <a:graphicFrameLocks noChangeAspect="1"/>
          </p:cNvGraphicFramePr>
          <p:nvPr/>
        </p:nvGraphicFramePr>
        <p:xfrm>
          <a:off x="6138863" y="2163762"/>
          <a:ext cx="528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8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2163762"/>
                        <a:ext cx="528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32"/>
          <p:cNvSpPr txBox="1">
            <a:spLocks noChangeArrowheads="1"/>
          </p:cNvSpPr>
          <p:nvPr/>
        </p:nvSpPr>
        <p:spPr bwMode="auto">
          <a:xfrm>
            <a:off x="3314700" y="2338387"/>
            <a:ext cx="27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9" name="Text Box 133"/>
          <p:cNvSpPr txBox="1">
            <a:spLocks noChangeArrowheads="1"/>
          </p:cNvSpPr>
          <p:nvPr/>
        </p:nvSpPr>
        <p:spPr bwMode="auto">
          <a:xfrm>
            <a:off x="3805238" y="2454275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0" name="Text Box 134"/>
          <p:cNvSpPr txBox="1">
            <a:spLocks noChangeArrowheads="1"/>
          </p:cNvSpPr>
          <p:nvPr/>
        </p:nvSpPr>
        <p:spPr bwMode="auto">
          <a:xfrm>
            <a:off x="4114800" y="2300287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3" name="Text Box 138"/>
          <p:cNvSpPr txBox="1">
            <a:spLocks noChangeArrowheads="1"/>
          </p:cNvSpPr>
          <p:nvPr/>
        </p:nvSpPr>
        <p:spPr bwMode="auto">
          <a:xfrm>
            <a:off x="2209800" y="3074987"/>
            <a:ext cx="1185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interface</a:t>
            </a:r>
          </a:p>
          <a:p>
            <a:r>
              <a:rPr lang="en-US"/>
              <a:t>number</a:t>
            </a:r>
          </a:p>
        </p:txBody>
      </p:sp>
      <p:sp>
        <p:nvSpPr>
          <p:cNvPr id="34" name="Line 139"/>
          <p:cNvSpPr>
            <a:spLocks noChangeShapeType="1"/>
          </p:cNvSpPr>
          <p:nvPr/>
        </p:nvSpPr>
        <p:spPr bwMode="auto">
          <a:xfrm flipV="1">
            <a:off x="3008313" y="2643187"/>
            <a:ext cx="46355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71"/>
          <p:cNvGrpSpPr/>
          <p:nvPr/>
        </p:nvGrpSpPr>
        <p:grpSpPr>
          <a:xfrm>
            <a:off x="3695700" y="2947987"/>
            <a:ext cx="501650" cy="232929"/>
            <a:chOff x="4038600" y="4747086"/>
            <a:chExt cx="501650" cy="232929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8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85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85"/>
          <p:cNvGrpSpPr/>
          <p:nvPr/>
        </p:nvGrpSpPr>
        <p:grpSpPr>
          <a:xfrm>
            <a:off x="4991100" y="2185987"/>
            <a:ext cx="501650" cy="232929"/>
            <a:chOff x="4038600" y="4747086"/>
            <a:chExt cx="501650" cy="232929"/>
          </a:xfrm>
        </p:grpSpPr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199"/>
          <p:cNvGrpSpPr/>
          <p:nvPr/>
        </p:nvGrpSpPr>
        <p:grpSpPr>
          <a:xfrm>
            <a:off x="4914900" y="2871787"/>
            <a:ext cx="501650" cy="232929"/>
            <a:chOff x="4038600" y="4747086"/>
            <a:chExt cx="501650" cy="232929"/>
          </a:xfrm>
        </p:grpSpPr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6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13"/>
          <p:cNvGrpSpPr/>
          <p:nvPr/>
        </p:nvGrpSpPr>
        <p:grpSpPr>
          <a:xfrm>
            <a:off x="3619500" y="2185987"/>
            <a:ext cx="501650" cy="232929"/>
            <a:chOff x="4038600" y="4747086"/>
            <a:chExt cx="501650" cy="232929"/>
          </a:xfrm>
        </p:grpSpPr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1066800" y="4114800"/>
          <a:ext cx="7162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  <a:r>
                        <a:rPr lang="en-US" baseline="0" dirty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Subnetmask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210.245.10.0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210.245.15.0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210.245.15.192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255.255.255.192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1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8" grpId="0"/>
      <p:bldP spid="29" grpId="0"/>
      <p:bldP spid="30" grpId="0"/>
      <p:bldP spid="33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–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IP</a:t>
            </a:r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ICMP</a:t>
            </a:r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NAT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E6D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-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“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”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host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host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-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- 2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43400" y="1143000"/>
            <a:ext cx="3962400" cy="4038600"/>
            <a:chOff x="2928" y="960"/>
            <a:chExt cx="2496" cy="2544"/>
          </a:xfrm>
        </p:grpSpPr>
        <p:sp>
          <p:nvSpPr>
            <p:cNvPr id="9261" name="Arc 4"/>
            <p:cNvSpPr>
              <a:spLocks/>
            </p:cNvSpPr>
            <p:nvPr/>
          </p:nvSpPr>
          <p:spPr bwMode="auto">
            <a:xfrm rot="1856510">
              <a:off x="3422" y="2539"/>
              <a:ext cx="736" cy="965"/>
            </a:xfrm>
            <a:custGeom>
              <a:avLst/>
              <a:gdLst>
                <a:gd name="T0" fmla="*/ 0 w 38449"/>
                <a:gd name="T1" fmla="*/ 588 h 21600"/>
                <a:gd name="T2" fmla="*/ 736 w 38449"/>
                <a:gd name="T3" fmla="*/ 471 h 21600"/>
                <a:gd name="T4" fmla="*/ 381 w 38449"/>
                <a:gd name="T5" fmla="*/ 965 h 21600"/>
                <a:gd name="T6" fmla="*/ 0 60000 65536"/>
                <a:gd name="T7" fmla="*/ 0 60000 65536"/>
                <a:gd name="T8" fmla="*/ 0 60000 65536"/>
                <a:gd name="T9" fmla="*/ 0 w 38449"/>
                <a:gd name="T10" fmla="*/ 0 h 21600"/>
                <a:gd name="T11" fmla="*/ 38449 w 384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49" h="21600" fill="none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</a:path>
                <a:path w="38449" h="21600" stroke="0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  <a:lnTo>
                    <a:pt x="1988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Oval 5"/>
            <p:cNvSpPr>
              <a:spLocks noChangeArrowheads="1"/>
            </p:cNvSpPr>
            <p:nvPr/>
          </p:nvSpPr>
          <p:spPr bwMode="auto">
            <a:xfrm>
              <a:off x="4040" y="2100"/>
              <a:ext cx="165" cy="26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Arc 6"/>
            <p:cNvSpPr>
              <a:spLocks/>
            </p:cNvSpPr>
            <p:nvPr/>
          </p:nvSpPr>
          <p:spPr bwMode="auto">
            <a:xfrm rot="10088049">
              <a:off x="3711" y="960"/>
              <a:ext cx="535" cy="965"/>
            </a:xfrm>
            <a:custGeom>
              <a:avLst/>
              <a:gdLst>
                <a:gd name="T0" fmla="*/ 0 w 38262"/>
                <a:gd name="T1" fmla="*/ 572 h 21600"/>
                <a:gd name="T2" fmla="*/ 535 w 38262"/>
                <a:gd name="T3" fmla="*/ 469 h 21600"/>
                <a:gd name="T4" fmla="*/ 276 w 38262"/>
                <a:gd name="T5" fmla="*/ 965 h 21600"/>
                <a:gd name="T6" fmla="*/ 0 60000 65536"/>
                <a:gd name="T7" fmla="*/ 0 60000 65536"/>
                <a:gd name="T8" fmla="*/ 0 60000 65536"/>
                <a:gd name="T9" fmla="*/ 0 w 38262"/>
                <a:gd name="T10" fmla="*/ 0 h 21600"/>
                <a:gd name="T11" fmla="*/ 38262 w 382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62" h="21600" fill="none" extrusionOk="0">
                  <a:moveTo>
                    <a:pt x="0" y="12808"/>
                  </a:moveTo>
                  <a:cubicBezTo>
                    <a:pt x="3471" y="5018"/>
                    <a:pt x="11201" y="-1"/>
                    <a:pt x="19730" y="0"/>
                  </a:cubicBezTo>
                  <a:cubicBezTo>
                    <a:pt x="27324" y="0"/>
                    <a:pt x="34360" y="3987"/>
                    <a:pt x="38261" y="10503"/>
                  </a:cubicBezTo>
                </a:path>
                <a:path w="38262" h="21600" stroke="0" extrusionOk="0">
                  <a:moveTo>
                    <a:pt x="0" y="12808"/>
                  </a:moveTo>
                  <a:cubicBezTo>
                    <a:pt x="3471" y="5018"/>
                    <a:pt x="11201" y="-1"/>
                    <a:pt x="19730" y="0"/>
                  </a:cubicBezTo>
                  <a:cubicBezTo>
                    <a:pt x="27324" y="0"/>
                    <a:pt x="34360" y="3987"/>
                    <a:pt x="38261" y="10503"/>
                  </a:cubicBezTo>
                  <a:lnTo>
                    <a:pt x="1973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4" name="Arc 7"/>
            <p:cNvSpPr>
              <a:spLocks/>
            </p:cNvSpPr>
            <p:nvPr/>
          </p:nvSpPr>
          <p:spPr bwMode="auto">
            <a:xfrm rot="6531166">
              <a:off x="2989" y="1601"/>
              <a:ext cx="783" cy="906"/>
            </a:xfrm>
            <a:custGeom>
              <a:avLst/>
              <a:gdLst>
                <a:gd name="T0" fmla="*/ 0 w 38449"/>
                <a:gd name="T1" fmla="*/ 552 h 21600"/>
                <a:gd name="T2" fmla="*/ 783 w 38449"/>
                <a:gd name="T3" fmla="*/ 443 h 21600"/>
                <a:gd name="T4" fmla="*/ 405 w 38449"/>
                <a:gd name="T5" fmla="*/ 906 h 21600"/>
                <a:gd name="T6" fmla="*/ 0 60000 65536"/>
                <a:gd name="T7" fmla="*/ 0 60000 65536"/>
                <a:gd name="T8" fmla="*/ 0 60000 65536"/>
                <a:gd name="T9" fmla="*/ 0 w 38449"/>
                <a:gd name="T10" fmla="*/ 0 h 21600"/>
                <a:gd name="T11" fmla="*/ 38449 w 384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49" h="21600" fill="none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</a:path>
                <a:path w="38449" h="21600" stroke="0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  <a:lnTo>
                    <a:pt x="1988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Arc 8"/>
            <p:cNvSpPr>
              <a:spLocks/>
            </p:cNvSpPr>
            <p:nvPr/>
          </p:nvSpPr>
          <p:spPr bwMode="auto">
            <a:xfrm rot="-3837458">
              <a:off x="4621" y="2296"/>
              <a:ext cx="699" cy="906"/>
            </a:xfrm>
            <a:custGeom>
              <a:avLst/>
              <a:gdLst>
                <a:gd name="T0" fmla="*/ 0 w 41419"/>
                <a:gd name="T1" fmla="*/ 552 h 21600"/>
                <a:gd name="T2" fmla="*/ 699 w 41419"/>
                <a:gd name="T3" fmla="*/ 833 h 21600"/>
                <a:gd name="T4" fmla="*/ 336 w 41419"/>
                <a:gd name="T5" fmla="*/ 906 h 21600"/>
                <a:gd name="T6" fmla="*/ 0 60000 65536"/>
                <a:gd name="T7" fmla="*/ 0 60000 65536"/>
                <a:gd name="T8" fmla="*/ 0 60000 65536"/>
                <a:gd name="T9" fmla="*/ 0 w 41419"/>
                <a:gd name="T10" fmla="*/ 0 h 21600"/>
                <a:gd name="T11" fmla="*/ 41419 w 414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419" h="21600" fill="none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31146" y="0"/>
                    <a:pt x="40516" y="8647"/>
                    <a:pt x="41418" y="19870"/>
                  </a:cubicBezTo>
                </a:path>
                <a:path w="41419" h="21600" stroke="0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31146" y="0"/>
                    <a:pt x="40516" y="8647"/>
                    <a:pt x="41418" y="19870"/>
                  </a:cubicBezTo>
                  <a:lnTo>
                    <a:pt x="1988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Arc 9"/>
            <p:cNvSpPr>
              <a:spLocks/>
            </p:cNvSpPr>
            <p:nvPr/>
          </p:nvSpPr>
          <p:spPr bwMode="auto">
            <a:xfrm rot="-7257317">
              <a:off x="4431" y="1338"/>
              <a:ext cx="783" cy="906"/>
            </a:xfrm>
            <a:custGeom>
              <a:avLst/>
              <a:gdLst>
                <a:gd name="T0" fmla="*/ 0 w 38449"/>
                <a:gd name="T1" fmla="*/ 552 h 21600"/>
                <a:gd name="T2" fmla="*/ 783 w 38449"/>
                <a:gd name="T3" fmla="*/ 443 h 21600"/>
                <a:gd name="T4" fmla="*/ 405 w 38449"/>
                <a:gd name="T5" fmla="*/ 906 h 21600"/>
                <a:gd name="T6" fmla="*/ 0 60000 65536"/>
                <a:gd name="T7" fmla="*/ 0 60000 65536"/>
                <a:gd name="T8" fmla="*/ 0 60000 65536"/>
                <a:gd name="T9" fmla="*/ 0 w 38449"/>
                <a:gd name="T10" fmla="*/ 0 h 21600"/>
                <a:gd name="T11" fmla="*/ 38449 w 384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49" h="21600" fill="none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</a:path>
                <a:path w="38449" h="21600" stroke="0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  <a:lnTo>
                    <a:pt x="1988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28600" y="3581400"/>
            <a:ext cx="3733800" cy="609600"/>
            <a:chOff x="240" y="1728"/>
            <a:chExt cx="2352" cy="384"/>
          </a:xfrm>
        </p:grpSpPr>
        <p:sp>
          <p:nvSpPr>
            <p:cNvPr id="9258" name="Line 11"/>
            <p:cNvSpPr>
              <a:spLocks noChangeShapeType="1"/>
            </p:cNvSpPr>
            <p:nvPr/>
          </p:nvSpPr>
          <p:spPr bwMode="auto">
            <a:xfrm>
              <a:off x="240" y="1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12"/>
            <p:cNvSpPr>
              <a:spLocks noChangeShapeType="1"/>
            </p:cNvSpPr>
            <p:nvPr/>
          </p:nvSpPr>
          <p:spPr bwMode="auto">
            <a:xfrm>
              <a:off x="240" y="21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13"/>
            <p:cNvSpPr>
              <a:spLocks noChangeShapeType="1"/>
            </p:cNvSpPr>
            <p:nvPr/>
          </p:nvSpPr>
          <p:spPr bwMode="auto">
            <a:xfrm>
              <a:off x="288" y="1872"/>
              <a:ext cx="2208" cy="0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33400" y="3581400"/>
            <a:ext cx="304800" cy="608013"/>
            <a:chOff x="1331" y="3121"/>
            <a:chExt cx="301" cy="479"/>
          </a:xfrm>
        </p:grpSpPr>
        <p:sp>
          <p:nvSpPr>
            <p:cNvPr id="9251" name="Freeform 15"/>
            <p:cNvSpPr>
              <a:spLocks/>
            </p:cNvSpPr>
            <p:nvPr/>
          </p:nvSpPr>
          <p:spPr bwMode="auto">
            <a:xfrm>
              <a:off x="1371" y="3140"/>
              <a:ext cx="150" cy="1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Freeform 16"/>
            <p:cNvSpPr>
              <a:spLocks/>
            </p:cNvSpPr>
            <p:nvPr/>
          </p:nvSpPr>
          <p:spPr bwMode="auto">
            <a:xfrm>
              <a:off x="1411" y="3254"/>
              <a:ext cx="91" cy="160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Freeform 17"/>
            <p:cNvSpPr>
              <a:spLocks/>
            </p:cNvSpPr>
            <p:nvPr/>
          </p:nvSpPr>
          <p:spPr bwMode="auto">
            <a:xfrm>
              <a:off x="1453" y="3259"/>
              <a:ext cx="138" cy="123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Freeform 18"/>
            <p:cNvSpPr>
              <a:spLocks/>
            </p:cNvSpPr>
            <p:nvPr/>
          </p:nvSpPr>
          <p:spPr bwMode="auto">
            <a:xfrm>
              <a:off x="1464" y="3398"/>
              <a:ext cx="168" cy="199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Freeform 19"/>
            <p:cNvSpPr>
              <a:spLocks/>
            </p:cNvSpPr>
            <p:nvPr/>
          </p:nvSpPr>
          <p:spPr bwMode="auto">
            <a:xfrm>
              <a:off x="1359" y="3398"/>
              <a:ext cx="113" cy="202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Freeform 20"/>
            <p:cNvSpPr>
              <a:spLocks/>
            </p:cNvSpPr>
            <p:nvPr/>
          </p:nvSpPr>
          <p:spPr bwMode="auto">
            <a:xfrm>
              <a:off x="1479" y="3121"/>
              <a:ext cx="18" cy="11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Freeform 21"/>
            <p:cNvSpPr>
              <a:spLocks/>
            </p:cNvSpPr>
            <p:nvPr/>
          </p:nvSpPr>
          <p:spPr bwMode="auto">
            <a:xfrm flipH="1">
              <a:off x="1331" y="3264"/>
              <a:ext cx="109" cy="118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270" name="AutoShape 22"/>
          <p:cNvSpPr>
            <a:spLocks noChangeArrowheads="1"/>
          </p:cNvSpPr>
          <p:nvPr/>
        </p:nvSpPr>
        <p:spPr bwMode="auto">
          <a:xfrm>
            <a:off x="533400" y="32766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81271" name="AutoShape 23"/>
          <p:cNvSpPr>
            <a:spLocks noChangeArrowheads="1"/>
          </p:cNvSpPr>
          <p:nvPr/>
        </p:nvSpPr>
        <p:spPr bwMode="auto">
          <a:xfrm>
            <a:off x="3505200" y="3276600"/>
            <a:ext cx="228600" cy="228600"/>
          </a:xfrm>
          <a:prstGeom prst="star5">
            <a:avLst/>
          </a:prstGeom>
          <a:solidFill>
            <a:srgbClr val="D7674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81272" name="AutoShape 24"/>
          <p:cNvSpPr>
            <a:spLocks noChangeArrowheads="1"/>
          </p:cNvSpPr>
          <p:nvPr/>
        </p:nvSpPr>
        <p:spPr bwMode="auto">
          <a:xfrm>
            <a:off x="5943600" y="43434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81273" name="AutoShape 25"/>
          <p:cNvSpPr>
            <a:spLocks noChangeArrowheads="1"/>
          </p:cNvSpPr>
          <p:nvPr/>
        </p:nvSpPr>
        <p:spPr bwMode="auto">
          <a:xfrm>
            <a:off x="6781800" y="2209800"/>
            <a:ext cx="228600" cy="228600"/>
          </a:xfrm>
          <a:prstGeom prst="star5">
            <a:avLst/>
          </a:prstGeom>
          <a:solidFill>
            <a:srgbClr val="D7674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81274" name="Line 26"/>
          <p:cNvSpPr>
            <a:spLocks noChangeShapeType="1"/>
          </p:cNvSpPr>
          <p:nvPr/>
        </p:nvSpPr>
        <p:spPr bwMode="auto">
          <a:xfrm flipH="1" flipV="1">
            <a:off x="6477000" y="3505200"/>
            <a:ext cx="152400" cy="1066800"/>
          </a:xfrm>
          <a:prstGeom prst="line">
            <a:avLst/>
          </a:prstGeom>
          <a:noFill/>
          <a:ln w="9525">
            <a:solidFill>
              <a:srgbClr val="0033CC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1275" name="Text Box 27"/>
          <p:cNvSpPr txBox="1">
            <a:spLocks noChangeArrowheads="1"/>
          </p:cNvSpPr>
          <p:nvPr/>
        </p:nvSpPr>
        <p:spPr bwMode="auto">
          <a:xfrm>
            <a:off x="5943600" y="2743200"/>
            <a:ext cx="6159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 b="1">
                <a:solidFill>
                  <a:srgbClr val="FF33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81276" name="Text Box 28"/>
          <p:cNvSpPr txBox="1">
            <a:spLocks noChangeArrowheads="1"/>
          </p:cNvSpPr>
          <p:nvPr/>
        </p:nvSpPr>
        <p:spPr bwMode="auto">
          <a:xfrm>
            <a:off x="3560763" y="5334000"/>
            <a:ext cx="5507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Vạch ra lộ trình đi: NVCừ 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  <a:sym typeface="Wingdings" pitchFamily="2" charset="2"/>
              </a:rPr>
              <a:t> NTMKhai</a:t>
            </a:r>
            <a:endParaRPr lang="en-US" sz="240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81277" name="Text Box 29"/>
          <p:cNvSpPr txBox="1">
            <a:spLocks noChangeArrowheads="1"/>
          </p:cNvSpPr>
          <p:nvPr/>
        </p:nvSpPr>
        <p:spPr bwMode="auto">
          <a:xfrm>
            <a:off x="76200" y="2909888"/>
            <a:ext cx="1284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CCCC00"/>
                </a:solidFill>
                <a:latin typeface="Comic Sans MS" pitchFamily="66" charset="0"/>
              </a:rPr>
              <a:t>ĐH KHTN</a:t>
            </a:r>
          </a:p>
        </p:txBody>
      </p:sp>
      <p:sp>
        <p:nvSpPr>
          <p:cNvPr id="181278" name="Text Box 30"/>
          <p:cNvSpPr txBox="1">
            <a:spLocks noChangeArrowheads="1"/>
          </p:cNvSpPr>
          <p:nvPr/>
        </p:nvSpPr>
        <p:spPr bwMode="auto">
          <a:xfrm>
            <a:off x="5486400" y="4648200"/>
            <a:ext cx="1284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CCCC00"/>
                </a:solidFill>
                <a:latin typeface="Comic Sans MS" pitchFamily="66" charset="0"/>
              </a:rPr>
              <a:t>ĐH KHTN</a:t>
            </a:r>
          </a:p>
        </p:txBody>
      </p:sp>
      <p:sp>
        <p:nvSpPr>
          <p:cNvPr id="181279" name="Text Box 31"/>
          <p:cNvSpPr txBox="1">
            <a:spLocks noChangeArrowheads="1"/>
          </p:cNvSpPr>
          <p:nvPr/>
        </p:nvSpPr>
        <p:spPr bwMode="auto">
          <a:xfrm>
            <a:off x="2971800" y="2895600"/>
            <a:ext cx="124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D76749"/>
                </a:solidFill>
                <a:latin typeface="Comic Sans MS" pitchFamily="66" charset="0"/>
              </a:rPr>
              <a:t>NS NVCừ</a:t>
            </a:r>
          </a:p>
        </p:txBody>
      </p:sp>
      <p:sp>
        <p:nvSpPr>
          <p:cNvPr id="181280" name="Text Box 32"/>
          <p:cNvSpPr txBox="1">
            <a:spLocks noChangeArrowheads="1"/>
          </p:cNvSpPr>
          <p:nvPr/>
        </p:nvSpPr>
        <p:spPr bwMode="auto">
          <a:xfrm>
            <a:off x="7086600" y="2133600"/>
            <a:ext cx="1312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D76749"/>
                </a:solidFill>
                <a:latin typeface="Comic Sans MS" pitchFamily="66" charset="0"/>
              </a:rPr>
              <a:t>NS NTMK</a:t>
            </a:r>
          </a:p>
        </p:txBody>
      </p:sp>
      <p:sp>
        <p:nvSpPr>
          <p:cNvPr id="181281" name="Line 33"/>
          <p:cNvSpPr>
            <a:spLocks noChangeShapeType="1"/>
          </p:cNvSpPr>
          <p:nvPr/>
        </p:nvSpPr>
        <p:spPr bwMode="auto">
          <a:xfrm flipV="1">
            <a:off x="6400800" y="1981200"/>
            <a:ext cx="304800" cy="838200"/>
          </a:xfrm>
          <a:prstGeom prst="line">
            <a:avLst/>
          </a:prstGeom>
          <a:noFill/>
          <a:ln w="9525">
            <a:solidFill>
              <a:srgbClr val="0033CC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477000" y="4038600"/>
            <a:ext cx="304800" cy="608013"/>
            <a:chOff x="1331" y="3121"/>
            <a:chExt cx="301" cy="479"/>
          </a:xfrm>
        </p:grpSpPr>
        <p:sp>
          <p:nvSpPr>
            <p:cNvPr id="9244" name="Freeform 35"/>
            <p:cNvSpPr>
              <a:spLocks/>
            </p:cNvSpPr>
            <p:nvPr/>
          </p:nvSpPr>
          <p:spPr bwMode="auto">
            <a:xfrm>
              <a:off x="1371" y="3140"/>
              <a:ext cx="150" cy="1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Freeform 36"/>
            <p:cNvSpPr>
              <a:spLocks/>
            </p:cNvSpPr>
            <p:nvPr/>
          </p:nvSpPr>
          <p:spPr bwMode="auto">
            <a:xfrm>
              <a:off x="1411" y="3254"/>
              <a:ext cx="91" cy="160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Freeform 37"/>
            <p:cNvSpPr>
              <a:spLocks/>
            </p:cNvSpPr>
            <p:nvPr/>
          </p:nvSpPr>
          <p:spPr bwMode="auto">
            <a:xfrm>
              <a:off x="1453" y="3259"/>
              <a:ext cx="138" cy="123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Freeform 38"/>
            <p:cNvSpPr>
              <a:spLocks/>
            </p:cNvSpPr>
            <p:nvPr/>
          </p:nvSpPr>
          <p:spPr bwMode="auto">
            <a:xfrm>
              <a:off x="1464" y="3398"/>
              <a:ext cx="168" cy="199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Freeform 39"/>
            <p:cNvSpPr>
              <a:spLocks/>
            </p:cNvSpPr>
            <p:nvPr/>
          </p:nvSpPr>
          <p:spPr bwMode="auto">
            <a:xfrm>
              <a:off x="1359" y="3398"/>
              <a:ext cx="113" cy="202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Freeform 40"/>
            <p:cNvSpPr>
              <a:spLocks/>
            </p:cNvSpPr>
            <p:nvPr/>
          </p:nvSpPr>
          <p:spPr bwMode="auto">
            <a:xfrm>
              <a:off x="1479" y="3121"/>
              <a:ext cx="18" cy="11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Freeform 41"/>
            <p:cNvSpPr>
              <a:spLocks/>
            </p:cNvSpPr>
            <p:nvPr/>
          </p:nvSpPr>
          <p:spPr bwMode="auto">
            <a:xfrm flipH="1">
              <a:off x="1331" y="3264"/>
              <a:ext cx="109" cy="118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324600" y="2971800"/>
            <a:ext cx="304800" cy="608013"/>
            <a:chOff x="1331" y="3121"/>
            <a:chExt cx="301" cy="479"/>
          </a:xfrm>
        </p:grpSpPr>
        <p:sp>
          <p:nvSpPr>
            <p:cNvPr id="9237" name="Freeform 43"/>
            <p:cNvSpPr>
              <a:spLocks/>
            </p:cNvSpPr>
            <p:nvPr/>
          </p:nvSpPr>
          <p:spPr bwMode="auto">
            <a:xfrm>
              <a:off x="1371" y="3140"/>
              <a:ext cx="150" cy="1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Freeform 44"/>
            <p:cNvSpPr>
              <a:spLocks/>
            </p:cNvSpPr>
            <p:nvPr/>
          </p:nvSpPr>
          <p:spPr bwMode="auto">
            <a:xfrm>
              <a:off x="1411" y="3254"/>
              <a:ext cx="91" cy="160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Freeform 45"/>
            <p:cNvSpPr>
              <a:spLocks/>
            </p:cNvSpPr>
            <p:nvPr/>
          </p:nvSpPr>
          <p:spPr bwMode="auto">
            <a:xfrm>
              <a:off x="1453" y="3259"/>
              <a:ext cx="138" cy="123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Freeform 46"/>
            <p:cNvSpPr>
              <a:spLocks/>
            </p:cNvSpPr>
            <p:nvPr/>
          </p:nvSpPr>
          <p:spPr bwMode="auto">
            <a:xfrm>
              <a:off x="1464" y="3398"/>
              <a:ext cx="168" cy="199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Freeform 47"/>
            <p:cNvSpPr>
              <a:spLocks/>
            </p:cNvSpPr>
            <p:nvPr/>
          </p:nvSpPr>
          <p:spPr bwMode="auto">
            <a:xfrm>
              <a:off x="1359" y="3398"/>
              <a:ext cx="113" cy="202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Freeform 48"/>
            <p:cNvSpPr>
              <a:spLocks/>
            </p:cNvSpPr>
            <p:nvPr/>
          </p:nvSpPr>
          <p:spPr bwMode="auto">
            <a:xfrm>
              <a:off x="1479" y="3121"/>
              <a:ext cx="18" cy="11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Freeform 49"/>
            <p:cNvSpPr>
              <a:spLocks/>
            </p:cNvSpPr>
            <p:nvPr/>
          </p:nvSpPr>
          <p:spPr bwMode="auto">
            <a:xfrm flipH="1">
              <a:off x="1331" y="3264"/>
              <a:ext cx="109" cy="118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46821E-7 L 0.31667 0.00023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8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5.78035E-8 L -0.01667 -0.15514 " pathEditMode="relative" rAng="0" ptsTypes="AA">
                                      <p:cBhvr>
                                        <p:cTn id="7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1812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8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24 L 0.00834 -0.1551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70" grpId="0" animBg="1"/>
      <p:bldP spid="181271" grpId="0" animBg="1"/>
      <p:bldP spid="181271" grpId="1" animBg="1"/>
      <p:bldP spid="181272" grpId="0" animBg="1"/>
      <p:bldP spid="181273" grpId="0" animBg="1"/>
      <p:bldP spid="181273" grpId="1" animBg="1"/>
      <p:bldP spid="181274" grpId="0" animBg="1"/>
      <p:bldP spid="181275" grpId="0"/>
      <p:bldP spid="181275" grpId="1"/>
      <p:bldP spid="181275" grpId="2"/>
      <p:bldP spid="181276" grpId="0"/>
      <p:bldP spid="181277" grpId="0"/>
      <p:bldP spid="181278" grpId="0"/>
      <p:bldP spid="181279" grpId="0"/>
      <p:bldP spid="181280" grpId="0"/>
      <p:bldP spid="1812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- 1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077200" cy="502615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bởi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.</a:t>
            </a:r>
          </a:p>
          <a:p>
            <a:pPr lvl="1" eaLnBrk="1" hangingPunct="1"/>
            <a:r>
              <a:rPr lang="en-US" sz="2400" dirty="0"/>
              <a:t>VD: router</a:t>
            </a:r>
          </a:p>
          <a:p>
            <a:pPr eaLnBrk="1" hangingPunct="1"/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(routing/forwarding table)</a:t>
            </a:r>
          </a:p>
          <a:p>
            <a:pPr lvl="1" eaLnBrk="1" hangingPunct="1"/>
            <a:r>
              <a:rPr lang="en-US" sz="2400" dirty="0"/>
              <a:t>destination/</a:t>
            </a:r>
            <a:r>
              <a:rPr lang="en-US" sz="2400" dirty="0" err="1"/>
              <a:t>subnetmask</a:t>
            </a:r>
            <a:endParaRPr lang="en-US" sz="2400" dirty="0"/>
          </a:p>
          <a:p>
            <a:pPr lvl="1" eaLnBrk="1" hangingPunct="1"/>
            <a:r>
              <a:rPr lang="en-US" sz="2400" dirty="0"/>
              <a:t>Out interface</a:t>
            </a:r>
          </a:p>
          <a:p>
            <a:pPr lvl="1" eaLnBrk="1" hangingPunct="1"/>
            <a:r>
              <a:rPr lang="en-US" sz="2400" dirty="0"/>
              <a:t>next hop</a:t>
            </a:r>
          </a:p>
          <a:p>
            <a:pPr lvl="1" eaLnBrk="1" hangingPunct="1"/>
            <a:r>
              <a:rPr lang="en-US" sz="2400" dirty="0"/>
              <a:t>chi </a:t>
            </a:r>
            <a:r>
              <a:rPr lang="en-US" sz="2400" dirty="0" err="1"/>
              <a:t>phí</a:t>
            </a:r>
            <a:endParaRPr lang="en-US" sz="2400" dirty="0"/>
          </a:p>
          <a:p>
            <a:pPr lvl="2"/>
            <a:r>
              <a:rPr lang="en-US" dirty="0"/>
              <a:t>Hop count</a:t>
            </a:r>
          </a:p>
          <a:p>
            <a:pPr lvl="2"/>
            <a:r>
              <a:rPr lang="en-US" dirty="0"/>
              <a:t>Delay</a:t>
            </a:r>
          </a:p>
          <a:p>
            <a:pPr lvl="2"/>
            <a:r>
              <a:rPr lang="en-US" dirty="0"/>
              <a:t>Bandwidth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err="1"/>
              <a:t>Ví</a:t>
            </a:r>
            <a:r>
              <a:rPr lang="en-US" sz="3600" dirty="0"/>
              <a:t> </a:t>
            </a:r>
            <a:r>
              <a:rPr lang="en-US" sz="3600" dirty="0" err="1"/>
              <a:t>dụ</a:t>
            </a:r>
            <a:r>
              <a:rPr lang="en-US" sz="3600" dirty="0"/>
              <a:t> - </a:t>
            </a:r>
            <a:r>
              <a:rPr lang="en-US" sz="3600" dirty="0" err="1"/>
              <a:t>định</a:t>
            </a:r>
            <a:r>
              <a:rPr lang="en-US" sz="3600" dirty="0"/>
              <a:t> </a:t>
            </a:r>
            <a:r>
              <a:rPr lang="en-US" sz="3600" dirty="0" err="1"/>
              <a:t>tuyến</a:t>
            </a:r>
            <a:endParaRPr lang="en-US" sz="3600" dirty="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638800" y="16002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210.245.10.5/24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0" y="1600200"/>
            <a:ext cx="196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200.245.60.45/24</a:t>
            </a: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232150" y="1901825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5"/>
          <p:cNvSpPr>
            <a:spLocks noChangeShapeType="1"/>
          </p:cNvSpPr>
          <p:nvPr/>
        </p:nvSpPr>
        <p:spPr bwMode="auto">
          <a:xfrm>
            <a:off x="3871913" y="2500312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117"/>
          <p:cNvSpPr>
            <a:spLocks noChangeShapeType="1"/>
          </p:cNvSpPr>
          <p:nvPr/>
        </p:nvSpPr>
        <p:spPr bwMode="auto">
          <a:xfrm>
            <a:off x="4167188" y="2371725"/>
            <a:ext cx="798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18"/>
          <p:cNvSpPr>
            <a:spLocks noChangeShapeType="1"/>
          </p:cNvSpPr>
          <p:nvPr/>
        </p:nvSpPr>
        <p:spPr bwMode="auto">
          <a:xfrm>
            <a:off x="4103688" y="3003550"/>
            <a:ext cx="82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5184775" y="2487612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120"/>
          <p:cNvSpPr>
            <a:spLocks noChangeShapeType="1"/>
          </p:cNvSpPr>
          <p:nvPr/>
        </p:nvSpPr>
        <p:spPr bwMode="auto">
          <a:xfrm>
            <a:off x="3073400" y="2384425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Line 121"/>
          <p:cNvSpPr>
            <a:spLocks noChangeShapeType="1"/>
          </p:cNvSpPr>
          <p:nvPr/>
        </p:nvSpPr>
        <p:spPr bwMode="auto">
          <a:xfrm>
            <a:off x="5443538" y="2384425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Line 122"/>
          <p:cNvSpPr>
            <a:spLocks noChangeShapeType="1"/>
          </p:cNvSpPr>
          <p:nvPr/>
        </p:nvSpPr>
        <p:spPr bwMode="auto">
          <a:xfrm>
            <a:off x="5391150" y="3003550"/>
            <a:ext cx="3746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Line 123"/>
          <p:cNvSpPr>
            <a:spLocks noChangeShapeType="1"/>
          </p:cNvSpPr>
          <p:nvPr/>
        </p:nvSpPr>
        <p:spPr bwMode="auto">
          <a:xfrm>
            <a:off x="3421063" y="3016250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0" name="Object 124"/>
          <p:cNvGraphicFramePr>
            <a:graphicFrameLocks noChangeAspect="1"/>
          </p:cNvGraphicFramePr>
          <p:nvPr/>
        </p:nvGraphicFramePr>
        <p:xfrm>
          <a:off x="2609850" y="2163762"/>
          <a:ext cx="528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1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163762"/>
                        <a:ext cx="528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5"/>
          <p:cNvGraphicFramePr>
            <a:graphicFrameLocks noChangeAspect="1"/>
          </p:cNvGraphicFramePr>
          <p:nvPr/>
        </p:nvGraphicFramePr>
        <p:xfrm>
          <a:off x="6138863" y="2163762"/>
          <a:ext cx="528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2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2163762"/>
                        <a:ext cx="528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32"/>
          <p:cNvSpPr txBox="1">
            <a:spLocks noChangeArrowheads="1"/>
          </p:cNvSpPr>
          <p:nvPr/>
        </p:nvSpPr>
        <p:spPr bwMode="auto">
          <a:xfrm>
            <a:off x="3314700" y="2338387"/>
            <a:ext cx="27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9" name="Text Box 133"/>
          <p:cNvSpPr txBox="1">
            <a:spLocks noChangeArrowheads="1"/>
          </p:cNvSpPr>
          <p:nvPr/>
        </p:nvSpPr>
        <p:spPr bwMode="auto">
          <a:xfrm>
            <a:off x="3805238" y="2454275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0" name="Text Box 134"/>
          <p:cNvSpPr txBox="1">
            <a:spLocks noChangeArrowheads="1"/>
          </p:cNvSpPr>
          <p:nvPr/>
        </p:nvSpPr>
        <p:spPr bwMode="auto">
          <a:xfrm>
            <a:off x="4114800" y="2300287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3" name="Text Box 138"/>
          <p:cNvSpPr txBox="1">
            <a:spLocks noChangeArrowheads="1"/>
          </p:cNvSpPr>
          <p:nvPr/>
        </p:nvSpPr>
        <p:spPr bwMode="auto">
          <a:xfrm>
            <a:off x="2209800" y="3074987"/>
            <a:ext cx="1185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interface</a:t>
            </a:r>
          </a:p>
          <a:p>
            <a:r>
              <a:rPr lang="en-US"/>
              <a:t>number</a:t>
            </a:r>
          </a:p>
        </p:txBody>
      </p:sp>
      <p:sp>
        <p:nvSpPr>
          <p:cNvPr id="34" name="Line 139"/>
          <p:cNvSpPr>
            <a:spLocks noChangeShapeType="1"/>
          </p:cNvSpPr>
          <p:nvPr/>
        </p:nvSpPr>
        <p:spPr bwMode="auto">
          <a:xfrm flipV="1">
            <a:off x="3008313" y="2643187"/>
            <a:ext cx="46355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71"/>
          <p:cNvGrpSpPr/>
          <p:nvPr/>
        </p:nvGrpSpPr>
        <p:grpSpPr>
          <a:xfrm>
            <a:off x="3695700" y="2947987"/>
            <a:ext cx="501650" cy="232929"/>
            <a:chOff x="4038600" y="4747086"/>
            <a:chExt cx="501650" cy="232929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8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85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85"/>
          <p:cNvGrpSpPr/>
          <p:nvPr/>
        </p:nvGrpSpPr>
        <p:grpSpPr>
          <a:xfrm>
            <a:off x="4991100" y="2185987"/>
            <a:ext cx="501650" cy="232929"/>
            <a:chOff x="4038600" y="4747086"/>
            <a:chExt cx="501650" cy="232929"/>
          </a:xfrm>
        </p:grpSpPr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199"/>
          <p:cNvGrpSpPr/>
          <p:nvPr/>
        </p:nvGrpSpPr>
        <p:grpSpPr>
          <a:xfrm>
            <a:off x="4914900" y="2871787"/>
            <a:ext cx="501650" cy="232929"/>
            <a:chOff x="4038600" y="4747086"/>
            <a:chExt cx="501650" cy="232929"/>
          </a:xfrm>
        </p:grpSpPr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6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13"/>
          <p:cNvGrpSpPr/>
          <p:nvPr/>
        </p:nvGrpSpPr>
        <p:grpSpPr>
          <a:xfrm>
            <a:off x="3619500" y="2185987"/>
            <a:ext cx="501650" cy="232929"/>
            <a:chOff x="4038600" y="4747086"/>
            <a:chExt cx="501650" cy="232929"/>
          </a:xfrm>
        </p:grpSpPr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762001" y="4089400"/>
          <a:ext cx="73913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210.245.10.0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210.245.15.0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210.245.15.192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255.255.255.192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1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8" grpId="0"/>
      <p:bldP spid="29" grpId="0"/>
      <p:bldP spid="30" grpId="0"/>
      <p:bldP spid="33" grpId="0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Router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Tìm</a:t>
            </a:r>
            <a:r>
              <a:rPr lang="en-US" dirty="0"/>
              <a:t> record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lvl="3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subnetmask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record</a:t>
            </a:r>
          </a:p>
          <a:p>
            <a:pPr lvl="3"/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destination network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2"/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record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/>
              <a:t>VD: R1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destination 210.245.10.5</a:t>
            </a:r>
          </a:p>
          <a:p>
            <a:pPr lvl="1"/>
            <a:r>
              <a:rPr lang="en-US" dirty="0"/>
              <a:t>255.255.255.192</a:t>
            </a:r>
          </a:p>
          <a:p>
            <a:pPr lvl="2"/>
            <a:r>
              <a:rPr lang="en-US" dirty="0"/>
              <a:t>Net: 210.245.10.0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record </a:t>
            </a:r>
            <a:r>
              <a:rPr lang="en-US" dirty="0" err="1">
                <a:sym typeface="Wingdings" pitchFamily="2" charset="2"/>
              </a:rPr>
              <a:t>thoả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255.255.255.0</a:t>
            </a:r>
          </a:p>
          <a:p>
            <a:pPr lvl="2"/>
            <a:r>
              <a:rPr lang="en-US" dirty="0">
                <a:sym typeface="Wingdings" pitchFamily="2" charset="2"/>
              </a:rPr>
              <a:t>Net: 210.245.10.0	 record </a:t>
            </a:r>
            <a:r>
              <a:rPr lang="en-US" dirty="0" err="1">
                <a:sym typeface="Wingdings" pitchFamily="2" charset="2"/>
              </a:rPr>
              <a:t>số</a:t>
            </a:r>
            <a:r>
              <a:rPr lang="en-US" dirty="0">
                <a:sym typeface="Wingdings" pitchFamily="2" charset="2"/>
              </a:rPr>
              <a:t> 1 </a:t>
            </a:r>
            <a:r>
              <a:rPr lang="en-US" dirty="0" err="1">
                <a:sym typeface="Wingdings" pitchFamily="2" charset="2"/>
              </a:rPr>
              <a:t>thoả</a:t>
            </a:r>
            <a:endParaRPr lang="en-US" dirty="0">
              <a:sym typeface="Wingdings" pitchFamily="2" charset="2"/>
            </a:endParaRPr>
          </a:p>
          <a:p>
            <a:pPr lvl="8">
              <a:buNone/>
            </a:pPr>
            <a:r>
              <a:rPr lang="en-US" dirty="0">
                <a:sym typeface="Wingdings" pitchFamily="2" charset="2"/>
              </a:rPr>
              <a:t>		</a:t>
            </a: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800" dirty="0" err="1">
                <a:solidFill>
                  <a:schemeClr val="tx1"/>
                </a:solidFill>
                <a:sym typeface="Wingdings" pitchFamily="2" charset="2"/>
              </a:rPr>
              <a:t>gói</a:t>
            </a: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sym typeface="Wingdings" pitchFamily="2" charset="2"/>
              </a:rPr>
              <a:t>chuyển</a:t>
            </a: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Wingdings" pitchFamily="2" charset="2"/>
              </a:rPr>
              <a:t>ra</a:t>
            </a: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 interface </a:t>
            </a:r>
            <a:r>
              <a:rPr lang="en-US" sz="1800" dirty="0" err="1">
                <a:solidFill>
                  <a:schemeClr val="tx1"/>
                </a:solidFill>
                <a:sym typeface="Wingdings" pitchFamily="2" charset="2"/>
              </a:rPr>
              <a:t>số</a:t>
            </a: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 3 </a:t>
            </a:r>
            <a:r>
              <a:rPr lang="en-US" sz="1800" dirty="0" err="1">
                <a:solidFill>
                  <a:schemeClr val="tx1"/>
                </a:solidFill>
                <a:sym typeface="Wingdings" pitchFamily="2" charset="2"/>
              </a:rPr>
              <a:t>và</a:t>
            </a: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Wingdings" pitchFamily="2" charset="2"/>
              </a:rPr>
              <a:t>nơi</a:t>
            </a: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Wingdings" pitchFamily="2" charset="2"/>
              </a:rPr>
              <a:t>nhận</a:t>
            </a: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Wingdings" pitchFamily="2" charset="2"/>
              </a:rPr>
              <a:t>gói</a:t>
            </a: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sym typeface="Wingdings" pitchFamily="2" charset="2"/>
              </a:rPr>
              <a:t>tiếp</a:t>
            </a: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Wingdings" pitchFamily="2" charset="2"/>
              </a:rPr>
              <a:t>theo</a:t>
            </a: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Wingdings" pitchFamily="2" charset="2"/>
              </a:rPr>
              <a:t>là</a:t>
            </a: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 192.168.3.2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Tĩnh</a:t>
            </a:r>
            <a:r>
              <a:rPr lang="en-US" sz="2400" dirty="0"/>
              <a:t> (static): con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endParaRPr lang="en-US" sz="2400" dirty="0"/>
          </a:p>
          <a:p>
            <a:pPr lvl="1"/>
            <a:r>
              <a:rPr lang="en-US" sz="2400" dirty="0" err="1"/>
              <a:t>Động</a:t>
            </a:r>
            <a:r>
              <a:rPr lang="en-US" sz="2400" dirty="0"/>
              <a:t> (dynamic): </a:t>
            </a:r>
            <a:r>
              <a:rPr lang="en-US" sz="2400" dirty="0" err="1"/>
              <a:t>học</a:t>
            </a:r>
            <a:endParaRPr lang="en-US" sz="2400" dirty="0"/>
          </a:p>
          <a:p>
            <a:pPr lvl="2"/>
            <a:r>
              <a:rPr lang="en-US" dirty="0"/>
              <a:t>Distance Vector:</a:t>
            </a:r>
          </a:p>
          <a:p>
            <a:pPr lvl="3"/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  <a:p>
            <a:pPr lvl="3"/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lvl="3"/>
            <a:r>
              <a:rPr lang="en-US" dirty="0"/>
              <a:t>VD: RIP, IGRP, …</a:t>
            </a:r>
          </a:p>
          <a:p>
            <a:pPr lvl="2"/>
            <a:r>
              <a:rPr lang="en-US" dirty="0"/>
              <a:t>Link State:</a:t>
            </a:r>
          </a:p>
          <a:p>
            <a:pPr lvl="3"/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3"/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pPr lvl="3"/>
            <a:r>
              <a:rPr lang="en-US" dirty="0"/>
              <a:t>VD: OSPF, ISIS,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Mục tiêu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2 host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host - host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5486400" y="22098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5486400" y="27432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Presentation</a:t>
            </a: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5486400" y="32766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Session</a:t>
            </a:r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5486400" y="38100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5486400" y="48768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Data link</a:t>
            </a:r>
          </a:p>
        </p:txBody>
      </p:sp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5486400" y="54102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Physical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5486400" y="43434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Network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413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  <p:bldP spid="141322" grpId="0" animBg="1"/>
      <p:bldP spid="14132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Biết</a:t>
            </a:r>
            <a:r>
              <a:rPr lang="en-US" dirty="0"/>
              <a:t>: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Vẽ</a:t>
            </a:r>
            <a:r>
              <a:rPr lang="en-US" dirty="0"/>
              <a:t> “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” </a:t>
            </a:r>
            <a:r>
              <a:rPr lang="en-US" i="1" dirty="0" err="1"/>
              <a:t>tối</a:t>
            </a:r>
            <a:r>
              <a:rPr lang="en-US" i="1" dirty="0"/>
              <a:t> </a:t>
            </a:r>
            <a:r>
              <a:rPr lang="en-US" i="1" dirty="0" err="1"/>
              <a:t>ưu</a:t>
            </a:r>
            <a:r>
              <a:rPr lang="en-US" dirty="0"/>
              <a:t> 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7" name="Freeform 3"/>
          <p:cNvSpPr>
            <a:spLocks/>
          </p:cNvSpPr>
          <p:nvPr/>
        </p:nvSpPr>
        <p:spPr bwMode="auto">
          <a:xfrm>
            <a:off x="5823360" y="1622504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3943760" y="1479629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312060" y="2930604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4061235" y="1614567"/>
          <a:ext cx="4159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0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235" y="1614567"/>
                        <a:ext cx="415925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4515260" y="1733629"/>
          <a:ext cx="2794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1" name="Clip" r:id="rId5" imgW="676440" imgH="485640" progId="">
                  <p:embed/>
                </p:oleObj>
              </mc:Choice>
              <mc:Fallback>
                <p:oleObj name="Clip" r:id="rId5" imgW="676440" imgH="48564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260" y="1733629"/>
                        <a:ext cx="279400" cy="18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4467635" y="1855867"/>
            <a:ext cx="1143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061235" y="2209879"/>
            <a:ext cx="733425" cy="319088"/>
            <a:chOff x="3552" y="246"/>
            <a:chExt cx="527" cy="248"/>
          </a:xfrm>
        </p:grpSpPr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2" name="Clip" r:id="rId7" imgW="1305000" imgH="1085760" progId="">
                    <p:embed/>
                  </p:oleObj>
                </mc:Choice>
                <mc:Fallback>
                  <p:oleObj name="Clip" r:id="rId7" imgW="1305000" imgH="108576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3" name="Clip" r:id="rId8" imgW="676440" imgH="485640" progId="">
                    <p:embed/>
                  </p:oleObj>
                </mc:Choice>
                <mc:Fallback>
                  <p:oleObj name="Clip" r:id="rId8" imgW="676440" imgH="485640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437473" y="1997154"/>
            <a:ext cx="69850" cy="214313"/>
            <a:chOff x="3842" y="406"/>
            <a:chExt cx="51" cy="167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907373" y="2500392"/>
            <a:ext cx="209550" cy="395287"/>
            <a:chOff x="4180" y="783"/>
            <a:chExt cx="150" cy="307"/>
          </a:xfrm>
        </p:grpSpPr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27"/>
          <p:cNvGrpSpPr>
            <a:grpSpLocks/>
          </p:cNvGrpSpPr>
          <p:nvPr/>
        </p:nvGrpSpPr>
        <p:grpSpPr bwMode="auto">
          <a:xfrm rot="-5400000">
            <a:off x="5220110" y="2578179"/>
            <a:ext cx="80963" cy="233363"/>
            <a:chOff x="3842" y="406"/>
            <a:chExt cx="51" cy="167"/>
          </a:xfrm>
        </p:grpSpPr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043898" y="2408317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5047073" y="2405142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542373" y="2403554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4743860" y="1868567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V="1">
            <a:off x="4756560" y="2154317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V="1">
            <a:off x="5283610" y="2240042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5402673" y="2478167"/>
            <a:ext cx="209550" cy="395287"/>
            <a:chOff x="4180" y="783"/>
            <a:chExt cx="150" cy="307"/>
          </a:xfrm>
        </p:grpSpPr>
        <p:sp>
          <p:nvSpPr>
            <p:cNvPr id="41" name="AutoShape 3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4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46"/>
          <p:cNvGrpSpPr>
            <a:grpSpLocks/>
          </p:cNvGrpSpPr>
          <p:nvPr/>
        </p:nvGrpSpPr>
        <p:grpSpPr bwMode="auto">
          <a:xfrm>
            <a:off x="4445410" y="3097292"/>
            <a:ext cx="479425" cy="925512"/>
            <a:chOff x="3314" y="1248"/>
            <a:chExt cx="344" cy="694"/>
          </a:xfrm>
        </p:grpSpPr>
        <p:graphicFrame>
          <p:nvGraphicFramePr>
            <p:cNvPr id="50" name="Object 47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4" name="Clip" r:id="rId9" imgW="1305000" imgH="1085760" progId="">
                    <p:embed/>
                  </p:oleObj>
                </mc:Choice>
                <mc:Fallback>
                  <p:oleObj name="Clip" r:id="rId9" imgW="1305000" imgH="1085760" progId="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48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2" name="Object 49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5" name="Clip" r:id="rId10" imgW="1305000" imgH="1085760" progId="">
                    <p:embed/>
                  </p:oleObj>
                </mc:Choice>
                <mc:Fallback>
                  <p:oleObj name="Clip" r:id="rId10" imgW="1305000" imgH="1085760" progId="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50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51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56" name="Oval 5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5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5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9" name="Object 56"/>
          <p:cNvGraphicFramePr>
            <a:graphicFrameLocks noChangeAspect="1"/>
          </p:cNvGraphicFramePr>
          <p:nvPr/>
        </p:nvGraphicFramePr>
        <p:xfrm>
          <a:off x="5313773" y="4106942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6" name="Clip" r:id="rId11" imgW="1305000" imgH="1085760" progId="">
                  <p:embed/>
                </p:oleObj>
              </mc:Choice>
              <mc:Fallback>
                <p:oleObj name="Clip" r:id="rId11" imgW="1305000" imgH="1085760" progId="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773" y="4106942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7"/>
          <p:cNvGraphicFramePr>
            <a:graphicFrameLocks noChangeAspect="1"/>
          </p:cNvGraphicFramePr>
          <p:nvPr/>
        </p:nvGraphicFramePr>
        <p:xfrm>
          <a:off x="4699410" y="4095829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7" name="Clip" r:id="rId12" imgW="1305000" imgH="1085760" progId="">
                  <p:embed/>
                </p:oleObj>
              </mc:Choice>
              <mc:Fallback>
                <p:oleObj name="Clip" r:id="rId12" imgW="1305000" imgH="1085760" progId="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410" y="4095829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Oval 58"/>
          <p:cNvSpPr>
            <a:spLocks noChangeArrowheads="1"/>
          </p:cNvSpPr>
          <p:nvPr/>
        </p:nvSpPr>
        <p:spPr bwMode="auto">
          <a:xfrm rot="-5400000">
            <a:off x="5116129" y="4199810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59"/>
          <p:cNvSpPr>
            <a:spLocks noChangeArrowheads="1"/>
          </p:cNvSpPr>
          <p:nvPr/>
        </p:nvSpPr>
        <p:spPr bwMode="auto">
          <a:xfrm rot="-5400000">
            <a:off x="5201061" y="4197429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60"/>
          <p:cNvSpPr>
            <a:spLocks noChangeArrowheads="1"/>
          </p:cNvSpPr>
          <p:nvPr/>
        </p:nvSpPr>
        <p:spPr bwMode="auto">
          <a:xfrm rot="-5400000">
            <a:off x="5278847" y="4202192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 rot="-5400000">
            <a:off x="5538404" y="4082336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 rot="5400000" flipH="1">
            <a:off x="4912135" y="4073604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 rot="16200000" flipV="1">
            <a:off x="5259004" y="3734673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 flipV="1">
            <a:off x="4924835" y="3673554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5526498" y="3719592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 flipH="1">
            <a:off x="6321835" y="3716417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0" name="Object 67"/>
          <p:cNvGraphicFramePr>
            <a:graphicFrameLocks noChangeAspect="1"/>
          </p:cNvGraphicFramePr>
          <p:nvPr/>
        </p:nvGraphicFramePr>
        <p:xfrm>
          <a:off x="6499635" y="3268742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8" name="Clip" r:id="rId13" imgW="981000" imgH="1209600" progId="">
                  <p:embed/>
                </p:oleObj>
              </mc:Choice>
              <mc:Fallback>
                <p:oleObj name="Clip" r:id="rId13" imgW="981000" imgH="1209600" progId="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635" y="3268742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68"/>
          <p:cNvGraphicFramePr>
            <a:graphicFrameLocks noChangeAspect="1"/>
          </p:cNvGraphicFramePr>
          <p:nvPr/>
        </p:nvGraphicFramePr>
        <p:xfrm>
          <a:off x="5162960" y="3349704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9" name="Clip" r:id="rId15" imgW="981000" imgH="1209600" progId="">
                  <p:embed/>
                </p:oleObj>
              </mc:Choice>
              <mc:Fallback>
                <p:oleObj name="Clip" r:id="rId15" imgW="981000" imgH="1209600" progId="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960" y="3349704"/>
                        <a:ext cx="2032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69"/>
          <p:cNvGrpSpPr>
            <a:grpSpLocks/>
          </p:cNvGrpSpPr>
          <p:nvPr/>
        </p:nvGrpSpPr>
        <p:grpSpPr bwMode="auto">
          <a:xfrm>
            <a:off x="5510623" y="4546679"/>
            <a:ext cx="406400" cy="427038"/>
            <a:chOff x="2870" y="1518"/>
            <a:chExt cx="292" cy="320"/>
          </a:xfrm>
        </p:grpSpPr>
        <p:graphicFrame>
          <p:nvGraphicFramePr>
            <p:cNvPr id="73" name="Object 7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0" name="Clip" r:id="rId16" imgW="819000" imgH="847800" progId="">
                    <p:embed/>
                  </p:oleObj>
                </mc:Choice>
                <mc:Fallback>
                  <p:oleObj name="Clip" r:id="rId16" imgW="819000" imgH="847800" progId="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7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1" name="Clip" r:id="rId18" imgW="1266840" imgH="1200240" progId="">
                    <p:embed/>
                  </p:oleObj>
                </mc:Choice>
                <mc:Fallback>
                  <p:oleObj name="Clip" r:id="rId18" imgW="1266840" imgH="1200240" progId="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Group 72"/>
          <p:cNvGrpSpPr>
            <a:grpSpLocks/>
          </p:cNvGrpSpPr>
          <p:nvPr/>
        </p:nvGrpSpPr>
        <p:grpSpPr bwMode="auto">
          <a:xfrm>
            <a:off x="6288498" y="4578429"/>
            <a:ext cx="406400" cy="427038"/>
            <a:chOff x="2870" y="1518"/>
            <a:chExt cx="292" cy="320"/>
          </a:xfrm>
        </p:grpSpPr>
        <p:graphicFrame>
          <p:nvGraphicFramePr>
            <p:cNvPr id="76" name="Object 7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2" name="Clip" r:id="rId20" imgW="819000" imgH="847800" progId="">
                    <p:embed/>
                  </p:oleObj>
                </mc:Choice>
                <mc:Fallback>
                  <p:oleObj name="Clip" r:id="rId20" imgW="819000" imgH="847800" progId="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7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3" name="Clip" r:id="rId21" imgW="1266840" imgH="1200240" progId="">
                    <p:embed/>
                  </p:oleObj>
                </mc:Choice>
                <mc:Fallback>
                  <p:oleObj name="Clip" r:id="rId21" imgW="1266840" imgH="1200240" progId="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Group 75"/>
          <p:cNvGrpSpPr>
            <a:grpSpLocks/>
          </p:cNvGrpSpPr>
          <p:nvPr/>
        </p:nvGrpSpPr>
        <p:grpSpPr bwMode="auto">
          <a:xfrm>
            <a:off x="5874160" y="4294267"/>
            <a:ext cx="379413" cy="376237"/>
            <a:chOff x="4733" y="2082"/>
            <a:chExt cx="272" cy="282"/>
          </a:xfrm>
        </p:grpSpPr>
        <p:graphicFrame>
          <p:nvGraphicFramePr>
            <p:cNvPr id="79" name="Object 7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4" name="Clip" r:id="rId22" imgW="819000" imgH="847800" progId="">
                    <p:embed/>
                  </p:oleObj>
                </mc:Choice>
                <mc:Fallback>
                  <p:oleObj name="Clip" r:id="rId22" imgW="819000" imgH="847800" progId="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Line 78"/>
          <p:cNvSpPr>
            <a:spLocks noChangeShapeType="1"/>
          </p:cNvSpPr>
          <p:nvPr/>
        </p:nvSpPr>
        <p:spPr bwMode="auto">
          <a:xfrm>
            <a:off x="6180548" y="4197429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" name="Group 79"/>
          <p:cNvGrpSpPr>
            <a:grpSpLocks/>
          </p:cNvGrpSpPr>
          <p:nvPr/>
        </p:nvGrpSpPr>
        <p:grpSpPr bwMode="auto">
          <a:xfrm>
            <a:off x="6901273" y="3621167"/>
            <a:ext cx="207962" cy="409575"/>
            <a:chOff x="4180" y="783"/>
            <a:chExt cx="150" cy="307"/>
          </a:xfrm>
        </p:grpSpPr>
        <p:sp>
          <p:nvSpPr>
            <p:cNvPr id="83" name="AutoShape 8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8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8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88"/>
          <p:cNvGrpSpPr>
            <a:grpSpLocks/>
          </p:cNvGrpSpPr>
          <p:nvPr/>
        </p:nvGrpSpPr>
        <p:grpSpPr bwMode="auto">
          <a:xfrm>
            <a:off x="6902860" y="4197429"/>
            <a:ext cx="207963" cy="409575"/>
            <a:chOff x="4180" y="783"/>
            <a:chExt cx="150" cy="307"/>
          </a:xfrm>
        </p:grpSpPr>
        <p:sp>
          <p:nvSpPr>
            <p:cNvPr id="92" name="AutoShape 8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AutoShape 9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9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Line 97"/>
          <p:cNvSpPr>
            <a:spLocks noChangeShapeType="1"/>
          </p:cNvSpPr>
          <p:nvPr/>
        </p:nvSpPr>
        <p:spPr bwMode="auto">
          <a:xfrm rot="5400000" flipH="1">
            <a:off x="6514716" y="3995023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98"/>
          <p:cNvSpPr>
            <a:spLocks noChangeShapeType="1"/>
          </p:cNvSpPr>
          <p:nvPr/>
        </p:nvSpPr>
        <p:spPr bwMode="auto">
          <a:xfrm rot="-5400000">
            <a:off x="6868729" y="4247435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99"/>
          <p:cNvSpPr>
            <a:spLocks noChangeShapeType="1"/>
          </p:cNvSpPr>
          <p:nvPr/>
        </p:nvSpPr>
        <p:spPr bwMode="auto">
          <a:xfrm rot="-5400000">
            <a:off x="6858410" y="3778329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00"/>
          <p:cNvSpPr>
            <a:spLocks noChangeShapeType="1"/>
          </p:cNvSpPr>
          <p:nvPr/>
        </p:nvSpPr>
        <p:spPr bwMode="auto">
          <a:xfrm flipV="1">
            <a:off x="5537610" y="1919367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01"/>
          <p:cNvSpPr>
            <a:spLocks noChangeShapeType="1"/>
          </p:cNvSpPr>
          <p:nvPr/>
        </p:nvSpPr>
        <p:spPr bwMode="auto">
          <a:xfrm>
            <a:off x="6472648" y="1903492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02"/>
          <p:cNvSpPr>
            <a:spLocks noChangeShapeType="1"/>
          </p:cNvSpPr>
          <p:nvPr/>
        </p:nvSpPr>
        <p:spPr bwMode="auto">
          <a:xfrm flipH="1">
            <a:off x="6991760" y="2240042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03"/>
          <p:cNvSpPr>
            <a:spLocks noChangeShapeType="1"/>
          </p:cNvSpPr>
          <p:nvPr/>
        </p:nvSpPr>
        <p:spPr bwMode="auto">
          <a:xfrm>
            <a:off x="6221823" y="2016204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04"/>
          <p:cNvSpPr>
            <a:spLocks noChangeShapeType="1"/>
          </p:cNvSpPr>
          <p:nvPr/>
        </p:nvSpPr>
        <p:spPr bwMode="auto">
          <a:xfrm>
            <a:off x="6247223" y="2663904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05"/>
          <p:cNvSpPr>
            <a:spLocks noChangeShapeType="1"/>
          </p:cNvSpPr>
          <p:nvPr/>
        </p:nvSpPr>
        <p:spPr bwMode="auto">
          <a:xfrm flipH="1">
            <a:off x="6707598" y="3129042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106"/>
          <p:cNvSpPr>
            <a:spLocks noChangeShapeType="1"/>
          </p:cNvSpPr>
          <p:nvPr/>
        </p:nvSpPr>
        <p:spPr bwMode="auto">
          <a:xfrm flipH="1">
            <a:off x="6480585" y="2208292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107"/>
          <p:cNvSpPr>
            <a:spLocks noChangeShapeType="1"/>
          </p:cNvSpPr>
          <p:nvPr/>
        </p:nvSpPr>
        <p:spPr bwMode="auto">
          <a:xfrm flipH="1">
            <a:off x="6490110" y="1647904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08"/>
          <p:cNvSpPr>
            <a:spLocks noChangeShapeType="1"/>
          </p:cNvSpPr>
          <p:nvPr/>
        </p:nvSpPr>
        <p:spPr bwMode="auto">
          <a:xfrm flipH="1">
            <a:off x="7207660" y="1824117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221"/>
          <p:cNvSpPr>
            <a:spLocks noChangeShapeType="1"/>
          </p:cNvSpPr>
          <p:nvPr/>
        </p:nvSpPr>
        <p:spPr bwMode="auto">
          <a:xfrm flipV="1">
            <a:off x="5274085" y="3802142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" name="Group 213"/>
          <p:cNvGrpSpPr/>
          <p:nvPr/>
        </p:nvGrpSpPr>
        <p:grpSpPr>
          <a:xfrm>
            <a:off x="5029200" y="2057400"/>
            <a:ext cx="501650" cy="232929"/>
            <a:chOff x="4038600" y="4747086"/>
            <a:chExt cx="501650" cy="232929"/>
          </a:xfrm>
        </p:grpSpPr>
        <p:sp>
          <p:nvSpPr>
            <p:cNvPr id="163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7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73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17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3" name="Group 213"/>
          <p:cNvGrpSpPr/>
          <p:nvPr/>
        </p:nvGrpSpPr>
        <p:grpSpPr>
          <a:xfrm>
            <a:off x="5975350" y="1828800"/>
            <a:ext cx="501650" cy="232929"/>
            <a:chOff x="4038600" y="4747086"/>
            <a:chExt cx="501650" cy="232929"/>
          </a:xfrm>
        </p:grpSpPr>
        <p:sp>
          <p:nvSpPr>
            <p:cNvPr id="177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1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87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18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6" name="Group 213"/>
          <p:cNvGrpSpPr/>
          <p:nvPr/>
        </p:nvGrpSpPr>
        <p:grpSpPr>
          <a:xfrm>
            <a:off x="6934200" y="1985529"/>
            <a:ext cx="501650" cy="232929"/>
            <a:chOff x="4038600" y="4747086"/>
            <a:chExt cx="501650" cy="232929"/>
          </a:xfrm>
        </p:grpSpPr>
        <p:sp>
          <p:nvSpPr>
            <p:cNvPr id="19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0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8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19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9" name="Group 213"/>
          <p:cNvGrpSpPr/>
          <p:nvPr/>
        </p:nvGrpSpPr>
        <p:grpSpPr>
          <a:xfrm>
            <a:off x="5943600" y="2442729"/>
            <a:ext cx="501650" cy="232929"/>
            <a:chOff x="4038600" y="4747086"/>
            <a:chExt cx="501650" cy="232929"/>
          </a:xfrm>
        </p:grpSpPr>
        <p:sp>
          <p:nvSpPr>
            <p:cNvPr id="205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1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212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" name="Group 213"/>
          <p:cNvGrpSpPr/>
          <p:nvPr/>
        </p:nvGrpSpPr>
        <p:grpSpPr>
          <a:xfrm>
            <a:off x="6781800" y="2899929"/>
            <a:ext cx="501650" cy="232929"/>
            <a:chOff x="4038600" y="4747086"/>
            <a:chExt cx="501650" cy="232929"/>
          </a:xfrm>
        </p:grpSpPr>
        <p:sp>
          <p:nvSpPr>
            <p:cNvPr id="219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3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29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226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5" name="Group 213"/>
          <p:cNvGrpSpPr/>
          <p:nvPr/>
        </p:nvGrpSpPr>
        <p:grpSpPr>
          <a:xfrm>
            <a:off x="5029200" y="3585729"/>
            <a:ext cx="501650" cy="232929"/>
            <a:chOff x="4038600" y="4747086"/>
            <a:chExt cx="501650" cy="232929"/>
          </a:xfrm>
        </p:grpSpPr>
        <p:sp>
          <p:nvSpPr>
            <p:cNvPr id="233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7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43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24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0" name="Group 213"/>
          <p:cNvGrpSpPr/>
          <p:nvPr/>
        </p:nvGrpSpPr>
        <p:grpSpPr>
          <a:xfrm>
            <a:off x="5791200" y="4042929"/>
            <a:ext cx="501650" cy="232929"/>
            <a:chOff x="4038600" y="4747086"/>
            <a:chExt cx="501650" cy="232929"/>
          </a:xfrm>
        </p:grpSpPr>
        <p:sp>
          <p:nvSpPr>
            <p:cNvPr id="247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1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1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57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2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25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8" name="Group 213"/>
          <p:cNvGrpSpPr/>
          <p:nvPr/>
        </p:nvGrpSpPr>
        <p:grpSpPr>
          <a:xfrm>
            <a:off x="6400800" y="3509529"/>
            <a:ext cx="501650" cy="232929"/>
            <a:chOff x="4038600" y="4747086"/>
            <a:chExt cx="501650" cy="232929"/>
          </a:xfrm>
        </p:grpSpPr>
        <p:sp>
          <p:nvSpPr>
            <p:cNvPr id="26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9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7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6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26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8" name="Oval 277"/>
          <p:cNvSpPr/>
          <p:nvPr/>
        </p:nvSpPr>
        <p:spPr>
          <a:xfrm>
            <a:off x="6705600" y="3352800"/>
            <a:ext cx="838200" cy="1524000"/>
          </a:xfrm>
          <a:prstGeom prst="ellipse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3" name="Freeform 292"/>
          <p:cNvSpPr/>
          <p:nvPr/>
        </p:nvSpPr>
        <p:spPr>
          <a:xfrm>
            <a:off x="5486400" y="1933575"/>
            <a:ext cx="1553684" cy="1878259"/>
          </a:xfrm>
          <a:custGeom>
            <a:avLst/>
            <a:gdLst>
              <a:gd name="connsiteX0" fmla="*/ 0 w 1496534"/>
              <a:gd name="connsiteY0" fmla="*/ 171450 h 1878259"/>
              <a:gd name="connsiteX1" fmla="*/ 123825 w 1496534"/>
              <a:gd name="connsiteY1" fmla="*/ 152400 h 1878259"/>
              <a:gd name="connsiteX2" fmla="*/ 152400 w 1496534"/>
              <a:gd name="connsiteY2" fmla="*/ 133350 h 1878259"/>
              <a:gd name="connsiteX3" fmla="*/ 171450 w 1496534"/>
              <a:gd name="connsiteY3" fmla="*/ 104775 h 1878259"/>
              <a:gd name="connsiteX4" fmla="*/ 228600 w 1496534"/>
              <a:gd name="connsiteY4" fmla="*/ 85725 h 1878259"/>
              <a:gd name="connsiteX5" fmla="*/ 295275 w 1496534"/>
              <a:gd name="connsiteY5" fmla="*/ 66675 h 1878259"/>
              <a:gd name="connsiteX6" fmla="*/ 342900 w 1496534"/>
              <a:gd name="connsiteY6" fmla="*/ 57150 h 1878259"/>
              <a:gd name="connsiteX7" fmla="*/ 371475 w 1496534"/>
              <a:gd name="connsiteY7" fmla="*/ 47625 h 1878259"/>
              <a:gd name="connsiteX8" fmla="*/ 419100 w 1496534"/>
              <a:gd name="connsiteY8" fmla="*/ 38100 h 1878259"/>
              <a:gd name="connsiteX9" fmla="*/ 438150 w 1496534"/>
              <a:gd name="connsiteY9" fmla="*/ 9525 h 1878259"/>
              <a:gd name="connsiteX10" fmla="*/ 466725 w 1496534"/>
              <a:gd name="connsiteY10" fmla="*/ 0 h 1878259"/>
              <a:gd name="connsiteX11" fmla="*/ 647700 w 1496534"/>
              <a:gd name="connsiteY11" fmla="*/ 9525 h 1878259"/>
              <a:gd name="connsiteX12" fmla="*/ 666750 w 1496534"/>
              <a:gd name="connsiteY12" fmla="*/ 38100 h 1878259"/>
              <a:gd name="connsiteX13" fmla="*/ 685800 w 1496534"/>
              <a:gd name="connsiteY13" fmla="*/ 161925 h 1878259"/>
              <a:gd name="connsiteX14" fmla="*/ 704850 w 1496534"/>
              <a:gd name="connsiteY14" fmla="*/ 219075 h 1878259"/>
              <a:gd name="connsiteX15" fmla="*/ 704850 w 1496534"/>
              <a:gd name="connsiteY15" fmla="*/ 514350 h 1878259"/>
              <a:gd name="connsiteX16" fmla="*/ 685800 w 1496534"/>
              <a:gd name="connsiteY16" fmla="*/ 619125 h 1878259"/>
              <a:gd name="connsiteX17" fmla="*/ 695325 w 1496534"/>
              <a:gd name="connsiteY17" fmla="*/ 733425 h 1878259"/>
              <a:gd name="connsiteX18" fmla="*/ 714375 w 1496534"/>
              <a:gd name="connsiteY18" fmla="*/ 790575 h 1878259"/>
              <a:gd name="connsiteX19" fmla="*/ 781050 w 1496534"/>
              <a:gd name="connsiteY19" fmla="*/ 809625 h 1878259"/>
              <a:gd name="connsiteX20" fmla="*/ 857250 w 1496534"/>
              <a:gd name="connsiteY20" fmla="*/ 828675 h 1878259"/>
              <a:gd name="connsiteX21" fmla="*/ 914400 w 1496534"/>
              <a:gd name="connsiteY21" fmla="*/ 866775 h 1878259"/>
              <a:gd name="connsiteX22" fmla="*/ 952500 w 1496534"/>
              <a:gd name="connsiteY22" fmla="*/ 895350 h 1878259"/>
              <a:gd name="connsiteX23" fmla="*/ 981075 w 1496534"/>
              <a:gd name="connsiteY23" fmla="*/ 904875 h 1878259"/>
              <a:gd name="connsiteX24" fmla="*/ 1019175 w 1496534"/>
              <a:gd name="connsiteY24" fmla="*/ 923925 h 1878259"/>
              <a:gd name="connsiteX25" fmla="*/ 1085850 w 1496534"/>
              <a:gd name="connsiteY25" fmla="*/ 942975 h 1878259"/>
              <a:gd name="connsiteX26" fmla="*/ 1114425 w 1496534"/>
              <a:gd name="connsiteY26" fmla="*/ 952500 h 1878259"/>
              <a:gd name="connsiteX27" fmla="*/ 1190625 w 1496534"/>
              <a:gd name="connsiteY27" fmla="*/ 971550 h 1878259"/>
              <a:gd name="connsiteX28" fmla="*/ 1219200 w 1496534"/>
              <a:gd name="connsiteY28" fmla="*/ 990600 h 1878259"/>
              <a:gd name="connsiteX29" fmla="*/ 1314450 w 1496534"/>
              <a:gd name="connsiteY29" fmla="*/ 1019175 h 1878259"/>
              <a:gd name="connsiteX30" fmla="*/ 1400175 w 1496534"/>
              <a:gd name="connsiteY30" fmla="*/ 1047750 h 1878259"/>
              <a:gd name="connsiteX31" fmla="*/ 1428750 w 1496534"/>
              <a:gd name="connsiteY31" fmla="*/ 1057275 h 1878259"/>
              <a:gd name="connsiteX32" fmla="*/ 1485900 w 1496534"/>
              <a:gd name="connsiteY32" fmla="*/ 1095375 h 1878259"/>
              <a:gd name="connsiteX33" fmla="*/ 1495425 w 1496534"/>
              <a:gd name="connsiteY33" fmla="*/ 1123950 h 1878259"/>
              <a:gd name="connsiteX34" fmla="*/ 1466850 w 1496534"/>
              <a:gd name="connsiteY34" fmla="*/ 1209675 h 1878259"/>
              <a:gd name="connsiteX35" fmla="*/ 1457325 w 1496534"/>
              <a:gd name="connsiteY35" fmla="*/ 1238250 h 1878259"/>
              <a:gd name="connsiteX36" fmla="*/ 1428750 w 1496534"/>
              <a:gd name="connsiteY36" fmla="*/ 1257300 h 1878259"/>
              <a:gd name="connsiteX37" fmla="*/ 1400175 w 1496534"/>
              <a:gd name="connsiteY37" fmla="*/ 1285875 h 1878259"/>
              <a:gd name="connsiteX38" fmla="*/ 1343025 w 1496534"/>
              <a:gd name="connsiteY38" fmla="*/ 1323975 h 1878259"/>
              <a:gd name="connsiteX39" fmla="*/ 1304925 w 1496534"/>
              <a:gd name="connsiteY39" fmla="*/ 1362075 h 1878259"/>
              <a:gd name="connsiteX40" fmla="*/ 1257300 w 1496534"/>
              <a:gd name="connsiteY40" fmla="*/ 1447800 h 1878259"/>
              <a:gd name="connsiteX41" fmla="*/ 1209675 w 1496534"/>
              <a:gd name="connsiteY41" fmla="*/ 1504950 h 1878259"/>
              <a:gd name="connsiteX42" fmla="*/ 1171575 w 1496534"/>
              <a:gd name="connsiteY42" fmla="*/ 1552575 h 1878259"/>
              <a:gd name="connsiteX43" fmla="*/ 1162050 w 1496534"/>
              <a:gd name="connsiteY43" fmla="*/ 1581150 h 1878259"/>
              <a:gd name="connsiteX44" fmla="*/ 1133475 w 1496534"/>
              <a:gd name="connsiteY44" fmla="*/ 1609725 h 1878259"/>
              <a:gd name="connsiteX45" fmla="*/ 1123950 w 1496534"/>
              <a:gd name="connsiteY45" fmla="*/ 1638300 h 1878259"/>
              <a:gd name="connsiteX46" fmla="*/ 1095375 w 1496534"/>
              <a:gd name="connsiteY46" fmla="*/ 1657350 h 1878259"/>
              <a:gd name="connsiteX47" fmla="*/ 1104900 w 1496534"/>
              <a:gd name="connsiteY47" fmla="*/ 1714500 h 1878259"/>
              <a:gd name="connsiteX48" fmla="*/ 1190625 w 1496534"/>
              <a:gd name="connsiteY48" fmla="*/ 1762125 h 1878259"/>
              <a:gd name="connsiteX49" fmla="*/ 1247775 w 1496534"/>
              <a:gd name="connsiteY49" fmla="*/ 1800225 h 1878259"/>
              <a:gd name="connsiteX50" fmla="*/ 1276350 w 1496534"/>
              <a:gd name="connsiteY50" fmla="*/ 1828800 h 1878259"/>
              <a:gd name="connsiteX51" fmla="*/ 1323975 w 1496534"/>
              <a:gd name="connsiteY51" fmla="*/ 1857375 h 1878259"/>
              <a:gd name="connsiteX0" fmla="*/ 0 w 1496534"/>
              <a:gd name="connsiteY0" fmla="*/ 171450 h 1878259"/>
              <a:gd name="connsiteX1" fmla="*/ 123825 w 1496534"/>
              <a:gd name="connsiteY1" fmla="*/ 152400 h 1878259"/>
              <a:gd name="connsiteX2" fmla="*/ 152400 w 1496534"/>
              <a:gd name="connsiteY2" fmla="*/ 133350 h 1878259"/>
              <a:gd name="connsiteX3" fmla="*/ 171450 w 1496534"/>
              <a:gd name="connsiteY3" fmla="*/ 104775 h 1878259"/>
              <a:gd name="connsiteX4" fmla="*/ 228600 w 1496534"/>
              <a:gd name="connsiteY4" fmla="*/ 85725 h 1878259"/>
              <a:gd name="connsiteX5" fmla="*/ 295275 w 1496534"/>
              <a:gd name="connsiteY5" fmla="*/ 66675 h 1878259"/>
              <a:gd name="connsiteX6" fmla="*/ 342900 w 1496534"/>
              <a:gd name="connsiteY6" fmla="*/ 57150 h 1878259"/>
              <a:gd name="connsiteX7" fmla="*/ 371475 w 1496534"/>
              <a:gd name="connsiteY7" fmla="*/ 47625 h 1878259"/>
              <a:gd name="connsiteX8" fmla="*/ 419100 w 1496534"/>
              <a:gd name="connsiteY8" fmla="*/ 38100 h 1878259"/>
              <a:gd name="connsiteX9" fmla="*/ 438150 w 1496534"/>
              <a:gd name="connsiteY9" fmla="*/ 9525 h 1878259"/>
              <a:gd name="connsiteX10" fmla="*/ 466725 w 1496534"/>
              <a:gd name="connsiteY10" fmla="*/ 0 h 1878259"/>
              <a:gd name="connsiteX11" fmla="*/ 647700 w 1496534"/>
              <a:gd name="connsiteY11" fmla="*/ 9525 h 1878259"/>
              <a:gd name="connsiteX12" fmla="*/ 666750 w 1496534"/>
              <a:gd name="connsiteY12" fmla="*/ 38100 h 1878259"/>
              <a:gd name="connsiteX13" fmla="*/ 685800 w 1496534"/>
              <a:gd name="connsiteY13" fmla="*/ 161925 h 1878259"/>
              <a:gd name="connsiteX14" fmla="*/ 704850 w 1496534"/>
              <a:gd name="connsiteY14" fmla="*/ 219075 h 1878259"/>
              <a:gd name="connsiteX15" fmla="*/ 704850 w 1496534"/>
              <a:gd name="connsiteY15" fmla="*/ 238125 h 1878259"/>
              <a:gd name="connsiteX16" fmla="*/ 704850 w 1496534"/>
              <a:gd name="connsiteY16" fmla="*/ 514350 h 1878259"/>
              <a:gd name="connsiteX17" fmla="*/ 685800 w 1496534"/>
              <a:gd name="connsiteY17" fmla="*/ 619125 h 1878259"/>
              <a:gd name="connsiteX18" fmla="*/ 695325 w 1496534"/>
              <a:gd name="connsiteY18" fmla="*/ 733425 h 1878259"/>
              <a:gd name="connsiteX19" fmla="*/ 714375 w 1496534"/>
              <a:gd name="connsiteY19" fmla="*/ 790575 h 1878259"/>
              <a:gd name="connsiteX20" fmla="*/ 781050 w 1496534"/>
              <a:gd name="connsiteY20" fmla="*/ 809625 h 1878259"/>
              <a:gd name="connsiteX21" fmla="*/ 857250 w 1496534"/>
              <a:gd name="connsiteY21" fmla="*/ 828675 h 1878259"/>
              <a:gd name="connsiteX22" fmla="*/ 914400 w 1496534"/>
              <a:gd name="connsiteY22" fmla="*/ 866775 h 1878259"/>
              <a:gd name="connsiteX23" fmla="*/ 952500 w 1496534"/>
              <a:gd name="connsiteY23" fmla="*/ 895350 h 1878259"/>
              <a:gd name="connsiteX24" fmla="*/ 981075 w 1496534"/>
              <a:gd name="connsiteY24" fmla="*/ 904875 h 1878259"/>
              <a:gd name="connsiteX25" fmla="*/ 1019175 w 1496534"/>
              <a:gd name="connsiteY25" fmla="*/ 923925 h 1878259"/>
              <a:gd name="connsiteX26" fmla="*/ 1085850 w 1496534"/>
              <a:gd name="connsiteY26" fmla="*/ 942975 h 1878259"/>
              <a:gd name="connsiteX27" fmla="*/ 1114425 w 1496534"/>
              <a:gd name="connsiteY27" fmla="*/ 952500 h 1878259"/>
              <a:gd name="connsiteX28" fmla="*/ 1190625 w 1496534"/>
              <a:gd name="connsiteY28" fmla="*/ 971550 h 1878259"/>
              <a:gd name="connsiteX29" fmla="*/ 1219200 w 1496534"/>
              <a:gd name="connsiteY29" fmla="*/ 990600 h 1878259"/>
              <a:gd name="connsiteX30" fmla="*/ 1314450 w 1496534"/>
              <a:gd name="connsiteY30" fmla="*/ 1019175 h 1878259"/>
              <a:gd name="connsiteX31" fmla="*/ 1400175 w 1496534"/>
              <a:gd name="connsiteY31" fmla="*/ 1047750 h 1878259"/>
              <a:gd name="connsiteX32" fmla="*/ 1428750 w 1496534"/>
              <a:gd name="connsiteY32" fmla="*/ 1057275 h 1878259"/>
              <a:gd name="connsiteX33" fmla="*/ 1485900 w 1496534"/>
              <a:gd name="connsiteY33" fmla="*/ 1095375 h 1878259"/>
              <a:gd name="connsiteX34" fmla="*/ 1495425 w 1496534"/>
              <a:gd name="connsiteY34" fmla="*/ 1123950 h 1878259"/>
              <a:gd name="connsiteX35" fmla="*/ 1466850 w 1496534"/>
              <a:gd name="connsiteY35" fmla="*/ 1209675 h 1878259"/>
              <a:gd name="connsiteX36" fmla="*/ 1457325 w 1496534"/>
              <a:gd name="connsiteY36" fmla="*/ 1238250 h 1878259"/>
              <a:gd name="connsiteX37" fmla="*/ 1428750 w 1496534"/>
              <a:gd name="connsiteY37" fmla="*/ 1257300 h 1878259"/>
              <a:gd name="connsiteX38" fmla="*/ 1400175 w 1496534"/>
              <a:gd name="connsiteY38" fmla="*/ 1285875 h 1878259"/>
              <a:gd name="connsiteX39" fmla="*/ 1343025 w 1496534"/>
              <a:gd name="connsiteY39" fmla="*/ 1323975 h 1878259"/>
              <a:gd name="connsiteX40" fmla="*/ 1304925 w 1496534"/>
              <a:gd name="connsiteY40" fmla="*/ 1362075 h 1878259"/>
              <a:gd name="connsiteX41" fmla="*/ 1257300 w 1496534"/>
              <a:gd name="connsiteY41" fmla="*/ 1447800 h 1878259"/>
              <a:gd name="connsiteX42" fmla="*/ 1209675 w 1496534"/>
              <a:gd name="connsiteY42" fmla="*/ 1504950 h 1878259"/>
              <a:gd name="connsiteX43" fmla="*/ 1171575 w 1496534"/>
              <a:gd name="connsiteY43" fmla="*/ 1552575 h 1878259"/>
              <a:gd name="connsiteX44" fmla="*/ 1162050 w 1496534"/>
              <a:gd name="connsiteY44" fmla="*/ 1581150 h 1878259"/>
              <a:gd name="connsiteX45" fmla="*/ 1133475 w 1496534"/>
              <a:gd name="connsiteY45" fmla="*/ 1609725 h 1878259"/>
              <a:gd name="connsiteX46" fmla="*/ 1123950 w 1496534"/>
              <a:gd name="connsiteY46" fmla="*/ 1638300 h 1878259"/>
              <a:gd name="connsiteX47" fmla="*/ 1095375 w 1496534"/>
              <a:gd name="connsiteY47" fmla="*/ 1657350 h 1878259"/>
              <a:gd name="connsiteX48" fmla="*/ 1104900 w 1496534"/>
              <a:gd name="connsiteY48" fmla="*/ 1714500 h 1878259"/>
              <a:gd name="connsiteX49" fmla="*/ 1190625 w 1496534"/>
              <a:gd name="connsiteY49" fmla="*/ 1762125 h 1878259"/>
              <a:gd name="connsiteX50" fmla="*/ 1247775 w 1496534"/>
              <a:gd name="connsiteY50" fmla="*/ 1800225 h 1878259"/>
              <a:gd name="connsiteX51" fmla="*/ 1276350 w 1496534"/>
              <a:gd name="connsiteY51" fmla="*/ 1828800 h 1878259"/>
              <a:gd name="connsiteX52" fmla="*/ 1323975 w 1496534"/>
              <a:gd name="connsiteY52" fmla="*/ 1857375 h 187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96534" h="1878259">
                <a:moveTo>
                  <a:pt x="0" y="171450"/>
                </a:moveTo>
                <a:cubicBezTo>
                  <a:pt x="27317" y="168718"/>
                  <a:pt x="89498" y="169563"/>
                  <a:pt x="123825" y="152400"/>
                </a:cubicBezTo>
                <a:cubicBezTo>
                  <a:pt x="134064" y="147280"/>
                  <a:pt x="142875" y="139700"/>
                  <a:pt x="152400" y="133350"/>
                </a:cubicBezTo>
                <a:cubicBezTo>
                  <a:pt x="158750" y="123825"/>
                  <a:pt x="161742" y="110842"/>
                  <a:pt x="171450" y="104775"/>
                </a:cubicBezTo>
                <a:cubicBezTo>
                  <a:pt x="188478" y="94132"/>
                  <a:pt x="209550" y="92075"/>
                  <a:pt x="228600" y="85725"/>
                </a:cubicBezTo>
                <a:cubicBezTo>
                  <a:pt x="260421" y="75118"/>
                  <a:pt x="259395" y="74648"/>
                  <a:pt x="295275" y="66675"/>
                </a:cubicBezTo>
                <a:cubicBezTo>
                  <a:pt x="311079" y="63163"/>
                  <a:pt x="327194" y="61077"/>
                  <a:pt x="342900" y="57150"/>
                </a:cubicBezTo>
                <a:cubicBezTo>
                  <a:pt x="352640" y="54715"/>
                  <a:pt x="361735" y="50060"/>
                  <a:pt x="371475" y="47625"/>
                </a:cubicBezTo>
                <a:cubicBezTo>
                  <a:pt x="387181" y="43698"/>
                  <a:pt x="403225" y="41275"/>
                  <a:pt x="419100" y="38100"/>
                </a:cubicBezTo>
                <a:cubicBezTo>
                  <a:pt x="425450" y="28575"/>
                  <a:pt x="429211" y="16676"/>
                  <a:pt x="438150" y="9525"/>
                </a:cubicBezTo>
                <a:cubicBezTo>
                  <a:pt x="445990" y="3253"/>
                  <a:pt x="456685" y="0"/>
                  <a:pt x="466725" y="0"/>
                </a:cubicBezTo>
                <a:cubicBezTo>
                  <a:pt x="527133" y="0"/>
                  <a:pt x="587375" y="6350"/>
                  <a:pt x="647700" y="9525"/>
                </a:cubicBezTo>
                <a:cubicBezTo>
                  <a:pt x="654050" y="19050"/>
                  <a:pt x="661630" y="27861"/>
                  <a:pt x="666750" y="38100"/>
                </a:cubicBezTo>
                <a:cubicBezTo>
                  <a:pt x="685117" y="74834"/>
                  <a:pt x="679244" y="126959"/>
                  <a:pt x="685800" y="161925"/>
                </a:cubicBezTo>
                <a:cubicBezTo>
                  <a:pt x="689501" y="181662"/>
                  <a:pt x="704850" y="219075"/>
                  <a:pt x="704850" y="219075"/>
                </a:cubicBezTo>
                <a:cubicBezTo>
                  <a:pt x="708025" y="231775"/>
                  <a:pt x="704850" y="188913"/>
                  <a:pt x="704850" y="238125"/>
                </a:cubicBezTo>
                <a:cubicBezTo>
                  <a:pt x="704850" y="287337"/>
                  <a:pt x="708025" y="450850"/>
                  <a:pt x="704850" y="514350"/>
                </a:cubicBezTo>
                <a:cubicBezTo>
                  <a:pt x="700708" y="580629"/>
                  <a:pt x="700820" y="574065"/>
                  <a:pt x="685800" y="619125"/>
                </a:cubicBezTo>
                <a:cubicBezTo>
                  <a:pt x="688975" y="657225"/>
                  <a:pt x="689040" y="695713"/>
                  <a:pt x="695325" y="733425"/>
                </a:cubicBezTo>
                <a:cubicBezTo>
                  <a:pt x="698626" y="753232"/>
                  <a:pt x="695325" y="784225"/>
                  <a:pt x="714375" y="790575"/>
                </a:cubicBezTo>
                <a:cubicBezTo>
                  <a:pt x="746196" y="801182"/>
                  <a:pt x="745170" y="801652"/>
                  <a:pt x="781050" y="809625"/>
                </a:cubicBezTo>
                <a:cubicBezTo>
                  <a:pt x="795124" y="812753"/>
                  <a:pt x="840229" y="819219"/>
                  <a:pt x="857250" y="828675"/>
                </a:cubicBezTo>
                <a:cubicBezTo>
                  <a:pt x="877264" y="839794"/>
                  <a:pt x="896084" y="853038"/>
                  <a:pt x="914400" y="866775"/>
                </a:cubicBezTo>
                <a:cubicBezTo>
                  <a:pt x="927100" y="876300"/>
                  <a:pt x="938717" y="887474"/>
                  <a:pt x="952500" y="895350"/>
                </a:cubicBezTo>
                <a:cubicBezTo>
                  <a:pt x="961217" y="900331"/>
                  <a:pt x="971847" y="900920"/>
                  <a:pt x="981075" y="904875"/>
                </a:cubicBezTo>
                <a:cubicBezTo>
                  <a:pt x="994126" y="910468"/>
                  <a:pt x="1006124" y="918332"/>
                  <a:pt x="1019175" y="923925"/>
                </a:cubicBezTo>
                <a:cubicBezTo>
                  <a:pt x="1042013" y="933713"/>
                  <a:pt x="1061683" y="936070"/>
                  <a:pt x="1085850" y="942975"/>
                </a:cubicBezTo>
                <a:cubicBezTo>
                  <a:pt x="1095504" y="945733"/>
                  <a:pt x="1104685" y="950065"/>
                  <a:pt x="1114425" y="952500"/>
                </a:cubicBezTo>
                <a:cubicBezTo>
                  <a:pt x="1136162" y="957934"/>
                  <a:pt x="1168852" y="960664"/>
                  <a:pt x="1190625" y="971550"/>
                </a:cubicBezTo>
                <a:cubicBezTo>
                  <a:pt x="1200864" y="976670"/>
                  <a:pt x="1208739" y="985951"/>
                  <a:pt x="1219200" y="990600"/>
                </a:cubicBezTo>
                <a:cubicBezTo>
                  <a:pt x="1265828" y="1011324"/>
                  <a:pt x="1271825" y="1006387"/>
                  <a:pt x="1314450" y="1019175"/>
                </a:cubicBezTo>
                <a:lnTo>
                  <a:pt x="1400175" y="1047750"/>
                </a:lnTo>
                <a:cubicBezTo>
                  <a:pt x="1409700" y="1050925"/>
                  <a:pt x="1420396" y="1051706"/>
                  <a:pt x="1428750" y="1057275"/>
                </a:cubicBezTo>
                <a:lnTo>
                  <a:pt x="1485900" y="1095375"/>
                </a:lnTo>
                <a:cubicBezTo>
                  <a:pt x="1489075" y="1104900"/>
                  <a:pt x="1496534" y="1113971"/>
                  <a:pt x="1495425" y="1123950"/>
                </a:cubicBezTo>
                <a:lnTo>
                  <a:pt x="1466850" y="1209675"/>
                </a:lnTo>
                <a:cubicBezTo>
                  <a:pt x="1463675" y="1219200"/>
                  <a:pt x="1465679" y="1232681"/>
                  <a:pt x="1457325" y="1238250"/>
                </a:cubicBezTo>
                <a:cubicBezTo>
                  <a:pt x="1447800" y="1244600"/>
                  <a:pt x="1437544" y="1249971"/>
                  <a:pt x="1428750" y="1257300"/>
                </a:cubicBezTo>
                <a:cubicBezTo>
                  <a:pt x="1418402" y="1265924"/>
                  <a:pt x="1410808" y="1277605"/>
                  <a:pt x="1400175" y="1285875"/>
                </a:cubicBezTo>
                <a:cubicBezTo>
                  <a:pt x="1382103" y="1299931"/>
                  <a:pt x="1343025" y="1323975"/>
                  <a:pt x="1343025" y="1323975"/>
                </a:cubicBezTo>
                <a:cubicBezTo>
                  <a:pt x="1317625" y="1400175"/>
                  <a:pt x="1355725" y="1311275"/>
                  <a:pt x="1304925" y="1362075"/>
                </a:cubicBezTo>
                <a:cubicBezTo>
                  <a:pt x="1244860" y="1422140"/>
                  <a:pt x="1281255" y="1399890"/>
                  <a:pt x="1257300" y="1447800"/>
                </a:cubicBezTo>
                <a:cubicBezTo>
                  <a:pt x="1244039" y="1474322"/>
                  <a:pt x="1230741" y="1483884"/>
                  <a:pt x="1209675" y="1504950"/>
                </a:cubicBezTo>
                <a:cubicBezTo>
                  <a:pt x="1185734" y="1576774"/>
                  <a:pt x="1220814" y="1491027"/>
                  <a:pt x="1171575" y="1552575"/>
                </a:cubicBezTo>
                <a:cubicBezTo>
                  <a:pt x="1165303" y="1560415"/>
                  <a:pt x="1167619" y="1572796"/>
                  <a:pt x="1162050" y="1581150"/>
                </a:cubicBezTo>
                <a:cubicBezTo>
                  <a:pt x="1154578" y="1592358"/>
                  <a:pt x="1143000" y="1600200"/>
                  <a:pt x="1133475" y="1609725"/>
                </a:cubicBezTo>
                <a:cubicBezTo>
                  <a:pt x="1130300" y="1619250"/>
                  <a:pt x="1130222" y="1630460"/>
                  <a:pt x="1123950" y="1638300"/>
                </a:cubicBezTo>
                <a:cubicBezTo>
                  <a:pt x="1116799" y="1647239"/>
                  <a:pt x="1098151" y="1646244"/>
                  <a:pt x="1095375" y="1657350"/>
                </a:cubicBezTo>
                <a:cubicBezTo>
                  <a:pt x="1090691" y="1676086"/>
                  <a:pt x="1093825" y="1698678"/>
                  <a:pt x="1104900" y="1714500"/>
                </a:cubicBezTo>
                <a:cubicBezTo>
                  <a:pt x="1142431" y="1768116"/>
                  <a:pt x="1152597" y="1740998"/>
                  <a:pt x="1190625" y="1762125"/>
                </a:cubicBezTo>
                <a:cubicBezTo>
                  <a:pt x="1210639" y="1773244"/>
                  <a:pt x="1231586" y="1784036"/>
                  <a:pt x="1247775" y="1800225"/>
                </a:cubicBezTo>
                <a:cubicBezTo>
                  <a:pt x="1257300" y="1809750"/>
                  <a:pt x="1265142" y="1821328"/>
                  <a:pt x="1276350" y="1828800"/>
                </a:cubicBezTo>
                <a:cubicBezTo>
                  <a:pt x="1350539" y="1878259"/>
                  <a:pt x="1264647" y="1798047"/>
                  <a:pt x="1323975" y="1857375"/>
                </a:cubicBezTo>
              </a:path>
            </a:pathLst>
          </a:custGeom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4" name="Slide Number Placeholder 2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" name="Footer Placeholder 2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5" dur="2000" fill="hold"/>
                                        <p:tgtEl>
                                          <p:spTgt spid="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1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278" grpId="0" animBg="1"/>
      <p:bldP spid="2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Biết</a:t>
            </a:r>
            <a:r>
              <a:rPr lang="en-US" dirty="0"/>
              <a:t>: </a:t>
            </a:r>
            <a:r>
              <a:rPr lang="en-US" dirty="0" err="1"/>
              <a:t>không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lvl="2"/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“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”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2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</a:t>
            </a:r>
          </a:p>
          <a:p>
            <a:pPr lvl="3"/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router </a:t>
            </a:r>
            <a:r>
              <a:rPr lang="en-US" dirty="0" err="1"/>
              <a:t>khác</a:t>
            </a:r>
            <a:endParaRPr lang="en-US" dirty="0"/>
          </a:p>
          <a:p>
            <a:pPr lvl="3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lvl="3"/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1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route 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04800" y="1295400"/>
          <a:ext cx="8534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6" name="Visio" r:id="rId4" imgW="9896290" imgH="1795294" progId="Visio.Drawing.11">
                  <p:embed/>
                </p:oleObj>
              </mc:Choice>
              <mc:Fallback>
                <p:oleObj name="Visio" r:id="rId4" imgW="9896290" imgH="1795294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5344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38862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Tại</a:t>
            </a:r>
            <a:r>
              <a:rPr lang="en-US" b="1" dirty="0"/>
              <a:t> router R1: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1905000" y="4343400"/>
          <a:ext cx="5943600" cy="90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  <a:r>
                        <a:rPr lang="en-US" baseline="0" dirty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192.168.8.0/24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172.29.50.8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47800" y="53543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Tại</a:t>
            </a:r>
            <a:r>
              <a:rPr lang="en-US" b="1" dirty="0"/>
              <a:t> router R2:</a:t>
            </a:r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/>
        </p:nvGraphicFramePr>
        <p:xfrm>
          <a:off x="1905000" y="5791200"/>
          <a:ext cx="594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  <a:r>
                        <a:rPr lang="en-US" baseline="0" dirty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192.168.7.0/24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172.29.50.7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8200" y="31242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Yêu</a:t>
            </a:r>
            <a:r>
              <a:rPr lang="en-US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cầu</a:t>
            </a:r>
            <a:r>
              <a:rPr lang="en-US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cấu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hình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thông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tin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định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tuyến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cho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R1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và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R2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để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máy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trong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LAN1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có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thể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liên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lạc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với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máy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trong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LAN2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4382" y="1628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E0</a:t>
            </a:r>
            <a:endParaRPr lang="vi-V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15518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E0</a:t>
            </a:r>
            <a:endParaRPr lang="vi-VN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8782" y="160020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E1</a:t>
            </a:r>
            <a:endParaRPr lang="vi-VN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8982" y="19328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E1</a:t>
            </a:r>
            <a:endParaRPr lang="vi-VN" sz="1200" b="1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route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agram 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990600"/>
            <a:ext cx="6934200" cy="480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62722" y="290578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1522" y="282958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358140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3800" y="327660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600" y="20574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4400" y="2362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38800" y="3124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2400" y="4267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71800" y="39624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943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Yêu</a:t>
            </a:r>
            <a:r>
              <a:rPr lang="en-US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cầu</a:t>
            </a:r>
            <a:r>
              <a:rPr lang="en-US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cấu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hình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thông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tin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định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tuyến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cho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router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để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tất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cả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máy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trong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có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thể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liên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lạc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với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nhau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và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có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thể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truy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cập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Internet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route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990600" y="1828800"/>
          <a:ext cx="594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  <a:r>
                        <a:rPr lang="en-US" baseline="0" dirty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12192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Tại</a:t>
            </a:r>
            <a:r>
              <a:rPr lang="en-US" b="1" dirty="0"/>
              <a:t> router R1:</a:t>
            </a:r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/>
        </p:nvGraphicFramePr>
        <p:xfrm>
          <a:off x="990600" y="1828800"/>
          <a:ext cx="594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  <a:r>
                        <a:rPr lang="en-US" baseline="0" dirty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172.29.90.0/24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172.29.60.2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/>
        </p:nvGraphicFramePr>
        <p:xfrm>
          <a:off x="990600" y="1828800"/>
          <a:ext cx="5943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  <a:r>
                        <a:rPr lang="en-US" baseline="0" dirty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172.29.90.0/24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172.29.60.2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172.29.80.0/24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172.29.60.3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/>
        </p:nvGraphicFramePr>
        <p:xfrm>
          <a:off x="990600" y="1828800"/>
          <a:ext cx="5943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  <a:r>
                        <a:rPr lang="en-US" baseline="0" dirty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172.29.90.0/24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172.29.60.2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172.29.80.0/24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172.29.60.3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172.29.50.0/24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172.29.60.4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6"/>
          <p:cNvGraphicFramePr>
            <a:graphicFrameLocks/>
          </p:cNvGraphicFramePr>
          <p:nvPr/>
        </p:nvGraphicFramePr>
        <p:xfrm>
          <a:off x="990600" y="1828800"/>
          <a:ext cx="5943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  <a:r>
                        <a:rPr lang="en-US" baseline="0" dirty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172.29.90.0/24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172.29.60.2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172.29.80.0/24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172.29.60.3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172.29.50.0/24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172.29.60.4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172.29.60.5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38100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Tại</a:t>
            </a:r>
            <a:r>
              <a:rPr lang="en-US" b="1" dirty="0"/>
              <a:t> router R2:</a:t>
            </a:r>
          </a:p>
        </p:txBody>
      </p:sp>
      <p:graphicFrame>
        <p:nvGraphicFramePr>
          <p:cNvPr id="18" name="Content Placeholder 6"/>
          <p:cNvGraphicFramePr>
            <a:graphicFrameLocks/>
          </p:cNvGraphicFramePr>
          <p:nvPr/>
        </p:nvGraphicFramePr>
        <p:xfrm>
          <a:off x="990600" y="4419600"/>
          <a:ext cx="5943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  <a:r>
                        <a:rPr lang="en-US" baseline="0" dirty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172.29.70.0/24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172.29.60.1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172.29.80.0/24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172.29.60.3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172.29.50.0/24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172.29.60.4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172.29.60.5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route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3276600" y="12954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R2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N2,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2514600"/>
            <a:ext cx="8334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Content Placeholder 8"/>
          <p:cNvGraphicFramePr>
            <a:graphicFrameLocks/>
          </p:cNvGraphicFramePr>
          <p:nvPr/>
        </p:nvGraphicFramePr>
        <p:xfrm>
          <a:off x="1447800" y="41148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R1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N3,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/>
        </p:nvGraphicFramePr>
        <p:xfrm>
          <a:off x="5638800" y="41148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route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vi-VN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8334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3352800" y="33528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R2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N2,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Pentagon 8"/>
          <p:cNvSpPr/>
          <p:nvPr/>
        </p:nvSpPr>
        <p:spPr>
          <a:xfrm>
            <a:off x="609600" y="33528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R1</a:t>
            </a:r>
            <a:r>
              <a:rPr lang="en-US" dirty="0"/>
              <a:t>: N3, N4 – 0 hop</a:t>
            </a:r>
            <a:endParaRPr lang="vi-VN" dirty="0"/>
          </a:p>
        </p:txBody>
      </p:sp>
      <p:sp>
        <p:nvSpPr>
          <p:cNvPr id="12" name="Pentagon 11"/>
          <p:cNvSpPr/>
          <p:nvPr/>
        </p:nvSpPr>
        <p:spPr>
          <a:xfrm>
            <a:off x="609600" y="33528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R1</a:t>
            </a:r>
            <a:r>
              <a:rPr lang="en-US" dirty="0"/>
              <a:t>: </a:t>
            </a:r>
            <a:r>
              <a:rPr lang="en-US" sz="2200" b="1" dirty="0">
                <a:solidFill>
                  <a:srgbClr val="FF0000"/>
                </a:solidFill>
              </a:rPr>
              <a:t>N3</a:t>
            </a:r>
            <a:r>
              <a:rPr lang="en-US" dirty="0"/>
              <a:t>, N4 – 0 hop</a:t>
            </a:r>
            <a:endParaRPr lang="vi-VN" dirty="0"/>
          </a:p>
        </p:txBody>
      </p:sp>
      <p:sp>
        <p:nvSpPr>
          <p:cNvPr id="13" name="Pentagon 12"/>
          <p:cNvSpPr/>
          <p:nvPr/>
        </p:nvSpPr>
        <p:spPr>
          <a:xfrm>
            <a:off x="609600" y="33528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R1</a:t>
            </a:r>
            <a:r>
              <a:rPr lang="en-US" dirty="0"/>
              <a:t>: N3, </a:t>
            </a:r>
            <a:r>
              <a:rPr lang="en-US" sz="2200" b="1" dirty="0">
                <a:solidFill>
                  <a:srgbClr val="FF0000"/>
                </a:solidFill>
              </a:rPr>
              <a:t>N4</a:t>
            </a:r>
            <a:r>
              <a:rPr lang="en-US" dirty="0"/>
              <a:t> – 0 hop</a:t>
            </a:r>
            <a:endParaRPr lang="vi-VN" dirty="0"/>
          </a:p>
        </p:txBody>
      </p:sp>
      <p:graphicFrame>
        <p:nvGraphicFramePr>
          <p:cNvPr id="14" name="Content Placeholder 8"/>
          <p:cNvGraphicFramePr>
            <a:graphicFrameLocks/>
          </p:cNvGraphicFramePr>
          <p:nvPr/>
        </p:nvGraphicFramePr>
        <p:xfrm>
          <a:off x="3352800" y="33528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R2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N2,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N3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/>
          <p:cNvGraphicFramePr>
            <a:graphicFrameLocks/>
          </p:cNvGraphicFramePr>
          <p:nvPr/>
        </p:nvGraphicFramePr>
        <p:xfrm>
          <a:off x="3352800" y="33528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R2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N2, </a:t>
                      </a:r>
                      <a:r>
                        <a:rPr lang="en-US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N4</a:t>
                      </a:r>
                      <a:endParaRPr lang="vi-VN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N3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route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vi-VN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8334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5562600" y="323088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Pentagon 8"/>
          <p:cNvSpPr/>
          <p:nvPr/>
        </p:nvSpPr>
        <p:spPr>
          <a:xfrm>
            <a:off x="2819400" y="32766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R2</a:t>
            </a:r>
            <a:r>
              <a:rPr lang="en-US" dirty="0"/>
              <a:t>: N2, N4 – 0 hop</a:t>
            </a:r>
          </a:p>
          <a:p>
            <a:r>
              <a:rPr lang="en-US" dirty="0"/>
              <a:t>         N3 – 1 hop</a:t>
            </a:r>
            <a:endParaRPr lang="vi-VN" dirty="0"/>
          </a:p>
        </p:txBody>
      </p:sp>
      <p:graphicFrame>
        <p:nvGraphicFramePr>
          <p:cNvPr id="15" name="Content Placeholder 8"/>
          <p:cNvGraphicFramePr>
            <a:graphicFrameLocks/>
          </p:cNvGraphicFramePr>
          <p:nvPr/>
        </p:nvGraphicFramePr>
        <p:xfrm>
          <a:off x="5562600" y="323088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N1, </a:t>
                      </a:r>
                      <a:r>
                        <a:rPr lang="en-US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N2</a:t>
                      </a:r>
                      <a:endParaRPr lang="vi-VN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Pentagon 16"/>
          <p:cNvSpPr/>
          <p:nvPr/>
        </p:nvSpPr>
        <p:spPr>
          <a:xfrm>
            <a:off x="2819400" y="32766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R2</a:t>
            </a:r>
            <a:r>
              <a:rPr lang="en-US" dirty="0"/>
              <a:t>: </a:t>
            </a:r>
            <a:r>
              <a:rPr lang="en-US" sz="2000" b="1" dirty="0">
                <a:solidFill>
                  <a:srgbClr val="FF0000"/>
                </a:solidFill>
              </a:rPr>
              <a:t>N2</a:t>
            </a:r>
            <a:r>
              <a:rPr lang="en-US" dirty="0"/>
              <a:t>, N4 – 0 hop</a:t>
            </a:r>
          </a:p>
          <a:p>
            <a:r>
              <a:rPr lang="en-US" dirty="0"/>
              <a:t>         N3 – 1 hop</a:t>
            </a:r>
            <a:endParaRPr lang="vi-VN" dirty="0"/>
          </a:p>
        </p:txBody>
      </p:sp>
      <p:sp>
        <p:nvSpPr>
          <p:cNvPr id="16" name="Pentagon 15"/>
          <p:cNvSpPr/>
          <p:nvPr/>
        </p:nvSpPr>
        <p:spPr>
          <a:xfrm>
            <a:off x="2819400" y="32766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R2</a:t>
            </a:r>
            <a:r>
              <a:rPr lang="en-US" dirty="0"/>
              <a:t>: N2, </a:t>
            </a:r>
            <a:r>
              <a:rPr lang="en-US" sz="2000" b="1" dirty="0">
                <a:solidFill>
                  <a:srgbClr val="FF0000"/>
                </a:solidFill>
              </a:rPr>
              <a:t>N4</a:t>
            </a:r>
            <a:r>
              <a:rPr lang="en-US" dirty="0"/>
              <a:t> – 0 hop</a:t>
            </a:r>
          </a:p>
          <a:p>
            <a:r>
              <a:rPr lang="en-US" dirty="0"/>
              <a:t>         N3 – 1 hop</a:t>
            </a:r>
            <a:endParaRPr lang="vi-VN" dirty="0"/>
          </a:p>
        </p:txBody>
      </p:sp>
      <p:graphicFrame>
        <p:nvGraphicFramePr>
          <p:cNvPr id="14" name="Content Placeholder 8"/>
          <p:cNvGraphicFramePr>
            <a:graphicFrameLocks/>
          </p:cNvGraphicFramePr>
          <p:nvPr/>
        </p:nvGraphicFramePr>
        <p:xfrm>
          <a:off x="5562600" y="323088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8"/>
          <p:cNvGraphicFramePr>
            <a:graphicFrameLocks/>
          </p:cNvGraphicFramePr>
          <p:nvPr/>
        </p:nvGraphicFramePr>
        <p:xfrm>
          <a:off x="5562600" y="323088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Pentagon 18"/>
          <p:cNvSpPr/>
          <p:nvPr/>
        </p:nvSpPr>
        <p:spPr>
          <a:xfrm>
            <a:off x="2819400" y="32766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R2</a:t>
            </a:r>
            <a:r>
              <a:rPr lang="en-US" dirty="0"/>
              <a:t>: N2, N4 – 0 hop</a:t>
            </a:r>
          </a:p>
          <a:p>
            <a:r>
              <a:rPr lang="en-US" dirty="0"/>
              <a:t>         </a:t>
            </a:r>
            <a:r>
              <a:rPr lang="en-US" sz="2000" b="1" dirty="0">
                <a:solidFill>
                  <a:srgbClr val="FF0000"/>
                </a:solidFill>
              </a:rPr>
              <a:t>N3</a:t>
            </a:r>
            <a:r>
              <a:rPr lang="en-US" dirty="0"/>
              <a:t> – 1 hop</a:t>
            </a:r>
            <a:endParaRPr lang="vi-VN" dirty="0"/>
          </a:p>
        </p:txBody>
      </p:sp>
      <p:graphicFrame>
        <p:nvGraphicFramePr>
          <p:cNvPr id="20" name="Content Placeholder 8"/>
          <p:cNvGraphicFramePr>
            <a:graphicFrameLocks/>
          </p:cNvGraphicFramePr>
          <p:nvPr/>
        </p:nvGraphicFramePr>
        <p:xfrm>
          <a:off x="5562600" y="3230880"/>
          <a:ext cx="22860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N3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2 hops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6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route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3276600" y="12954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R2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N2,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N3, N1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5" y="2514600"/>
            <a:ext cx="8334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Content Placeholder 8"/>
          <p:cNvGraphicFramePr>
            <a:graphicFrameLocks/>
          </p:cNvGraphicFramePr>
          <p:nvPr/>
        </p:nvGraphicFramePr>
        <p:xfrm>
          <a:off x="1447800" y="4114800"/>
          <a:ext cx="22860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R1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N3,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N1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2 hops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/>
        </p:nvGraphicFramePr>
        <p:xfrm>
          <a:off x="5638800" y="4114800"/>
          <a:ext cx="22860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N3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2 hops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route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agram 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990600"/>
            <a:ext cx="6934200" cy="480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62722" y="290578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1522" y="282958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358140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3800" y="327660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600" y="20574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4400" y="2362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38800" y="3124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3886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71800" y="39624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943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Yêu</a:t>
            </a:r>
            <a:r>
              <a:rPr lang="en-US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cầu</a:t>
            </a:r>
            <a:r>
              <a:rPr lang="en-US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cấu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hình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thông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tin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định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tuyến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cho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router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để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tất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cả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máy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trong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có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thể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liên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lạc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với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nhau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và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có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thể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truy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cập</a:t>
            </a:r>
            <a:r>
              <a:rPr lang="en-US" b="1" dirty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Internet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chuyển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Tầng mạng: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cung cấp kết nối logic giữa các host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Tầng vận chuyển: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cung cấp kết nối logic giữa các tiến trình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Dựa trên, mở rộng dịch vụ của tầng mạng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19600" y="1524000"/>
            <a:ext cx="4572000" cy="455295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ZapfDingbats" pitchFamily="82" charset="2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Ví</a:t>
            </a:r>
            <a:r>
              <a:rPr kumimoji="0" lang="en-US" sz="2400" b="0" i="0" u="sng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sng" strike="noStrike" kern="120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dụ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ZapfDingbats" pitchFamily="82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gởi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 1 </a:t>
            </a:r>
            <a:r>
              <a:rPr kumimoji="0" lang="en-US" sz="24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bức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thư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qua </a:t>
            </a:r>
            <a:r>
              <a:rPr kumimoji="0" lang="en-US" sz="24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đường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bưu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điện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 = A, B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 messages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bức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hosts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nhà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A,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nhà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transport protocol ???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network-layer protocol???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ZapfDingbats" pitchFamily="8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route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8581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tuyến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tiếp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IP</a:t>
            </a:r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ICMP</a:t>
            </a:r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NAT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E6D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Routed protocol - 1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(routed protocol):</a:t>
            </a:r>
          </a:p>
          <a:p>
            <a:pPr lvl="1" eaLnBrk="1" hangingPunct="1"/>
            <a:r>
              <a:rPr lang="en-US" dirty="0"/>
              <a:t>qui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  <a:p>
            <a:pPr lvl="1" eaLnBrk="1" hangingPunct="1"/>
            <a:r>
              <a:rPr lang="en-US" dirty="0"/>
              <a:t>VD: IP (IPv4, IPv6), IPSec,…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3124200"/>
          <a:ext cx="7391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Routing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Routed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định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tuyến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Đóng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gói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gói</a:t>
                      </a:r>
                      <a:r>
                        <a:rPr lang="en-US" baseline="0" dirty="0"/>
                        <a:t> tin </a:t>
                      </a:r>
                      <a:r>
                        <a:rPr lang="en-US" baseline="0" dirty="0" err="1"/>
                        <a:t>tại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tầng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mạng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Routed protocol - 2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2897188" y="1733550"/>
            <a:ext cx="3932237" cy="459105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2801938" y="1801813"/>
            <a:ext cx="3951287" cy="4483100"/>
          </a:xfrm>
          <a:prstGeom prst="rect">
            <a:avLst/>
          </a:prstGeom>
          <a:solidFill>
            <a:srgbClr val="E8E7C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b="1"/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2747963" y="186213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ver</a:t>
            </a:r>
            <a:endParaRPr lang="en-US" sz="2400" b="1"/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4924425" y="192405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Total length</a:t>
            </a:r>
          </a:p>
        </p:txBody>
      </p:sp>
      <p:sp>
        <p:nvSpPr>
          <p:cNvPr id="143367" name="Line 7"/>
          <p:cNvSpPr>
            <a:spLocks noChangeShapeType="1"/>
          </p:cNvSpPr>
          <p:nvPr/>
        </p:nvSpPr>
        <p:spPr bwMode="auto">
          <a:xfrm>
            <a:off x="2814638" y="2319338"/>
            <a:ext cx="39465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 flipH="1" flipV="1">
            <a:off x="4754563" y="181133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4271963" y="1281113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32 bits</a:t>
            </a:r>
            <a:endParaRPr lang="en-US" sz="2400" b="1"/>
          </a:p>
        </p:txBody>
      </p:sp>
      <p:sp>
        <p:nvSpPr>
          <p:cNvPr id="143370" name="Line 10"/>
          <p:cNvSpPr>
            <a:spLocks noChangeShapeType="1"/>
          </p:cNvSpPr>
          <p:nvPr/>
        </p:nvSpPr>
        <p:spPr bwMode="auto">
          <a:xfrm>
            <a:off x="5297488" y="1527175"/>
            <a:ext cx="1427162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71" name="Line 11"/>
          <p:cNvSpPr>
            <a:spLocks noChangeShapeType="1"/>
          </p:cNvSpPr>
          <p:nvPr/>
        </p:nvSpPr>
        <p:spPr bwMode="auto">
          <a:xfrm rot="10800000">
            <a:off x="2789238" y="1538288"/>
            <a:ext cx="1341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3746500" y="4749800"/>
            <a:ext cx="22447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/>
              <a:t>data </a:t>
            </a:r>
          </a:p>
          <a:p>
            <a:pPr algn="ctr" eaLnBrk="0" hangingPunct="0"/>
            <a:r>
              <a:rPr lang="en-US" sz="2000" b="1"/>
              <a:t>(variable length,</a:t>
            </a:r>
          </a:p>
          <a:p>
            <a:pPr algn="ctr" eaLnBrk="0" hangingPunct="0"/>
            <a:r>
              <a:rPr lang="en-US" sz="2000" b="1"/>
              <a:t>typically a TCP </a:t>
            </a:r>
          </a:p>
          <a:p>
            <a:pPr algn="ctr" eaLnBrk="0" hangingPunct="0"/>
            <a:r>
              <a:rPr lang="en-US" sz="2000" b="1"/>
              <a:t>or UDP segment)</a:t>
            </a:r>
            <a:endParaRPr lang="en-US" sz="2400" b="1"/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2720975" y="2413000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Identifier</a:t>
            </a:r>
            <a:endParaRPr lang="en-US" sz="2000" b="1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V="1">
            <a:off x="2808288" y="38179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 flipV="1">
            <a:off x="2808288" y="429418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5113338" y="2776538"/>
            <a:ext cx="136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Internet</a:t>
            </a:r>
          </a:p>
          <a:p>
            <a:pPr algn="ctr" eaLnBrk="0" hangingPunct="0"/>
            <a:r>
              <a:rPr lang="en-US" b="1"/>
              <a:t> checksum</a:t>
            </a:r>
          </a:p>
        </p:txBody>
      </p:sp>
      <p:sp>
        <p:nvSpPr>
          <p:cNvPr id="143377" name="Text Box 17"/>
          <p:cNvSpPr txBox="1">
            <a:spLocks noChangeArrowheads="1"/>
          </p:cNvSpPr>
          <p:nvPr/>
        </p:nvSpPr>
        <p:spPr bwMode="auto">
          <a:xfrm>
            <a:off x="2814638" y="2747963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time to</a:t>
            </a:r>
          </a:p>
          <a:p>
            <a:pPr algn="ctr" eaLnBrk="0" hangingPunct="0"/>
            <a:r>
              <a:rPr lang="en-US" b="1"/>
              <a:t>live</a:t>
            </a:r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3336925" y="3427413"/>
            <a:ext cx="281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32 bit source IP address</a:t>
            </a:r>
            <a:endParaRPr lang="en-US" sz="2400" b="1"/>
          </a:p>
        </p:txBody>
      </p:sp>
      <p:sp>
        <p:nvSpPr>
          <p:cNvPr id="143379" name="Text Box 19"/>
          <p:cNvSpPr txBox="1">
            <a:spLocks noChangeArrowheads="1"/>
          </p:cNvSpPr>
          <p:nvPr/>
        </p:nvSpPr>
        <p:spPr bwMode="auto">
          <a:xfrm>
            <a:off x="249238" y="1176338"/>
            <a:ext cx="225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IP protocol version</a:t>
            </a:r>
          </a:p>
          <a:p>
            <a:pPr algn="r" eaLnBrk="0" hangingPunct="0"/>
            <a:r>
              <a:rPr lang="en-US" b="1"/>
              <a:t>number</a:t>
            </a:r>
            <a:endParaRPr lang="en-US" sz="1000" b="1"/>
          </a:p>
        </p:txBody>
      </p:sp>
      <p:sp>
        <p:nvSpPr>
          <p:cNvPr id="143380" name="Text Box 20"/>
          <p:cNvSpPr txBox="1">
            <a:spLocks noChangeArrowheads="1"/>
          </p:cNvSpPr>
          <p:nvPr/>
        </p:nvSpPr>
        <p:spPr bwMode="auto">
          <a:xfrm>
            <a:off x="815975" y="1724025"/>
            <a:ext cx="168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header length</a:t>
            </a:r>
          </a:p>
          <a:p>
            <a:pPr algn="r" eaLnBrk="0" hangingPunct="0"/>
            <a:r>
              <a:rPr lang="en-US" b="1"/>
              <a:t> (bytes)</a:t>
            </a:r>
            <a:endParaRPr lang="en-US" sz="1000" b="1"/>
          </a:p>
        </p:txBody>
      </p:sp>
      <p:sp>
        <p:nvSpPr>
          <p:cNvPr id="143381" name="Text Box 21"/>
          <p:cNvSpPr txBox="1">
            <a:spLocks noChangeArrowheads="1"/>
          </p:cNvSpPr>
          <p:nvPr/>
        </p:nvSpPr>
        <p:spPr bwMode="auto">
          <a:xfrm>
            <a:off x="576263" y="2724150"/>
            <a:ext cx="2012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max number</a:t>
            </a:r>
          </a:p>
          <a:p>
            <a:pPr algn="r" eaLnBrk="0" hangingPunct="0"/>
            <a:r>
              <a:rPr lang="en-US" b="1"/>
              <a:t>remaining hops</a:t>
            </a:r>
          </a:p>
          <a:p>
            <a:pPr algn="r" eaLnBrk="0" hangingPunct="0"/>
            <a:r>
              <a:rPr lang="en-US" b="1"/>
              <a:t>(decremented at </a:t>
            </a:r>
          </a:p>
          <a:p>
            <a:pPr algn="r" eaLnBrk="0" hangingPunct="0"/>
            <a:r>
              <a:rPr lang="en-US" b="1"/>
              <a:t>each router)</a:t>
            </a:r>
          </a:p>
        </p:txBody>
      </p:sp>
      <p:sp>
        <p:nvSpPr>
          <p:cNvPr id="143382" name="Line 22"/>
          <p:cNvSpPr>
            <a:spLocks noChangeShapeType="1"/>
          </p:cNvSpPr>
          <p:nvPr/>
        </p:nvSpPr>
        <p:spPr bwMode="auto">
          <a:xfrm>
            <a:off x="2400300" y="1506538"/>
            <a:ext cx="528638" cy="4619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3" name="Line 23"/>
          <p:cNvSpPr>
            <a:spLocks noChangeShapeType="1"/>
          </p:cNvSpPr>
          <p:nvPr/>
        </p:nvSpPr>
        <p:spPr bwMode="auto">
          <a:xfrm>
            <a:off x="2428875" y="2063750"/>
            <a:ext cx="904875" cy="1476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4" name="Text Box 24"/>
          <p:cNvSpPr txBox="1">
            <a:spLocks noChangeArrowheads="1"/>
          </p:cNvSpPr>
          <p:nvPr/>
        </p:nvSpPr>
        <p:spPr bwMode="auto">
          <a:xfrm>
            <a:off x="7067550" y="2105025"/>
            <a:ext cx="1771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for</a:t>
            </a:r>
          </a:p>
          <a:p>
            <a:pPr eaLnBrk="0" hangingPunct="0"/>
            <a:r>
              <a:rPr lang="en-US" b="1"/>
              <a:t>fragmentation/</a:t>
            </a:r>
          </a:p>
          <a:p>
            <a:pPr eaLnBrk="0" hangingPunct="0"/>
            <a:r>
              <a:rPr lang="en-US" b="1"/>
              <a:t>reassembly</a:t>
            </a:r>
          </a:p>
        </p:txBody>
      </p:sp>
      <p:sp>
        <p:nvSpPr>
          <p:cNvPr id="143385" name="Text Box 25"/>
          <p:cNvSpPr txBox="1">
            <a:spLocks noChangeArrowheads="1"/>
          </p:cNvSpPr>
          <p:nvPr/>
        </p:nvSpPr>
        <p:spPr bwMode="auto">
          <a:xfrm>
            <a:off x="7037388" y="1371600"/>
            <a:ext cx="175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total datagram</a:t>
            </a:r>
          </a:p>
          <a:p>
            <a:pPr eaLnBrk="0" hangingPunct="0"/>
            <a:r>
              <a:rPr lang="en-US" b="1"/>
              <a:t>length (bytes)</a:t>
            </a:r>
          </a:p>
        </p:txBody>
      </p:sp>
      <p:sp>
        <p:nvSpPr>
          <p:cNvPr id="143386" name="Text Box 26"/>
          <p:cNvSpPr txBox="1">
            <a:spLocks noChangeArrowheads="1"/>
          </p:cNvSpPr>
          <p:nvPr/>
        </p:nvSpPr>
        <p:spPr bwMode="auto">
          <a:xfrm>
            <a:off x="207963" y="4000500"/>
            <a:ext cx="240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upper layer protocol</a:t>
            </a:r>
          </a:p>
          <a:p>
            <a:pPr algn="r" eaLnBrk="0" hangingPunct="0"/>
            <a:r>
              <a:rPr lang="en-US" b="1"/>
              <a:t>to deliver payload to</a:t>
            </a:r>
          </a:p>
        </p:txBody>
      </p:sp>
      <p:sp>
        <p:nvSpPr>
          <p:cNvPr id="143387" name="Line 27"/>
          <p:cNvSpPr>
            <a:spLocks noChangeShapeType="1"/>
          </p:cNvSpPr>
          <p:nvPr/>
        </p:nvSpPr>
        <p:spPr bwMode="auto">
          <a:xfrm flipV="1">
            <a:off x="2543175" y="3049588"/>
            <a:ext cx="1466850" cy="1123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8" name="Line 28"/>
          <p:cNvSpPr>
            <a:spLocks noChangeShapeType="1"/>
          </p:cNvSpPr>
          <p:nvPr/>
        </p:nvSpPr>
        <p:spPr bwMode="auto">
          <a:xfrm flipH="1">
            <a:off x="5124450" y="2563813"/>
            <a:ext cx="203835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9" name="Line 29"/>
          <p:cNvSpPr>
            <a:spLocks noChangeShapeType="1"/>
          </p:cNvSpPr>
          <p:nvPr/>
        </p:nvSpPr>
        <p:spPr bwMode="auto">
          <a:xfrm flipH="1">
            <a:off x="6505575" y="1697038"/>
            <a:ext cx="638175" cy="409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0" name="Text Box 30"/>
          <p:cNvSpPr txBox="1">
            <a:spLocks noChangeArrowheads="1"/>
          </p:cNvSpPr>
          <p:nvPr/>
        </p:nvSpPr>
        <p:spPr bwMode="auto">
          <a:xfrm>
            <a:off x="3173413" y="1757363"/>
            <a:ext cx="78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head.</a:t>
            </a:r>
          </a:p>
          <a:p>
            <a:pPr algn="ctr" eaLnBrk="0" hangingPunct="0"/>
            <a:r>
              <a:rPr lang="en-US" b="1"/>
              <a:t>len</a:t>
            </a:r>
            <a:endParaRPr lang="en-US" sz="2400" b="1"/>
          </a:p>
        </p:txBody>
      </p:sp>
      <p:sp>
        <p:nvSpPr>
          <p:cNvPr id="143391" name="Text Box 31"/>
          <p:cNvSpPr txBox="1">
            <a:spLocks noChangeArrowheads="1"/>
          </p:cNvSpPr>
          <p:nvPr/>
        </p:nvSpPr>
        <p:spPr bwMode="auto">
          <a:xfrm>
            <a:off x="3827463" y="1747838"/>
            <a:ext cx="971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type of</a:t>
            </a:r>
          </a:p>
          <a:p>
            <a:pPr algn="ctr" eaLnBrk="0" hangingPunct="0"/>
            <a:r>
              <a:rPr lang="en-US" b="1"/>
              <a:t>service</a:t>
            </a:r>
            <a:endParaRPr lang="en-US" sz="2400" b="1"/>
          </a:p>
        </p:txBody>
      </p:sp>
      <p:sp>
        <p:nvSpPr>
          <p:cNvPr id="143392" name="Line 32"/>
          <p:cNvSpPr>
            <a:spLocks noChangeShapeType="1"/>
          </p:cNvSpPr>
          <p:nvPr/>
        </p:nvSpPr>
        <p:spPr bwMode="auto">
          <a:xfrm flipH="1" flipV="1">
            <a:off x="3859213" y="180657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3" name="Line 33"/>
          <p:cNvSpPr>
            <a:spLocks noChangeShapeType="1"/>
          </p:cNvSpPr>
          <p:nvPr/>
        </p:nvSpPr>
        <p:spPr bwMode="auto">
          <a:xfrm flipH="1" flipV="1">
            <a:off x="3244850" y="1816100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4" name="Text Box 34"/>
          <p:cNvSpPr txBox="1">
            <a:spLocks noChangeArrowheads="1"/>
          </p:cNvSpPr>
          <p:nvPr/>
        </p:nvSpPr>
        <p:spPr bwMode="auto">
          <a:xfrm>
            <a:off x="787400" y="2276475"/>
            <a:ext cx="175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“type” of data </a:t>
            </a:r>
            <a:endParaRPr lang="en-US" sz="1000" b="1"/>
          </a:p>
        </p:txBody>
      </p:sp>
      <p:sp>
        <p:nvSpPr>
          <p:cNvPr id="143395" name="Line 35"/>
          <p:cNvSpPr>
            <a:spLocks noChangeShapeType="1"/>
          </p:cNvSpPr>
          <p:nvPr/>
        </p:nvSpPr>
        <p:spPr bwMode="auto">
          <a:xfrm flipV="1">
            <a:off x="2447925" y="2078038"/>
            <a:ext cx="1533525" cy="414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6" name="Line 36"/>
          <p:cNvSpPr>
            <a:spLocks noChangeShapeType="1"/>
          </p:cNvSpPr>
          <p:nvPr/>
        </p:nvSpPr>
        <p:spPr bwMode="auto">
          <a:xfrm flipH="1" flipV="1">
            <a:off x="4754563" y="232568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7" name="Text Box 37"/>
          <p:cNvSpPr txBox="1">
            <a:spLocks noChangeArrowheads="1"/>
          </p:cNvSpPr>
          <p:nvPr/>
        </p:nvSpPr>
        <p:spPr bwMode="auto">
          <a:xfrm>
            <a:off x="4606925" y="2403475"/>
            <a:ext cx="771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flgs</a:t>
            </a:r>
            <a:endParaRPr lang="en-US" sz="2000" b="1"/>
          </a:p>
        </p:txBody>
      </p:sp>
      <p:sp>
        <p:nvSpPr>
          <p:cNvPr id="143398" name="Line 38"/>
          <p:cNvSpPr>
            <a:spLocks noChangeShapeType="1"/>
          </p:cNvSpPr>
          <p:nvPr/>
        </p:nvSpPr>
        <p:spPr bwMode="auto">
          <a:xfrm flipH="1" flipV="1">
            <a:off x="5221288" y="231616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9" name="Text Box 39"/>
          <p:cNvSpPr txBox="1">
            <a:spLocks noChangeArrowheads="1"/>
          </p:cNvSpPr>
          <p:nvPr/>
        </p:nvSpPr>
        <p:spPr bwMode="auto">
          <a:xfrm>
            <a:off x="5264150" y="2270125"/>
            <a:ext cx="142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fragment</a:t>
            </a:r>
          </a:p>
          <a:p>
            <a:pPr algn="ctr" eaLnBrk="0" hangingPunct="0"/>
            <a:r>
              <a:rPr lang="en-US" b="1"/>
              <a:t> offset</a:t>
            </a:r>
            <a:endParaRPr lang="en-US" sz="2000" b="1"/>
          </a:p>
        </p:txBody>
      </p:sp>
      <p:sp>
        <p:nvSpPr>
          <p:cNvPr id="143400" name="Line 40"/>
          <p:cNvSpPr>
            <a:spLocks noChangeShapeType="1"/>
          </p:cNvSpPr>
          <p:nvPr/>
        </p:nvSpPr>
        <p:spPr bwMode="auto">
          <a:xfrm flipH="1" flipV="1">
            <a:off x="6486525" y="2459038"/>
            <a:ext cx="657225" cy="114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1" name="Line 41"/>
          <p:cNvSpPr>
            <a:spLocks noChangeShapeType="1"/>
          </p:cNvSpPr>
          <p:nvPr/>
        </p:nvSpPr>
        <p:spPr bwMode="auto">
          <a:xfrm flipH="1">
            <a:off x="4610100" y="2573338"/>
            <a:ext cx="2514600" cy="57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2" name="Line 42"/>
          <p:cNvSpPr>
            <a:spLocks noChangeShapeType="1"/>
          </p:cNvSpPr>
          <p:nvPr/>
        </p:nvSpPr>
        <p:spPr bwMode="auto">
          <a:xfrm flipV="1">
            <a:off x="2808288" y="28273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3" name="Line 43"/>
          <p:cNvSpPr>
            <a:spLocks noChangeShapeType="1"/>
          </p:cNvSpPr>
          <p:nvPr/>
        </p:nvSpPr>
        <p:spPr bwMode="auto">
          <a:xfrm flipH="1" flipV="1">
            <a:off x="4754563" y="283051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4" name="Line 44"/>
          <p:cNvSpPr>
            <a:spLocks noChangeShapeType="1"/>
          </p:cNvSpPr>
          <p:nvPr/>
        </p:nvSpPr>
        <p:spPr bwMode="auto">
          <a:xfrm flipV="1">
            <a:off x="2789238" y="334168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3722688" y="2909888"/>
            <a:ext cx="1111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Protocol</a:t>
            </a:r>
          </a:p>
        </p:txBody>
      </p:sp>
      <p:sp>
        <p:nvSpPr>
          <p:cNvPr id="143406" name="Line 46"/>
          <p:cNvSpPr>
            <a:spLocks noChangeShapeType="1"/>
          </p:cNvSpPr>
          <p:nvPr/>
        </p:nvSpPr>
        <p:spPr bwMode="auto">
          <a:xfrm flipH="1" flipV="1">
            <a:off x="3802063" y="284003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7" name="Line 47"/>
          <p:cNvSpPr>
            <a:spLocks noChangeShapeType="1"/>
          </p:cNvSpPr>
          <p:nvPr/>
        </p:nvSpPr>
        <p:spPr bwMode="auto">
          <a:xfrm>
            <a:off x="2524125" y="3016250"/>
            <a:ext cx="552450" cy="904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8" name="Text Box 48"/>
          <p:cNvSpPr txBox="1">
            <a:spLocks noChangeArrowheads="1"/>
          </p:cNvSpPr>
          <p:nvPr/>
        </p:nvSpPr>
        <p:spPr bwMode="auto">
          <a:xfrm>
            <a:off x="3141663" y="3865563"/>
            <a:ext cx="328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32 bit destination IP address</a:t>
            </a:r>
            <a:endParaRPr lang="en-US" sz="2400" b="1"/>
          </a:p>
        </p:txBody>
      </p:sp>
      <p:sp>
        <p:nvSpPr>
          <p:cNvPr id="143409" name="Line 49"/>
          <p:cNvSpPr>
            <a:spLocks noChangeShapeType="1"/>
          </p:cNvSpPr>
          <p:nvPr/>
        </p:nvSpPr>
        <p:spPr bwMode="auto">
          <a:xfrm flipV="1">
            <a:off x="2808288" y="4741863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0" name="Text Box 50"/>
          <p:cNvSpPr txBox="1">
            <a:spLocks noChangeArrowheads="1"/>
          </p:cNvSpPr>
          <p:nvPr/>
        </p:nvSpPr>
        <p:spPr bwMode="auto">
          <a:xfrm>
            <a:off x="3813175" y="4332288"/>
            <a:ext cx="186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Options (if any)</a:t>
            </a:r>
            <a:endParaRPr lang="en-US" sz="2400" b="1"/>
          </a:p>
        </p:txBody>
      </p:sp>
      <p:sp>
        <p:nvSpPr>
          <p:cNvPr id="143411" name="Text Box 51"/>
          <p:cNvSpPr txBox="1">
            <a:spLocks noChangeArrowheads="1"/>
          </p:cNvSpPr>
          <p:nvPr/>
        </p:nvSpPr>
        <p:spPr bwMode="auto">
          <a:xfrm>
            <a:off x="6953250" y="4305300"/>
            <a:ext cx="1873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E.g. timestamp,</a:t>
            </a:r>
          </a:p>
          <a:p>
            <a:pPr eaLnBrk="0" hangingPunct="0"/>
            <a:r>
              <a:rPr lang="en-US" b="1"/>
              <a:t>record route</a:t>
            </a:r>
          </a:p>
          <a:p>
            <a:pPr eaLnBrk="0" hangingPunct="0"/>
            <a:r>
              <a:rPr lang="en-US" b="1"/>
              <a:t>taken, pecify</a:t>
            </a:r>
          </a:p>
          <a:p>
            <a:pPr eaLnBrk="0" hangingPunct="0"/>
            <a:r>
              <a:rPr lang="en-US" b="1"/>
              <a:t>list of routers </a:t>
            </a:r>
          </a:p>
          <a:p>
            <a:pPr eaLnBrk="0" hangingPunct="0"/>
            <a:r>
              <a:rPr lang="en-US" b="1"/>
              <a:t>to visit.</a:t>
            </a:r>
          </a:p>
        </p:txBody>
      </p:sp>
      <p:sp>
        <p:nvSpPr>
          <p:cNvPr id="143412" name="Line 52"/>
          <p:cNvSpPr>
            <a:spLocks noChangeShapeType="1"/>
          </p:cNvSpPr>
          <p:nvPr/>
        </p:nvSpPr>
        <p:spPr bwMode="auto">
          <a:xfrm flipH="1">
            <a:off x="6191250" y="4525963"/>
            <a:ext cx="819150" cy="9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4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9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" dur="500" fill="hold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9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1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4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4" dur="500" fill="hold"/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9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4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1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5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6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7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0" dur="500" fill="hold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1" dur="500" fill="hold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2" dur="500" fill="hold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4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4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5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6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7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2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3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4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9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0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1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6" dur="500" fill="hold"/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7" dur="500" fill="hold"/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8" dur="500" fill="hold"/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4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1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2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3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nimBg="1"/>
      <p:bldP spid="143364" grpId="0" animBg="1"/>
      <p:bldP spid="143365" grpId="0"/>
      <p:bldP spid="143365" grpId="1"/>
      <p:bldP spid="143366" grpId="0"/>
      <p:bldP spid="143366" grpId="1"/>
      <p:bldP spid="143367" grpId="0" animBg="1"/>
      <p:bldP spid="143368" grpId="0" animBg="1"/>
      <p:bldP spid="143369" grpId="0"/>
      <p:bldP spid="143370" grpId="0" animBg="1"/>
      <p:bldP spid="143371" grpId="0" animBg="1"/>
      <p:bldP spid="143372" grpId="0"/>
      <p:bldP spid="143372" grpId="1"/>
      <p:bldP spid="143373" grpId="0"/>
      <p:bldP spid="143373" grpId="1"/>
      <p:bldP spid="143374" grpId="0" animBg="1"/>
      <p:bldP spid="143375" grpId="0" animBg="1"/>
      <p:bldP spid="143376" grpId="0"/>
      <p:bldP spid="143376" grpId="1"/>
      <p:bldP spid="143377" grpId="0"/>
      <p:bldP spid="143377" grpId="1"/>
      <p:bldP spid="143378" grpId="0"/>
      <p:bldP spid="143378" grpId="1"/>
      <p:bldP spid="143379" grpId="0"/>
      <p:bldP spid="143380" grpId="0"/>
      <p:bldP spid="143381" grpId="0"/>
      <p:bldP spid="143382" grpId="0" animBg="1"/>
      <p:bldP spid="143383" grpId="0" animBg="1"/>
      <p:bldP spid="143384" grpId="0"/>
      <p:bldP spid="143385" grpId="0"/>
      <p:bldP spid="143386" grpId="0"/>
      <p:bldP spid="143387" grpId="0" animBg="1"/>
      <p:bldP spid="143388" grpId="0" animBg="1"/>
      <p:bldP spid="143389" grpId="0" animBg="1"/>
      <p:bldP spid="143390" grpId="0"/>
      <p:bldP spid="143390" grpId="1"/>
      <p:bldP spid="143391" grpId="0"/>
      <p:bldP spid="143391" grpId="1"/>
      <p:bldP spid="143392" grpId="0" animBg="1"/>
      <p:bldP spid="143393" grpId="0" animBg="1"/>
      <p:bldP spid="143394" grpId="0"/>
      <p:bldP spid="143395" grpId="0" animBg="1"/>
      <p:bldP spid="143396" grpId="0" animBg="1"/>
      <p:bldP spid="143397" grpId="0"/>
      <p:bldP spid="143397" grpId="1"/>
      <p:bldP spid="143398" grpId="0" animBg="1"/>
      <p:bldP spid="143399" grpId="0"/>
      <p:bldP spid="143399" grpId="1"/>
      <p:bldP spid="143400" grpId="0" animBg="1"/>
      <p:bldP spid="143401" grpId="0" animBg="1"/>
      <p:bldP spid="143402" grpId="0" animBg="1"/>
      <p:bldP spid="143403" grpId="0" animBg="1"/>
      <p:bldP spid="143404" grpId="0" animBg="1"/>
      <p:bldP spid="143405" grpId="0"/>
      <p:bldP spid="143405" grpId="1"/>
      <p:bldP spid="143406" grpId="0" animBg="1"/>
      <p:bldP spid="143407" grpId="0" animBg="1"/>
      <p:bldP spid="143408" grpId="0"/>
      <p:bldP spid="143408" grpId="1"/>
      <p:bldP spid="143409" grpId="0" animBg="1"/>
      <p:bldP spid="143410" grpId="0"/>
      <p:bldP spid="143410" grpId="1"/>
      <p:bldP spid="143411" grpId="0"/>
      <p:bldP spid="1434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Routed protocol - 3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Version (4)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 version </a:t>
            </a:r>
            <a:r>
              <a:rPr lang="en-US" sz="2400" dirty="0" err="1"/>
              <a:t>của</a:t>
            </a:r>
            <a:r>
              <a:rPr lang="en-US" sz="2400" dirty="0"/>
              <a:t> IP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Header Length (4):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IP header (byte)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Type of service (8)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Total length (16)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datagram (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header) (byte)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Identifier (16):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gói</a:t>
            </a:r>
            <a:r>
              <a:rPr lang="en-US" sz="2400" dirty="0"/>
              <a:t> tin IP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chia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,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ID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Routed protocol - 4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Flag (3)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DF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Don’t fragment,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MF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More fragment,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err="1"/>
              <a:t>Khi</a:t>
            </a:r>
            <a:r>
              <a:rPr lang="en-US" dirty="0"/>
              <a:t> 1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(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), bit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Fragment offset (13)</a:t>
            </a:r>
          </a:p>
          <a:p>
            <a:pPr lvl="1">
              <a:lnSpc>
                <a:spcPct val="80000"/>
              </a:lnSpc>
            </a:pP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gói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gói</a:t>
            </a:r>
            <a:r>
              <a:rPr lang="en-US" sz="2000" dirty="0"/>
              <a:t> tin ban </a:t>
            </a:r>
            <a:r>
              <a:rPr lang="en-US" sz="2000" dirty="0" err="1"/>
              <a:t>đầu</a:t>
            </a:r>
            <a:endParaRPr lang="en-US" sz="2600" dirty="0"/>
          </a:p>
          <a:p>
            <a:pPr>
              <a:lnSpc>
                <a:spcPct val="80000"/>
              </a:lnSpc>
            </a:pPr>
            <a:r>
              <a:rPr lang="en-US" dirty="0"/>
              <a:t>Time to live – TTL (8)</a:t>
            </a:r>
          </a:p>
          <a:p>
            <a:pPr lvl="1">
              <a:lnSpc>
                <a:spcPct val="80000"/>
              </a:lnSpc>
            </a:pP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gói</a:t>
            </a:r>
            <a:r>
              <a:rPr lang="en-US" sz="2000" dirty="0"/>
              <a:t> tin (hop count)</a:t>
            </a:r>
          </a:p>
          <a:p>
            <a:pPr lvl="1">
              <a:lnSpc>
                <a:spcPct val="80000"/>
              </a:lnSpc>
            </a:pP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gói</a:t>
            </a:r>
            <a:r>
              <a:rPr lang="en-US" sz="2000" dirty="0"/>
              <a:t> tin </a:t>
            </a:r>
            <a:r>
              <a:rPr lang="en-US" sz="2000" dirty="0" err="1"/>
              <a:t>đến</a:t>
            </a:r>
            <a:r>
              <a:rPr lang="en-US" sz="2000" dirty="0"/>
              <a:t> 1 router </a:t>
            </a:r>
            <a:r>
              <a:rPr lang="en-US" sz="2000" dirty="0" err="1"/>
              <a:t>mới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1700" dirty="0" err="1"/>
              <a:t>Khi</a:t>
            </a:r>
            <a:r>
              <a:rPr lang="en-US" sz="1700" dirty="0"/>
              <a:t> hop count =0 </a:t>
            </a:r>
            <a:r>
              <a:rPr lang="en-US" sz="1700" dirty="0" err="1"/>
              <a:t>thì</a:t>
            </a:r>
            <a:r>
              <a:rPr lang="en-US" sz="1700" dirty="0"/>
              <a:t> </a:t>
            </a:r>
            <a:r>
              <a:rPr lang="en-US" sz="1700" dirty="0" err="1"/>
              <a:t>gói</a:t>
            </a:r>
            <a:r>
              <a:rPr lang="en-US" sz="1700" dirty="0"/>
              <a:t> tin </a:t>
            </a:r>
            <a:r>
              <a:rPr lang="en-US" sz="1700" dirty="0" err="1"/>
              <a:t>bị</a:t>
            </a:r>
            <a:r>
              <a:rPr lang="en-US" sz="1700" dirty="0"/>
              <a:t> </a:t>
            </a:r>
            <a:r>
              <a:rPr lang="en-US" sz="1700" dirty="0" err="1"/>
              <a:t>loại</a:t>
            </a:r>
            <a:r>
              <a:rPr lang="en-US" sz="1700" dirty="0"/>
              <a:t> </a:t>
            </a:r>
            <a:r>
              <a:rPr lang="en-US" sz="1700" dirty="0" err="1"/>
              <a:t>bỏ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Group 4"/>
          <p:cNvGraphicFramePr>
            <a:graphicFrameLocks/>
          </p:cNvGraphicFramePr>
          <p:nvPr/>
        </p:nvGraphicFramePr>
        <p:xfrm>
          <a:off x="2514600" y="1524000"/>
          <a:ext cx="1976437" cy="457200"/>
        </p:xfrm>
        <a:graphic>
          <a:graphicData uri="http://schemas.openxmlformats.org/drawingml/2006/table">
            <a:tbl>
              <a:tblPr/>
              <a:tblGrid>
                <a:gridCol w="6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Routed protocol - 5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Protocol (8)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nghi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ở </a:t>
            </a:r>
            <a:r>
              <a:rPr lang="en-US" sz="2000" dirty="0" err="1"/>
              <a:t>tầng</a:t>
            </a:r>
            <a:r>
              <a:rPr lang="en-US" sz="2000" dirty="0"/>
              <a:t> transport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gói</a:t>
            </a:r>
            <a:r>
              <a:rPr lang="en-US" sz="2000" dirty="0"/>
              <a:t> tin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VD: TCP = 6, UDP =17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Internet (Header) checksum (16)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đắn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của</a:t>
            </a:r>
            <a:r>
              <a:rPr lang="en-US" sz="2000" dirty="0"/>
              <a:t> IP header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tuần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/>
              <a:t>Source and destination </a:t>
            </a:r>
            <a:r>
              <a:rPr lang="en-US" dirty="0" err="1"/>
              <a:t>addr</a:t>
            </a:r>
            <a:r>
              <a:rPr lang="en-US" dirty="0"/>
              <a:t> (32)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Options (32)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40 bytes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IP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Vd</a:t>
            </a:r>
            <a:r>
              <a:rPr lang="en-US" dirty="0"/>
              <a:t>: source routing, security, record route, …</a:t>
            </a:r>
          </a:p>
          <a:p>
            <a:pPr>
              <a:lnSpc>
                <a:spcPct val="90000"/>
              </a:lnSpc>
            </a:pPr>
            <a:r>
              <a:rPr lang="en-US" dirty="0"/>
              <a:t>Data: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dirty="0"/>
              <a:t> transport </a:t>
            </a:r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err="1"/>
              <a:t>xuống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tuyến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tiếp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IP</a:t>
            </a:r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ICMP</a:t>
            </a:r>
          </a:p>
          <a:p>
            <a:r>
              <a:rPr lang="en-US" dirty="0"/>
              <a:t>NAT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E6D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ICMP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ICMP (Internet Control Message Protocol)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host </a:t>
            </a:r>
            <a:r>
              <a:rPr lang="en-US" dirty="0" err="1"/>
              <a:t>và</a:t>
            </a:r>
            <a:r>
              <a:rPr lang="en-US" dirty="0"/>
              <a:t> router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ở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Mạng</a:t>
            </a:r>
            <a:r>
              <a:rPr lang="en-US" dirty="0"/>
              <a:t>, host, protocol, port …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vươn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nghẽn</a:t>
            </a: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en-US" dirty="0" err="1"/>
              <a:t>Báo</a:t>
            </a:r>
            <a:r>
              <a:rPr lang="en-US" dirty="0"/>
              <a:t> timeout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Echo request/reply (ping)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Gói</a:t>
            </a:r>
            <a:r>
              <a:rPr lang="en-US" dirty="0"/>
              <a:t> tin ICMP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2286000"/>
            <a:ext cx="5486400" cy="3429000"/>
            <a:chOff x="1200" y="1152"/>
            <a:chExt cx="3456" cy="2160"/>
          </a:xfrm>
        </p:grpSpPr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1200" y="1152"/>
              <a:ext cx="3456" cy="1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tx2"/>
                  </a:solidFill>
                </a:rPr>
                <a:t>IP header</a:t>
              </a:r>
              <a:endParaRPr lang="en-US" sz="2400"/>
            </a:p>
            <a:p>
              <a:pPr algn="ctr" eaLnBrk="0" hangingPunct="0"/>
              <a:r>
                <a:rPr lang="en-US" sz="2400"/>
                <a:t>Source, Destination Address, TTL, ...</a:t>
              </a:r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1200" y="2208"/>
              <a:ext cx="3456" cy="11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tx2"/>
                  </a:solidFill>
                </a:rPr>
                <a:t>ICMP MSG</a:t>
              </a:r>
              <a:endParaRPr lang="en-US" sz="2400"/>
            </a:p>
            <a:p>
              <a:pPr algn="ctr" eaLnBrk="0" hangingPunct="0"/>
              <a:r>
                <a:rPr lang="en-US" sz="2400"/>
                <a:t>Message type, Code, Checksum,</a:t>
              </a:r>
            </a:p>
            <a:p>
              <a:pPr algn="ctr" eaLnBrk="0" hangingPunct="0"/>
              <a:r>
                <a:rPr lang="en-US" sz="2400"/>
                <a:t>Data</a:t>
              </a:r>
            </a:p>
          </p:txBody>
        </p:sp>
      </p:grp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6477000" y="2438400"/>
            <a:ext cx="182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Protocol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250950"/>
            <a:ext cx="7009163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điệp</a:t>
            </a:r>
            <a:r>
              <a:rPr lang="en-US" sz="2400" dirty="0"/>
              <a:t> ICMP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gói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gói</a:t>
            </a:r>
            <a:r>
              <a:rPr lang="en-US" sz="2400" dirty="0"/>
              <a:t> tin IP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4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–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IP</a:t>
            </a:r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ICMP</a:t>
            </a:r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NAT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E6D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icmp</a:t>
            </a:r>
            <a:r>
              <a:rPr lang="en-US" dirty="0"/>
              <a:t> - 1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7" name="Group 3"/>
          <p:cNvGraphicFramePr>
            <a:graphicFrameLocks/>
          </p:cNvGraphicFramePr>
          <p:nvPr/>
        </p:nvGraphicFramePr>
        <p:xfrm>
          <a:off x="381000" y="1905000"/>
          <a:ext cx="8077200" cy="28194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Type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Code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Checksum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Unsused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Arial Unicode MS" pitchFamily="34" charset="-128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22860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0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13360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8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202113" y="1447800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16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8153400" y="1447800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32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icmp</a:t>
            </a:r>
            <a:r>
              <a:rPr lang="en-US" dirty="0"/>
              <a:t> - 2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7" name="Group 3"/>
          <p:cNvGraphicFramePr>
            <a:graphicFrameLocks/>
          </p:cNvGraphicFramePr>
          <p:nvPr/>
        </p:nvGraphicFramePr>
        <p:xfrm>
          <a:off x="457200" y="990600"/>
          <a:ext cx="8077200" cy="5640070"/>
        </p:xfrm>
        <a:graphic>
          <a:graphicData uri="http://schemas.openxmlformats.org/drawingml/2006/table">
            <a:tbl>
              <a:tblPr/>
              <a:tblGrid>
                <a:gridCol w="16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ICMP Type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Code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echo reply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network unreachable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host unreachable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protocol unreachable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port unreachable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network unknown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host unknown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source quench (congestion control)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echo request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router advertisement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router discovery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TTL expired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IP header bad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icmp</a:t>
            </a:r>
            <a:r>
              <a:rPr lang="en-US" dirty="0"/>
              <a:t> - 3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đích</a:t>
            </a:r>
            <a:r>
              <a:rPr lang="en-US" sz="2800" dirty="0"/>
              <a:t>:</a:t>
            </a:r>
          </a:p>
          <a:p>
            <a:pPr lvl="1" eaLnBrk="1" hangingPunct="1"/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: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đứt</a:t>
            </a:r>
            <a:r>
              <a:rPr lang="en-US" sz="2400" dirty="0"/>
              <a:t>, </a:t>
            </a:r>
            <a:r>
              <a:rPr lang="en-US" sz="2400" dirty="0" err="1"/>
              <a:t>đích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thấy</a:t>
            </a:r>
            <a:r>
              <a:rPr lang="en-US" sz="2400" dirty="0"/>
              <a:t>, …</a:t>
            </a:r>
          </a:p>
          <a:p>
            <a:pPr lvl="1" eaLnBrk="1" hangingPunct="1"/>
            <a:r>
              <a:rPr lang="en-US" sz="2400" dirty="0"/>
              <a:t>Type = 3</a:t>
            </a:r>
          </a:p>
          <a:p>
            <a:pPr lvl="1" eaLnBrk="1" hangingPunct="1"/>
            <a:r>
              <a:rPr lang="en-US" sz="2400" dirty="0"/>
              <a:t>Code:</a:t>
            </a:r>
          </a:p>
          <a:p>
            <a:pPr lvl="2" eaLnBrk="1" hangingPunct="1"/>
            <a:r>
              <a:rPr lang="en-US" sz="2000" dirty="0"/>
              <a:t>0: unreachable network</a:t>
            </a:r>
          </a:p>
          <a:p>
            <a:pPr lvl="2" eaLnBrk="1" hangingPunct="1"/>
            <a:r>
              <a:rPr lang="en-US" sz="2000" dirty="0"/>
              <a:t>1: unreachable host</a:t>
            </a:r>
          </a:p>
          <a:p>
            <a:pPr lvl="2" eaLnBrk="1" hangingPunct="1"/>
            <a:r>
              <a:rPr lang="en-US" sz="2000" dirty="0"/>
              <a:t>2: unreachable protocol</a:t>
            </a:r>
          </a:p>
          <a:p>
            <a:pPr lvl="2" eaLnBrk="1" hangingPunct="1"/>
            <a:r>
              <a:rPr lang="en-US" sz="2000" dirty="0"/>
              <a:t>3: unreachable port</a:t>
            </a:r>
          </a:p>
          <a:p>
            <a:pPr lvl="2" eaLnBrk="1" hangingPunct="1"/>
            <a:r>
              <a:rPr lang="en-US" sz="2000" dirty="0"/>
              <a:t>4: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fragment</a:t>
            </a:r>
          </a:p>
          <a:p>
            <a:pPr lvl="2" eaLnBrk="1" hangingPunct="1"/>
            <a:r>
              <a:rPr lang="en-US" sz="2000" dirty="0"/>
              <a:t>5:source route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sai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icmp</a:t>
            </a:r>
            <a:r>
              <a:rPr lang="en-US" dirty="0"/>
              <a:t> - 4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Quá hạn:</a:t>
            </a:r>
          </a:p>
          <a:p>
            <a:pPr lvl="1" eaLnBrk="1" hangingPunct="1"/>
            <a:r>
              <a:rPr lang="en-US"/>
              <a:t>Nguyên nhân: </a:t>
            </a:r>
          </a:p>
          <a:p>
            <a:pPr lvl="2" eaLnBrk="1" hangingPunct="1"/>
            <a:r>
              <a:rPr lang="en-US"/>
              <a:t>TTL = 0 trước khi đến đích</a:t>
            </a:r>
          </a:p>
          <a:p>
            <a:pPr lvl="2" eaLnBrk="1" hangingPunct="1"/>
            <a:r>
              <a:rPr lang="en-US"/>
              <a:t>Quá hạn thời gian tái lắp ghép các fragment</a:t>
            </a:r>
          </a:p>
          <a:p>
            <a:pPr lvl="1" eaLnBrk="1" hangingPunct="1"/>
            <a:r>
              <a:rPr lang="en-US"/>
              <a:t>Type = 11</a:t>
            </a:r>
          </a:p>
          <a:p>
            <a:pPr lvl="1" eaLnBrk="1" hangingPunct="1"/>
            <a:r>
              <a:rPr lang="en-US"/>
              <a:t>Code:</a:t>
            </a:r>
          </a:p>
          <a:p>
            <a:pPr lvl="2" eaLnBrk="1" hangingPunct="1"/>
            <a:r>
              <a:rPr lang="en-US"/>
              <a:t>0: TTL</a:t>
            </a:r>
          </a:p>
          <a:p>
            <a:pPr lvl="2" eaLnBrk="1" hangingPunct="1"/>
            <a:r>
              <a:rPr lang="en-US"/>
              <a:t>1: hết thời gian tái lắp ghép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ICMP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GỞI ICMP </a:t>
            </a:r>
            <a:r>
              <a:rPr lang="en-US" sz="2800" dirty="0" err="1"/>
              <a:t>msg</a:t>
            </a:r>
            <a:r>
              <a:rPr lang="en-US" sz="2800" dirty="0"/>
              <a:t>:</a:t>
            </a:r>
          </a:p>
          <a:p>
            <a:pPr lvl="1" eaLnBrk="1" hangingPunct="1"/>
            <a:r>
              <a:rPr lang="en-US" sz="2400" dirty="0"/>
              <a:t>Datagram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đích</a:t>
            </a:r>
            <a:endParaRPr lang="en-US" sz="2400" dirty="0"/>
          </a:p>
          <a:p>
            <a:pPr lvl="1" eaLnBrk="1" hangingPunct="1"/>
            <a:r>
              <a:rPr lang="en-US" sz="2400" dirty="0"/>
              <a:t>Time out</a:t>
            </a:r>
          </a:p>
          <a:p>
            <a:pPr lvl="1" eaLnBrk="1" hangingPunct="1"/>
            <a:r>
              <a:rPr lang="en-US" sz="2400" dirty="0"/>
              <a:t>Error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header</a:t>
            </a:r>
          </a:p>
          <a:p>
            <a:pPr lvl="1" eaLnBrk="1" hangingPunct="1"/>
            <a:r>
              <a:rPr lang="en-US" sz="2400" dirty="0"/>
              <a:t>Router/host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nghẽn</a:t>
            </a:r>
            <a:endParaRPr lang="en-US" sz="2400" dirty="0"/>
          </a:p>
          <a:p>
            <a:pPr eaLnBrk="1" hangingPunct="1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KHÔNG </a:t>
            </a:r>
            <a:r>
              <a:rPr lang="en-US" sz="2800" dirty="0" err="1"/>
              <a:t>gởi</a:t>
            </a:r>
            <a:r>
              <a:rPr lang="en-US" sz="2800"/>
              <a:t> ICMP </a:t>
            </a:r>
            <a:r>
              <a:rPr lang="en-US" sz="2800" dirty="0" err="1"/>
              <a:t>msg</a:t>
            </a:r>
            <a:r>
              <a:rPr lang="en-US" sz="2800" dirty="0"/>
              <a:t>:</a:t>
            </a:r>
          </a:p>
          <a:p>
            <a:pPr lvl="1" eaLnBrk="1" hangingPunct="1"/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thân</a:t>
            </a:r>
            <a:r>
              <a:rPr lang="en-US" sz="2400" dirty="0"/>
              <a:t> ICMP </a:t>
            </a:r>
            <a:r>
              <a:rPr lang="en-US" sz="2400" dirty="0" err="1"/>
              <a:t>msg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endParaRPr lang="en-US" sz="2400" dirty="0"/>
          </a:p>
          <a:p>
            <a:pPr lvl="1" eaLnBrk="1" hangingPunct="1"/>
            <a:r>
              <a:rPr lang="en-US" sz="2400" dirty="0"/>
              <a:t>Broadcast, multicast (</a:t>
            </a:r>
            <a:r>
              <a:rPr lang="en-US" sz="2400" dirty="0" err="1"/>
              <a:t>gói</a:t>
            </a:r>
            <a:r>
              <a:rPr lang="en-US" sz="2400" dirty="0"/>
              <a:t> DL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2400" dirty="0" err="1"/>
              <a:t>Những</a:t>
            </a:r>
            <a:r>
              <a:rPr lang="en-US" sz="2400" dirty="0"/>
              <a:t> fragment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fragment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tuyến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tiếp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IP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ICMP</a:t>
            </a:r>
          </a:p>
          <a:p>
            <a:r>
              <a:rPr lang="en-US" dirty="0"/>
              <a:t>NAT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E6D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IP:</a:t>
            </a:r>
          </a:p>
          <a:p>
            <a:pPr lvl="1"/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: 32 bits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gian</a:t>
            </a:r>
            <a:r>
              <a:rPr lang="en-US" dirty="0">
                <a:sym typeface="Wingdings" pitchFamily="2" charset="2"/>
              </a:rPr>
              <a:t>: 2</a:t>
            </a:r>
            <a:r>
              <a:rPr lang="en-US" baseline="30000" dirty="0">
                <a:sym typeface="Wingdings" pitchFamily="2" charset="2"/>
              </a:rPr>
              <a:t>32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địa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chỉ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0.x.x.x/8, 127.0.0.0/8, </a:t>
            </a:r>
            <a:r>
              <a:rPr lang="en-US" dirty="0" err="1">
                <a:sym typeface="Wingdings" pitchFamily="2" charset="2"/>
              </a:rPr>
              <a:t>lớp</a:t>
            </a:r>
            <a:r>
              <a:rPr lang="en-US" dirty="0">
                <a:sym typeface="Wingdings" pitchFamily="2" charset="2"/>
              </a:rPr>
              <a:t> D, </a:t>
            </a:r>
            <a:r>
              <a:rPr lang="en-US" dirty="0" err="1">
                <a:sym typeface="Wingdings" pitchFamily="2" charset="2"/>
              </a:rPr>
              <a:t>lớp</a:t>
            </a:r>
            <a:r>
              <a:rPr lang="en-US" dirty="0">
                <a:sym typeface="Wingdings" pitchFamily="2" charset="2"/>
              </a:rPr>
              <a:t> E;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dùng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 err="1">
                <a:sym typeface="Wingdings" pitchFamily="2" charset="2"/>
              </a:rPr>
              <a:t>Số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lượng</a:t>
            </a:r>
            <a:r>
              <a:rPr lang="en-US" dirty="0">
                <a:sym typeface="Wingdings" pitchFamily="2" charset="2"/>
              </a:rPr>
              <a:t> node </a:t>
            </a:r>
            <a:r>
              <a:rPr lang="en-US" dirty="0" err="1">
                <a:sym typeface="Wingdings" pitchFamily="2" charset="2"/>
              </a:rPr>
              <a:t>trên</a:t>
            </a:r>
            <a:r>
              <a:rPr lang="en-US" dirty="0">
                <a:sym typeface="Wingdings" pitchFamily="2" charset="2"/>
              </a:rPr>
              <a:t> Internet “</a:t>
            </a:r>
            <a:r>
              <a:rPr lang="en-US" dirty="0" err="1">
                <a:sym typeface="Wingdings" pitchFamily="2" charset="2"/>
              </a:rPr>
              <a:t>khổng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lồ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pPr lvl="2"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Giải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quyết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pPr lvl="3"/>
            <a:r>
              <a:rPr lang="en-US" dirty="0" err="1">
                <a:sym typeface="Wingdings" pitchFamily="2" charset="2"/>
              </a:rPr>
              <a:t>dùng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địa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chỉ</a:t>
            </a:r>
            <a:r>
              <a:rPr lang="en-US" dirty="0">
                <a:sym typeface="Wingdings" pitchFamily="2" charset="2"/>
              </a:rPr>
              <a:t> private </a:t>
            </a:r>
            <a:r>
              <a:rPr lang="en-US" dirty="0" err="1">
                <a:sym typeface="Wingdings" pitchFamily="2" charset="2"/>
              </a:rPr>
              <a:t>trong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mạng</a:t>
            </a:r>
            <a:r>
              <a:rPr lang="en-US" dirty="0">
                <a:sym typeface="Wingdings" pitchFamily="2" charset="2"/>
              </a:rPr>
              <a:t> LAN</a:t>
            </a:r>
          </a:p>
          <a:p>
            <a:pPr lvl="3"/>
            <a:r>
              <a:rPr lang="en-US" dirty="0" err="1">
                <a:sym typeface="Wingdings" pitchFamily="2" charset="2"/>
              </a:rPr>
              <a:t>Dùng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địa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chỉ</a:t>
            </a:r>
            <a:r>
              <a:rPr lang="en-US" dirty="0">
                <a:sym typeface="Wingdings" pitchFamily="2" charset="2"/>
              </a:rPr>
              <a:t> public </a:t>
            </a:r>
            <a:r>
              <a:rPr lang="en-US" dirty="0" err="1">
                <a:sym typeface="Wingdings" pitchFamily="2" charset="2"/>
              </a:rPr>
              <a:t>khi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giao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tiếp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bên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ngoài</a:t>
            </a:r>
            <a:r>
              <a:rPr lang="en-US" dirty="0">
                <a:sym typeface="Wingdings" pitchFamily="2" charset="2"/>
              </a:rPr>
              <a:t> Internet</a:t>
            </a:r>
          </a:p>
          <a:p>
            <a:pPr lvl="3"/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Gởi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dữ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liệu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giữa</a:t>
            </a:r>
            <a:r>
              <a:rPr lang="en-US" dirty="0">
                <a:sym typeface="Wingdings" pitchFamily="2" charset="2"/>
              </a:rPr>
              <a:t> 2 host</a:t>
            </a:r>
          </a:p>
          <a:p>
            <a:pPr lvl="1"/>
            <a:r>
              <a:rPr lang="en-US" dirty="0" err="1">
                <a:sym typeface="Wingdings" pitchFamily="2" charset="2"/>
              </a:rPr>
              <a:t>Địa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chỉ</a:t>
            </a:r>
            <a:r>
              <a:rPr lang="en-US" dirty="0">
                <a:sym typeface="Wingdings" pitchFamily="2" charset="2"/>
              </a:rPr>
              <a:t> host </a:t>
            </a:r>
            <a:r>
              <a:rPr lang="en-US" dirty="0" err="1">
                <a:sym typeface="Wingdings" pitchFamily="2" charset="2"/>
              </a:rPr>
              <a:t>gởi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>
                <a:sym typeface="Wingdings" pitchFamily="2" charset="2"/>
              </a:rPr>
              <a:t>Địa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chỉ</a:t>
            </a:r>
            <a:r>
              <a:rPr lang="en-US" dirty="0">
                <a:sym typeface="Wingdings" pitchFamily="2" charset="2"/>
              </a:rPr>
              <a:t> host </a:t>
            </a:r>
            <a:r>
              <a:rPr lang="en-US" dirty="0" err="1">
                <a:sym typeface="Wingdings" pitchFamily="2" charset="2"/>
              </a:rPr>
              <a:t>nhận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val 11"/>
          <p:cNvSpPr>
            <a:spLocks noChangeArrowheads="1"/>
          </p:cNvSpPr>
          <p:nvPr/>
        </p:nvSpPr>
        <p:spPr bwMode="auto">
          <a:xfrm rot="20068532">
            <a:off x="6306894" y="3847510"/>
            <a:ext cx="2639422" cy="151537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57200" y="2667000"/>
            <a:ext cx="5029200" cy="2514600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pic>
        <p:nvPicPr>
          <p:cNvPr id="14" name="Picture 18" descr="Server01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7192963" y="4140199"/>
            <a:ext cx="884237" cy="1039812"/>
          </a:xfrm>
          <a:prstGeom prst="rect">
            <a:avLst/>
          </a:prstGeom>
          <a:noFill/>
        </p:spPr>
      </p:pic>
      <p:sp>
        <p:nvSpPr>
          <p:cNvPr id="23" name="Arc 27"/>
          <p:cNvSpPr>
            <a:spLocks/>
          </p:cNvSpPr>
          <p:nvPr/>
        </p:nvSpPr>
        <p:spPr bwMode="auto">
          <a:xfrm>
            <a:off x="5926138" y="3505200"/>
            <a:ext cx="1770062" cy="603250"/>
          </a:xfrm>
          <a:custGeom>
            <a:avLst/>
            <a:gdLst>
              <a:gd name="G0" fmla="+- 0 0 0"/>
              <a:gd name="G1" fmla="+- 2151 0 0"/>
              <a:gd name="G2" fmla="+- 21600 0 0"/>
              <a:gd name="T0" fmla="*/ 21493 w 21600"/>
              <a:gd name="T1" fmla="*/ 0 h 9780"/>
              <a:gd name="T2" fmla="*/ 20208 w 21600"/>
              <a:gd name="T3" fmla="*/ 9780 h 9780"/>
              <a:gd name="T4" fmla="*/ 0 w 21600"/>
              <a:gd name="T5" fmla="*/ 2151 h 9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780" fill="none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</a:path>
              <a:path w="21600" h="9780" stroke="0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  <a:lnTo>
                  <a:pt x="0" y="2151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4" name="Arc 28"/>
          <p:cNvSpPr>
            <a:spLocks/>
          </p:cNvSpPr>
          <p:nvPr/>
        </p:nvSpPr>
        <p:spPr bwMode="auto">
          <a:xfrm>
            <a:off x="1600200" y="4198937"/>
            <a:ext cx="1331912" cy="982663"/>
          </a:xfrm>
          <a:custGeom>
            <a:avLst/>
            <a:gdLst>
              <a:gd name="G0" fmla="+- 0 0 0"/>
              <a:gd name="G1" fmla="+- 20082 0 0"/>
              <a:gd name="G2" fmla="+- 21600 0 0"/>
              <a:gd name="T0" fmla="*/ 7954 w 16140"/>
              <a:gd name="T1" fmla="*/ 0 h 20082"/>
              <a:gd name="T2" fmla="*/ 16140 w 16140"/>
              <a:gd name="T3" fmla="*/ 5727 h 20082"/>
              <a:gd name="T4" fmla="*/ 0 w 16140"/>
              <a:gd name="T5" fmla="*/ 20082 h 20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40" h="20082" fill="none" extrusionOk="0">
                <a:moveTo>
                  <a:pt x="7954" y="-1"/>
                </a:moveTo>
                <a:cubicBezTo>
                  <a:pt x="11092" y="1243"/>
                  <a:pt x="13896" y="3204"/>
                  <a:pt x="16139" y="5727"/>
                </a:cubicBezTo>
              </a:path>
              <a:path w="16140" h="20082" stroke="0" extrusionOk="0">
                <a:moveTo>
                  <a:pt x="7954" y="-1"/>
                </a:moveTo>
                <a:cubicBezTo>
                  <a:pt x="11092" y="1243"/>
                  <a:pt x="13896" y="3204"/>
                  <a:pt x="16139" y="5727"/>
                </a:cubicBezTo>
                <a:lnTo>
                  <a:pt x="0" y="20082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5" name="Arc 29"/>
          <p:cNvSpPr>
            <a:spLocks/>
          </p:cNvSpPr>
          <p:nvPr/>
        </p:nvSpPr>
        <p:spPr bwMode="auto">
          <a:xfrm>
            <a:off x="4551362" y="2590800"/>
            <a:ext cx="1468437" cy="1066800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6" name="Arc 30"/>
          <p:cNvSpPr>
            <a:spLocks/>
          </p:cNvSpPr>
          <p:nvPr/>
        </p:nvSpPr>
        <p:spPr bwMode="auto">
          <a:xfrm>
            <a:off x="1752600" y="3962400"/>
            <a:ext cx="1247775" cy="838200"/>
          </a:xfrm>
          <a:custGeom>
            <a:avLst/>
            <a:gdLst>
              <a:gd name="G0" fmla="+- 0 0 0"/>
              <a:gd name="G1" fmla="+- 20529 0 0"/>
              <a:gd name="G2" fmla="+- 21600 0 0"/>
              <a:gd name="T0" fmla="*/ 6716 w 16830"/>
              <a:gd name="T1" fmla="*/ 0 h 20529"/>
              <a:gd name="T2" fmla="*/ 16830 w 16830"/>
              <a:gd name="T3" fmla="*/ 6990 h 20529"/>
              <a:gd name="T4" fmla="*/ 0 w 16830"/>
              <a:gd name="T5" fmla="*/ 20529 h 20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30" h="20529" fill="none" extrusionOk="0">
                <a:moveTo>
                  <a:pt x="6716" y="-1"/>
                </a:moveTo>
                <a:cubicBezTo>
                  <a:pt x="10693" y="1300"/>
                  <a:pt x="14207" y="3729"/>
                  <a:pt x="16830" y="6989"/>
                </a:cubicBezTo>
              </a:path>
              <a:path w="16830" h="20529" stroke="0" extrusionOk="0">
                <a:moveTo>
                  <a:pt x="6716" y="-1"/>
                </a:moveTo>
                <a:cubicBezTo>
                  <a:pt x="10693" y="1300"/>
                  <a:pt x="14207" y="3729"/>
                  <a:pt x="16830" y="6989"/>
                </a:cubicBezTo>
                <a:lnTo>
                  <a:pt x="0" y="20529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7" name="Arc 31"/>
          <p:cNvSpPr>
            <a:spLocks/>
          </p:cNvSpPr>
          <p:nvPr/>
        </p:nvSpPr>
        <p:spPr bwMode="auto">
          <a:xfrm>
            <a:off x="5953125" y="3559174"/>
            <a:ext cx="1601788" cy="620712"/>
          </a:xfrm>
          <a:custGeom>
            <a:avLst/>
            <a:gdLst>
              <a:gd name="G0" fmla="+- 0 0 0"/>
              <a:gd name="G1" fmla="+- 4420 0 0"/>
              <a:gd name="G2" fmla="+- 21600 0 0"/>
              <a:gd name="T0" fmla="*/ 21143 w 21600"/>
              <a:gd name="T1" fmla="*/ 0 h 15183"/>
              <a:gd name="T2" fmla="*/ 18727 w 21600"/>
              <a:gd name="T3" fmla="*/ 15183 h 15183"/>
              <a:gd name="T4" fmla="*/ 0 w 21600"/>
              <a:gd name="T5" fmla="*/ 4420 h 15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183" fill="none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</a:path>
              <a:path w="21600" h="15183" stroke="0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  <a:lnTo>
                  <a:pt x="0" y="442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9" name="AutoShape 35"/>
          <p:cNvSpPr>
            <a:spLocks noChangeArrowheads="1"/>
          </p:cNvSpPr>
          <p:nvPr/>
        </p:nvSpPr>
        <p:spPr bwMode="auto">
          <a:xfrm>
            <a:off x="5524500" y="1498600"/>
            <a:ext cx="1562100" cy="635000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Public IP</a:t>
            </a:r>
          </a:p>
        </p:txBody>
      </p:sp>
      <p:sp>
        <p:nvSpPr>
          <p:cNvPr id="143" name="AutoShape 35"/>
          <p:cNvSpPr>
            <a:spLocks noChangeArrowheads="1"/>
          </p:cNvSpPr>
          <p:nvPr/>
        </p:nvSpPr>
        <p:spPr bwMode="auto">
          <a:xfrm>
            <a:off x="1066800" y="1447800"/>
            <a:ext cx="1562100" cy="635000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Private IP</a:t>
            </a:r>
          </a:p>
        </p:txBody>
      </p:sp>
      <p:sp>
        <p:nvSpPr>
          <p:cNvPr id="22" name="Arc 26"/>
          <p:cNvSpPr>
            <a:spLocks/>
          </p:cNvSpPr>
          <p:nvPr/>
        </p:nvSpPr>
        <p:spPr bwMode="auto">
          <a:xfrm>
            <a:off x="4610100" y="2765425"/>
            <a:ext cx="1133475" cy="882650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grpSp>
        <p:nvGrpSpPr>
          <p:cNvPr id="3" name="Group 152"/>
          <p:cNvGrpSpPr/>
          <p:nvPr/>
        </p:nvGrpSpPr>
        <p:grpSpPr>
          <a:xfrm>
            <a:off x="685800" y="2487612"/>
            <a:ext cx="3962400" cy="2947988"/>
            <a:chOff x="685800" y="2487612"/>
            <a:chExt cx="3962400" cy="2947988"/>
          </a:xfrm>
        </p:grpSpPr>
        <p:pic>
          <p:nvPicPr>
            <p:cNvPr id="17" name="Picture 21" descr="Computer_DesktopComputerSansKeyboard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60712" y="4027487"/>
              <a:ext cx="760413" cy="925513"/>
            </a:xfrm>
            <a:prstGeom prst="rect">
              <a:avLst/>
            </a:prstGeom>
            <a:noFill/>
          </p:spPr>
        </p:pic>
        <p:pic>
          <p:nvPicPr>
            <p:cNvPr id="18" name="Picture 22" descr="Computer_DesktopComputerSansKeyboard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3494087"/>
              <a:ext cx="760412" cy="925513"/>
            </a:xfrm>
            <a:prstGeom prst="rect">
              <a:avLst/>
            </a:prstGeom>
            <a:noFill/>
          </p:spPr>
        </p:pic>
        <p:sp>
          <p:nvSpPr>
            <p:cNvPr id="29" name="AutoShape 33"/>
            <p:cNvSpPr>
              <a:spLocks noChangeArrowheads="1"/>
            </p:cNvSpPr>
            <p:nvPr/>
          </p:nvSpPr>
          <p:spPr bwMode="auto">
            <a:xfrm>
              <a:off x="685800" y="4267200"/>
              <a:ext cx="1562100" cy="635000"/>
            </a:xfrm>
            <a:prstGeom prst="roundRect">
              <a:avLst>
                <a:gd name="adj" fmla="val 6329"/>
              </a:avLst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lang="en-US" b="1" dirty="0"/>
                <a:t>192.168.1.3</a:t>
              </a:r>
            </a:p>
          </p:txBody>
        </p:sp>
        <p:sp>
          <p:nvSpPr>
            <p:cNvPr id="31" name="AutoShape 35"/>
            <p:cNvSpPr>
              <a:spLocks noChangeArrowheads="1"/>
            </p:cNvSpPr>
            <p:nvPr/>
          </p:nvSpPr>
          <p:spPr bwMode="auto">
            <a:xfrm>
              <a:off x="2743200" y="4800600"/>
              <a:ext cx="1562100" cy="635000"/>
            </a:xfrm>
            <a:prstGeom prst="roundRect">
              <a:avLst>
                <a:gd name="adj" fmla="val 6329"/>
              </a:avLst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lang="en-US" sz="1800" b="1" dirty="0"/>
                <a:t>192.168.1.4</a:t>
              </a:r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514600" y="3200400"/>
              <a:ext cx="771811" cy="394368"/>
              <a:chOff x="2976" y="3327"/>
              <a:chExt cx="463" cy="198"/>
            </a:xfrm>
          </p:grpSpPr>
          <p:sp>
            <p:nvSpPr>
              <p:cNvPr id="38" name="AutoShape 5"/>
              <p:cNvSpPr>
                <a:spLocks noChangeAspect="1" noChangeArrowheads="1" noTextEdit="1"/>
              </p:cNvSpPr>
              <p:nvPr/>
            </p:nvSpPr>
            <p:spPr bwMode="auto">
              <a:xfrm>
                <a:off x="2976" y="3327"/>
                <a:ext cx="463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2976" y="3327"/>
                <a:ext cx="460" cy="195"/>
                <a:chOff x="2976" y="3327"/>
                <a:chExt cx="460" cy="195"/>
              </a:xfrm>
            </p:grpSpPr>
            <p:sp>
              <p:nvSpPr>
                <p:cNvPr id="59" name="Rectangle 7"/>
                <p:cNvSpPr>
                  <a:spLocks noChangeArrowheads="1"/>
                </p:cNvSpPr>
                <p:nvPr/>
              </p:nvSpPr>
              <p:spPr bwMode="auto">
                <a:xfrm>
                  <a:off x="2976" y="3432"/>
                  <a:ext cx="351" cy="90"/>
                </a:xfrm>
                <a:prstGeom prst="rect">
                  <a:avLst/>
                </a:prstGeom>
                <a:solidFill>
                  <a:srgbClr val="0096D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0" name="Rectangle 8"/>
                <p:cNvSpPr>
                  <a:spLocks noChangeArrowheads="1"/>
                </p:cNvSpPr>
                <p:nvPr/>
              </p:nvSpPr>
              <p:spPr bwMode="auto">
                <a:xfrm>
                  <a:off x="2977" y="3433"/>
                  <a:ext cx="349" cy="88"/>
                </a:xfrm>
                <a:prstGeom prst="rect">
                  <a:avLst/>
                </a:prstGeom>
                <a:solidFill>
                  <a:srgbClr val="0096D5"/>
                </a:solidFill>
                <a:ln w="4763">
                  <a:solidFill>
                    <a:srgbClr val="AAE6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1" name="Freeform 9"/>
                <p:cNvSpPr>
                  <a:spLocks/>
                </p:cNvSpPr>
                <p:nvPr/>
              </p:nvSpPr>
              <p:spPr bwMode="auto">
                <a:xfrm>
                  <a:off x="3327" y="3327"/>
                  <a:ext cx="109" cy="195"/>
                </a:xfrm>
                <a:custGeom>
                  <a:avLst/>
                  <a:gdLst>
                    <a:gd name="T0" fmla="*/ 0 w 109"/>
                    <a:gd name="T1" fmla="*/ 105 h 195"/>
                    <a:gd name="T2" fmla="*/ 109 w 109"/>
                    <a:gd name="T3" fmla="*/ 0 h 195"/>
                    <a:gd name="T4" fmla="*/ 109 w 109"/>
                    <a:gd name="T5" fmla="*/ 89 h 195"/>
                    <a:gd name="T6" fmla="*/ 0 w 109"/>
                    <a:gd name="T7" fmla="*/ 195 h 195"/>
                    <a:gd name="T8" fmla="*/ 0 w 109"/>
                    <a:gd name="T9" fmla="*/ 10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195"/>
                    <a:gd name="T17" fmla="*/ 109 w 109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195">
                      <a:moveTo>
                        <a:pt x="0" y="105"/>
                      </a:moveTo>
                      <a:lnTo>
                        <a:pt x="109" y="0"/>
                      </a:lnTo>
                      <a:lnTo>
                        <a:pt x="109" y="89"/>
                      </a:lnTo>
                      <a:lnTo>
                        <a:pt x="0" y="195"/>
                      </a:lnTo>
                      <a:lnTo>
                        <a:pt x="0" y="105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2" name="Freeform 10"/>
                <p:cNvSpPr>
                  <a:spLocks/>
                </p:cNvSpPr>
                <p:nvPr/>
              </p:nvSpPr>
              <p:spPr bwMode="auto">
                <a:xfrm>
                  <a:off x="3327" y="3327"/>
                  <a:ext cx="109" cy="195"/>
                </a:xfrm>
                <a:custGeom>
                  <a:avLst/>
                  <a:gdLst>
                    <a:gd name="T0" fmla="*/ 0 w 109"/>
                    <a:gd name="T1" fmla="*/ 105 h 195"/>
                    <a:gd name="T2" fmla="*/ 109 w 109"/>
                    <a:gd name="T3" fmla="*/ 0 h 195"/>
                    <a:gd name="T4" fmla="*/ 109 w 109"/>
                    <a:gd name="T5" fmla="*/ 89 h 195"/>
                    <a:gd name="T6" fmla="*/ 0 w 109"/>
                    <a:gd name="T7" fmla="*/ 195 h 195"/>
                    <a:gd name="T8" fmla="*/ 0 w 109"/>
                    <a:gd name="T9" fmla="*/ 10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195"/>
                    <a:gd name="T17" fmla="*/ 109 w 109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195">
                      <a:moveTo>
                        <a:pt x="0" y="105"/>
                      </a:moveTo>
                      <a:lnTo>
                        <a:pt x="109" y="0"/>
                      </a:lnTo>
                      <a:lnTo>
                        <a:pt x="109" y="89"/>
                      </a:lnTo>
                      <a:lnTo>
                        <a:pt x="0" y="195"/>
                      </a:lnTo>
                      <a:lnTo>
                        <a:pt x="0" y="105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4763">
                  <a:solidFill>
                    <a:srgbClr val="AAE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3" name="Freeform 11"/>
                <p:cNvSpPr>
                  <a:spLocks/>
                </p:cNvSpPr>
                <p:nvPr/>
              </p:nvSpPr>
              <p:spPr bwMode="auto">
                <a:xfrm>
                  <a:off x="2976" y="3327"/>
                  <a:ext cx="460" cy="105"/>
                </a:xfrm>
                <a:custGeom>
                  <a:avLst/>
                  <a:gdLst>
                    <a:gd name="T0" fmla="*/ 351 w 460"/>
                    <a:gd name="T1" fmla="*/ 105 h 105"/>
                    <a:gd name="T2" fmla="*/ 460 w 460"/>
                    <a:gd name="T3" fmla="*/ 0 h 105"/>
                    <a:gd name="T4" fmla="*/ 109 w 460"/>
                    <a:gd name="T5" fmla="*/ 0 h 105"/>
                    <a:gd name="T6" fmla="*/ 0 w 460"/>
                    <a:gd name="T7" fmla="*/ 105 h 105"/>
                    <a:gd name="T8" fmla="*/ 351 w 460"/>
                    <a:gd name="T9" fmla="*/ 105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0"/>
                    <a:gd name="T16" fmla="*/ 0 h 105"/>
                    <a:gd name="T17" fmla="*/ 460 w 460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0" h="105">
                      <a:moveTo>
                        <a:pt x="351" y="105"/>
                      </a:moveTo>
                      <a:lnTo>
                        <a:pt x="460" y="0"/>
                      </a:lnTo>
                      <a:lnTo>
                        <a:pt x="109" y="0"/>
                      </a:lnTo>
                      <a:lnTo>
                        <a:pt x="0" y="105"/>
                      </a:lnTo>
                      <a:lnTo>
                        <a:pt x="351" y="105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4" name="Freeform 12"/>
                <p:cNvSpPr>
                  <a:spLocks/>
                </p:cNvSpPr>
                <p:nvPr/>
              </p:nvSpPr>
              <p:spPr bwMode="auto">
                <a:xfrm>
                  <a:off x="2976" y="3327"/>
                  <a:ext cx="460" cy="105"/>
                </a:xfrm>
                <a:custGeom>
                  <a:avLst/>
                  <a:gdLst>
                    <a:gd name="T0" fmla="*/ 351 w 460"/>
                    <a:gd name="T1" fmla="*/ 105 h 105"/>
                    <a:gd name="T2" fmla="*/ 460 w 460"/>
                    <a:gd name="T3" fmla="*/ 0 h 105"/>
                    <a:gd name="T4" fmla="*/ 109 w 460"/>
                    <a:gd name="T5" fmla="*/ 0 h 105"/>
                    <a:gd name="T6" fmla="*/ 0 w 460"/>
                    <a:gd name="T7" fmla="*/ 105 h 105"/>
                    <a:gd name="T8" fmla="*/ 351 w 460"/>
                    <a:gd name="T9" fmla="*/ 105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0"/>
                    <a:gd name="T16" fmla="*/ 0 h 105"/>
                    <a:gd name="T17" fmla="*/ 460 w 460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0" h="105">
                      <a:moveTo>
                        <a:pt x="351" y="105"/>
                      </a:moveTo>
                      <a:lnTo>
                        <a:pt x="460" y="0"/>
                      </a:lnTo>
                      <a:lnTo>
                        <a:pt x="109" y="0"/>
                      </a:lnTo>
                      <a:lnTo>
                        <a:pt x="0" y="105"/>
                      </a:lnTo>
                      <a:lnTo>
                        <a:pt x="351" y="105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4763">
                  <a:solidFill>
                    <a:srgbClr val="AAE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3027" y="3330"/>
                <a:ext cx="355" cy="96"/>
                <a:chOff x="3027" y="3330"/>
                <a:chExt cx="355" cy="96"/>
              </a:xfrm>
            </p:grpSpPr>
            <p:grpSp>
              <p:nvGrpSpPr>
                <p:cNvPr id="8" name="Group 14"/>
                <p:cNvGrpSpPr>
                  <a:grpSpLocks/>
                </p:cNvGrpSpPr>
                <p:nvPr/>
              </p:nvGrpSpPr>
              <p:grpSpPr bwMode="auto">
                <a:xfrm>
                  <a:off x="3027" y="3330"/>
                  <a:ext cx="351" cy="93"/>
                  <a:chOff x="3027" y="3330"/>
                  <a:chExt cx="351" cy="93"/>
                </a:xfrm>
              </p:grpSpPr>
              <p:sp>
                <p:nvSpPr>
                  <p:cNvPr id="51" name="Freeform 15"/>
                  <p:cNvSpPr>
                    <a:spLocks/>
                  </p:cNvSpPr>
                  <p:nvPr/>
                </p:nvSpPr>
                <p:spPr bwMode="auto">
                  <a:xfrm>
                    <a:off x="3184" y="3375"/>
                    <a:ext cx="150" cy="35"/>
                  </a:xfrm>
                  <a:custGeom>
                    <a:avLst/>
                    <a:gdLst>
                      <a:gd name="T0" fmla="*/ 12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1 w 150"/>
                      <a:gd name="T11" fmla="*/ 0 h 35"/>
                      <a:gd name="T12" fmla="*/ 102 w 150"/>
                      <a:gd name="T13" fmla="*/ 6 h 35"/>
                      <a:gd name="T14" fmla="*/ 12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2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1" y="0"/>
                        </a:lnTo>
                        <a:lnTo>
                          <a:pt x="102" y="6"/>
                        </a:lnTo>
                        <a:lnTo>
                          <a:pt x="12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" name="Freeform 16"/>
                  <p:cNvSpPr>
                    <a:spLocks/>
                  </p:cNvSpPr>
                  <p:nvPr/>
                </p:nvSpPr>
                <p:spPr bwMode="auto">
                  <a:xfrm>
                    <a:off x="3184" y="3375"/>
                    <a:ext cx="150" cy="35"/>
                  </a:xfrm>
                  <a:custGeom>
                    <a:avLst/>
                    <a:gdLst>
                      <a:gd name="T0" fmla="*/ 12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1 w 150"/>
                      <a:gd name="T11" fmla="*/ 0 h 35"/>
                      <a:gd name="T12" fmla="*/ 102 w 150"/>
                      <a:gd name="T13" fmla="*/ 6 h 35"/>
                      <a:gd name="T14" fmla="*/ 12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2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1" y="0"/>
                        </a:lnTo>
                        <a:lnTo>
                          <a:pt x="102" y="6"/>
                        </a:lnTo>
                        <a:lnTo>
                          <a:pt x="12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3" name="Freeform 17"/>
                  <p:cNvSpPr>
                    <a:spLocks/>
                  </p:cNvSpPr>
                  <p:nvPr/>
                </p:nvSpPr>
                <p:spPr bwMode="auto">
                  <a:xfrm>
                    <a:off x="3228" y="3330"/>
                    <a:ext cx="150" cy="39"/>
                  </a:xfrm>
                  <a:custGeom>
                    <a:avLst/>
                    <a:gdLst>
                      <a:gd name="T0" fmla="*/ 13 w 150"/>
                      <a:gd name="T1" fmla="*/ 10 h 39"/>
                      <a:gd name="T2" fmla="*/ 0 w 150"/>
                      <a:gd name="T3" fmla="*/ 23 h 39"/>
                      <a:gd name="T4" fmla="*/ 90 w 150"/>
                      <a:gd name="T5" fmla="*/ 23 h 39"/>
                      <a:gd name="T6" fmla="*/ 74 w 150"/>
                      <a:gd name="T7" fmla="*/ 39 h 39"/>
                      <a:gd name="T8" fmla="*/ 150 w 150"/>
                      <a:gd name="T9" fmla="*/ 16 h 39"/>
                      <a:gd name="T10" fmla="*/ 109 w 150"/>
                      <a:gd name="T11" fmla="*/ 0 h 39"/>
                      <a:gd name="T12" fmla="*/ 102 w 150"/>
                      <a:gd name="T13" fmla="*/ 10 h 39"/>
                      <a:gd name="T14" fmla="*/ 13 w 150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9"/>
                      <a:gd name="T26" fmla="*/ 150 w 150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0" y="16"/>
                        </a:lnTo>
                        <a:lnTo>
                          <a:pt x="109" y="0"/>
                        </a:lnTo>
                        <a:lnTo>
                          <a:pt x="102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4" name="Freeform 18"/>
                  <p:cNvSpPr>
                    <a:spLocks/>
                  </p:cNvSpPr>
                  <p:nvPr/>
                </p:nvSpPr>
                <p:spPr bwMode="auto">
                  <a:xfrm>
                    <a:off x="3228" y="3330"/>
                    <a:ext cx="150" cy="39"/>
                  </a:xfrm>
                  <a:custGeom>
                    <a:avLst/>
                    <a:gdLst>
                      <a:gd name="T0" fmla="*/ 13 w 150"/>
                      <a:gd name="T1" fmla="*/ 10 h 39"/>
                      <a:gd name="T2" fmla="*/ 0 w 150"/>
                      <a:gd name="T3" fmla="*/ 23 h 39"/>
                      <a:gd name="T4" fmla="*/ 90 w 150"/>
                      <a:gd name="T5" fmla="*/ 23 h 39"/>
                      <a:gd name="T6" fmla="*/ 74 w 150"/>
                      <a:gd name="T7" fmla="*/ 39 h 39"/>
                      <a:gd name="T8" fmla="*/ 150 w 150"/>
                      <a:gd name="T9" fmla="*/ 16 h 39"/>
                      <a:gd name="T10" fmla="*/ 109 w 150"/>
                      <a:gd name="T11" fmla="*/ 0 h 39"/>
                      <a:gd name="T12" fmla="*/ 102 w 150"/>
                      <a:gd name="T13" fmla="*/ 10 h 39"/>
                      <a:gd name="T14" fmla="*/ 13 w 150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9"/>
                      <a:gd name="T26" fmla="*/ 150 w 150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0" y="16"/>
                        </a:lnTo>
                        <a:lnTo>
                          <a:pt x="109" y="0"/>
                        </a:lnTo>
                        <a:lnTo>
                          <a:pt x="102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5" name="Freeform 19"/>
                  <p:cNvSpPr>
                    <a:spLocks/>
                  </p:cNvSpPr>
                  <p:nvPr/>
                </p:nvSpPr>
                <p:spPr bwMode="auto">
                  <a:xfrm>
                    <a:off x="3027" y="3388"/>
                    <a:ext cx="150" cy="35"/>
                  </a:xfrm>
                  <a:custGeom>
                    <a:avLst/>
                    <a:gdLst>
                      <a:gd name="T0" fmla="*/ 137 w 150"/>
                      <a:gd name="T1" fmla="*/ 28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8 w 150"/>
                      <a:gd name="T11" fmla="*/ 35 h 35"/>
                      <a:gd name="T12" fmla="*/ 45 w 150"/>
                      <a:gd name="T13" fmla="*/ 28 h 35"/>
                      <a:gd name="T14" fmla="*/ 137 w 150"/>
                      <a:gd name="T15" fmla="*/ 28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7" y="28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8" y="35"/>
                        </a:lnTo>
                        <a:lnTo>
                          <a:pt x="45" y="28"/>
                        </a:lnTo>
                        <a:lnTo>
                          <a:pt x="137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6" name="Freeform 20"/>
                  <p:cNvSpPr>
                    <a:spLocks/>
                  </p:cNvSpPr>
                  <p:nvPr/>
                </p:nvSpPr>
                <p:spPr bwMode="auto">
                  <a:xfrm>
                    <a:off x="3027" y="3388"/>
                    <a:ext cx="150" cy="35"/>
                  </a:xfrm>
                  <a:custGeom>
                    <a:avLst/>
                    <a:gdLst>
                      <a:gd name="T0" fmla="*/ 137 w 150"/>
                      <a:gd name="T1" fmla="*/ 28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8 w 150"/>
                      <a:gd name="T11" fmla="*/ 35 h 35"/>
                      <a:gd name="T12" fmla="*/ 45 w 150"/>
                      <a:gd name="T13" fmla="*/ 28 h 35"/>
                      <a:gd name="T14" fmla="*/ 137 w 150"/>
                      <a:gd name="T15" fmla="*/ 28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7" y="28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8" y="35"/>
                        </a:lnTo>
                        <a:lnTo>
                          <a:pt x="45" y="28"/>
                        </a:lnTo>
                        <a:lnTo>
                          <a:pt x="137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7" name="Freeform 21"/>
                  <p:cNvSpPr>
                    <a:spLocks/>
                  </p:cNvSpPr>
                  <p:nvPr/>
                </p:nvSpPr>
                <p:spPr bwMode="auto">
                  <a:xfrm>
                    <a:off x="3069" y="3343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2 h 38"/>
                      <a:gd name="T10" fmla="*/ 41 w 150"/>
                      <a:gd name="T11" fmla="*/ 38 h 38"/>
                      <a:gd name="T12" fmla="*/ 47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2"/>
                        </a:lnTo>
                        <a:lnTo>
                          <a:pt x="41" y="38"/>
                        </a:lnTo>
                        <a:lnTo>
                          <a:pt x="47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8" name="Freeform 22"/>
                  <p:cNvSpPr>
                    <a:spLocks/>
                  </p:cNvSpPr>
                  <p:nvPr/>
                </p:nvSpPr>
                <p:spPr bwMode="auto">
                  <a:xfrm>
                    <a:off x="3069" y="3343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2 h 38"/>
                      <a:gd name="T10" fmla="*/ 41 w 150"/>
                      <a:gd name="T11" fmla="*/ 38 h 38"/>
                      <a:gd name="T12" fmla="*/ 47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2"/>
                        </a:lnTo>
                        <a:lnTo>
                          <a:pt x="41" y="38"/>
                        </a:lnTo>
                        <a:lnTo>
                          <a:pt x="47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9" name="Group 23"/>
                <p:cNvGrpSpPr>
                  <a:grpSpLocks/>
                </p:cNvGrpSpPr>
                <p:nvPr/>
              </p:nvGrpSpPr>
              <p:grpSpPr bwMode="auto">
                <a:xfrm>
                  <a:off x="3030" y="3333"/>
                  <a:ext cx="352" cy="93"/>
                  <a:chOff x="3030" y="3333"/>
                  <a:chExt cx="352" cy="93"/>
                </a:xfrm>
              </p:grpSpPr>
              <p:sp>
                <p:nvSpPr>
                  <p:cNvPr id="43" name="Freeform 24"/>
                  <p:cNvSpPr>
                    <a:spLocks/>
                  </p:cNvSpPr>
                  <p:nvPr/>
                </p:nvSpPr>
                <p:spPr bwMode="auto">
                  <a:xfrm>
                    <a:off x="3187" y="3378"/>
                    <a:ext cx="150" cy="35"/>
                  </a:xfrm>
                  <a:custGeom>
                    <a:avLst/>
                    <a:gdLst>
                      <a:gd name="T0" fmla="*/ 13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2 w 150"/>
                      <a:gd name="T11" fmla="*/ 0 h 35"/>
                      <a:gd name="T12" fmla="*/ 102 w 150"/>
                      <a:gd name="T13" fmla="*/ 6 h 35"/>
                      <a:gd name="T14" fmla="*/ 13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2" y="0"/>
                        </a:lnTo>
                        <a:lnTo>
                          <a:pt x="102" y="6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4" name="Freeform 25"/>
                  <p:cNvSpPr>
                    <a:spLocks/>
                  </p:cNvSpPr>
                  <p:nvPr/>
                </p:nvSpPr>
                <p:spPr bwMode="auto">
                  <a:xfrm>
                    <a:off x="3187" y="3378"/>
                    <a:ext cx="150" cy="35"/>
                  </a:xfrm>
                  <a:custGeom>
                    <a:avLst/>
                    <a:gdLst>
                      <a:gd name="T0" fmla="*/ 13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2 w 150"/>
                      <a:gd name="T11" fmla="*/ 0 h 35"/>
                      <a:gd name="T12" fmla="*/ 102 w 150"/>
                      <a:gd name="T13" fmla="*/ 6 h 35"/>
                      <a:gd name="T14" fmla="*/ 13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2" y="0"/>
                        </a:lnTo>
                        <a:lnTo>
                          <a:pt x="102" y="6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5" name="Freeform 26"/>
                  <p:cNvSpPr>
                    <a:spLocks/>
                  </p:cNvSpPr>
                  <p:nvPr/>
                </p:nvSpPr>
                <p:spPr bwMode="auto">
                  <a:xfrm>
                    <a:off x="3231" y="3333"/>
                    <a:ext cx="151" cy="39"/>
                  </a:xfrm>
                  <a:custGeom>
                    <a:avLst/>
                    <a:gdLst>
                      <a:gd name="T0" fmla="*/ 13 w 151"/>
                      <a:gd name="T1" fmla="*/ 10 h 39"/>
                      <a:gd name="T2" fmla="*/ 0 w 151"/>
                      <a:gd name="T3" fmla="*/ 23 h 39"/>
                      <a:gd name="T4" fmla="*/ 90 w 151"/>
                      <a:gd name="T5" fmla="*/ 23 h 39"/>
                      <a:gd name="T6" fmla="*/ 74 w 151"/>
                      <a:gd name="T7" fmla="*/ 39 h 39"/>
                      <a:gd name="T8" fmla="*/ 151 w 151"/>
                      <a:gd name="T9" fmla="*/ 16 h 39"/>
                      <a:gd name="T10" fmla="*/ 109 w 151"/>
                      <a:gd name="T11" fmla="*/ 0 h 39"/>
                      <a:gd name="T12" fmla="*/ 103 w 151"/>
                      <a:gd name="T13" fmla="*/ 10 h 39"/>
                      <a:gd name="T14" fmla="*/ 13 w 151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1"/>
                      <a:gd name="T25" fmla="*/ 0 h 39"/>
                      <a:gd name="T26" fmla="*/ 151 w 151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1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1" y="16"/>
                        </a:lnTo>
                        <a:lnTo>
                          <a:pt x="109" y="0"/>
                        </a:lnTo>
                        <a:lnTo>
                          <a:pt x="103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6" name="Freeform 27"/>
                  <p:cNvSpPr>
                    <a:spLocks/>
                  </p:cNvSpPr>
                  <p:nvPr/>
                </p:nvSpPr>
                <p:spPr bwMode="auto">
                  <a:xfrm>
                    <a:off x="3231" y="3333"/>
                    <a:ext cx="151" cy="39"/>
                  </a:xfrm>
                  <a:custGeom>
                    <a:avLst/>
                    <a:gdLst>
                      <a:gd name="T0" fmla="*/ 13 w 151"/>
                      <a:gd name="T1" fmla="*/ 10 h 39"/>
                      <a:gd name="T2" fmla="*/ 0 w 151"/>
                      <a:gd name="T3" fmla="*/ 23 h 39"/>
                      <a:gd name="T4" fmla="*/ 90 w 151"/>
                      <a:gd name="T5" fmla="*/ 23 h 39"/>
                      <a:gd name="T6" fmla="*/ 74 w 151"/>
                      <a:gd name="T7" fmla="*/ 39 h 39"/>
                      <a:gd name="T8" fmla="*/ 151 w 151"/>
                      <a:gd name="T9" fmla="*/ 16 h 39"/>
                      <a:gd name="T10" fmla="*/ 109 w 151"/>
                      <a:gd name="T11" fmla="*/ 0 h 39"/>
                      <a:gd name="T12" fmla="*/ 103 w 151"/>
                      <a:gd name="T13" fmla="*/ 10 h 39"/>
                      <a:gd name="T14" fmla="*/ 13 w 151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1"/>
                      <a:gd name="T25" fmla="*/ 0 h 39"/>
                      <a:gd name="T26" fmla="*/ 151 w 151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1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1" y="16"/>
                        </a:lnTo>
                        <a:lnTo>
                          <a:pt x="109" y="0"/>
                        </a:lnTo>
                        <a:lnTo>
                          <a:pt x="103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7" name="Freeform 28"/>
                  <p:cNvSpPr>
                    <a:spLocks/>
                  </p:cNvSpPr>
                  <p:nvPr/>
                </p:nvSpPr>
                <p:spPr bwMode="auto">
                  <a:xfrm>
                    <a:off x="3030" y="3391"/>
                    <a:ext cx="150" cy="35"/>
                  </a:xfrm>
                  <a:custGeom>
                    <a:avLst/>
                    <a:gdLst>
                      <a:gd name="T0" fmla="*/ 138 w 150"/>
                      <a:gd name="T1" fmla="*/ 29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9 w 150"/>
                      <a:gd name="T11" fmla="*/ 35 h 35"/>
                      <a:gd name="T12" fmla="*/ 45 w 150"/>
                      <a:gd name="T13" fmla="*/ 29 h 35"/>
                      <a:gd name="T14" fmla="*/ 138 w 150"/>
                      <a:gd name="T15" fmla="*/ 29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8" y="29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9" y="35"/>
                        </a:lnTo>
                        <a:lnTo>
                          <a:pt x="45" y="29"/>
                        </a:lnTo>
                        <a:lnTo>
                          <a:pt x="138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8" name="Freeform 29"/>
                  <p:cNvSpPr>
                    <a:spLocks/>
                  </p:cNvSpPr>
                  <p:nvPr/>
                </p:nvSpPr>
                <p:spPr bwMode="auto">
                  <a:xfrm>
                    <a:off x="3030" y="3391"/>
                    <a:ext cx="150" cy="35"/>
                  </a:xfrm>
                  <a:custGeom>
                    <a:avLst/>
                    <a:gdLst>
                      <a:gd name="T0" fmla="*/ 138 w 150"/>
                      <a:gd name="T1" fmla="*/ 29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9 w 150"/>
                      <a:gd name="T11" fmla="*/ 35 h 35"/>
                      <a:gd name="T12" fmla="*/ 45 w 150"/>
                      <a:gd name="T13" fmla="*/ 29 h 35"/>
                      <a:gd name="T14" fmla="*/ 138 w 150"/>
                      <a:gd name="T15" fmla="*/ 29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8" y="29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9" y="35"/>
                        </a:lnTo>
                        <a:lnTo>
                          <a:pt x="45" y="29"/>
                        </a:lnTo>
                        <a:lnTo>
                          <a:pt x="138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9" name="Freeform 30"/>
                  <p:cNvSpPr>
                    <a:spLocks/>
                  </p:cNvSpPr>
                  <p:nvPr/>
                </p:nvSpPr>
                <p:spPr bwMode="auto">
                  <a:xfrm>
                    <a:off x="3072" y="3346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3 h 38"/>
                      <a:gd name="T10" fmla="*/ 41 w 150"/>
                      <a:gd name="T11" fmla="*/ 38 h 38"/>
                      <a:gd name="T12" fmla="*/ 48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3"/>
                        </a:lnTo>
                        <a:lnTo>
                          <a:pt x="41" y="38"/>
                        </a:lnTo>
                        <a:lnTo>
                          <a:pt x="48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" name="Freeform 31"/>
                  <p:cNvSpPr>
                    <a:spLocks/>
                  </p:cNvSpPr>
                  <p:nvPr/>
                </p:nvSpPr>
                <p:spPr bwMode="auto">
                  <a:xfrm>
                    <a:off x="3072" y="3346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3 h 38"/>
                      <a:gd name="T10" fmla="*/ 41 w 150"/>
                      <a:gd name="T11" fmla="*/ 38 h 38"/>
                      <a:gd name="T12" fmla="*/ 48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3"/>
                        </a:lnTo>
                        <a:lnTo>
                          <a:pt x="41" y="38"/>
                        </a:lnTo>
                        <a:lnTo>
                          <a:pt x="48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</p:grpSp>
          </p:grpSp>
        </p:grpSp>
        <p:cxnSp>
          <p:nvCxnSpPr>
            <p:cNvPr id="66" name="Straight Connector 65"/>
            <p:cNvCxnSpPr>
              <a:endCxn id="18" idx="3"/>
            </p:cNvCxnSpPr>
            <p:nvPr/>
          </p:nvCxnSpPr>
          <p:spPr>
            <a:xfrm rot="10800000" flipV="1">
              <a:off x="2055812" y="3581400"/>
              <a:ext cx="611188" cy="37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17" idx="0"/>
            </p:cNvCxnSpPr>
            <p:nvPr/>
          </p:nvCxnSpPr>
          <p:spPr>
            <a:xfrm>
              <a:off x="2895600" y="3581400"/>
              <a:ext cx="645319" cy="446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15" idx="1"/>
            </p:cNvCxnSpPr>
            <p:nvPr/>
          </p:nvCxnSpPr>
          <p:spPr>
            <a:xfrm flipV="1">
              <a:off x="2961350" y="3007519"/>
              <a:ext cx="626400" cy="224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9" descr="Server01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587750" y="2487612"/>
              <a:ext cx="884238" cy="1039813"/>
            </a:xfrm>
            <a:prstGeom prst="rect">
              <a:avLst/>
            </a:prstGeom>
            <a:noFill/>
          </p:spPr>
        </p:pic>
        <p:sp>
          <p:nvSpPr>
            <p:cNvPr id="144" name="AutoShape 35"/>
            <p:cNvSpPr>
              <a:spLocks noChangeArrowheads="1"/>
            </p:cNvSpPr>
            <p:nvPr/>
          </p:nvSpPr>
          <p:spPr bwMode="auto">
            <a:xfrm>
              <a:off x="3086100" y="3276600"/>
              <a:ext cx="1562100" cy="635000"/>
            </a:xfrm>
            <a:prstGeom prst="roundRect">
              <a:avLst>
                <a:gd name="adj" fmla="val 6329"/>
              </a:avLst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lang="en-US" sz="1800" b="1" dirty="0"/>
                <a:t>192.168.1.1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38200" y="2590800"/>
              <a:ext cx="20697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192.168.1.0/24</a:t>
              </a:r>
            </a:p>
          </p:txBody>
        </p:sp>
      </p:grpSp>
      <p:sp>
        <p:nvSpPr>
          <p:cNvPr id="150" name="Line Callout 1 (Accent Bar) 149"/>
          <p:cNvSpPr/>
          <p:nvPr/>
        </p:nvSpPr>
        <p:spPr>
          <a:xfrm>
            <a:off x="3581400" y="3200400"/>
            <a:ext cx="2286000" cy="762000"/>
          </a:xfrm>
          <a:prstGeom prst="accentCallout1">
            <a:avLst/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192.168.1.4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192.168.1.3</a:t>
            </a:r>
          </a:p>
        </p:txBody>
      </p:sp>
      <p:sp>
        <p:nvSpPr>
          <p:cNvPr id="152" name="Line Callout 1 (Accent Bar) 151"/>
          <p:cNvSpPr/>
          <p:nvPr/>
        </p:nvSpPr>
        <p:spPr>
          <a:xfrm>
            <a:off x="3352800" y="5334000"/>
            <a:ext cx="2286000" cy="762000"/>
          </a:xfrm>
          <a:prstGeom prst="accentCallout1">
            <a:avLst>
              <a:gd name="adj1" fmla="val 18750"/>
              <a:gd name="adj2" fmla="val -8333"/>
              <a:gd name="adj3" fmla="val -136227"/>
              <a:gd name="adj4" fmla="val -36878"/>
            </a:avLst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192.168.1.3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192.168.1.4</a:t>
            </a:r>
          </a:p>
        </p:txBody>
      </p:sp>
      <p:sp>
        <p:nvSpPr>
          <p:cNvPr id="154" name="Arc 29"/>
          <p:cNvSpPr>
            <a:spLocks/>
          </p:cNvSpPr>
          <p:nvPr/>
        </p:nvSpPr>
        <p:spPr bwMode="auto">
          <a:xfrm rot="20569616">
            <a:off x="1871265" y="3024434"/>
            <a:ext cx="2065024" cy="1059790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55" name="Line Callout 1 (Accent Bar) 154"/>
          <p:cNvSpPr/>
          <p:nvPr/>
        </p:nvSpPr>
        <p:spPr>
          <a:xfrm flipH="1">
            <a:off x="152400" y="1981200"/>
            <a:ext cx="2209800" cy="762000"/>
          </a:xfrm>
          <a:prstGeom prst="accentCallout1">
            <a:avLst>
              <a:gd name="adj1" fmla="val 18750"/>
              <a:gd name="adj2" fmla="val -8333"/>
              <a:gd name="adj3" fmla="val 127237"/>
              <a:gd name="adj4" fmla="val -23518"/>
            </a:avLst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192.168.1.3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210.64.72.14</a:t>
            </a:r>
          </a:p>
        </p:txBody>
      </p:sp>
      <p:grpSp>
        <p:nvGrpSpPr>
          <p:cNvPr id="10" name="Group 162"/>
          <p:cNvGrpSpPr/>
          <p:nvPr/>
        </p:nvGrpSpPr>
        <p:grpSpPr>
          <a:xfrm>
            <a:off x="5638800" y="2362200"/>
            <a:ext cx="2096625" cy="1411649"/>
            <a:chOff x="5638800" y="2362200"/>
            <a:chExt cx="2096625" cy="1411649"/>
          </a:xfrm>
        </p:grpSpPr>
        <p:pic>
          <p:nvPicPr>
            <p:cNvPr id="156" name="Picture 78" descr="cloud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38800" y="2362200"/>
              <a:ext cx="2096625" cy="1411649"/>
            </a:xfrm>
            <a:prstGeom prst="rect">
              <a:avLst/>
            </a:prstGeom>
            <a:noFill/>
          </p:spPr>
        </p:pic>
        <p:sp>
          <p:nvSpPr>
            <p:cNvPr id="157" name="TextBox 156"/>
            <p:cNvSpPr txBox="1"/>
            <p:nvPr/>
          </p:nvSpPr>
          <p:spPr>
            <a:xfrm>
              <a:off x="6172200" y="2819400"/>
              <a:ext cx="1031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Internet</a:t>
              </a:r>
            </a:p>
            <a:p>
              <a:endParaRPr lang="en-US" dirty="0"/>
            </a:p>
          </p:txBody>
        </p:sp>
      </p:grpSp>
      <p:sp>
        <p:nvSpPr>
          <p:cNvPr id="158" name="Line Callout 1 (Accent Bar) 157"/>
          <p:cNvSpPr/>
          <p:nvPr/>
        </p:nvSpPr>
        <p:spPr>
          <a:xfrm flipH="1">
            <a:off x="2895600" y="1600200"/>
            <a:ext cx="2133600" cy="762000"/>
          </a:xfrm>
          <a:prstGeom prst="accentCallout1">
            <a:avLst>
              <a:gd name="adj1" fmla="val 18750"/>
              <a:gd name="adj2" fmla="val -8333"/>
              <a:gd name="adj3" fmla="val 133139"/>
              <a:gd name="adj4" fmla="val -15378"/>
            </a:avLst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192.168.1.3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210.64.72.14</a:t>
            </a:r>
          </a:p>
        </p:txBody>
      </p:sp>
      <p:sp>
        <p:nvSpPr>
          <p:cNvPr id="166" name="Freeform 165"/>
          <p:cNvSpPr/>
          <p:nvPr/>
        </p:nvSpPr>
        <p:spPr>
          <a:xfrm>
            <a:off x="1543987" y="4800599"/>
            <a:ext cx="5771213" cy="1235439"/>
          </a:xfrm>
          <a:custGeom>
            <a:avLst/>
            <a:gdLst>
              <a:gd name="connsiteX0" fmla="*/ 0 w 6580682"/>
              <a:gd name="connsiteY0" fmla="*/ 0 h 1703882"/>
              <a:gd name="connsiteX1" fmla="*/ 1034321 w 6580682"/>
              <a:gd name="connsiteY1" fmla="*/ 1334125 h 1703882"/>
              <a:gd name="connsiteX2" fmla="*/ 3462728 w 6580682"/>
              <a:gd name="connsiteY2" fmla="*/ 1603948 h 1703882"/>
              <a:gd name="connsiteX3" fmla="*/ 5801193 w 6580682"/>
              <a:gd name="connsiteY3" fmla="*/ 734518 h 1703882"/>
              <a:gd name="connsiteX4" fmla="*/ 6580682 w 6580682"/>
              <a:gd name="connsiteY4" fmla="*/ 359764 h 17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682" h="1703882">
                <a:moveTo>
                  <a:pt x="0" y="0"/>
                </a:moveTo>
                <a:cubicBezTo>
                  <a:pt x="228600" y="533400"/>
                  <a:pt x="457200" y="1066800"/>
                  <a:pt x="1034321" y="1334125"/>
                </a:cubicBezTo>
                <a:cubicBezTo>
                  <a:pt x="1611442" y="1601450"/>
                  <a:pt x="2668249" y="1703882"/>
                  <a:pt x="3462728" y="1603948"/>
                </a:cubicBezTo>
                <a:cubicBezTo>
                  <a:pt x="4257207" y="1504014"/>
                  <a:pt x="5281534" y="941882"/>
                  <a:pt x="5801193" y="734518"/>
                </a:cubicBezTo>
                <a:cubicBezTo>
                  <a:pt x="6320852" y="527154"/>
                  <a:pt x="6450767" y="443459"/>
                  <a:pt x="6580682" y="359764"/>
                </a:cubicBezTo>
              </a:path>
            </a:pathLst>
          </a:custGeom>
          <a:ln>
            <a:prstDash val="sysDot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26"/>
          <p:cNvSpPr>
            <a:spLocks/>
          </p:cNvSpPr>
          <p:nvPr/>
        </p:nvSpPr>
        <p:spPr bwMode="auto">
          <a:xfrm rot="21181834">
            <a:off x="2031788" y="3218563"/>
            <a:ext cx="1678452" cy="2021423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69" name="Freeform 168"/>
          <p:cNvSpPr/>
          <p:nvPr/>
        </p:nvSpPr>
        <p:spPr>
          <a:xfrm>
            <a:off x="1905000" y="1066800"/>
            <a:ext cx="4512039" cy="567128"/>
          </a:xfrm>
          <a:custGeom>
            <a:avLst/>
            <a:gdLst>
              <a:gd name="connsiteX0" fmla="*/ 0 w 4512039"/>
              <a:gd name="connsiteY0" fmla="*/ 537148 h 567128"/>
              <a:gd name="connsiteX1" fmla="*/ 779489 w 4512039"/>
              <a:gd name="connsiteY1" fmla="*/ 192374 h 567128"/>
              <a:gd name="connsiteX2" fmla="*/ 1618938 w 4512039"/>
              <a:gd name="connsiteY2" fmla="*/ 27482 h 567128"/>
              <a:gd name="connsiteX3" fmla="*/ 2503357 w 4512039"/>
              <a:gd name="connsiteY3" fmla="*/ 27482 h 567128"/>
              <a:gd name="connsiteX4" fmla="*/ 3342807 w 4512039"/>
              <a:gd name="connsiteY4" fmla="*/ 192374 h 567128"/>
              <a:gd name="connsiteX5" fmla="*/ 4167266 w 4512039"/>
              <a:gd name="connsiteY5" fmla="*/ 447207 h 567128"/>
              <a:gd name="connsiteX6" fmla="*/ 4362138 w 4512039"/>
              <a:gd name="connsiteY6" fmla="*/ 507168 h 567128"/>
              <a:gd name="connsiteX7" fmla="*/ 4512039 w 4512039"/>
              <a:gd name="connsiteY7" fmla="*/ 567128 h 56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2039" h="567128">
                <a:moveTo>
                  <a:pt x="0" y="537148"/>
                </a:moveTo>
                <a:cubicBezTo>
                  <a:pt x="254833" y="407233"/>
                  <a:pt x="509666" y="277318"/>
                  <a:pt x="779489" y="192374"/>
                </a:cubicBezTo>
                <a:cubicBezTo>
                  <a:pt x="1049312" y="107430"/>
                  <a:pt x="1331627" y="54964"/>
                  <a:pt x="1618938" y="27482"/>
                </a:cubicBezTo>
                <a:cubicBezTo>
                  <a:pt x="1906249" y="0"/>
                  <a:pt x="2216046" y="0"/>
                  <a:pt x="2503357" y="27482"/>
                </a:cubicBezTo>
                <a:cubicBezTo>
                  <a:pt x="2790669" y="54964"/>
                  <a:pt x="3065489" y="122420"/>
                  <a:pt x="3342807" y="192374"/>
                </a:cubicBezTo>
                <a:cubicBezTo>
                  <a:pt x="3620125" y="262328"/>
                  <a:pt x="4167266" y="447207"/>
                  <a:pt x="4167266" y="447207"/>
                </a:cubicBezTo>
                <a:cubicBezTo>
                  <a:pt x="4337154" y="499673"/>
                  <a:pt x="4304676" y="487181"/>
                  <a:pt x="4362138" y="507168"/>
                </a:cubicBezTo>
                <a:cubicBezTo>
                  <a:pt x="4419600" y="527155"/>
                  <a:pt x="4465819" y="547141"/>
                  <a:pt x="4512039" y="567128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810000" y="533400"/>
            <a:ext cx="9656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NAT</a:t>
            </a:r>
          </a:p>
        </p:txBody>
      </p:sp>
      <p:sp>
        <p:nvSpPr>
          <p:cNvPr id="70" name="Line Callout 1 (Accent Bar) 69"/>
          <p:cNvSpPr/>
          <p:nvPr/>
        </p:nvSpPr>
        <p:spPr>
          <a:xfrm flipH="1">
            <a:off x="4724400" y="4114800"/>
            <a:ext cx="2133600" cy="762000"/>
          </a:xfrm>
          <a:prstGeom prst="accentCallout1">
            <a:avLst>
              <a:gd name="adj1" fmla="val 18750"/>
              <a:gd name="adj2" fmla="val -8333"/>
              <a:gd name="adj3" fmla="val -31107"/>
              <a:gd name="adj4" fmla="val -28198"/>
            </a:avLst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210.64.72.14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10.207.37.19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3429000" y="1828800"/>
            <a:ext cx="14478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29000" y="1688068"/>
            <a:ext cx="1524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PUBLIC IP</a:t>
            </a:r>
            <a:endParaRPr lang="vi-VN" sz="16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29000" y="1676400"/>
            <a:ext cx="1524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10.207.37.19</a:t>
            </a:r>
            <a:endParaRPr lang="vi-VN" sz="1600" dirty="0">
              <a:solidFill>
                <a:srgbClr val="FF0000"/>
              </a:solidFill>
            </a:endParaRPr>
          </a:p>
        </p:txBody>
      </p:sp>
      <p:sp>
        <p:nvSpPr>
          <p:cNvPr id="76" name="Line Callout 1 (Accent Bar) 75"/>
          <p:cNvSpPr/>
          <p:nvPr/>
        </p:nvSpPr>
        <p:spPr>
          <a:xfrm flipH="1">
            <a:off x="3657600" y="3200400"/>
            <a:ext cx="2133600" cy="762000"/>
          </a:xfrm>
          <a:prstGeom prst="accentCallout1">
            <a:avLst>
              <a:gd name="adj1" fmla="val 750"/>
              <a:gd name="adj2" fmla="val 68095"/>
              <a:gd name="adj3" fmla="val -27107"/>
              <a:gd name="adj4" fmla="val 69659"/>
            </a:avLst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210.64.72.14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10.207.37.19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4343400" y="3733800"/>
            <a:ext cx="1371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343400" y="3581400"/>
            <a:ext cx="14478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192.168.1.3</a:t>
            </a:r>
            <a:endParaRPr lang="vi-VN" sz="1600" dirty="0">
              <a:solidFill>
                <a:srgbClr val="FF0000"/>
              </a:solidFill>
            </a:endParaRP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7" name="Footer Placeholder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7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79" grpId="0"/>
      <p:bldP spid="143" grpId="0"/>
      <p:bldP spid="22" grpId="0" animBg="1"/>
      <p:bldP spid="150" grpId="0" animBg="1"/>
      <p:bldP spid="150" grpId="1" animBg="1"/>
      <p:bldP spid="152" grpId="0" animBg="1"/>
      <p:bldP spid="152" grpId="1" animBg="1"/>
      <p:bldP spid="154" grpId="0" animBg="1"/>
      <p:bldP spid="155" grpId="0" animBg="1"/>
      <p:bldP spid="155" grpId="1" animBg="1"/>
      <p:bldP spid="158" grpId="0" animBg="1"/>
      <p:bldP spid="166" grpId="0" animBg="1"/>
      <p:bldP spid="168" grpId="0" animBg="1"/>
      <p:bldP spid="169" grpId="0" animBg="1"/>
      <p:bldP spid="170" grpId="0"/>
      <p:bldP spid="70" grpId="0" animBg="1"/>
      <p:bldP spid="70" grpId="1" animBg="1"/>
      <p:bldP spid="74" grpId="0" animBg="1"/>
      <p:bldP spid="75" grpId="0" animBg="1"/>
      <p:bldP spid="76" grpId="0" animBg="1"/>
      <p:bldP spid="76" grpId="1" animBg="1"/>
      <p:bldP spid="80" grpId="0" animBg="1"/>
      <p:bldP spid="80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–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NAT = Network Address Translation</a:t>
            </a:r>
          </a:p>
          <a:p>
            <a:r>
              <a:rPr lang="en-US" dirty="0"/>
              <a:t>RFC 1631, 1918, 2663</a:t>
            </a:r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“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”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pPr lvl="1"/>
            <a:r>
              <a:rPr lang="en-US" dirty="0"/>
              <a:t>Incoming: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en-US" dirty="0"/>
          </a:p>
          <a:p>
            <a:pPr lvl="1"/>
            <a:r>
              <a:rPr lang="en-US" dirty="0"/>
              <a:t>Outgoing: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nguồn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6" name="Oval 11"/>
          <p:cNvSpPr>
            <a:spLocks noChangeArrowheads="1"/>
          </p:cNvSpPr>
          <p:nvPr/>
        </p:nvSpPr>
        <p:spPr bwMode="auto">
          <a:xfrm rot="20068532">
            <a:off x="6979536" y="5505358"/>
            <a:ext cx="1914761" cy="123900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sp>
        <p:nvSpPr>
          <p:cNvPr id="87" name="Oval 11"/>
          <p:cNvSpPr>
            <a:spLocks noChangeArrowheads="1"/>
          </p:cNvSpPr>
          <p:nvPr/>
        </p:nvSpPr>
        <p:spPr bwMode="auto">
          <a:xfrm rot="19895860">
            <a:off x="227586" y="3852089"/>
            <a:ext cx="4267200" cy="2686107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pic>
        <p:nvPicPr>
          <p:cNvPr id="88" name="Picture 18" descr="Server01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543800" y="5513485"/>
            <a:ext cx="884237" cy="1039812"/>
          </a:xfrm>
          <a:prstGeom prst="rect">
            <a:avLst/>
          </a:prstGeom>
          <a:noFill/>
        </p:spPr>
      </p:pic>
      <p:sp>
        <p:nvSpPr>
          <p:cNvPr id="89" name="Arc 27"/>
          <p:cNvSpPr>
            <a:spLocks/>
          </p:cNvSpPr>
          <p:nvPr/>
        </p:nvSpPr>
        <p:spPr bwMode="auto">
          <a:xfrm>
            <a:off x="6611938" y="4910235"/>
            <a:ext cx="1770062" cy="603250"/>
          </a:xfrm>
          <a:custGeom>
            <a:avLst/>
            <a:gdLst>
              <a:gd name="G0" fmla="+- 0 0 0"/>
              <a:gd name="G1" fmla="+- 2151 0 0"/>
              <a:gd name="G2" fmla="+- 21600 0 0"/>
              <a:gd name="T0" fmla="*/ 21493 w 21600"/>
              <a:gd name="T1" fmla="*/ 0 h 9780"/>
              <a:gd name="T2" fmla="*/ 20208 w 21600"/>
              <a:gd name="T3" fmla="*/ 9780 h 9780"/>
              <a:gd name="T4" fmla="*/ 0 w 21600"/>
              <a:gd name="T5" fmla="*/ 2151 h 9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780" fill="none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</a:path>
              <a:path w="21600" h="9780" stroke="0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  <a:lnTo>
                  <a:pt x="0" y="2151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0" name="Arc 29"/>
          <p:cNvSpPr>
            <a:spLocks/>
          </p:cNvSpPr>
          <p:nvPr/>
        </p:nvSpPr>
        <p:spPr bwMode="auto">
          <a:xfrm>
            <a:off x="4343400" y="3989485"/>
            <a:ext cx="609600" cy="1143000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1" name="Arc 31"/>
          <p:cNvSpPr>
            <a:spLocks/>
          </p:cNvSpPr>
          <p:nvPr/>
        </p:nvSpPr>
        <p:spPr bwMode="auto">
          <a:xfrm rot="20598767">
            <a:off x="6754743" y="5109015"/>
            <a:ext cx="1502680" cy="504139"/>
          </a:xfrm>
          <a:custGeom>
            <a:avLst/>
            <a:gdLst>
              <a:gd name="G0" fmla="+- 0 0 0"/>
              <a:gd name="G1" fmla="+- 4420 0 0"/>
              <a:gd name="G2" fmla="+- 21600 0 0"/>
              <a:gd name="T0" fmla="*/ 21143 w 21600"/>
              <a:gd name="T1" fmla="*/ 0 h 15183"/>
              <a:gd name="T2" fmla="*/ 18727 w 21600"/>
              <a:gd name="T3" fmla="*/ 15183 h 15183"/>
              <a:gd name="T4" fmla="*/ 0 w 21600"/>
              <a:gd name="T5" fmla="*/ 4420 h 15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183" fill="none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</a:path>
              <a:path w="21600" h="15183" stroke="0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  <a:lnTo>
                  <a:pt x="0" y="442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2" name="AutoShape 35"/>
          <p:cNvSpPr>
            <a:spLocks noChangeArrowheads="1"/>
          </p:cNvSpPr>
          <p:nvPr/>
        </p:nvSpPr>
        <p:spPr bwMode="auto">
          <a:xfrm>
            <a:off x="5448300" y="3049685"/>
            <a:ext cx="1562100" cy="635000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Public IP</a:t>
            </a:r>
          </a:p>
        </p:txBody>
      </p:sp>
      <p:sp>
        <p:nvSpPr>
          <p:cNvPr id="93" name="AutoShape 35"/>
          <p:cNvSpPr>
            <a:spLocks noChangeArrowheads="1"/>
          </p:cNvSpPr>
          <p:nvPr/>
        </p:nvSpPr>
        <p:spPr bwMode="auto">
          <a:xfrm>
            <a:off x="990600" y="2998885"/>
            <a:ext cx="1562100" cy="635000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Private IP</a:t>
            </a:r>
          </a:p>
        </p:txBody>
      </p:sp>
      <p:sp>
        <p:nvSpPr>
          <p:cNvPr id="94" name="Arc 26"/>
          <p:cNvSpPr>
            <a:spLocks/>
          </p:cNvSpPr>
          <p:nvPr/>
        </p:nvSpPr>
        <p:spPr bwMode="auto">
          <a:xfrm rot="19279712" flipV="1">
            <a:off x="6147170" y="4305026"/>
            <a:ext cx="495522" cy="619125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02" name="Picture 22" descr="Computer_DesktopComputerSansKeyboard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980085"/>
            <a:ext cx="760412" cy="925513"/>
          </a:xfrm>
          <a:prstGeom prst="rect">
            <a:avLst/>
          </a:prstGeom>
          <a:noFill/>
        </p:spPr>
      </p:pic>
      <p:sp>
        <p:nvSpPr>
          <p:cNvPr id="103" name="AutoShape 33"/>
          <p:cNvSpPr>
            <a:spLocks noChangeArrowheads="1"/>
          </p:cNvSpPr>
          <p:nvPr/>
        </p:nvSpPr>
        <p:spPr bwMode="auto">
          <a:xfrm>
            <a:off x="609600" y="5716685"/>
            <a:ext cx="533400" cy="482600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 dirty="0">
                <a:solidFill>
                  <a:schemeClr val="bg1"/>
                </a:solidFill>
              </a:rPr>
              <a:t>.3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438400" y="4751485"/>
            <a:ext cx="771811" cy="394368"/>
            <a:chOff x="2976" y="3327"/>
            <a:chExt cx="463" cy="198"/>
          </a:xfrm>
        </p:grpSpPr>
        <p:sp>
          <p:nvSpPr>
            <p:cNvPr id="112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133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34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35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36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37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38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125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6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7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8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9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30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31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32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117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18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19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0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1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2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3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4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cxnSp>
        <p:nvCxnSpPr>
          <p:cNvPr id="106" name="Straight Connector 105"/>
          <p:cNvCxnSpPr/>
          <p:nvPr/>
        </p:nvCxnSpPr>
        <p:spPr>
          <a:xfrm rot="10800000" flipV="1">
            <a:off x="1219200" y="5132485"/>
            <a:ext cx="1371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885150" y="4558604"/>
            <a:ext cx="626400" cy="224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9" descr="Server01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511550" y="4038697"/>
            <a:ext cx="884238" cy="1039813"/>
          </a:xfrm>
          <a:prstGeom prst="rect">
            <a:avLst/>
          </a:prstGeom>
          <a:noFill/>
        </p:spPr>
      </p:pic>
      <p:sp>
        <p:nvSpPr>
          <p:cNvPr id="110" name="AutoShape 35"/>
          <p:cNvSpPr>
            <a:spLocks noChangeArrowheads="1"/>
          </p:cNvSpPr>
          <p:nvPr/>
        </p:nvSpPr>
        <p:spPr bwMode="auto">
          <a:xfrm>
            <a:off x="3124200" y="4573685"/>
            <a:ext cx="495300" cy="330200"/>
          </a:xfrm>
          <a:prstGeom prst="roundRect">
            <a:avLst>
              <a:gd name="adj" fmla="val 0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>
                <a:solidFill>
                  <a:schemeClr val="bg1"/>
                </a:solidFill>
              </a:rPr>
              <a:t>.1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25803" y="6172200"/>
            <a:ext cx="2069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192.168.1.0/24</a:t>
            </a:r>
          </a:p>
        </p:txBody>
      </p:sp>
      <p:sp>
        <p:nvSpPr>
          <p:cNvPr id="96" name="Arc 29"/>
          <p:cNvSpPr>
            <a:spLocks/>
          </p:cNvSpPr>
          <p:nvPr/>
        </p:nvSpPr>
        <p:spPr bwMode="auto">
          <a:xfrm rot="20554378">
            <a:off x="1137842" y="4667879"/>
            <a:ext cx="633381" cy="1080354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grpSp>
        <p:nvGrpSpPr>
          <p:cNvPr id="9" name="Group 162"/>
          <p:cNvGrpSpPr/>
          <p:nvPr/>
        </p:nvGrpSpPr>
        <p:grpSpPr>
          <a:xfrm>
            <a:off x="6590175" y="3619599"/>
            <a:ext cx="2096625" cy="1411649"/>
            <a:chOff x="5638800" y="2362200"/>
            <a:chExt cx="2096625" cy="1411649"/>
          </a:xfrm>
        </p:grpSpPr>
        <p:pic>
          <p:nvPicPr>
            <p:cNvPr id="99" name="Picture 78" descr="cloud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38800" y="2362200"/>
              <a:ext cx="2096625" cy="1411649"/>
            </a:xfrm>
            <a:prstGeom prst="rect">
              <a:avLst/>
            </a:prstGeom>
            <a:noFill/>
          </p:spPr>
        </p:pic>
        <p:sp>
          <p:nvSpPr>
            <p:cNvPr id="100" name="TextBox 99"/>
            <p:cNvSpPr txBox="1"/>
            <p:nvPr/>
          </p:nvSpPr>
          <p:spPr>
            <a:xfrm>
              <a:off x="6172200" y="2819400"/>
              <a:ext cx="1031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Internet</a:t>
              </a:r>
            </a:p>
            <a:p>
              <a:endParaRPr lang="en-US" dirty="0"/>
            </a:p>
          </p:txBody>
        </p:sp>
      </p:grpSp>
      <p:sp>
        <p:nvSpPr>
          <p:cNvPr id="98" name="Arc 26"/>
          <p:cNvSpPr>
            <a:spLocks/>
          </p:cNvSpPr>
          <p:nvPr/>
        </p:nvSpPr>
        <p:spPr bwMode="auto">
          <a:xfrm rot="18307188" flipV="1">
            <a:off x="3024960" y="4535827"/>
            <a:ext cx="503278" cy="763945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524000" y="42942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S: 192.168.1.X</a:t>
            </a:r>
          </a:p>
          <a:p>
            <a:r>
              <a:rPr lang="en-US" sz="1400" dirty="0"/>
              <a:t>D: 210.64.72.14</a:t>
            </a:r>
          </a:p>
        </p:txBody>
      </p:sp>
      <p:sp>
        <p:nvSpPr>
          <p:cNvPr id="141" name="Arc 29"/>
          <p:cNvSpPr>
            <a:spLocks/>
          </p:cNvSpPr>
          <p:nvPr/>
        </p:nvSpPr>
        <p:spPr bwMode="auto">
          <a:xfrm rot="1967674">
            <a:off x="2888866" y="4294939"/>
            <a:ext cx="546868" cy="894029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828800" y="5056285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S: 210.64.72.14</a:t>
            </a:r>
          </a:p>
          <a:p>
            <a:r>
              <a:rPr lang="en-US" sz="1400" dirty="0"/>
              <a:t>D: 192.168.1.3</a:t>
            </a:r>
          </a:p>
        </p:txBody>
      </p:sp>
      <p:sp>
        <p:nvSpPr>
          <p:cNvPr id="146" name="Arc 26"/>
          <p:cNvSpPr>
            <a:spLocks/>
          </p:cNvSpPr>
          <p:nvPr/>
        </p:nvSpPr>
        <p:spPr bwMode="auto">
          <a:xfrm rot="20221840" flipV="1">
            <a:off x="1239894" y="4815739"/>
            <a:ext cx="471260" cy="698687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352800" y="3772553"/>
            <a:ext cx="133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 server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3200400" y="33036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S: 192.168.1.X</a:t>
            </a:r>
          </a:p>
          <a:p>
            <a:r>
              <a:rPr lang="en-US" sz="1400" dirty="0"/>
              <a:t>D: 230.64.72.14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00400" y="33036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S: 224.16.78.67</a:t>
            </a:r>
          </a:p>
          <a:p>
            <a:r>
              <a:rPr lang="en-US" sz="1400" dirty="0"/>
              <a:t>D: 230.64.72.14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876800" y="37608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S: 224.16.78.67</a:t>
            </a:r>
          </a:p>
          <a:p>
            <a:r>
              <a:rPr lang="en-US" sz="1400" dirty="0"/>
              <a:t>D: 210.64.72.14</a:t>
            </a:r>
          </a:p>
        </p:txBody>
      </p:sp>
      <p:sp>
        <p:nvSpPr>
          <p:cNvPr id="151" name="Arc 29"/>
          <p:cNvSpPr>
            <a:spLocks/>
          </p:cNvSpPr>
          <p:nvPr/>
        </p:nvSpPr>
        <p:spPr bwMode="auto">
          <a:xfrm rot="1922826">
            <a:off x="6202014" y="3655157"/>
            <a:ext cx="477139" cy="1111042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800600" y="46752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S: 210.64.72.14</a:t>
            </a:r>
          </a:p>
          <a:p>
            <a:r>
              <a:rPr lang="en-US" sz="1400" dirty="0"/>
              <a:t>D: 224.16.78.67</a:t>
            </a:r>
          </a:p>
        </p:txBody>
      </p:sp>
      <p:sp>
        <p:nvSpPr>
          <p:cNvPr id="153" name="Arc 26"/>
          <p:cNvSpPr>
            <a:spLocks/>
          </p:cNvSpPr>
          <p:nvPr/>
        </p:nvSpPr>
        <p:spPr bwMode="auto">
          <a:xfrm rot="21430484" flipV="1">
            <a:off x="4290120" y="4306121"/>
            <a:ext cx="495522" cy="619125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cxnSp>
        <p:nvCxnSpPr>
          <p:cNvPr id="155" name="Straight Connector 154"/>
          <p:cNvCxnSpPr>
            <a:stCxn id="109" idx="3"/>
          </p:cNvCxnSpPr>
          <p:nvPr/>
        </p:nvCxnSpPr>
        <p:spPr>
          <a:xfrm flipV="1">
            <a:off x="4395788" y="4325424"/>
            <a:ext cx="2194387" cy="23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AutoShape 35"/>
          <p:cNvSpPr>
            <a:spLocks noChangeArrowheads="1"/>
          </p:cNvSpPr>
          <p:nvPr/>
        </p:nvSpPr>
        <p:spPr bwMode="auto">
          <a:xfrm>
            <a:off x="4267200" y="4294285"/>
            <a:ext cx="1600200" cy="304800"/>
          </a:xfrm>
          <a:prstGeom prst="roundRect">
            <a:avLst>
              <a:gd name="adj" fmla="val 0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 dirty="0">
                <a:solidFill>
                  <a:srgbClr val="002060"/>
                </a:solidFill>
              </a:rPr>
              <a:t>224.16.78.67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200400" y="33036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S: 210.64.72.14</a:t>
            </a:r>
          </a:p>
          <a:p>
            <a:r>
              <a:rPr lang="en-US" sz="1400" dirty="0"/>
              <a:t>D: 224.16.78.67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200400" y="33036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S: 210.64.72.14</a:t>
            </a:r>
          </a:p>
          <a:p>
            <a:r>
              <a:rPr lang="en-US" sz="1400" dirty="0">
                <a:solidFill>
                  <a:srgbClr val="FF0000"/>
                </a:solidFill>
              </a:rPr>
              <a:t>D: 192.168.1.3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159109" y="5665885"/>
            <a:ext cx="515609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NAT server: </a:t>
            </a:r>
            <a:r>
              <a:rPr lang="en-US" b="1" dirty="0" err="1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sử</a:t>
            </a:r>
            <a:r>
              <a:rPr lang="en-US" b="1" dirty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b="1" dirty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bảng</a:t>
            </a:r>
            <a:r>
              <a:rPr lang="en-US" b="1" dirty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chuyển</a:t>
            </a:r>
            <a:r>
              <a:rPr lang="en-US" b="1" dirty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đổi</a:t>
            </a:r>
            <a:r>
              <a:rPr lang="en-US" b="1" dirty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địa</a:t>
            </a:r>
            <a:r>
              <a:rPr lang="en-US" b="1" dirty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chỉ</a:t>
            </a:r>
            <a:endParaRPr lang="en-US" b="1" dirty="0">
              <a:ln w="50800"/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6" grpId="0" animBg="1"/>
      <p:bldP spid="87" grpId="0" animBg="1"/>
      <p:bldP spid="89" grpId="0" animBg="1"/>
      <p:bldP spid="89" grpId="1" animBg="1"/>
      <p:bldP spid="90" grpId="0" animBg="1"/>
      <p:bldP spid="90" grpId="1" animBg="1"/>
      <p:bldP spid="91" grpId="0" animBg="1"/>
      <p:bldP spid="92" grpId="0"/>
      <p:bldP spid="93" grpId="0"/>
      <p:bldP spid="94" grpId="0" animBg="1"/>
      <p:bldP spid="103" grpId="0"/>
      <p:bldP spid="110" grpId="0"/>
      <p:bldP spid="111" grpId="0"/>
      <p:bldP spid="96" grpId="0" animBg="1"/>
      <p:bldP spid="96" grpId="1" animBg="1"/>
      <p:bldP spid="98" grpId="0" animBg="1"/>
      <p:bldP spid="140" grpId="0" animBg="1"/>
      <p:bldP spid="140" grpId="1" animBg="1"/>
      <p:bldP spid="141" grpId="0" animBg="1"/>
      <p:bldP spid="141" grpId="1" animBg="1"/>
      <p:bldP spid="145" grpId="0" animBg="1"/>
      <p:bldP spid="146" grpId="0" animBg="1"/>
      <p:bldP spid="147" grpId="0"/>
      <p:bldP spid="147" grpId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3" grpId="0" animBg="1"/>
      <p:bldP spid="156" grpId="0"/>
      <p:bldP spid="157" grpId="0" animBg="1"/>
      <p:bldP spid="158" grpId="0" animBg="1"/>
      <p:bldP spid="15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–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pic>
        <p:nvPicPr>
          <p:cNvPr id="7" name="Content Placeholder 6" descr="ipnatterminology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38200" y="1143000"/>
            <a:ext cx="6758947" cy="52053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Straight Connector 148"/>
          <p:cNvCxnSpPr/>
          <p:nvPr/>
        </p:nvCxnSpPr>
        <p:spPr>
          <a:xfrm>
            <a:off x="8534400" y="5943603"/>
            <a:ext cx="381000" cy="761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0800000" flipV="1">
            <a:off x="7162802" y="6019799"/>
            <a:ext cx="457199" cy="2285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6200000" flipV="1">
            <a:off x="7386105" y="5145913"/>
            <a:ext cx="421982" cy="258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2"/>
          <p:cNvSpPr>
            <a:spLocks/>
          </p:cNvSpPr>
          <p:nvPr/>
        </p:nvSpPr>
        <p:spPr bwMode="auto">
          <a:xfrm>
            <a:off x="3987800" y="2120900"/>
            <a:ext cx="4048125" cy="3833813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2544" y="0"/>
              </a:cxn>
              <a:cxn ang="0">
                <a:pos x="2550" y="2415"/>
              </a:cxn>
              <a:cxn ang="0">
                <a:pos x="0" y="2415"/>
              </a:cxn>
            </a:cxnLst>
            <a:rect l="0" t="0" r="r" b="b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7299325" y="2919413"/>
            <a:ext cx="638175" cy="852487"/>
          </a:xfrm>
          <a:custGeom>
            <a:avLst/>
            <a:gdLst/>
            <a:ahLst/>
            <a:cxnLst>
              <a:cxn ang="0">
                <a:pos x="402" y="363"/>
              </a:cxn>
              <a:cxn ang="0">
                <a:pos x="28" y="0"/>
              </a:cxn>
              <a:cxn ang="0">
                <a:pos x="0" y="470"/>
              </a:cxn>
              <a:cxn ang="0">
                <a:pos x="242" y="537"/>
              </a:cxn>
              <a:cxn ang="0">
                <a:pos x="402" y="363"/>
              </a:cxn>
            </a:cxnLst>
            <a:rect l="0" t="0" r="r" b="b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86075" y="89693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pitchFamily="34" charset="0"/>
              </a:rPr>
              <a:t>source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268787" y="18748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5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7" y="18748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10"/>
          <p:cNvSpPr>
            <a:spLocks/>
          </p:cNvSpPr>
          <p:nvPr/>
        </p:nvSpPr>
        <p:spPr bwMode="auto">
          <a:xfrm>
            <a:off x="4038600" y="1327150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52"/>
          <p:cNvGrpSpPr/>
          <p:nvPr/>
        </p:nvGrpSpPr>
        <p:grpSpPr>
          <a:xfrm>
            <a:off x="7634288" y="3532188"/>
            <a:ext cx="976312" cy="277812"/>
            <a:chOff x="7658100" y="3500438"/>
            <a:chExt cx="976312" cy="277812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658100" y="3619500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679232" y="3500438"/>
              <a:ext cx="927003" cy="272004"/>
            </a:xfrm>
            <a:custGeom>
              <a:avLst/>
              <a:gdLst/>
              <a:ahLst/>
              <a:cxnLst>
                <a:cxn ang="0">
                  <a:pos x="0" y="281"/>
                </a:cxn>
                <a:cxn ang="0">
                  <a:pos x="13" y="150"/>
                </a:cxn>
                <a:cxn ang="0">
                  <a:pos x="658" y="0"/>
                </a:cxn>
                <a:cxn ang="0">
                  <a:pos x="658" y="130"/>
                </a:cxn>
                <a:cxn ang="0">
                  <a:pos x="0" y="281"/>
                </a:cxn>
              </a:cxnLst>
              <a:rect l="0" t="0" r="r" b="b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687685" y="3500438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7975084" y="3562737"/>
              <a:ext cx="335299" cy="94863"/>
              <a:chOff x="2848" y="848"/>
              <a:chExt cx="140" cy="98"/>
            </a:xfrm>
          </p:grpSpPr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 flipV="1">
              <a:off x="7994808" y="3568197"/>
              <a:ext cx="335299" cy="94863"/>
              <a:chOff x="2848" y="848"/>
              <a:chExt cx="140" cy="98"/>
            </a:xfrm>
          </p:grpSpPr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814637" y="13335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767012" y="14049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767012" y="17224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724150" y="13716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physical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774950" y="20431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779712" y="23241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779712" y="2600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1389062" y="2041525"/>
            <a:ext cx="1208088" cy="303213"/>
            <a:chOff x="501" y="1990"/>
            <a:chExt cx="761" cy="191"/>
          </a:xfrm>
        </p:grpSpPr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565150" y="1670050"/>
            <a:ext cx="971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segment</a:t>
            </a:r>
            <a:endParaRPr lang="en-US" sz="160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16" name="Group 178"/>
          <p:cNvGrpSpPr>
            <a:grpSpLocks/>
          </p:cNvGrpSpPr>
          <p:nvPr/>
        </p:nvGrpSpPr>
        <p:grpSpPr bwMode="auto">
          <a:xfrm>
            <a:off x="1703387" y="1706563"/>
            <a:ext cx="301625" cy="292100"/>
            <a:chOff x="1962" y="2058"/>
            <a:chExt cx="190" cy="184"/>
          </a:xfrm>
        </p:grpSpPr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</p:grp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365125" y="2009775"/>
            <a:ext cx="788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</a:rPr>
              <a:t>packet</a:t>
            </a:r>
            <a:endParaRPr lang="en-US" sz="1600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43" name="Text Box 54"/>
          <p:cNvSpPr txBox="1">
            <a:spLocks noChangeArrowheads="1"/>
          </p:cNvSpPr>
          <p:nvPr/>
        </p:nvSpPr>
        <p:spPr bwMode="auto">
          <a:xfrm>
            <a:off x="1717675" y="4830763"/>
            <a:ext cx="1425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Arial" pitchFamily="34" charset="0"/>
              </a:rPr>
              <a:t>destination</a:t>
            </a:r>
          </a:p>
        </p:txBody>
      </p:sp>
      <p:graphicFrame>
        <p:nvGraphicFramePr>
          <p:cNvPr id="44" name="Object 55"/>
          <p:cNvGraphicFramePr>
            <a:graphicFrameLocks noChangeAspect="1"/>
          </p:cNvGraphicFramePr>
          <p:nvPr/>
        </p:nvGraphicFramePr>
        <p:xfrm>
          <a:off x="3379787" y="57610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6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7" y="57610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Freeform 56"/>
          <p:cNvSpPr>
            <a:spLocks/>
          </p:cNvSpPr>
          <p:nvPr/>
        </p:nvSpPr>
        <p:spPr bwMode="auto">
          <a:xfrm>
            <a:off x="3149600" y="5213350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1925637" y="52197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1878012" y="52911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9"/>
          <p:cNvSpPr>
            <a:spLocks noChangeShapeType="1"/>
          </p:cNvSpPr>
          <p:nvPr/>
        </p:nvSpPr>
        <p:spPr bwMode="auto">
          <a:xfrm>
            <a:off x="1878012" y="56086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60"/>
          <p:cNvSpPr txBox="1">
            <a:spLocks noChangeArrowheads="1"/>
          </p:cNvSpPr>
          <p:nvPr/>
        </p:nvSpPr>
        <p:spPr bwMode="auto">
          <a:xfrm>
            <a:off x="1835150" y="52578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physical</a:t>
            </a:r>
          </a:p>
        </p:txBody>
      </p:sp>
      <p:sp>
        <p:nvSpPr>
          <p:cNvPr id="50" name="Line 61"/>
          <p:cNvSpPr>
            <a:spLocks noChangeShapeType="1"/>
          </p:cNvSpPr>
          <p:nvPr/>
        </p:nvSpPr>
        <p:spPr bwMode="auto">
          <a:xfrm>
            <a:off x="1885950" y="5929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1890712" y="62103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>
            <a:off x="1890712" y="64865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73"/>
          <p:cNvGrpSpPr>
            <a:grpSpLocks/>
          </p:cNvGrpSpPr>
          <p:nvPr/>
        </p:nvGrpSpPr>
        <p:grpSpPr bwMode="auto">
          <a:xfrm>
            <a:off x="590550" y="5902325"/>
            <a:ext cx="1208087" cy="303213"/>
            <a:chOff x="501" y="1990"/>
            <a:chExt cx="761" cy="191"/>
          </a:xfrm>
        </p:grpSpPr>
        <p:sp>
          <p:nvSpPr>
            <p:cNvPr id="63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65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67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80"/>
          <p:cNvGrpSpPr>
            <a:grpSpLocks/>
          </p:cNvGrpSpPr>
          <p:nvPr/>
        </p:nvGrpSpPr>
        <p:grpSpPr bwMode="auto">
          <a:xfrm>
            <a:off x="893762" y="5594350"/>
            <a:ext cx="890588" cy="303213"/>
            <a:chOff x="645" y="1734"/>
            <a:chExt cx="561" cy="191"/>
          </a:xfrm>
        </p:grpSpPr>
        <p:sp>
          <p:nvSpPr>
            <p:cNvPr id="70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H</a:t>
              </a:r>
              <a:r>
                <a:rPr lang="en-US" sz="1800" baseline="-25000" dirty="0">
                  <a:latin typeface="Arial" pitchFamily="34" charset="0"/>
                </a:rPr>
                <a:t>t</a:t>
              </a: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73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5"/>
          <p:cNvGrpSpPr>
            <a:grpSpLocks/>
          </p:cNvGrpSpPr>
          <p:nvPr/>
        </p:nvGrpSpPr>
        <p:grpSpPr bwMode="auto">
          <a:xfrm>
            <a:off x="1100137" y="5283200"/>
            <a:ext cx="679450" cy="301625"/>
            <a:chOff x="780" y="1553"/>
            <a:chExt cx="428" cy="190"/>
          </a:xfrm>
        </p:grpSpPr>
        <p:sp>
          <p:nvSpPr>
            <p:cNvPr id="75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M</a:t>
              </a:r>
              <a:endParaRPr lang="en-US" sz="1400" dirty="0"/>
            </a:p>
          </p:txBody>
        </p:sp>
      </p:grpSp>
      <p:grpSp>
        <p:nvGrpSpPr>
          <p:cNvPr id="53" name="Group 88"/>
          <p:cNvGrpSpPr>
            <a:grpSpLocks/>
          </p:cNvGrpSpPr>
          <p:nvPr/>
        </p:nvGrpSpPr>
        <p:grpSpPr bwMode="auto">
          <a:xfrm>
            <a:off x="5824537" y="4837113"/>
            <a:ext cx="1387475" cy="1035050"/>
            <a:chOff x="3601" y="168"/>
            <a:chExt cx="874" cy="652"/>
          </a:xfrm>
        </p:grpSpPr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physical</a:t>
              </a:r>
            </a:p>
          </p:txBody>
        </p:sp>
        <p:sp>
          <p:nvSpPr>
            <p:cNvPr id="8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94"/>
          <p:cNvGrpSpPr>
            <a:grpSpLocks/>
          </p:cNvGrpSpPr>
          <p:nvPr/>
        </p:nvGrpSpPr>
        <p:grpSpPr bwMode="auto">
          <a:xfrm>
            <a:off x="5991225" y="2944813"/>
            <a:ext cx="1387475" cy="733425"/>
            <a:chOff x="4696" y="597"/>
            <a:chExt cx="874" cy="462"/>
          </a:xfrm>
        </p:grpSpPr>
        <p:sp>
          <p:nvSpPr>
            <p:cNvPr id="8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physical</a:t>
              </a:r>
            </a:p>
          </p:txBody>
        </p:sp>
      </p:grpSp>
      <p:sp>
        <p:nvSpPr>
          <p:cNvPr id="88" name="Freeform 99"/>
          <p:cNvSpPr>
            <a:spLocks/>
          </p:cNvSpPr>
          <p:nvPr/>
        </p:nvSpPr>
        <p:spPr bwMode="auto">
          <a:xfrm>
            <a:off x="7148512" y="4829175"/>
            <a:ext cx="655638" cy="1135063"/>
          </a:xfrm>
          <a:custGeom>
            <a:avLst/>
            <a:gdLst/>
            <a:ahLst/>
            <a:cxnLst>
              <a:cxn ang="0">
                <a:pos x="413" y="570"/>
              </a:cxn>
              <a:cxn ang="0">
                <a:pos x="9" y="0"/>
              </a:cxn>
              <a:cxn ang="0">
                <a:pos x="0" y="604"/>
              </a:cxn>
              <a:cxn ang="0">
                <a:pos x="397" y="715"/>
              </a:cxn>
              <a:cxn ang="0">
                <a:pos x="413" y="570"/>
              </a:cxn>
            </a:cxnLst>
            <a:rect l="0" t="0" r="r" b="b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5" name="Group 142"/>
          <p:cNvGrpSpPr/>
          <p:nvPr/>
        </p:nvGrpSpPr>
        <p:grpSpPr>
          <a:xfrm>
            <a:off x="7615237" y="5562600"/>
            <a:ext cx="766763" cy="433387"/>
            <a:chOff x="7615237" y="5562600"/>
            <a:chExt cx="766763" cy="433387"/>
          </a:xfrm>
        </p:grpSpPr>
        <p:sp>
          <p:nvSpPr>
            <p:cNvPr id="90" name="Oval 101"/>
            <p:cNvSpPr>
              <a:spLocks noChangeArrowheads="1"/>
            </p:cNvSpPr>
            <p:nvPr/>
          </p:nvSpPr>
          <p:spPr bwMode="auto">
            <a:xfrm>
              <a:off x="7621627" y="5755767"/>
              <a:ext cx="760373" cy="24022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02"/>
            <p:cNvSpPr>
              <a:spLocks noChangeShapeType="1"/>
            </p:cNvSpPr>
            <p:nvPr/>
          </p:nvSpPr>
          <p:spPr bwMode="auto">
            <a:xfrm>
              <a:off x="7621627" y="5735955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03"/>
            <p:cNvSpPr>
              <a:spLocks noChangeShapeType="1"/>
            </p:cNvSpPr>
            <p:nvPr/>
          </p:nvSpPr>
          <p:spPr bwMode="auto">
            <a:xfrm>
              <a:off x="8382000" y="5735955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104"/>
            <p:cNvSpPr>
              <a:spLocks noChangeArrowheads="1"/>
            </p:cNvSpPr>
            <p:nvPr/>
          </p:nvSpPr>
          <p:spPr bwMode="auto">
            <a:xfrm>
              <a:off x="7621627" y="5735955"/>
              <a:ext cx="753984" cy="146113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4" name="Oval 105"/>
            <p:cNvSpPr>
              <a:spLocks noChangeArrowheads="1"/>
            </p:cNvSpPr>
            <p:nvPr/>
          </p:nvSpPr>
          <p:spPr bwMode="auto">
            <a:xfrm>
              <a:off x="7615237" y="5562600"/>
              <a:ext cx="760373" cy="27984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" name="Group 106"/>
            <p:cNvGrpSpPr>
              <a:grpSpLocks/>
            </p:cNvGrpSpPr>
            <p:nvPr/>
          </p:nvGrpSpPr>
          <p:grpSpPr bwMode="auto">
            <a:xfrm>
              <a:off x="7843837" y="5669852"/>
              <a:ext cx="374862" cy="121348"/>
              <a:chOff x="2848" y="848"/>
              <a:chExt cx="140" cy="98"/>
            </a:xfrm>
          </p:grpSpPr>
          <p:sp>
            <p:nvSpPr>
              <p:cNvPr id="100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" name="Group 110"/>
            <p:cNvGrpSpPr>
              <a:grpSpLocks/>
            </p:cNvGrpSpPr>
            <p:nvPr/>
          </p:nvGrpSpPr>
          <p:grpSpPr bwMode="auto">
            <a:xfrm flipV="1">
              <a:off x="7843837" y="5641467"/>
              <a:ext cx="374862" cy="178498"/>
              <a:chOff x="2848" y="848"/>
              <a:chExt cx="140" cy="104"/>
            </a:xfrm>
          </p:grpSpPr>
          <p:sp>
            <p:nvSpPr>
              <p:cNvPr id="97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13"/>
              <p:cNvSpPr>
                <a:spLocks noChangeShapeType="1"/>
              </p:cNvSpPr>
              <p:nvPr/>
            </p:nvSpPr>
            <p:spPr bwMode="auto">
              <a:xfrm>
                <a:off x="2894" y="857"/>
                <a:ext cx="52" cy="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Freeform 114"/>
          <p:cNvSpPr>
            <a:spLocks/>
          </p:cNvSpPr>
          <p:nvPr/>
        </p:nvSpPr>
        <p:spPr bwMode="auto">
          <a:xfrm>
            <a:off x="1998662" y="1206500"/>
            <a:ext cx="5264150" cy="5494338"/>
          </a:xfrm>
          <a:custGeom>
            <a:avLst/>
            <a:gdLst/>
            <a:ahLst/>
            <a:cxnLst>
              <a:cxn ang="0">
                <a:pos x="872" y="0"/>
              </a:cxn>
              <a:cxn ang="0">
                <a:pos x="878" y="1481"/>
              </a:cxn>
              <a:cxn ang="0">
                <a:pos x="2612" y="1481"/>
              </a:cxn>
              <a:cxn ang="0">
                <a:pos x="2612" y="1179"/>
              </a:cxn>
              <a:cxn ang="0">
                <a:pos x="3294" y="1179"/>
              </a:cxn>
              <a:cxn ang="0">
                <a:pos x="3316" y="3131"/>
              </a:cxn>
              <a:cxn ang="0">
                <a:pos x="3148" y="2986"/>
              </a:cxn>
              <a:cxn ang="0">
                <a:pos x="3143" y="2387"/>
              </a:cxn>
              <a:cxn ang="0">
                <a:pos x="2505" y="2387"/>
              </a:cxn>
              <a:cxn ang="0">
                <a:pos x="2505" y="3070"/>
              </a:cxn>
              <a:cxn ang="0">
                <a:pos x="1057" y="3461"/>
              </a:cxn>
              <a:cxn ang="0">
                <a:pos x="0" y="3461"/>
              </a:cxn>
              <a:cxn ang="0">
                <a:pos x="0" y="2505"/>
              </a:cxn>
            </a:cxnLst>
            <a:rect l="0" t="0" r="r" b="b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" name="Group 115"/>
          <p:cNvGrpSpPr>
            <a:grpSpLocks/>
          </p:cNvGrpSpPr>
          <p:nvPr/>
        </p:nvGrpSpPr>
        <p:grpSpPr bwMode="auto">
          <a:xfrm>
            <a:off x="4408487" y="5219700"/>
            <a:ext cx="1479550" cy="303213"/>
            <a:chOff x="332" y="2224"/>
            <a:chExt cx="932" cy="191"/>
          </a:xfrm>
        </p:grpSpPr>
        <p:sp>
          <p:nvSpPr>
            <p:cNvPr id="105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07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Arial" pitchFamily="34" charset="0"/>
                </a:rPr>
                <a:t>H</a:t>
              </a:r>
              <a:r>
                <a:rPr lang="en-US" sz="1800" baseline="-25000" dirty="0" err="1">
                  <a:latin typeface="Arial" pitchFamily="34" charset="0"/>
                </a:rPr>
                <a:t>n</a:t>
              </a:r>
              <a:endParaRPr lang="en-US" sz="1800" baseline="-25000" dirty="0">
                <a:latin typeface="Arial" pitchFamily="34" charset="0"/>
              </a:endParaRPr>
            </a:p>
          </p:txBody>
        </p:sp>
        <p:sp>
          <p:nvSpPr>
            <p:cNvPr id="108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H</a:t>
              </a:r>
              <a:r>
                <a:rPr lang="en-US" sz="1800" baseline="-25000" dirty="0">
                  <a:latin typeface="Arial" pitchFamily="34" charset="0"/>
                </a:rPr>
                <a:t>l</a:t>
              </a:r>
            </a:p>
          </p:txBody>
        </p:sp>
        <p:sp>
          <p:nvSpPr>
            <p:cNvPr id="109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10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124"/>
          <p:cNvGrpSpPr>
            <a:grpSpLocks/>
          </p:cNvGrpSpPr>
          <p:nvPr/>
        </p:nvGrpSpPr>
        <p:grpSpPr bwMode="auto">
          <a:xfrm>
            <a:off x="4667250" y="4913313"/>
            <a:ext cx="1208087" cy="303212"/>
            <a:chOff x="501" y="1990"/>
            <a:chExt cx="761" cy="191"/>
          </a:xfrm>
        </p:grpSpPr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1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Arial" pitchFamily="34" charset="0"/>
                </a:rPr>
                <a:t>H</a:t>
              </a:r>
              <a:r>
                <a:rPr lang="en-US" sz="1800" baseline="-25000" dirty="0" err="1">
                  <a:latin typeface="Arial" pitchFamily="34" charset="0"/>
                </a:rPr>
                <a:t>n</a:t>
              </a:r>
              <a:endParaRPr lang="en-US" sz="1800" baseline="-25000" dirty="0">
                <a:latin typeface="Arial" pitchFamily="34" charset="0"/>
              </a:endParaRPr>
            </a:p>
          </p:txBody>
        </p:sp>
        <p:sp>
          <p:nvSpPr>
            <p:cNvPr id="11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1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140"/>
          <p:cNvGrpSpPr>
            <a:grpSpLocks/>
          </p:cNvGrpSpPr>
          <p:nvPr/>
        </p:nvGrpSpPr>
        <p:grpSpPr bwMode="auto">
          <a:xfrm>
            <a:off x="7439025" y="5280025"/>
            <a:ext cx="1208087" cy="303213"/>
            <a:chOff x="501" y="1990"/>
            <a:chExt cx="761" cy="191"/>
          </a:xfrm>
        </p:grpSpPr>
        <p:sp>
          <p:nvSpPr>
            <p:cNvPr id="121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23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124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25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156"/>
          <p:cNvGrpSpPr>
            <a:grpSpLocks/>
          </p:cNvGrpSpPr>
          <p:nvPr/>
        </p:nvGrpSpPr>
        <p:grpSpPr bwMode="auto">
          <a:xfrm>
            <a:off x="1108075" y="2338388"/>
            <a:ext cx="1479550" cy="303212"/>
            <a:chOff x="332" y="2224"/>
            <a:chExt cx="932" cy="191"/>
          </a:xfrm>
        </p:grpSpPr>
        <p:sp>
          <p:nvSpPr>
            <p:cNvPr id="128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30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131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l</a:t>
              </a:r>
            </a:p>
          </p:txBody>
        </p:sp>
        <p:sp>
          <p:nvSpPr>
            <p:cNvPr id="132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33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Text Box 166"/>
          <p:cNvSpPr txBox="1">
            <a:spLocks noChangeArrowheads="1"/>
          </p:cNvSpPr>
          <p:nvPr/>
        </p:nvSpPr>
        <p:spPr bwMode="auto">
          <a:xfrm>
            <a:off x="7654925" y="5943600"/>
            <a:ext cx="87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>
                <a:latin typeface="Arial" pitchFamily="34" charset="0"/>
              </a:rPr>
              <a:t>router</a:t>
            </a:r>
          </a:p>
        </p:txBody>
      </p:sp>
      <p:sp>
        <p:nvSpPr>
          <p:cNvPr id="137" name="Text Box 167"/>
          <p:cNvSpPr txBox="1">
            <a:spLocks noChangeArrowheads="1"/>
          </p:cNvSpPr>
          <p:nvPr/>
        </p:nvSpPr>
        <p:spPr bwMode="auto">
          <a:xfrm>
            <a:off x="7543800" y="37719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>
                <a:latin typeface="Arial" pitchFamily="34" charset="0"/>
              </a:rPr>
              <a:t>switch</a:t>
            </a:r>
          </a:p>
        </p:txBody>
      </p:sp>
      <p:sp>
        <p:nvSpPr>
          <p:cNvPr id="138" name="Text Box 174"/>
          <p:cNvSpPr txBox="1">
            <a:spLocks noChangeArrowheads="1"/>
          </p:cNvSpPr>
          <p:nvPr/>
        </p:nvSpPr>
        <p:spPr bwMode="auto">
          <a:xfrm>
            <a:off x="873125" y="1365250"/>
            <a:ext cx="1016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message</a:t>
            </a:r>
            <a:endParaRPr lang="en-US" sz="160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62" name="Group 175"/>
          <p:cNvGrpSpPr>
            <a:grpSpLocks/>
          </p:cNvGrpSpPr>
          <p:nvPr/>
        </p:nvGrpSpPr>
        <p:grpSpPr bwMode="auto">
          <a:xfrm>
            <a:off x="1933575" y="1392238"/>
            <a:ext cx="679450" cy="301625"/>
            <a:chOff x="780" y="1553"/>
            <a:chExt cx="428" cy="190"/>
          </a:xfrm>
        </p:grpSpPr>
        <p:sp>
          <p:nvSpPr>
            <p:cNvPr id="140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</p:grpSp>
      <p:grpSp>
        <p:nvGrpSpPr>
          <p:cNvPr id="69" name="Group 185"/>
          <p:cNvGrpSpPr>
            <a:grpSpLocks/>
          </p:cNvGrpSpPr>
          <p:nvPr/>
        </p:nvGrpSpPr>
        <p:grpSpPr bwMode="auto">
          <a:xfrm>
            <a:off x="1698625" y="1712913"/>
            <a:ext cx="903287" cy="301625"/>
            <a:chOff x="1851" y="2046"/>
            <a:chExt cx="569" cy="190"/>
          </a:xfrm>
        </p:grpSpPr>
        <p:grpSp>
          <p:nvGrpSpPr>
            <p:cNvPr id="74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7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H</a:t>
                </a:r>
                <a:r>
                  <a:rPr lang="en-US" sz="1800" baseline="-25000">
                    <a:latin typeface="Arial" pitchFamily="34" charset="0"/>
                  </a:rPr>
                  <a:t>t</a:t>
                </a:r>
              </a:p>
            </p:txBody>
          </p:sp>
        </p:grpSp>
        <p:grpSp>
          <p:nvGrpSpPr>
            <p:cNvPr id="77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5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M</a:t>
                </a:r>
                <a:endParaRPr lang="en-US" sz="1400"/>
              </a:p>
            </p:txBody>
          </p:sp>
        </p:grpSp>
      </p:grpSp>
      <p:grpSp>
        <p:nvGrpSpPr>
          <p:cNvPr id="83" name="Group 187"/>
          <p:cNvGrpSpPr>
            <a:grpSpLocks/>
          </p:cNvGrpSpPr>
          <p:nvPr/>
        </p:nvGrpSpPr>
        <p:grpSpPr bwMode="auto">
          <a:xfrm>
            <a:off x="1404937" y="2036763"/>
            <a:ext cx="301625" cy="292100"/>
            <a:chOff x="1962" y="2058"/>
            <a:chExt cx="190" cy="184"/>
          </a:xfrm>
        </p:grpSpPr>
        <p:sp>
          <p:nvSpPr>
            <p:cNvPr id="15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</p:grp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327025" y="2316163"/>
            <a:ext cx="7104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frame</a:t>
            </a:r>
            <a:endParaRPr lang="en-US" sz="16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3" name="Footer Placeholder 1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2.25434E-6 L 1.11111E-6 0.0393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56069E-6 C -0.00052 0.03422 -0.00156 0.06844 -0.00156 0.10266 C -0.00156 0.10566 1.94444E-6 0.10821 1.94444E-6 0.11121 C 1.94444E-6 0.11884 -0.00347 0.12786 1.94444E-6 0.11792 L -0.16875 0.17896 L -0.43281 0.18335 L -0.43438 0.13757 " pathEditMode="relative" ptsTypes="fffAAAA">
                                      <p:cBhvr>
                                        <p:cTn id="9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437 0.13758 L -0.43802 0.1042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624 L 0.00086 -0.0430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0.00671 L -0.01302 -0.0531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2" grpId="0"/>
      <p:bldP spid="42" grpId="1"/>
      <p:bldP spid="138" grpId="0"/>
      <p:bldP spid="152" grpId="0"/>
      <p:bldP spid="15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–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global &lt;-&gt; local</a:t>
            </a:r>
          </a:p>
          <a:p>
            <a:pPr lvl="1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(Inside local)</a:t>
            </a:r>
          </a:p>
          <a:p>
            <a:pPr lvl="1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(Inside global)</a:t>
            </a:r>
          </a:p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dynamic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–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 1 local IP </a:t>
            </a:r>
            <a:r>
              <a:rPr lang="en-US" dirty="0">
                <a:sym typeface="Wingdings"/>
              </a:rPr>
              <a:t></a:t>
            </a:r>
            <a:r>
              <a:rPr lang="en-US" dirty="0"/>
              <a:t> 1 global IP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/>
              <a:t>n local IP </a:t>
            </a:r>
            <a:r>
              <a:rPr lang="en-US" dirty="0">
                <a:sym typeface="Wingdings"/>
              </a:rPr>
              <a:t></a:t>
            </a:r>
            <a:r>
              <a:rPr lang="en-US" dirty="0"/>
              <a:t> m global IP</a:t>
            </a:r>
          </a:p>
          <a:p>
            <a:pPr lvl="1"/>
            <a:r>
              <a:rPr lang="en-US" dirty="0"/>
              <a:t>NAT: </a:t>
            </a:r>
            <a:r>
              <a:rPr lang="en-US" dirty="0" err="1"/>
              <a:t>chọn</a:t>
            </a:r>
            <a:r>
              <a:rPr lang="en-US" dirty="0"/>
              <a:t> 1 global IP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rảnh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NAT</a:t>
            </a:r>
          </a:p>
          <a:p>
            <a:r>
              <a:rPr lang="en-US" dirty="0"/>
              <a:t>Overloading</a:t>
            </a:r>
          </a:p>
          <a:p>
            <a:pPr lvl="1"/>
            <a:r>
              <a:rPr lang="en-US" dirty="0"/>
              <a:t>n local IP </a:t>
            </a:r>
            <a:r>
              <a:rPr lang="en-US" dirty="0">
                <a:sym typeface="Wingdings"/>
              </a:rPr>
              <a:t></a:t>
            </a:r>
            <a:r>
              <a:rPr lang="en-US" dirty="0"/>
              <a:t> 1 global IP</a:t>
            </a:r>
          </a:p>
          <a:p>
            <a:pPr lvl="1"/>
            <a:r>
              <a:rPr lang="en-US" dirty="0"/>
              <a:t>NAT: &lt;local IP, local port&gt; </a:t>
            </a:r>
            <a:r>
              <a:rPr lang="en-US" dirty="0">
                <a:sym typeface="Wingdings"/>
              </a:rPr>
              <a:t> &lt;global IP, global port&gt;</a:t>
            </a:r>
            <a:endParaRPr lang="en-US" dirty="0"/>
          </a:p>
          <a:p>
            <a:r>
              <a:rPr lang="en-US" dirty="0"/>
              <a:t>Overlapping</a:t>
            </a:r>
          </a:p>
          <a:p>
            <a:pPr lvl="1"/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 &lt;local IP, </a:t>
            </a:r>
            <a:r>
              <a:rPr lang="en-US" i="1" dirty="0">
                <a:solidFill>
                  <a:srgbClr val="FF0000"/>
                </a:solidFill>
              </a:rPr>
              <a:t>port</a:t>
            </a:r>
            <a:r>
              <a:rPr lang="en-US" dirty="0"/>
              <a:t>&gt; </a:t>
            </a:r>
            <a:r>
              <a:rPr lang="en-US" dirty="0">
                <a:sym typeface="Wingdings"/>
              </a:rPr>
              <a:t> &lt;global IP, </a:t>
            </a:r>
            <a:r>
              <a:rPr lang="en-US" i="1" dirty="0">
                <a:solidFill>
                  <a:srgbClr val="FF0000"/>
                </a:solidFill>
                <a:sym typeface="Wingdings"/>
              </a:rPr>
              <a:t>port</a:t>
            </a:r>
            <a:r>
              <a:rPr lang="en-US" dirty="0">
                <a:sym typeface="Wingdings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- Minh </a:t>
            </a:r>
            <a:r>
              <a:rPr lang="en-US" dirty="0" err="1"/>
              <a:t>hoạ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114800"/>
            <a:ext cx="8077200" cy="235915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Máy</a:t>
            </a:r>
            <a:r>
              <a:rPr lang="en-US" dirty="0"/>
              <a:t> 10.0.0.1 </a:t>
            </a:r>
            <a:r>
              <a:rPr lang="en-US" dirty="0" err="1"/>
              <a:t>gởi</a:t>
            </a:r>
            <a:r>
              <a:rPr lang="en-US" dirty="0"/>
              <a:t> 1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đến</a:t>
            </a:r>
            <a:r>
              <a:rPr lang="en-US" dirty="0"/>
              <a:t> 128.119.40.186, 80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3345</a:t>
            </a:r>
          </a:p>
          <a:p>
            <a:pPr lvl="1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&lt;128.119.40.186, 80&gt; </a:t>
            </a:r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endParaRPr lang="en-US" dirty="0"/>
          </a:p>
          <a:p>
            <a:pPr lvl="1"/>
            <a:r>
              <a:rPr lang="en-US" dirty="0" err="1"/>
              <a:t>Máy</a:t>
            </a:r>
            <a:r>
              <a:rPr lang="en-US" dirty="0"/>
              <a:t> 10.0.0.3 </a:t>
            </a:r>
            <a:r>
              <a:rPr lang="en-US" dirty="0" err="1"/>
              <a:t>gởi</a:t>
            </a:r>
            <a:r>
              <a:rPr lang="en-US" dirty="0"/>
              <a:t> 1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đến</a:t>
            </a:r>
            <a:r>
              <a:rPr lang="en-US" dirty="0"/>
              <a:t> 158.19.20.16, 80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1234</a:t>
            </a:r>
          </a:p>
          <a:p>
            <a:pPr lvl="1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&lt;120.11.40.18, 3345&gt; </a:t>
            </a:r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web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10.0.0.1</a:t>
            </a:r>
            <a:endParaRPr lang="vi-VN" dirty="0"/>
          </a:p>
        </p:txBody>
      </p:sp>
      <p:sp>
        <p:nvSpPr>
          <p:cNvPr id="7" name="Freeform 139"/>
          <p:cNvSpPr>
            <a:spLocks/>
          </p:cNvSpPr>
          <p:nvPr/>
        </p:nvSpPr>
        <p:spPr bwMode="auto">
          <a:xfrm>
            <a:off x="71438" y="1536700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29"/>
          <p:cNvSpPr>
            <a:spLocks/>
          </p:cNvSpPr>
          <p:nvPr/>
        </p:nvSpPr>
        <p:spPr bwMode="auto">
          <a:xfrm>
            <a:off x="4360863" y="808038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Object 27"/>
          <p:cNvGraphicFramePr>
            <a:graphicFrameLocks noChangeAspect="1"/>
          </p:cNvGraphicFramePr>
          <p:nvPr/>
        </p:nvGraphicFramePr>
        <p:xfrm>
          <a:off x="7389813" y="1119188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8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9813" y="1119188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0"/>
          <p:cNvGraphicFramePr>
            <a:graphicFrameLocks noChangeAspect="1"/>
          </p:cNvGraphicFramePr>
          <p:nvPr/>
        </p:nvGraphicFramePr>
        <p:xfrm>
          <a:off x="7439025" y="1908175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9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025" y="1908175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1"/>
          <p:cNvGraphicFramePr>
            <a:graphicFrameLocks noChangeAspect="1"/>
          </p:cNvGraphicFramePr>
          <p:nvPr/>
        </p:nvGraphicFramePr>
        <p:xfrm>
          <a:off x="7410450" y="267335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0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2673350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4475163" y="21304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H="1">
            <a:off x="7310438" y="138747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>
            <a:off x="7315200" y="138271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 flipV="1">
            <a:off x="7321550" y="288766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7940675" y="1117600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8067675" y="188595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8029575" y="27813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sp>
        <p:nvSpPr>
          <p:cNvPr id="35" name="Text Box 54"/>
          <p:cNvSpPr txBox="1">
            <a:spLocks noChangeArrowheads="1"/>
          </p:cNvSpPr>
          <p:nvPr/>
        </p:nvSpPr>
        <p:spPr bwMode="auto">
          <a:xfrm>
            <a:off x="4425950" y="170815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36" name="Line 55"/>
          <p:cNvSpPr>
            <a:spLocks noChangeShapeType="1"/>
          </p:cNvSpPr>
          <p:nvPr/>
        </p:nvSpPr>
        <p:spPr bwMode="auto">
          <a:xfrm flipH="1">
            <a:off x="4549775" y="195897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" name="Text Box 56"/>
          <p:cNvSpPr txBox="1">
            <a:spLocks noChangeArrowheads="1"/>
          </p:cNvSpPr>
          <p:nvPr/>
        </p:nvSpPr>
        <p:spPr bwMode="auto">
          <a:xfrm>
            <a:off x="2587625" y="226536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38" name="Line 57"/>
          <p:cNvSpPr>
            <a:spLocks noChangeShapeType="1"/>
          </p:cNvSpPr>
          <p:nvPr/>
        </p:nvSpPr>
        <p:spPr bwMode="auto">
          <a:xfrm flipH="1">
            <a:off x="3810000" y="21971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" name="Line 138"/>
          <p:cNvSpPr>
            <a:spLocks noChangeShapeType="1"/>
          </p:cNvSpPr>
          <p:nvPr/>
        </p:nvSpPr>
        <p:spPr bwMode="auto">
          <a:xfrm>
            <a:off x="914400" y="215900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199"/>
          <p:cNvGrpSpPr/>
          <p:nvPr/>
        </p:nvGrpSpPr>
        <p:grpSpPr>
          <a:xfrm>
            <a:off x="3930650" y="2076450"/>
            <a:ext cx="501650" cy="232929"/>
            <a:chOff x="4038600" y="4747086"/>
            <a:chExt cx="501650" cy="232929"/>
          </a:xfrm>
        </p:grpSpPr>
        <p:sp>
          <p:nvSpPr>
            <p:cNvPr id="87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1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97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9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Oval 102"/>
          <p:cNvSpPr/>
          <p:nvPr/>
        </p:nvSpPr>
        <p:spPr>
          <a:xfrm>
            <a:off x="4191000" y="304800"/>
            <a:ext cx="4953000" cy="373380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NAT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/>
              <a:t>: 1 local IP </a:t>
            </a:r>
            <a:r>
              <a:rPr lang="en-US" dirty="0">
                <a:sym typeface="Wingdings"/>
              </a:rPr>
              <a:t></a:t>
            </a:r>
            <a:r>
              <a:rPr lang="en-US" dirty="0"/>
              <a:t> 1 global IP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global</a:t>
            </a:r>
          </a:p>
          <a:p>
            <a:pPr lvl="1"/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(outside)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(inside)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3505200"/>
          <a:ext cx="426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138.76.29.7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10.0.0.1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reeform 139"/>
          <p:cNvSpPr>
            <a:spLocks/>
          </p:cNvSpPr>
          <p:nvPr/>
        </p:nvSpPr>
        <p:spPr bwMode="auto">
          <a:xfrm>
            <a:off x="147638" y="4548187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29"/>
          <p:cNvSpPr>
            <a:spLocks/>
          </p:cNvSpPr>
          <p:nvPr/>
        </p:nvSpPr>
        <p:spPr bwMode="auto">
          <a:xfrm>
            <a:off x="4437063" y="3819525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/>
        </p:nvGraphicFramePr>
        <p:xfrm>
          <a:off x="7466013" y="4130675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2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13" y="4130675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7515225" y="4919662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3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4919662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/>
        </p:nvGraphicFramePr>
        <p:xfrm>
          <a:off x="7486650" y="5684837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4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5684837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4551363" y="5141912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H="1">
            <a:off x="7386638" y="4398962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7391400" y="4394200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V="1">
            <a:off x="7397750" y="5899150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8016875" y="4129087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8143875" y="48974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8105775" y="579278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5603875" y="3757612"/>
            <a:ext cx="1871663" cy="1033463"/>
            <a:chOff x="3550" y="2055"/>
            <a:chExt cx="1179" cy="651"/>
          </a:xfrm>
        </p:grpSpPr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6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10.0.0.1, 3345</a:t>
                </a:r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33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30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" name="Group 87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24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502150" y="47196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 flipH="1">
            <a:off x="4625975" y="4970462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auto">
          <a:xfrm>
            <a:off x="2663825" y="527685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138.76.29.7</a:t>
            </a:r>
          </a:p>
        </p:txBody>
      </p:sp>
      <p:sp>
        <p:nvSpPr>
          <p:cNvPr id="39" name="Line 57"/>
          <p:cNvSpPr>
            <a:spLocks noChangeShapeType="1"/>
          </p:cNvSpPr>
          <p:nvPr/>
        </p:nvSpPr>
        <p:spPr bwMode="auto">
          <a:xfrm flipH="1">
            <a:off x="3886200" y="5208587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3" name="Group 135"/>
          <p:cNvGrpSpPr>
            <a:grpSpLocks/>
          </p:cNvGrpSpPr>
          <p:nvPr/>
        </p:nvGrpSpPr>
        <p:grpSpPr bwMode="auto">
          <a:xfrm>
            <a:off x="4733925" y="4332287"/>
            <a:ext cx="2784475" cy="1631950"/>
            <a:chOff x="3002" y="2417"/>
            <a:chExt cx="1754" cy="1028"/>
          </a:xfrm>
        </p:grpSpPr>
        <p:sp>
          <p:nvSpPr>
            <p:cNvPr id="44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10.0.0.1, 3345</a:t>
              </a:r>
            </a:p>
            <a:p>
              <a:endParaRPr lang="en-US" sz="1200"/>
            </a:p>
          </p:txBody>
        </p:sp>
        <p:grpSp>
          <p:nvGrpSpPr>
            <p:cNvPr id="28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5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0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50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1" name="Group 108"/>
          <p:cNvGrpSpPr>
            <a:grpSpLocks/>
          </p:cNvGrpSpPr>
          <p:nvPr/>
        </p:nvGrpSpPr>
        <p:grpSpPr bwMode="auto">
          <a:xfrm>
            <a:off x="1500188" y="4538662"/>
            <a:ext cx="2497137" cy="566738"/>
            <a:chOff x="1026" y="3559"/>
            <a:chExt cx="1573" cy="357"/>
          </a:xfrm>
        </p:grpSpPr>
        <p:grpSp>
          <p:nvGrpSpPr>
            <p:cNvPr id="42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138.76.29.7, 3345</a:t>
                </a:r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43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1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68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0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7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62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49" name="Group 129"/>
          <p:cNvGrpSpPr>
            <a:grpSpLocks/>
          </p:cNvGrpSpPr>
          <p:nvPr/>
        </p:nvGrpSpPr>
        <p:grpSpPr bwMode="auto">
          <a:xfrm>
            <a:off x="1328738" y="5578475"/>
            <a:ext cx="2471737" cy="703262"/>
            <a:chOff x="1163" y="3752"/>
            <a:chExt cx="1557" cy="443"/>
          </a:xfrm>
        </p:grpSpPr>
        <p:sp>
          <p:nvSpPr>
            <p:cNvPr id="7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S: 128.119.40.186, 80 </a:t>
              </a:r>
            </a:p>
            <a:p>
              <a:r>
                <a:rPr lang="en-US" sz="1200" dirty="0"/>
                <a:t>D: 138.76.29.7, 3345</a:t>
              </a:r>
            </a:p>
            <a:p>
              <a:endParaRPr lang="en-US" sz="1200" dirty="0"/>
            </a:p>
          </p:txBody>
        </p:sp>
        <p:grpSp>
          <p:nvGrpSpPr>
            <p:cNvPr id="58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86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9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83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1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8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sp>
        <p:nvSpPr>
          <p:cNvPr id="89" name="Line 138"/>
          <p:cNvSpPr>
            <a:spLocks noChangeShapeType="1"/>
          </p:cNvSpPr>
          <p:nvPr/>
        </p:nvSpPr>
        <p:spPr bwMode="auto">
          <a:xfrm>
            <a:off x="990600" y="5170487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66" name="Group 199"/>
          <p:cNvGrpSpPr/>
          <p:nvPr/>
        </p:nvGrpSpPr>
        <p:grpSpPr>
          <a:xfrm>
            <a:off x="4006850" y="5087937"/>
            <a:ext cx="501650" cy="232929"/>
            <a:chOff x="4038600" y="4747086"/>
            <a:chExt cx="501650" cy="232929"/>
          </a:xfrm>
        </p:grpSpPr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9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7" name="Group 130"/>
          <p:cNvGrpSpPr/>
          <p:nvPr/>
        </p:nvGrpSpPr>
        <p:grpSpPr>
          <a:xfrm>
            <a:off x="4267200" y="5334001"/>
            <a:ext cx="3810000" cy="1371599"/>
            <a:chOff x="4267200" y="5334001"/>
            <a:chExt cx="3810000" cy="1371599"/>
          </a:xfrm>
        </p:grpSpPr>
        <p:grpSp>
          <p:nvGrpSpPr>
            <p:cNvPr id="78" name="Group 50"/>
            <p:cNvGrpSpPr>
              <a:grpSpLocks/>
            </p:cNvGrpSpPr>
            <p:nvPr/>
          </p:nvGrpSpPr>
          <p:grpSpPr bwMode="auto">
            <a:xfrm>
              <a:off x="6205537" y="6138862"/>
              <a:ext cx="1871663" cy="566738"/>
              <a:chOff x="4381" y="786"/>
              <a:chExt cx="1108" cy="357"/>
            </a:xfrm>
          </p:grpSpPr>
          <p:sp>
            <p:nvSpPr>
              <p:cNvPr id="110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10.0.0.3, 1345</a:t>
                </a:r>
              </a:p>
              <a:p>
                <a:r>
                  <a:rPr lang="en-US" sz="1200" dirty="0"/>
                  <a:t>D: 158.19.20.16, 80</a:t>
                </a:r>
              </a:p>
            </p:txBody>
          </p:sp>
          <p:grpSp>
            <p:nvGrpSpPr>
              <p:cNvPr id="80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17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0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14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6" name="Freeform 51"/>
            <p:cNvSpPr>
              <a:spLocks/>
            </p:cNvSpPr>
            <p:nvPr/>
          </p:nvSpPr>
          <p:spPr bwMode="auto">
            <a:xfrm flipH="1">
              <a:off x="4267200" y="5334001"/>
              <a:ext cx="1905000" cy="1066800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6" name="Group 87"/>
            <p:cNvGrpSpPr>
              <a:grpSpLocks/>
            </p:cNvGrpSpPr>
            <p:nvPr/>
          </p:nvGrpSpPr>
          <p:grpSpPr bwMode="auto">
            <a:xfrm>
              <a:off x="5140325" y="6172200"/>
              <a:ext cx="346075" cy="369888"/>
              <a:chOff x="5140" y="403"/>
              <a:chExt cx="218" cy="233"/>
            </a:xfrm>
          </p:grpSpPr>
          <p:sp>
            <p:nvSpPr>
              <p:cNvPr id="108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97" name="Group 50"/>
          <p:cNvGrpSpPr>
            <a:grpSpLocks/>
          </p:cNvGrpSpPr>
          <p:nvPr/>
        </p:nvGrpSpPr>
        <p:grpSpPr bwMode="auto">
          <a:xfrm>
            <a:off x="3505200" y="5791200"/>
            <a:ext cx="1871663" cy="566738"/>
            <a:chOff x="4381" y="786"/>
            <a:chExt cx="1108" cy="357"/>
          </a:xfrm>
        </p:grpSpPr>
        <p:sp>
          <p:nvSpPr>
            <p:cNvPr id="121" name="Rectangle 40"/>
            <p:cNvSpPr>
              <a:spLocks noChangeArrowheads="1"/>
            </p:cNvSpPr>
            <p:nvPr/>
          </p:nvSpPr>
          <p:spPr bwMode="auto">
            <a:xfrm>
              <a:off x="4385" y="830"/>
              <a:ext cx="110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Text Box 39"/>
            <p:cNvSpPr txBox="1">
              <a:spLocks noChangeArrowheads="1"/>
            </p:cNvSpPr>
            <p:nvPr/>
          </p:nvSpPr>
          <p:spPr bwMode="auto">
            <a:xfrm>
              <a:off x="4381" y="813"/>
              <a:ext cx="10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S: 10.0.0.3, 1345</a:t>
              </a:r>
            </a:p>
            <a:p>
              <a:r>
                <a:rPr lang="en-US" sz="1200" dirty="0"/>
                <a:t>D: 158.19.20.16, 80</a:t>
              </a:r>
            </a:p>
          </p:txBody>
        </p:sp>
        <p:grpSp>
          <p:nvGrpSpPr>
            <p:cNvPr id="104" name="Group 44"/>
            <p:cNvGrpSpPr>
              <a:grpSpLocks/>
            </p:cNvGrpSpPr>
            <p:nvPr/>
          </p:nvGrpSpPr>
          <p:grpSpPr bwMode="auto">
            <a:xfrm>
              <a:off x="5394" y="786"/>
              <a:ext cx="48" cy="99"/>
              <a:chOff x="5508" y="1599"/>
              <a:chExt cx="48" cy="99"/>
            </a:xfrm>
          </p:grpSpPr>
          <p:sp>
            <p:nvSpPr>
              <p:cNvPr id="128" name="Freeform 4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9" name="Line 41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0" name="Line 42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5" name="Group 45"/>
            <p:cNvGrpSpPr>
              <a:grpSpLocks/>
            </p:cNvGrpSpPr>
            <p:nvPr/>
          </p:nvGrpSpPr>
          <p:grpSpPr bwMode="auto">
            <a:xfrm>
              <a:off x="5382" y="1044"/>
              <a:ext cx="48" cy="99"/>
              <a:chOff x="5508" y="1599"/>
              <a:chExt cx="48" cy="99"/>
            </a:xfrm>
          </p:grpSpPr>
          <p:sp>
            <p:nvSpPr>
              <p:cNvPr id="125" name="Freeform 46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6" name="Line 47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7" name="Line 48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cxnSp>
        <p:nvCxnSpPr>
          <p:cNvPr id="133" name="Straight Connector 132"/>
          <p:cNvCxnSpPr/>
          <p:nvPr/>
        </p:nvCxnSpPr>
        <p:spPr>
          <a:xfrm>
            <a:off x="3657600" y="5638800"/>
            <a:ext cx="16764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0800000" flipV="1">
            <a:off x="3581401" y="5714999"/>
            <a:ext cx="16764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1" name="Slide Number Placeholder 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32" name="Footer Placeholder 1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NAT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4876799"/>
          </a:xfrm>
        </p:spPr>
        <p:txBody>
          <a:bodyPr>
            <a:normAutofit/>
          </a:bodyPr>
          <a:lstStyle/>
          <a:p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: n local IP </a:t>
            </a:r>
            <a:r>
              <a:rPr lang="en-US" sz="2400" dirty="0">
                <a:sym typeface="Wingdings"/>
              </a:rPr>
              <a:t></a:t>
            </a:r>
            <a:r>
              <a:rPr lang="en-US" sz="2400" dirty="0"/>
              <a:t> m global IP</a:t>
            </a:r>
          </a:p>
          <a:p>
            <a:pPr lvl="1"/>
            <a:r>
              <a:rPr lang="en-US" sz="2000" dirty="0" err="1"/>
              <a:t>Có</a:t>
            </a:r>
            <a:r>
              <a:rPr lang="en-US" sz="2000" dirty="0"/>
              <a:t> m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endParaRPr lang="en-US" sz="2000" dirty="0"/>
          </a:p>
          <a:p>
            <a:pPr lvl="1"/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 (outside) </a:t>
            </a:r>
            <a:r>
              <a:rPr lang="en-US" sz="2000" dirty="0" err="1">
                <a:solidFill>
                  <a:srgbClr val="FF0000"/>
                </a:solidFill>
              </a:rPr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(inside)</a:t>
            </a:r>
          </a:p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10.0.0.0/24 </a:t>
            </a:r>
            <a:r>
              <a:rPr lang="en-US" sz="2400" dirty="0">
                <a:sym typeface="Wingdings"/>
              </a:rPr>
              <a:t> 138.76.29.7 </a:t>
            </a:r>
            <a:r>
              <a:rPr lang="en-US" sz="2400" dirty="0" err="1">
                <a:sym typeface="Wingdings"/>
              </a:rPr>
              <a:t>và</a:t>
            </a:r>
            <a:r>
              <a:rPr lang="en-US" sz="2400" dirty="0">
                <a:sym typeface="Wingdings"/>
              </a:rPr>
              <a:t> 138.76.29.8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3175000"/>
          <a:ext cx="426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138.76.29.7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10.0.0.1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reeform 139"/>
          <p:cNvSpPr>
            <a:spLocks/>
          </p:cNvSpPr>
          <p:nvPr/>
        </p:nvSpPr>
        <p:spPr bwMode="auto">
          <a:xfrm>
            <a:off x="147638" y="4548187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29"/>
          <p:cNvSpPr>
            <a:spLocks/>
          </p:cNvSpPr>
          <p:nvPr/>
        </p:nvSpPr>
        <p:spPr bwMode="auto">
          <a:xfrm>
            <a:off x="4437063" y="3819525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/>
        </p:nvGraphicFramePr>
        <p:xfrm>
          <a:off x="7466013" y="4130675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6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13" y="4130675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7515225" y="4919662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7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4919662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/>
        </p:nvGraphicFramePr>
        <p:xfrm>
          <a:off x="7486650" y="5684837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8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5684837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4551363" y="5141912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H="1">
            <a:off x="7386638" y="4398962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7391400" y="4394200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V="1">
            <a:off x="7397750" y="5899150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8016875" y="4129087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8143875" y="48974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8105775" y="579278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5603875" y="3757612"/>
            <a:ext cx="1871663" cy="1033463"/>
            <a:chOff x="3550" y="2055"/>
            <a:chExt cx="1179" cy="651"/>
          </a:xfrm>
        </p:grpSpPr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6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10.0.0.1, 3345</a:t>
                </a:r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33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30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" name="Group 87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24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502150" y="47196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 flipH="1">
            <a:off x="4625975" y="4970462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3" name="Group 135"/>
          <p:cNvGrpSpPr>
            <a:grpSpLocks/>
          </p:cNvGrpSpPr>
          <p:nvPr/>
        </p:nvGrpSpPr>
        <p:grpSpPr bwMode="auto">
          <a:xfrm>
            <a:off x="4733925" y="4332287"/>
            <a:ext cx="2784475" cy="1631950"/>
            <a:chOff x="3002" y="2417"/>
            <a:chExt cx="1754" cy="1028"/>
          </a:xfrm>
        </p:grpSpPr>
        <p:sp>
          <p:nvSpPr>
            <p:cNvPr id="44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10.0.0.1, 3345</a:t>
              </a:r>
            </a:p>
            <a:p>
              <a:endParaRPr lang="en-US" sz="1200"/>
            </a:p>
          </p:txBody>
        </p:sp>
        <p:grpSp>
          <p:nvGrpSpPr>
            <p:cNvPr id="28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5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8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33"/>
              <a:chOff x="5140" y="403"/>
              <a:chExt cx="218" cy="233"/>
            </a:xfrm>
          </p:grpSpPr>
          <p:sp>
            <p:nvSpPr>
              <p:cNvPr id="50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</p:grpSp>
      <p:grpSp>
        <p:nvGrpSpPr>
          <p:cNvPr id="39" name="Group 108"/>
          <p:cNvGrpSpPr>
            <a:grpSpLocks/>
          </p:cNvGrpSpPr>
          <p:nvPr/>
        </p:nvGrpSpPr>
        <p:grpSpPr bwMode="auto">
          <a:xfrm>
            <a:off x="1500188" y="4538662"/>
            <a:ext cx="2497137" cy="566738"/>
            <a:chOff x="1026" y="3559"/>
            <a:chExt cx="1573" cy="357"/>
          </a:xfrm>
        </p:grpSpPr>
        <p:grpSp>
          <p:nvGrpSpPr>
            <p:cNvPr id="40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138.76.29.7, 3345</a:t>
                </a:r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41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1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68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0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62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46" name="Group 129"/>
          <p:cNvGrpSpPr>
            <a:grpSpLocks/>
          </p:cNvGrpSpPr>
          <p:nvPr/>
        </p:nvGrpSpPr>
        <p:grpSpPr bwMode="auto">
          <a:xfrm>
            <a:off x="1328738" y="5578475"/>
            <a:ext cx="2471737" cy="703262"/>
            <a:chOff x="1163" y="3752"/>
            <a:chExt cx="1557" cy="443"/>
          </a:xfrm>
        </p:grpSpPr>
        <p:sp>
          <p:nvSpPr>
            <p:cNvPr id="7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S: 128.119.40.186, 80 </a:t>
              </a:r>
            </a:p>
            <a:p>
              <a:r>
                <a:rPr lang="en-US" sz="1200" dirty="0"/>
                <a:t>D: 138.76.29.7, 3345</a:t>
              </a:r>
            </a:p>
            <a:p>
              <a:endParaRPr lang="en-US" sz="1200" dirty="0"/>
            </a:p>
          </p:txBody>
        </p:sp>
        <p:grpSp>
          <p:nvGrpSpPr>
            <p:cNvPr id="47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86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83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8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33"/>
              <a:chOff x="5140" y="403"/>
              <a:chExt cx="218" cy="233"/>
            </a:xfrm>
          </p:grpSpPr>
          <p:sp>
            <p:nvSpPr>
              <p:cNvPr id="8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</p:grpSp>
      <p:sp>
        <p:nvSpPr>
          <p:cNvPr id="89" name="Line 138"/>
          <p:cNvSpPr>
            <a:spLocks noChangeShapeType="1"/>
          </p:cNvSpPr>
          <p:nvPr/>
        </p:nvSpPr>
        <p:spPr bwMode="auto">
          <a:xfrm>
            <a:off x="990600" y="5170487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9" name="Group 199"/>
          <p:cNvGrpSpPr/>
          <p:nvPr/>
        </p:nvGrpSpPr>
        <p:grpSpPr>
          <a:xfrm>
            <a:off x="4006850" y="5087937"/>
            <a:ext cx="501650" cy="232929"/>
            <a:chOff x="4038600" y="4747086"/>
            <a:chExt cx="501650" cy="232929"/>
          </a:xfrm>
        </p:grpSpPr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9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7" name="Group 130"/>
          <p:cNvGrpSpPr/>
          <p:nvPr/>
        </p:nvGrpSpPr>
        <p:grpSpPr>
          <a:xfrm>
            <a:off x="4267200" y="5334001"/>
            <a:ext cx="3810000" cy="1371599"/>
            <a:chOff x="4267200" y="5334001"/>
            <a:chExt cx="3810000" cy="1371599"/>
          </a:xfrm>
        </p:grpSpPr>
        <p:grpSp>
          <p:nvGrpSpPr>
            <p:cNvPr id="74" name="Group 50"/>
            <p:cNvGrpSpPr>
              <a:grpSpLocks/>
            </p:cNvGrpSpPr>
            <p:nvPr/>
          </p:nvGrpSpPr>
          <p:grpSpPr bwMode="auto">
            <a:xfrm>
              <a:off x="6205537" y="6138862"/>
              <a:ext cx="1871663" cy="566738"/>
              <a:chOff x="4381" y="786"/>
              <a:chExt cx="1108" cy="357"/>
            </a:xfrm>
          </p:grpSpPr>
          <p:sp>
            <p:nvSpPr>
              <p:cNvPr id="110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10.0.0.3, 1345</a:t>
                </a:r>
              </a:p>
              <a:p>
                <a:r>
                  <a:rPr lang="en-US" sz="1200" dirty="0"/>
                  <a:t>D: 158.19.20.16, 80</a:t>
                </a:r>
              </a:p>
            </p:txBody>
          </p:sp>
          <p:grpSp>
            <p:nvGrpSpPr>
              <p:cNvPr id="77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17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8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14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6" name="Freeform 51"/>
            <p:cNvSpPr>
              <a:spLocks/>
            </p:cNvSpPr>
            <p:nvPr/>
          </p:nvSpPr>
          <p:spPr bwMode="auto">
            <a:xfrm flipH="1">
              <a:off x="4267200" y="5334001"/>
              <a:ext cx="1905000" cy="1066800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80" name="Group 87"/>
            <p:cNvGrpSpPr>
              <a:grpSpLocks/>
            </p:cNvGrpSpPr>
            <p:nvPr/>
          </p:nvGrpSpPr>
          <p:grpSpPr bwMode="auto">
            <a:xfrm>
              <a:off x="5140325" y="6172200"/>
              <a:ext cx="346075" cy="369888"/>
              <a:chOff x="5140" y="403"/>
              <a:chExt cx="218" cy="233"/>
            </a:xfrm>
          </p:grpSpPr>
          <p:sp>
            <p:nvSpPr>
              <p:cNvPr id="108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90" name="Group 108"/>
          <p:cNvGrpSpPr>
            <a:grpSpLocks/>
          </p:cNvGrpSpPr>
          <p:nvPr/>
        </p:nvGrpSpPr>
        <p:grpSpPr bwMode="auto">
          <a:xfrm>
            <a:off x="1447800" y="6067425"/>
            <a:ext cx="2497137" cy="566738"/>
            <a:chOff x="1026" y="3559"/>
            <a:chExt cx="1573" cy="357"/>
          </a:xfrm>
        </p:grpSpPr>
        <p:grpSp>
          <p:nvGrpSpPr>
            <p:cNvPr id="96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39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138.76.29.8, 1345</a:t>
                </a:r>
              </a:p>
              <a:p>
                <a:r>
                  <a:rPr lang="en-US" sz="1200" dirty="0"/>
                  <a:t>D: 158.19.20.16, 80</a:t>
                </a:r>
              </a:p>
            </p:txBody>
          </p:sp>
          <p:grpSp>
            <p:nvGrpSpPr>
              <p:cNvPr id="97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46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7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8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43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4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34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5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3"/>
              <a:chOff x="5140" y="403"/>
              <a:chExt cx="218" cy="233"/>
            </a:xfrm>
          </p:grpSpPr>
          <p:sp>
            <p:nvSpPr>
              <p:cNvPr id="137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aphicFrame>
        <p:nvGraphicFramePr>
          <p:cNvPr id="150" name="Table 149"/>
          <p:cNvGraphicFramePr>
            <a:graphicFrameLocks noGrp="1"/>
          </p:cNvGraphicFramePr>
          <p:nvPr/>
        </p:nvGraphicFramePr>
        <p:xfrm>
          <a:off x="762000" y="3154680"/>
          <a:ext cx="426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138.76.29.7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10.0.0.1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138.76.29.8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10.0.0.3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30" name="Footer Placeholder 1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NAT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10600" cy="4876799"/>
          </a:xfrm>
        </p:spPr>
        <p:txBody>
          <a:bodyPr>
            <a:normAutofit/>
          </a:bodyPr>
          <a:lstStyle/>
          <a:p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: n local IP </a:t>
            </a:r>
            <a:r>
              <a:rPr lang="en-US" sz="2400" dirty="0">
                <a:sym typeface="Wingdings"/>
              </a:rPr>
              <a:t></a:t>
            </a:r>
            <a:r>
              <a:rPr lang="en-US" sz="2400" dirty="0"/>
              <a:t> 1 global IP</a:t>
            </a:r>
          </a:p>
          <a:p>
            <a:pPr lvl="1"/>
            <a:r>
              <a:rPr lang="en-US" sz="2000" dirty="0"/>
              <a:t>NAT: &lt;local IP, local port&gt; </a:t>
            </a:r>
            <a:r>
              <a:rPr lang="en-US" sz="2000" dirty="0">
                <a:sym typeface="Wingdings"/>
              </a:rPr>
              <a:t> 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FF0000"/>
                </a:solidFill>
              </a:rPr>
              <a:t>global IP</a:t>
            </a:r>
            <a:r>
              <a:rPr lang="en-US" sz="2000" dirty="0"/>
              <a:t>, global port&gt;</a:t>
            </a:r>
          </a:p>
          <a:p>
            <a:pPr lvl="1"/>
            <a:r>
              <a:rPr lang="en-US" sz="2000" dirty="0" err="1"/>
              <a:t>Có</a:t>
            </a:r>
            <a:r>
              <a:rPr lang="en-US" sz="2000" dirty="0"/>
              <a:t> n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endParaRPr lang="en-US" sz="2000" dirty="0"/>
          </a:p>
          <a:p>
            <a:pPr lvl="1"/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 (outside) </a:t>
            </a:r>
            <a:r>
              <a:rPr lang="en-US" sz="2000" dirty="0" err="1">
                <a:solidFill>
                  <a:srgbClr val="FF0000"/>
                </a:solidFill>
              </a:rPr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(inside)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3175000"/>
          <a:ext cx="426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138.76.29.7, 4590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10.0.0.1, 3345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reeform 139"/>
          <p:cNvSpPr>
            <a:spLocks/>
          </p:cNvSpPr>
          <p:nvPr/>
        </p:nvSpPr>
        <p:spPr bwMode="auto">
          <a:xfrm>
            <a:off x="147638" y="4548187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29"/>
          <p:cNvSpPr>
            <a:spLocks/>
          </p:cNvSpPr>
          <p:nvPr/>
        </p:nvSpPr>
        <p:spPr bwMode="auto">
          <a:xfrm>
            <a:off x="4437063" y="3819525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/>
        </p:nvGraphicFramePr>
        <p:xfrm>
          <a:off x="7466013" y="4130675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0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13" y="4130675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7515225" y="4919662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1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4919662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/>
        </p:nvGraphicFramePr>
        <p:xfrm>
          <a:off x="7486650" y="5684837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2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5684837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4551363" y="5141912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H="1">
            <a:off x="7386638" y="4398962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7391400" y="4394200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V="1">
            <a:off x="7397750" y="5899150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8016875" y="4129087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8143875" y="48974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8105775" y="579278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5603875" y="3757612"/>
            <a:ext cx="1871663" cy="1033463"/>
            <a:chOff x="3550" y="2055"/>
            <a:chExt cx="1179" cy="651"/>
          </a:xfrm>
        </p:grpSpPr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6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10.0.0.1, 3345</a:t>
                </a:r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33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30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" name="Group 87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24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502150" y="47196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 flipH="1">
            <a:off x="4625975" y="4970462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3" name="Group 135"/>
          <p:cNvGrpSpPr>
            <a:grpSpLocks/>
          </p:cNvGrpSpPr>
          <p:nvPr/>
        </p:nvGrpSpPr>
        <p:grpSpPr bwMode="auto">
          <a:xfrm>
            <a:off x="4733925" y="4332287"/>
            <a:ext cx="2784475" cy="1631950"/>
            <a:chOff x="3002" y="2417"/>
            <a:chExt cx="1754" cy="1028"/>
          </a:xfrm>
        </p:grpSpPr>
        <p:sp>
          <p:nvSpPr>
            <p:cNvPr id="44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10.0.0.1, 3345</a:t>
              </a:r>
            </a:p>
            <a:p>
              <a:endParaRPr lang="en-US" sz="1200"/>
            </a:p>
          </p:txBody>
        </p:sp>
        <p:grpSp>
          <p:nvGrpSpPr>
            <p:cNvPr id="28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5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8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33"/>
              <a:chOff x="5140" y="403"/>
              <a:chExt cx="218" cy="233"/>
            </a:xfrm>
          </p:grpSpPr>
          <p:sp>
            <p:nvSpPr>
              <p:cNvPr id="50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</p:grpSp>
      <p:grpSp>
        <p:nvGrpSpPr>
          <p:cNvPr id="39" name="Group 108"/>
          <p:cNvGrpSpPr>
            <a:grpSpLocks/>
          </p:cNvGrpSpPr>
          <p:nvPr/>
        </p:nvGrpSpPr>
        <p:grpSpPr bwMode="auto">
          <a:xfrm>
            <a:off x="1500188" y="4538662"/>
            <a:ext cx="2497137" cy="566738"/>
            <a:chOff x="1026" y="3559"/>
            <a:chExt cx="1573" cy="357"/>
          </a:xfrm>
        </p:grpSpPr>
        <p:grpSp>
          <p:nvGrpSpPr>
            <p:cNvPr id="40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138.76.29.7, 4590</a:t>
                </a:r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41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1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68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0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62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46" name="Group 129"/>
          <p:cNvGrpSpPr>
            <a:grpSpLocks/>
          </p:cNvGrpSpPr>
          <p:nvPr/>
        </p:nvGrpSpPr>
        <p:grpSpPr bwMode="auto">
          <a:xfrm>
            <a:off x="1328738" y="5578475"/>
            <a:ext cx="2471737" cy="703262"/>
            <a:chOff x="1163" y="3752"/>
            <a:chExt cx="1557" cy="443"/>
          </a:xfrm>
        </p:grpSpPr>
        <p:sp>
          <p:nvSpPr>
            <p:cNvPr id="7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S: 128.119.40.186, 80 </a:t>
              </a:r>
            </a:p>
            <a:p>
              <a:r>
                <a:rPr lang="en-US" sz="1200" dirty="0"/>
                <a:t>D: 138.76.29.7, 4590</a:t>
              </a:r>
            </a:p>
            <a:p>
              <a:endParaRPr lang="en-US" sz="1200" dirty="0"/>
            </a:p>
          </p:txBody>
        </p:sp>
        <p:grpSp>
          <p:nvGrpSpPr>
            <p:cNvPr id="47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86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83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8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33"/>
              <a:chOff x="5140" y="403"/>
              <a:chExt cx="218" cy="233"/>
            </a:xfrm>
          </p:grpSpPr>
          <p:sp>
            <p:nvSpPr>
              <p:cNvPr id="8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</p:grpSp>
      <p:sp>
        <p:nvSpPr>
          <p:cNvPr id="89" name="Line 138"/>
          <p:cNvSpPr>
            <a:spLocks noChangeShapeType="1"/>
          </p:cNvSpPr>
          <p:nvPr/>
        </p:nvSpPr>
        <p:spPr bwMode="auto">
          <a:xfrm>
            <a:off x="990600" y="5170487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9" name="Group 199"/>
          <p:cNvGrpSpPr/>
          <p:nvPr/>
        </p:nvGrpSpPr>
        <p:grpSpPr>
          <a:xfrm>
            <a:off x="4006850" y="5087937"/>
            <a:ext cx="501650" cy="232929"/>
            <a:chOff x="4038600" y="4747086"/>
            <a:chExt cx="501650" cy="232929"/>
          </a:xfrm>
        </p:grpSpPr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9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7" name="Group 130"/>
          <p:cNvGrpSpPr/>
          <p:nvPr/>
        </p:nvGrpSpPr>
        <p:grpSpPr>
          <a:xfrm>
            <a:off x="4267200" y="5334001"/>
            <a:ext cx="3810000" cy="1371599"/>
            <a:chOff x="4267200" y="5334001"/>
            <a:chExt cx="3810000" cy="1371599"/>
          </a:xfrm>
        </p:grpSpPr>
        <p:grpSp>
          <p:nvGrpSpPr>
            <p:cNvPr id="74" name="Group 50"/>
            <p:cNvGrpSpPr>
              <a:grpSpLocks/>
            </p:cNvGrpSpPr>
            <p:nvPr/>
          </p:nvGrpSpPr>
          <p:grpSpPr bwMode="auto">
            <a:xfrm>
              <a:off x="6205537" y="6138862"/>
              <a:ext cx="1871663" cy="566738"/>
              <a:chOff x="4381" y="786"/>
              <a:chExt cx="1108" cy="357"/>
            </a:xfrm>
          </p:grpSpPr>
          <p:sp>
            <p:nvSpPr>
              <p:cNvPr id="110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10.0.0.3, 1345</a:t>
                </a:r>
              </a:p>
              <a:p>
                <a:r>
                  <a:rPr lang="en-US" sz="1200" dirty="0"/>
                  <a:t>D: 158.19.20.16, 80</a:t>
                </a:r>
              </a:p>
            </p:txBody>
          </p:sp>
          <p:grpSp>
            <p:nvGrpSpPr>
              <p:cNvPr id="77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17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8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14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6" name="Freeform 51"/>
            <p:cNvSpPr>
              <a:spLocks/>
            </p:cNvSpPr>
            <p:nvPr/>
          </p:nvSpPr>
          <p:spPr bwMode="auto">
            <a:xfrm flipH="1">
              <a:off x="4267200" y="5334001"/>
              <a:ext cx="1905000" cy="1066800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80" name="Group 87"/>
            <p:cNvGrpSpPr>
              <a:grpSpLocks/>
            </p:cNvGrpSpPr>
            <p:nvPr/>
          </p:nvGrpSpPr>
          <p:grpSpPr bwMode="auto">
            <a:xfrm>
              <a:off x="5140325" y="6172200"/>
              <a:ext cx="346075" cy="369888"/>
              <a:chOff x="5140" y="403"/>
              <a:chExt cx="218" cy="233"/>
            </a:xfrm>
          </p:grpSpPr>
          <p:sp>
            <p:nvSpPr>
              <p:cNvPr id="108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90" name="Group 108"/>
          <p:cNvGrpSpPr>
            <a:grpSpLocks/>
          </p:cNvGrpSpPr>
          <p:nvPr/>
        </p:nvGrpSpPr>
        <p:grpSpPr bwMode="auto">
          <a:xfrm>
            <a:off x="1447800" y="6067425"/>
            <a:ext cx="2497137" cy="566738"/>
            <a:chOff x="1026" y="3559"/>
            <a:chExt cx="1573" cy="357"/>
          </a:xfrm>
        </p:grpSpPr>
        <p:grpSp>
          <p:nvGrpSpPr>
            <p:cNvPr id="96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39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138.76.29.7, 3450</a:t>
                </a:r>
              </a:p>
              <a:p>
                <a:r>
                  <a:rPr lang="en-US" sz="1200" dirty="0"/>
                  <a:t>D: 158.19.20.16, 80</a:t>
                </a:r>
              </a:p>
            </p:txBody>
          </p:sp>
          <p:grpSp>
            <p:nvGrpSpPr>
              <p:cNvPr id="97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46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7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8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43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4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34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5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3"/>
              <a:chOff x="5140" y="403"/>
              <a:chExt cx="218" cy="233"/>
            </a:xfrm>
          </p:grpSpPr>
          <p:sp>
            <p:nvSpPr>
              <p:cNvPr id="137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aphicFrame>
        <p:nvGraphicFramePr>
          <p:cNvPr id="150" name="Table 149"/>
          <p:cNvGraphicFramePr>
            <a:graphicFrameLocks noGrp="1"/>
          </p:cNvGraphicFramePr>
          <p:nvPr/>
        </p:nvGraphicFramePr>
        <p:xfrm>
          <a:off x="762000" y="3124200"/>
          <a:ext cx="426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138.76.29.7, 4590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10.0.0.1, 3345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138.76.29.7,</a:t>
                      </a:r>
                      <a:r>
                        <a:rPr lang="en-US" baseline="0" dirty="0"/>
                        <a:t> 3450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10.0.0.3, 1345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2" name="Text Box 56"/>
          <p:cNvSpPr txBox="1">
            <a:spLocks noChangeArrowheads="1"/>
          </p:cNvSpPr>
          <p:nvPr/>
        </p:nvSpPr>
        <p:spPr bwMode="auto">
          <a:xfrm>
            <a:off x="2663825" y="527685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138.76.29.7</a:t>
            </a:r>
          </a:p>
        </p:txBody>
      </p:sp>
      <p:sp>
        <p:nvSpPr>
          <p:cNvPr id="133" name="Line 57"/>
          <p:cNvSpPr>
            <a:spLocks noChangeShapeType="1"/>
          </p:cNvSpPr>
          <p:nvPr/>
        </p:nvSpPr>
        <p:spPr bwMode="auto">
          <a:xfrm flipH="1">
            <a:off x="3886200" y="5208587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" name="Slide Number Placeholder 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35" name="Footer Placeholder 1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Overlaping</a:t>
            </a:r>
            <a:r>
              <a:rPr lang="en-US" dirty="0"/>
              <a:t> NAT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/>
              <a:t>: &lt;local IP, port&gt; </a:t>
            </a:r>
            <a:r>
              <a:rPr lang="en-US" dirty="0">
                <a:sym typeface="Wingdings"/>
              </a:rPr>
              <a:t> </a:t>
            </a:r>
            <a:r>
              <a:rPr lang="en-US" dirty="0"/>
              <a:t>&lt;global IP, port&gt; </a:t>
            </a:r>
          </a:p>
          <a:p>
            <a:pPr lvl="1"/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(outside)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(inside)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publish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i="1" dirty="0" err="1"/>
              <a:t>ngoài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3733800"/>
          <a:ext cx="426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138.76.29.7, 80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10.0.0.1, 80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reeform 139"/>
          <p:cNvSpPr>
            <a:spLocks/>
          </p:cNvSpPr>
          <p:nvPr/>
        </p:nvSpPr>
        <p:spPr bwMode="auto">
          <a:xfrm>
            <a:off x="-152400" y="4081462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29"/>
          <p:cNvSpPr>
            <a:spLocks/>
          </p:cNvSpPr>
          <p:nvPr/>
        </p:nvSpPr>
        <p:spPr bwMode="auto">
          <a:xfrm>
            <a:off x="4137025" y="3352800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/>
        </p:nvGraphicFramePr>
        <p:xfrm>
          <a:off x="7165975" y="3663950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4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3663950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7215187" y="4452937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5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7" y="4452937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/>
        </p:nvGraphicFramePr>
        <p:xfrm>
          <a:off x="7186612" y="5218112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6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612" y="5218112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4251325" y="4675187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H="1">
            <a:off x="7086600" y="3932237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7091362" y="3927475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V="1">
            <a:off x="7097712" y="5432425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7716837" y="3662362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7843837" y="4430712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7805737" y="5326062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202112" y="4252912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 flipH="1">
            <a:off x="4325937" y="4503737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auto">
          <a:xfrm>
            <a:off x="2363787" y="4810125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138.76.29.7</a:t>
            </a:r>
          </a:p>
        </p:txBody>
      </p:sp>
      <p:sp>
        <p:nvSpPr>
          <p:cNvPr id="39" name="Line 57"/>
          <p:cNvSpPr>
            <a:spLocks noChangeShapeType="1"/>
          </p:cNvSpPr>
          <p:nvPr/>
        </p:nvSpPr>
        <p:spPr bwMode="auto">
          <a:xfrm flipH="1">
            <a:off x="3586162" y="4741862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135"/>
          <p:cNvGrpSpPr>
            <a:grpSpLocks/>
          </p:cNvGrpSpPr>
          <p:nvPr/>
        </p:nvGrpSpPr>
        <p:grpSpPr bwMode="auto">
          <a:xfrm>
            <a:off x="4433887" y="3865562"/>
            <a:ext cx="2784475" cy="1638300"/>
            <a:chOff x="3002" y="2417"/>
            <a:chExt cx="1754" cy="1032"/>
          </a:xfrm>
        </p:grpSpPr>
        <p:sp>
          <p:nvSpPr>
            <p:cNvPr id="44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S: 120.11.40.18, 3345</a:t>
              </a:r>
            </a:p>
            <a:p>
              <a:r>
                <a:rPr lang="en-US" sz="1200" dirty="0"/>
                <a:t>D: 10.0.0.1, 80</a:t>
              </a:r>
            </a:p>
            <a:p>
              <a:endParaRPr lang="en-US" sz="1200" dirty="0"/>
            </a:p>
          </p:txBody>
        </p: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5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0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33"/>
              <a:chOff x="5140" y="403"/>
              <a:chExt cx="218" cy="233"/>
            </a:xfrm>
          </p:grpSpPr>
          <p:sp>
            <p:nvSpPr>
              <p:cNvPr id="50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1" name="Group 129"/>
          <p:cNvGrpSpPr>
            <a:grpSpLocks/>
          </p:cNvGrpSpPr>
          <p:nvPr/>
        </p:nvGrpSpPr>
        <p:grpSpPr bwMode="auto">
          <a:xfrm>
            <a:off x="1028700" y="5111749"/>
            <a:ext cx="2471737" cy="525462"/>
            <a:chOff x="1163" y="3752"/>
            <a:chExt cx="1557" cy="331"/>
          </a:xfrm>
        </p:grpSpPr>
        <p:sp>
          <p:nvSpPr>
            <p:cNvPr id="7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S: 120.11.40.18, 3345</a:t>
              </a:r>
            </a:p>
            <a:p>
              <a:r>
                <a:rPr lang="en-US" sz="1200" dirty="0"/>
                <a:t>D: 138.76.29.7, 80</a:t>
              </a:r>
            </a:p>
          </p:txBody>
        </p:sp>
        <p:grpSp>
          <p:nvGrpSpPr>
            <p:cNvPr id="22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86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83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4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33"/>
              <a:chOff x="5140" y="403"/>
              <a:chExt cx="218" cy="233"/>
            </a:xfrm>
          </p:grpSpPr>
          <p:sp>
            <p:nvSpPr>
              <p:cNvPr id="8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89" name="Line 138"/>
          <p:cNvSpPr>
            <a:spLocks noChangeShapeType="1"/>
          </p:cNvSpPr>
          <p:nvPr/>
        </p:nvSpPr>
        <p:spPr bwMode="auto">
          <a:xfrm>
            <a:off x="690562" y="4703762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5" name="Group 199"/>
          <p:cNvGrpSpPr/>
          <p:nvPr/>
        </p:nvGrpSpPr>
        <p:grpSpPr>
          <a:xfrm>
            <a:off x="3706812" y="4621212"/>
            <a:ext cx="501650" cy="232929"/>
            <a:chOff x="4038600" y="4747086"/>
            <a:chExt cx="501650" cy="232929"/>
          </a:xfrm>
        </p:grpSpPr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9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1"/>
          <p:cNvSpPr>
            <a:spLocks noChangeArrowheads="1"/>
          </p:cNvSpPr>
          <p:nvPr/>
        </p:nvSpPr>
        <p:spPr bwMode="auto">
          <a:xfrm>
            <a:off x="2133600" y="1447800"/>
            <a:ext cx="4647187" cy="2686107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391056" y="4168198"/>
            <a:ext cx="2069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192.168.1.0/24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–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70" name="Slide Number Placeholder 4"/>
          <p:cNvSpPr txBox="1">
            <a:spLocks/>
          </p:cNvSpPr>
          <p:nvPr/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F012D-5E39-4C30-9E0D-C3E8FE30521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9" name="Picture 22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3825" y="2362201"/>
            <a:ext cx="760412" cy="925513"/>
          </a:xfrm>
          <a:prstGeom prst="rect">
            <a:avLst/>
          </a:prstGeom>
          <a:noFill/>
        </p:spPr>
      </p:pic>
      <p:sp>
        <p:nvSpPr>
          <p:cNvPr id="80" name="AutoShape 33"/>
          <p:cNvSpPr>
            <a:spLocks noChangeArrowheads="1"/>
          </p:cNvSpPr>
          <p:nvPr/>
        </p:nvSpPr>
        <p:spPr bwMode="auto">
          <a:xfrm>
            <a:off x="2477625" y="3124199"/>
            <a:ext cx="533400" cy="457201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 dirty="0"/>
              <a:t>.3</a:t>
            </a:r>
          </a:p>
        </p:txBody>
      </p:sp>
      <p:cxnSp>
        <p:nvCxnSpPr>
          <p:cNvPr id="109" name="Straight Connector 108"/>
          <p:cNvCxnSpPr>
            <a:endCxn id="79" idx="3"/>
          </p:cNvCxnSpPr>
          <p:nvPr/>
        </p:nvCxnSpPr>
        <p:spPr>
          <a:xfrm rot="10800000" flipV="1">
            <a:off x="3314238" y="2432364"/>
            <a:ext cx="993855" cy="39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753175" y="1940721"/>
            <a:ext cx="626400" cy="224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9" descr="Server01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5379575" y="1420813"/>
            <a:ext cx="884238" cy="1039813"/>
          </a:xfrm>
          <a:prstGeom prst="rect">
            <a:avLst/>
          </a:prstGeom>
          <a:noFill/>
        </p:spPr>
      </p:pic>
      <p:sp>
        <p:nvSpPr>
          <p:cNvPr id="112" name="AutoShape 35"/>
          <p:cNvSpPr>
            <a:spLocks noChangeArrowheads="1"/>
          </p:cNvSpPr>
          <p:nvPr/>
        </p:nvSpPr>
        <p:spPr bwMode="auto">
          <a:xfrm>
            <a:off x="4992225" y="1955801"/>
            <a:ext cx="495300" cy="330200"/>
          </a:xfrm>
          <a:prstGeom prst="roundRect">
            <a:avLst>
              <a:gd name="adj" fmla="val 0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/>
              <a:t>.1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220825" y="1154669"/>
            <a:ext cx="133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 server</a:t>
            </a:r>
          </a:p>
        </p:txBody>
      </p:sp>
      <p:cxnSp>
        <p:nvCxnSpPr>
          <p:cNvPr id="130" name="Straight Connector 129"/>
          <p:cNvCxnSpPr>
            <a:stCxn id="111" idx="3"/>
          </p:cNvCxnSpPr>
          <p:nvPr/>
        </p:nvCxnSpPr>
        <p:spPr>
          <a:xfrm flipV="1">
            <a:off x="6263813" y="1707540"/>
            <a:ext cx="2194387" cy="23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AutoShape 35"/>
          <p:cNvSpPr>
            <a:spLocks noChangeArrowheads="1"/>
          </p:cNvSpPr>
          <p:nvPr/>
        </p:nvSpPr>
        <p:spPr bwMode="auto">
          <a:xfrm>
            <a:off x="6096000" y="1524000"/>
            <a:ext cx="1600200" cy="304800"/>
          </a:xfrm>
          <a:prstGeom prst="roundRect">
            <a:avLst>
              <a:gd name="adj" fmla="val 0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>
                <a:solidFill>
                  <a:srgbClr val="002060"/>
                </a:solidFill>
              </a:rPr>
              <a:t>172.29.1.1/24</a:t>
            </a:r>
          </a:p>
        </p:txBody>
      </p:sp>
      <p:pic>
        <p:nvPicPr>
          <p:cNvPr id="139" name="Picture 22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124200"/>
            <a:ext cx="760412" cy="925513"/>
          </a:xfrm>
          <a:prstGeom prst="rect">
            <a:avLst/>
          </a:prstGeom>
          <a:noFill/>
        </p:spPr>
      </p:pic>
      <p:cxnSp>
        <p:nvCxnSpPr>
          <p:cNvPr id="140" name="Straight Connector 139"/>
          <p:cNvCxnSpPr>
            <a:endCxn id="139" idx="0"/>
          </p:cNvCxnSpPr>
          <p:nvPr/>
        </p:nvCxnSpPr>
        <p:spPr>
          <a:xfrm rot="5400000">
            <a:off x="4206794" y="2732014"/>
            <a:ext cx="604198" cy="18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AutoShape 33"/>
          <p:cNvSpPr>
            <a:spLocks noChangeArrowheads="1"/>
          </p:cNvSpPr>
          <p:nvPr/>
        </p:nvSpPr>
        <p:spPr bwMode="auto">
          <a:xfrm>
            <a:off x="4648200" y="3657599"/>
            <a:ext cx="762000" cy="457201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 dirty="0"/>
              <a:t>.253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306425" y="2133601"/>
            <a:ext cx="771811" cy="394368"/>
            <a:chOff x="2976" y="3327"/>
            <a:chExt cx="463" cy="198"/>
          </a:xfrm>
        </p:grpSpPr>
        <p:sp>
          <p:nvSpPr>
            <p:cNvPr id="82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103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04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05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06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07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08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95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6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7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8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9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00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01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02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87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88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89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0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1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2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3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4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146" name="TextBox 145"/>
          <p:cNvSpPr txBox="1"/>
          <p:nvPr/>
        </p:nvSpPr>
        <p:spPr>
          <a:xfrm>
            <a:off x="4800600" y="3276600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server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651248"/>
            <a:ext cx="8001000" cy="2206752"/>
          </a:xfrm>
        </p:spPr>
        <p:txBody>
          <a:bodyPr>
            <a:normAutofit/>
          </a:bodyPr>
          <a:lstStyle/>
          <a:p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LAN: 192.168.1.0/24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IP: 172.29.1.1</a:t>
            </a:r>
          </a:p>
          <a:p>
            <a:pPr lvl="1"/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FTP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192.168.3.253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7696200" y="1524000"/>
            <a:ext cx="771811" cy="394368"/>
            <a:chOff x="2976" y="3327"/>
            <a:chExt cx="463" cy="198"/>
          </a:xfrm>
        </p:grpSpPr>
        <p:sp>
          <p:nvSpPr>
            <p:cNvPr id="53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75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76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77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78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13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14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11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66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7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8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9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71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72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73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74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58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9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0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1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2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3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4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5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pic>
        <p:nvPicPr>
          <p:cNvPr id="115" name="Picture 22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743200"/>
            <a:ext cx="760412" cy="925513"/>
          </a:xfrm>
          <a:prstGeom prst="rect">
            <a:avLst/>
          </a:prstGeom>
          <a:noFill/>
        </p:spPr>
      </p:pic>
      <p:cxnSp>
        <p:nvCxnSpPr>
          <p:cNvPr id="116" name="Straight Connector 115"/>
          <p:cNvCxnSpPr>
            <a:stCxn id="76" idx="2"/>
            <a:endCxn id="115" idx="0"/>
          </p:cNvCxnSpPr>
          <p:nvPr/>
        </p:nvCxnSpPr>
        <p:spPr>
          <a:xfrm rot="5400000">
            <a:off x="7349482" y="2103926"/>
            <a:ext cx="832799" cy="445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AutoShape 33"/>
          <p:cNvSpPr>
            <a:spLocks noChangeArrowheads="1"/>
          </p:cNvSpPr>
          <p:nvPr/>
        </p:nvSpPr>
        <p:spPr bwMode="auto">
          <a:xfrm>
            <a:off x="6705600" y="3581400"/>
            <a:ext cx="1905000" cy="457201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/>
              <a:t>172.29.1.2/24</a:t>
            </a:r>
            <a:endParaRPr lang="en-US" b="1" dirty="0"/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83" name="Footer Placeholder 8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/>
      <p:bldP spid="80" grpId="0"/>
      <p:bldP spid="112" grpId="0"/>
      <p:bldP spid="123" grpId="0"/>
      <p:bldP spid="131" grpId="0"/>
      <p:bldP spid="144" grpId="0"/>
      <p:bldP spid="146" grpId="0"/>
      <p:bldP spid="51" grpId="0" build="p"/>
      <p:bldP spid="12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wins 2k3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card public </a:t>
            </a:r>
            <a:r>
              <a:rPr lang="en-US" dirty="0" err="1"/>
              <a:t>và</a:t>
            </a:r>
            <a:r>
              <a:rPr lang="en-US" dirty="0"/>
              <a:t> private</a:t>
            </a:r>
          </a:p>
          <a:p>
            <a:pPr lvl="1"/>
            <a:r>
              <a:rPr lang="en-US" dirty="0"/>
              <a:t>Private: 192.168.1.1</a:t>
            </a:r>
          </a:p>
          <a:p>
            <a:pPr lvl="1"/>
            <a:r>
              <a:rPr lang="en-US" dirty="0"/>
              <a:t>Public:  172.29.1.1</a:t>
            </a:r>
          </a:p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publish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): Web</a:t>
            </a:r>
          </a:p>
          <a:p>
            <a:pPr lvl="1"/>
            <a:r>
              <a:rPr lang="en-US" dirty="0"/>
              <a:t>Local IP: 192.168.1.253</a:t>
            </a:r>
          </a:p>
          <a:p>
            <a:pPr lvl="1"/>
            <a:r>
              <a:rPr lang="en-US" dirty="0"/>
              <a:t>Incoming port: 80</a:t>
            </a:r>
          </a:p>
          <a:p>
            <a:pPr lvl="1"/>
            <a:r>
              <a:rPr lang="en-US"/>
              <a:t>Outgoing </a:t>
            </a:r>
            <a:r>
              <a:rPr lang="en-US" dirty="0"/>
              <a:t>port: 80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Slide </a:t>
            </a:r>
            <a:r>
              <a:rPr lang="en-US" dirty="0" err="1">
                <a:latin typeface="Arial" charset="0"/>
              </a:rPr>
              <a:t>của</a:t>
            </a:r>
            <a:r>
              <a:rPr lang="en-US" dirty="0">
                <a:latin typeface="Arial" charset="0"/>
              </a:rPr>
              <a:t> J.F Kurose and K.W. Ross </a:t>
            </a:r>
            <a:r>
              <a:rPr lang="en-US" dirty="0" err="1">
                <a:latin typeface="Arial" charset="0"/>
              </a:rPr>
              <a:t>về</a:t>
            </a:r>
            <a:r>
              <a:rPr lang="en-US" dirty="0">
                <a:latin typeface="Arial" charset="0"/>
              </a:rPr>
              <a:t> Computer Networking: A Top Down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segment </a:t>
            </a:r>
            <a:r>
              <a:rPr lang="en-US" dirty="0" err="1"/>
              <a:t>từ</a:t>
            </a:r>
            <a:r>
              <a:rPr lang="en-US" dirty="0"/>
              <a:t> host </a:t>
            </a:r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host </a:t>
            </a:r>
            <a:r>
              <a:rPr lang="en-US" dirty="0" err="1"/>
              <a:t>nhận</a:t>
            </a:r>
            <a:endParaRPr lang="en-US" dirty="0"/>
          </a:p>
          <a:p>
            <a:r>
              <a:rPr lang="en-US" dirty="0" err="1"/>
              <a:t>Tại</a:t>
            </a:r>
            <a:r>
              <a:rPr lang="en-US" dirty="0"/>
              <a:t> host </a:t>
            </a:r>
            <a:r>
              <a:rPr lang="en-US" dirty="0" err="1"/>
              <a:t>gởi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segment </a:t>
            </a:r>
            <a:r>
              <a:rPr lang="en-US" dirty="0" err="1"/>
              <a:t>từ</a:t>
            </a:r>
            <a:r>
              <a:rPr lang="en-US" dirty="0"/>
              <a:t> transport layer</a:t>
            </a:r>
          </a:p>
          <a:p>
            <a:pPr lvl="1"/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packet</a:t>
            </a:r>
          </a:p>
          <a:p>
            <a:r>
              <a:rPr lang="en-US" dirty="0" err="1"/>
              <a:t>Tại</a:t>
            </a:r>
            <a:r>
              <a:rPr lang="en-US" dirty="0"/>
              <a:t> host </a:t>
            </a:r>
            <a:r>
              <a:rPr lang="en-US" dirty="0" err="1"/>
              <a:t>nhận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packet </a:t>
            </a:r>
            <a:r>
              <a:rPr lang="en-US" dirty="0" err="1"/>
              <a:t>từ</a:t>
            </a:r>
            <a:r>
              <a:rPr lang="en-US" dirty="0"/>
              <a:t> data link layer</a:t>
            </a:r>
          </a:p>
          <a:p>
            <a:pPr lvl="1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segment </a:t>
            </a:r>
            <a:r>
              <a:rPr lang="en-US" dirty="0" err="1"/>
              <a:t>lên</a:t>
            </a:r>
            <a:r>
              <a:rPr lang="en-US" dirty="0"/>
              <a:t> transport layer</a:t>
            </a:r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router:</a:t>
            </a:r>
          </a:p>
          <a:p>
            <a:pPr lvl="1"/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FFC000"/>
                </a:solidFill>
              </a:rPr>
              <a:t>thông</a:t>
            </a:r>
            <a:r>
              <a:rPr lang="en-US" b="1" i="1" dirty="0">
                <a:solidFill>
                  <a:srgbClr val="FFC000"/>
                </a:solidFill>
              </a:rPr>
              <a:t> tin </a:t>
            </a:r>
            <a:r>
              <a:rPr lang="en-US" b="1" i="1" dirty="0" err="1">
                <a:solidFill>
                  <a:srgbClr val="FFC000"/>
                </a:solidFill>
              </a:rPr>
              <a:t>đích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đến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packet </a:t>
            </a:r>
            <a:r>
              <a:rPr lang="en-US" dirty="0" err="1"/>
              <a:t>đến</a:t>
            </a:r>
            <a:r>
              <a:rPr lang="en-US" dirty="0"/>
              <a:t> host </a:t>
            </a:r>
            <a:r>
              <a:rPr lang="en-US" dirty="0" err="1"/>
              <a:t>nhận</a:t>
            </a:r>
            <a:endParaRPr lang="en-US" dirty="0"/>
          </a:p>
          <a:p>
            <a:pPr lvl="2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: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pPr lvl="2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interface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interface </a:t>
            </a:r>
            <a:r>
              <a:rPr lang="en-US" dirty="0" err="1"/>
              <a:t>gởi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- 2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001000" cy="517855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 err="1"/>
              <a:t>Tầng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2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endParaRPr lang="en-US" sz="2800" dirty="0"/>
          </a:p>
          <a:p>
            <a:pPr lvl="1" eaLnBrk="1" hangingPunct="1">
              <a:lnSpc>
                <a:spcPct val="150000"/>
              </a:lnSpc>
            </a:pP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(Connection)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Virtual Circuit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2 host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(Connectionless)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Datagram Network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gởi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700" dirty="0" err="1"/>
              <a:t>Trong</a:t>
            </a:r>
            <a:r>
              <a:rPr lang="en-US" sz="2700" dirty="0"/>
              <a:t> 1 </a:t>
            </a:r>
            <a:r>
              <a:rPr lang="en-US" sz="2700" dirty="0" err="1"/>
              <a:t>kiến</a:t>
            </a:r>
            <a:r>
              <a:rPr lang="en-US" sz="2700" dirty="0"/>
              <a:t> </a:t>
            </a:r>
            <a:r>
              <a:rPr lang="en-US" sz="2700" dirty="0" err="1"/>
              <a:t>trúc</a:t>
            </a:r>
            <a:r>
              <a:rPr lang="en-US" sz="2700" dirty="0"/>
              <a:t> </a:t>
            </a:r>
            <a:r>
              <a:rPr lang="en-US" sz="2700" dirty="0" err="1"/>
              <a:t>mạng</a:t>
            </a:r>
            <a:r>
              <a:rPr lang="en-US" sz="2700" dirty="0"/>
              <a:t>: </a:t>
            </a:r>
            <a:r>
              <a:rPr lang="en-US" sz="2700" dirty="0" err="1"/>
              <a:t>chỉ</a:t>
            </a:r>
            <a:r>
              <a:rPr lang="en-US" sz="2700" dirty="0"/>
              <a:t> </a:t>
            </a:r>
            <a:r>
              <a:rPr lang="en-US" sz="2700" dirty="0" err="1"/>
              <a:t>hỗ</a:t>
            </a:r>
            <a:r>
              <a:rPr lang="en-US" sz="2700" dirty="0"/>
              <a:t> </a:t>
            </a:r>
            <a:r>
              <a:rPr lang="en-US" sz="2700" dirty="0" err="1"/>
              <a:t>trợ</a:t>
            </a:r>
            <a:r>
              <a:rPr lang="en-US" sz="2700" dirty="0"/>
              <a:t> </a:t>
            </a:r>
            <a:r>
              <a:rPr lang="en-US" sz="2700" dirty="0" err="1"/>
              <a:t>duy</a:t>
            </a:r>
            <a:r>
              <a:rPr lang="en-US" sz="2700" dirty="0"/>
              <a:t> </a:t>
            </a:r>
            <a:r>
              <a:rPr lang="en-US" sz="2700" dirty="0" err="1"/>
              <a:t>nhất</a:t>
            </a:r>
            <a:r>
              <a:rPr lang="en-US" sz="2700" dirty="0"/>
              <a:t> 1 </a:t>
            </a:r>
            <a:r>
              <a:rPr lang="en-US" sz="2700" dirty="0" err="1"/>
              <a:t>loại</a:t>
            </a:r>
            <a:r>
              <a:rPr lang="en-US" sz="2700" dirty="0"/>
              <a:t> </a:t>
            </a:r>
            <a:r>
              <a:rPr lang="en-US" sz="2700" dirty="0" err="1"/>
              <a:t>dịch</a:t>
            </a:r>
            <a:r>
              <a:rPr lang="en-US" sz="2700" dirty="0"/>
              <a:t> </a:t>
            </a:r>
            <a:r>
              <a:rPr lang="en-US" sz="2700" dirty="0" err="1"/>
              <a:t>vụ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Virtual circuit (VC) network - 1</a:t>
            </a:r>
            <a:endParaRPr 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001000" cy="50261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lập</a:t>
            </a:r>
            <a:r>
              <a:rPr lang="en-US" sz="2600" dirty="0"/>
              <a:t>, </a:t>
            </a:r>
            <a:r>
              <a:rPr lang="en-US" sz="2600" dirty="0" err="1"/>
              <a:t>quản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, </a:t>
            </a:r>
            <a:r>
              <a:rPr lang="en-US" sz="2600" dirty="0" err="1"/>
              <a:t>duy</a:t>
            </a:r>
            <a:r>
              <a:rPr lang="en-US" sz="2600" dirty="0"/>
              <a:t> </a:t>
            </a:r>
            <a:r>
              <a:rPr lang="en-US" sz="2600" dirty="0" err="1"/>
              <a:t>trì</a:t>
            </a:r>
            <a:r>
              <a:rPr lang="en-US" sz="2600" dirty="0"/>
              <a:t> </a:t>
            </a:r>
            <a:r>
              <a:rPr lang="en-US" sz="2600" dirty="0" err="1"/>
              <a:t>mỗi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nối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truyền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endParaRPr lang="en-US" sz="2600" dirty="0"/>
          </a:p>
          <a:p>
            <a:pPr lvl="1">
              <a:lnSpc>
                <a:spcPct val="150000"/>
              </a:lnSpc>
            </a:pPr>
            <a:r>
              <a:rPr lang="en-US" dirty="0"/>
              <a:t>1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VC (VC number)</a:t>
            </a:r>
          </a:p>
          <a:p>
            <a:pPr lvl="3">
              <a:lnSpc>
                <a:spcPct val="150000"/>
              </a:lnSpc>
            </a:pP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link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virtual circuit identifier (VC ID)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Các</a:t>
            </a:r>
            <a:r>
              <a:rPr lang="en-US" dirty="0"/>
              <a:t>  router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VC ID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VD ID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qua router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: Virtual Circuit number (VC ID)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ATM, X.25, Frame-Relay,…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Virtual circuit (VC) network - 2</a:t>
            </a:r>
            <a:endParaRPr lang="vi-VN" dirty="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278187" y="3617913"/>
            <a:ext cx="2847975" cy="1481137"/>
          </a:xfrm>
          <a:custGeom>
            <a:avLst/>
            <a:gdLst/>
            <a:ahLst/>
            <a:cxnLst>
              <a:cxn ang="0">
                <a:pos x="6" y="483"/>
              </a:cxn>
              <a:cxn ang="0">
                <a:pos x="108" y="125"/>
              </a:cxn>
              <a:cxn ang="0">
                <a:pos x="559" y="100"/>
              </a:cxn>
              <a:cxn ang="0">
                <a:pos x="1128" y="29"/>
              </a:cxn>
              <a:cxn ang="0">
                <a:pos x="1716" y="275"/>
              </a:cxn>
              <a:cxn ang="0">
                <a:pos x="1596" y="827"/>
              </a:cxn>
              <a:cxn ang="0">
                <a:pos x="1380" y="911"/>
              </a:cxn>
              <a:cxn ang="0">
                <a:pos x="840" y="929"/>
              </a:cxn>
              <a:cxn ang="0">
                <a:pos x="414" y="911"/>
              </a:cxn>
              <a:cxn ang="0">
                <a:pos x="143" y="832"/>
              </a:cxn>
              <a:cxn ang="0">
                <a:pos x="6" y="483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" name="Line 101"/>
          <p:cNvSpPr>
            <a:spLocks noChangeShapeType="1"/>
          </p:cNvSpPr>
          <p:nvPr/>
        </p:nvSpPr>
        <p:spPr bwMode="auto">
          <a:xfrm rot="5400000" flipV="1">
            <a:off x="2632075" y="3360737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9" name="Freeform 107"/>
          <p:cNvSpPr>
            <a:spLocks/>
          </p:cNvSpPr>
          <p:nvPr/>
        </p:nvSpPr>
        <p:spPr bwMode="auto">
          <a:xfrm>
            <a:off x="3916362" y="3911600"/>
            <a:ext cx="542925" cy="295275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342" y="0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" name="Group 427"/>
          <p:cNvGrpSpPr>
            <a:grpSpLocks/>
          </p:cNvGrpSpPr>
          <p:nvPr/>
        </p:nvGrpSpPr>
        <p:grpSpPr bwMode="auto">
          <a:xfrm>
            <a:off x="404812" y="2281238"/>
            <a:ext cx="1566863" cy="1987550"/>
            <a:chOff x="2366" y="929"/>
            <a:chExt cx="987" cy="1252"/>
          </a:xfrm>
        </p:grpSpPr>
        <p:graphicFrame>
          <p:nvGraphicFramePr>
            <p:cNvPr id="95" name="Object 49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39" name="Clip" r:id="rId4" imgW="1305000" imgH="1085760" progId="">
                    <p:embed/>
                  </p:oleObj>
                </mc:Choice>
                <mc:Fallback>
                  <p:oleObj name="Clip" r:id="rId4" imgW="1305000" imgH="1085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402"/>
            <p:cNvGrpSpPr>
              <a:grpSpLocks/>
            </p:cNvGrpSpPr>
            <p:nvPr/>
          </p:nvGrpSpPr>
          <p:grpSpPr bwMode="auto">
            <a:xfrm>
              <a:off x="2366" y="1149"/>
              <a:ext cx="987" cy="1038"/>
              <a:chOff x="2956" y="969"/>
              <a:chExt cx="513" cy="529"/>
            </a:xfrm>
          </p:grpSpPr>
          <p:sp>
            <p:nvSpPr>
              <p:cNvPr id="97" name="Rectangle 403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98" name="Rectangle 404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99" name="Rectangle 405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00" name="Text Box 406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application</a:t>
                </a:r>
              </a:p>
              <a:p>
                <a:pPr algn="ctr"/>
                <a:r>
                  <a:rPr lang="en-US" sz="2000"/>
                  <a:t>transport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network</a:t>
                </a:r>
                <a:endParaRPr lang="en-US" sz="2000"/>
              </a:p>
              <a:p>
                <a:pPr algn="ctr"/>
                <a:r>
                  <a:rPr lang="en-US" sz="2000"/>
                  <a:t>data link</a:t>
                </a:r>
              </a:p>
              <a:p>
                <a:pPr algn="ctr"/>
                <a:r>
                  <a:rPr lang="en-US" sz="2000"/>
                  <a:t>physical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101" name="Line 407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02" name="Line 408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03" name="Line 409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04" name="Line 410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sp>
        <p:nvSpPr>
          <p:cNvPr id="105" name="Freeform 420"/>
          <p:cNvSpPr>
            <a:spLocks/>
          </p:cNvSpPr>
          <p:nvPr/>
        </p:nvSpPr>
        <p:spPr bwMode="auto">
          <a:xfrm>
            <a:off x="4957762" y="3905250"/>
            <a:ext cx="504825" cy="30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8" y="194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6" name="Freeform 421"/>
          <p:cNvSpPr>
            <a:spLocks/>
          </p:cNvSpPr>
          <p:nvPr/>
        </p:nvSpPr>
        <p:spPr bwMode="auto">
          <a:xfrm>
            <a:off x="3892550" y="4297363"/>
            <a:ext cx="481012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4" y="174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7" name="Freeform 422"/>
          <p:cNvSpPr>
            <a:spLocks/>
          </p:cNvSpPr>
          <p:nvPr/>
        </p:nvSpPr>
        <p:spPr bwMode="auto">
          <a:xfrm>
            <a:off x="4840287" y="4273550"/>
            <a:ext cx="628650" cy="247650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378" y="0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8" name="Freeform 423"/>
          <p:cNvSpPr>
            <a:spLocks/>
          </p:cNvSpPr>
          <p:nvPr/>
        </p:nvSpPr>
        <p:spPr bwMode="auto">
          <a:xfrm>
            <a:off x="5507037" y="4327525"/>
            <a:ext cx="206375" cy="508000"/>
          </a:xfrm>
          <a:custGeom>
            <a:avLst/>
            <a:gdLst/>
            <a:ahLst/>
            <a:cxnLst>
              <a:cxn ang="0">
                <a:pos x="0" y="500"/>
              </a:cxn>
              <a:cxn ang="0">
                <a:pos x="118" y="0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9" name="Freeform 424"/>
          <p:cNvSpPr>
            <a:spLocks/>
          </p:cNvSpPr>
          <p:nvPr/>
        </p:nvSpPr>
        <p:spPr bwMode="auto">
          <a:xfrm>
            <a:off x="4271962" y="4860925"/>
            <a:ext cx="736600" cy="74613"/>
          </a:xfrm>
          <a:custGeom>
            <a:avLst/>
            <a:gdLst/>
            <a:ahLst/>
            <a:cxnLst>
              <a:cxn ang="0">
                <a:pos x="370" y="32"/>
              </a:cxn>
              <a:cxn ang="0">
                <a:pos x="0" y="0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0" name="Freeform 425"/>
          <p:cNvSpPr>
            <a:spLocks/>
          </p:cNvSpPr>
          <p:nvPr/>
        </p:nvSpPr>
        <p:spPr bwMode="auto">
          <a:xfrm>
            <a:off x="3735387" y="4321175"/>
            <a:ext cx="193675" cy="425450"/>
          </a:xfrm>
          <a:custGeom>
            <a:avLst/>
            <a:gdLst/>
            <a:ahLst/>
            <a:cxnLst>
              <a:cxn ang="0">
                <a:pos x="162" y="408"/>
              </a:cxn>
              <a:cxn ang="0">
                <a:pos x="176" y="412"/>
              </a:cxn>
              <a:cxn ang="0">
                <a:pos x="0" y="0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" name="Group 428"/>
          <p:cNvGrpSpPr>
            <a:grpSpLocks/>
          </p:cNvGrpSpPr>
          <p:nvPr/>
        </p:nvGrpSpPr>
        <p:grpSpPr bwMode="auto">
          <a:xfrm>
            <a:off x="7186612" y="2452688"/>
            <a:ext cx="1566863" cy="1987550"/>
            <a:chOff x="2366" y="929"/>
            <a:chExt cx="987" cy="1252"/>
          </a:xfrm>
        </p:grpSpPr>
        <p:graphicFrame>
          <p:nvGraphicFramePr>
            <p:cNvPr id="112" name="Object 429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40" name="Clip" r:id="rId6" imgW="1305000" imgH="1085760" progId="">
                    <p:embed/>
                  </p:oleObj>
                </mc:Choice>
                <mc:Fallback>
                  <p:oleObj name="Clip" r:id="rId6" imgW="1305000" imgH="108576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430"/>
            <p:cNvGrpSpPr>
              <a:grpSpLocks/>
            </p:cNvGrpSpPr>
            <p:nvPr/>
          </p:nvGrpSpPr>
          <p:grpSpPr bwMode="auto">
            <a:xfrm>
              <a:off x="2366" y="1149"/>
              <a:ext cx="987" cy="1038"/>
              <a:chOff x="2956" y="969"/>
              <a:chExt cx="513" cy="529"/>
            </a:xfrm>
          </p:grpSpPr>
          <p:sp>
            <p:nvSpPr>
              <p:cNvPr id="114" name="Rectangle 43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5" name="Rectangle 43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6" name="Rectangle 43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7" name="Text Box 43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application</a:t>
                </a:r>
              </a:p>
              <a:p>
                <a:pPr algn="ctr"/>
                <a:r>
                  <a:rPr lang="en-US" sz="2000"/>
                  <a:t>transport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network</a:t>
                </a:r>
                <a:endParaRPr lang="en-US" sz="2000"/>
              </a:p>
              <a:p>
                <a:pPr algn="ctr"/>
                <a:r>
                  <a:rPr lang="en-US" sz="2000"/>
                  <a:t>data link</a:t>
                </a:r>
              </a:p>
              <a:p>
                <a:pPr algn="ctr"/>
                <a:r>
                  <a:rPr lang="en-US" sz="2000"/>
                  <a:t>physical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118" name="Line 43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9" name="Line 43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20" name="Line 43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21" name="Line 43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sp>
        <p:nvSpPr>
          <p:cNvPr id="122" name="Line 439"/>
          <p:cNvSpPr>
            <a:spLocks noChangeShapeType="1"/>
          </p:cNvSpPr>
          <p:nvPr/>
        </p:nvSpPr>
        <p:spPr bwMode="auto">
          <a:xfrm rot="16200000" flipH="1" flipV="1">
            <a:off x="6627812" y="3543300"/>
            <a:ext cx="6350" cy="140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" name="Text Box 449"/>
          <p:cNvSpPr txBox="1">
            <a:spLocks noChangeArrowheads="1"/>
          </p:cNvSpPr>
          <p:nvPr/>
        </p:nvSpPr>
        <p:spPr bwMode="auto">
          <a:xfrm>
            <a:off x="1833562" y="3486150"/>
            <a:ext cx="167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1. Initiate call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4" name="Freeform 451"/>
          <p:cNvSpPr>
            <a:spLocks/>
          </p:cNvSpPr>
          <p:nvPr/>
        </p:nvSpPr>
        <p:spPr bwMode="auto">
          <a:xfrm>
            <a:off x="1963737" y="3835400"/>
            <a:ext cx="5305425" cy="862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4"/>
              </a:cxn>
              <a:cxn ang="0">
                <a:pos x="939" y="234"/>
              </a:cxn>
              <a:cxn ang="0">
                <a:pos x="1617" y="543"/>
              </a:cxn>
              <a:cxn ang="0">
                <a:pos x="1818" y="543"/>
              </a:cxn>
              <a:cxn ang="0">
                <a:pos x="2364" y="300"/>
              </a:cxn>
              <a:cxn ang="0">
                <a:pos x="3342" y="306"/>
              </a:cxn>
              <a:cxn ang="0">
                <a:pos x="3336" y="12"/>
              </a:cxn>
            </a:cxnLst>
            <a:rect l="0" t="0" r="r" b="b"/>
            <a:pathLst>
              <a:path w="3342" h="543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5" name="Text Box 452"/>
          <p:cNvSpPr txBox="1">
            <a:spLocks noChangeArrowheads="1"/>
          </p:cNvSpPr>
          <p:nvPr/>
        </p:nvSpPr>
        <p:spPr bwMode="auto">
          <a:xfrm>
            <a:off x="5553075" y="3552825"/>
            <a:ext cx="177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2. incoming call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6" name="Text Box 453"/>
          <p:cNvSpPr txBox="1">
            <a:spLocks noChangeArrowheads="1"/>
          </p:cNvSpPr>
          <p:nvPr/>
        </p:nvSpPr>
        <p:spPr bwMode="auto">
          <a:xfrm>
            <a:off x="5675312" y="3219450"/>
            <a:ext cx="163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3. Accept call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7" name="Freeform 454"/>
          <p:cNvSpPr>
            <a:spLocks/>
          </p:cNvSpPr>
          <p:nvPr/>
        </p:nvSpPr>
        <p:spPr bwMode="auto">
          <a:xfrm>
            <a:off x="2068512" y="3482975"/>
            <a:ext cx="5057775" cy="11239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0" y="381"/>
              </a:cxn>
              <a:cxn ang="0">
                <a:pos x="882" y="384"/>
              </a:cxn>
              <a:cxn ang="0">
                <a:pos x="1551" y="708"/>
              </a:cxn>
              <a:cxn ang="0">
                <a:pos x="1742" y="708"/>
              </a:cxn>
              <a:cxn ang="0">
                <a:pos x="2273" y="476"/>
              </a:cxn>
              <a:cxn ang="0">
                <a:pos x="3186" y="470"/>
              </a:cxn>
              <a:cxn ang="0">
                <a:pos x="3180" y="0"/>
              </a:cxn>
            </a:cxnLst>
            <a:rect l="0" t="0" r="r" b="b"/>
            <a:pathLst>
              <a:path w="3186" h="708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8" name="Text Box 455"/>
          <p:cNvSpPr txBox="1">
            <a:spLocks noChangeArrowheads="1"/>
          </p:cNvSpPr>
          <p:nvPr/>
        </p:nvSpPr>
        <p:spPr bwMode="auto">
          <a:xfrm>
            <a:off x="1798637" y="3200400"/>
            <a:ext cx="198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4. Call connected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9" name="Text Box 456"/>
          <p:cNvSpPr txBox="1">
            <a:spLocks noChangeArrowheads="1"/>
          </p:cNvSpPr>
          <p:nvPr/>
        </p:nvSpPr>
        <p:spPr bwMode="auto">
          <a:xfrm>
            <a:off x="1828800" y="2895600"/>
            <a:ext cx="2224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5. Data flow begins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0" name="Text Box 457"/>
          <p:cNvSpPr txBox="1">
            <a:spLocks noChangeArrowheads="1"/>
          </p:cNvSpPr>
          <p:nvPr/>
        </p:nvSpPr>
        <p:spPr bwMode="auto">
          <a:xfrm>
            <a:off x="5510212" y="2847975"/>
            <a:ext cx="1806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6. Receive 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1" name="Freeform 458"/>
          <p:cNvSpPr>
            <a:spLocks/>
          </p:cNvSpPr>
          <p:nvPr/>
        </p:nvSpPr>
        <p:spPr bwMode="auto">
          <a:xfrm>
            <a:off x="2135187" y="3159125"/>
            <a:ext cx="4895850" cy="1343025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0" y="531"/>
              </a:cxn>
              <a:cxn ang="0">
                <a:pos x="846" y="534"/>
              </a:cxn>
              <a:cxn ang="0">
                <a:pos x="1485" y="846"/>
              </a:cxn>
              <a:cxn ang="0">
                <a:pos x="1698" y="843"/>
              </a:cxn>
              <a:cxn ang="0">
                <a:pos x="2238" y="633"/>
              </a:cxn>
              <a:cxn ang="0">
                <a:pos x="3084" y="633"/>
              </a:cxn>
              <a:cxn ang="0">
                <a:pos x="3081" y="0"/>
              </a:cxn>
            </a:cxnLst>
            <a:rect l="0" t="0" r="r" b="b"/>
            <a:pathLst>
              <a:path w="3084" h="846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10" name="Group 175"/>
          <p:cNvGrpSpPr/>
          <p:nvPr/>
        </p:nvGrpSpPr>
        <p:grpSpPr>
          <a:xfrm>
            <a:off x="4451350" y="3733800"/>
            <a:ext cx="501650" cy="233363"/>
            <a:chOff x="3422650" y="6091237"/>
            <a:chExt cx="501650" cy="233363"/>
          </a:xfrm>
        </p:grpSpPr>
        <p:sp>
          <p:nvSpPr>
            <p:cNvPr id="177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78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79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80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181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16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187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88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89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17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184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85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86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4" name="Group 189"/>
          <p:cNvGrpSpPr/>
          <p:nvPr/>
        </p:nvGrpSpPr>
        <p:grpSpPr>
          <a:xfrm>
            <a:off x="5029200" y="4800600"/>
            <a:ext cx="501650" cy="233363"/>
            <a:chOff x="3422650" y="6091237"/>
            <a:chExt cx="501650" cy="233363"/>
          </a:xfrm>
        </p:grpSpPr>
        <p:sp>
          <p:nvSpPr>
            <p:cNvPr id="191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2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3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195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5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201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02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03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6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198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99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00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7" name="Group 203"/>
          <p:cNvGrpSpPr/>
          <p:nvPr/>
        </p:nvGrpSpPr>
        <p:grpSpPr>
          <a:xfrm>
            <a:off x="3810000" y="4724400"/>
            <a:ext cx="501650" cy="233363"/>
            <a:chOff x="3422650" y="6091237"/>
            <a:chExt cx="501650" cy="233363"/>
          </a:xfrm>
        </p:grpSpPr>
        <p:sp>
          <p:nvSpPr>
            <p:cNvPr id="205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06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07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08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209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8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215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16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17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9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212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13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14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30" name="Group 231"/>
          <p:cNvGrpSpPr/>
          <p:nvPr/>
        </p:nvGrpSpPr>
        <p:grpSpPr>
          <a:xfrm>
            <a:off x="3429000" y="4114800"/>
            <a:ext cx="501650" cy="233363"/>
            <a:chOff x="3422650" y="6091237"/>
            <a:chExt cx="501650" cy="233363"/>
          </a:xfrm>
        </p:grpSpPr>
        <p:sp>
          <p:nvSpPr>
            <p:cNvPr id="233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4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5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6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237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1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243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44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45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24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240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41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42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25" name="Group 245"/>
          <p:cNvGrpSpPr/>
          <p:nvPr/>
        </p:nvGrpSpPr>
        <p:grpSpPr>
          <a:xfrm>
            <a:off x="4343400" y="4419600"/>
            <a:ext cx="501650" cy="233363"/>
            <a:chOff x="3422650" y="6091237"/>
            <a:chExt cx="501650" cy="233363"/>
          </a:xfrm>
        </p:grpSpPr>
        <p:sp>
          <p:nvSpPr>
            <p:cNvPr id="247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8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9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50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251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6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257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8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9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27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254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5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6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28" name="Group 273"/>
          <p:cNvGrpSpPr/>
          <p:nvPr/>
        </p:nvGrpSpPr>
        <p:grpSpPr>
          <a:xfrm>
            <a:off x="5486400" y="4114800"/>
            <a:ext cx="501650" cy="233363"/>
            <a:chOff x="3422650" y="6091237"/>
            <a:chExt cx="501650" cy="233363"/>
          </a:xfrm>
        </p:grpSpPr>
        <p:sp>
          <p:nvSpPr>
            <p:cNvPr id="275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76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77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78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279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9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285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86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87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30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282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83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84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31" name="Group 287"/>
          <p:cNvGrpSpPr/>
          <p:nvPr/>
        </p:nvGrpSpPr>
        <p:grpSpPr>
          <a:xfrm>
            <a:off x="4343400" y="4419600"/>
            <a:ext cx="501650" cy="233363"/>
            <a:chOff x="3422650" y="6091237"/>
            <a:chExt cx="501650" cy="233363"/>
          </a:xfrm>
          <a:solidFill>
            <a:srgbClr val="FF0000"/>
          </a:solidFill>
        </p:grpSpPr>
        <p:sp>
          <p:nvSpPr>
            <p:cNvPr id="289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90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91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92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293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32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  <a:grpFill/>
          </p:grpSpPr>
          <p:sp>
            <p:nvSpPr>
              <p:cNvPr id="299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00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01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38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  <a:grpFill/>
          </p:grpSpPr>
          <p:sp>
            <p:nvSpPr>
              <p:cNvPr id="296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97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98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39" name="Group 301"/>
          <p:cNvGrpSpPr/>
          <p:nvPr/>
        </p:nvGrpSpPr>
        <p:grpSpPr>
          <a:xfrm>
            <a:off x="3429000" y="4114800"/>
            <a:ext cx="501650" cy="233363"/>
            <a:chOff x="3422650" y="6091237"/>
            <a:chExt cx="501650" cy="233363"/>
          </a:xfrm>
          <a:solidFill>
            <a:srgbClr val="FF0000"/>
          </a:solidFill>
        </p:grpSpPr>
        <p:sp>
          <p:nvSpPr>
            <p:cNvPr id="303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4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5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6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307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46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  <a:grpFill/>
          </p:grpSpPr>
          <p:sp>
            <p:nvSpPr>
              <p:cNvPr id="313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4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5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52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  <a:grpFill/>
          </p:grpSpPr>
          <p:sp>
            <p:nvSpPr>
              <p:cNvPr id="310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1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2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53" name="Group 174"/>
          <p:cNvGrpSpPr/>
          <p:nvPr/>
        </p:nvGrpSpPr>
        <p:grpSpPr>
          <a:xfrm>
            <a:off x="5486400" y="4114800"/>
            <a:ext cx="501650" cy="233363"/>
            <a:chOff x="3422650" y="6091237"/>
            <a:chExt cx="501650" cy="233363"/>
          </a:xfrm>
          <a:solidFill>
            <a:srgbClr val="FF0000"/>
          </a:solidFill>
        </p:grpSpPr>
        <p:sp>
          <p:nvSpPr>
            <p:cNvPr id="11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15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60" name="Group 117"/>
            <p:cNvGrpSpPr>
              <a:grpSpLocks/>
            </p:cNvGrpSpPr>
            <p:nvPr/>
          </p:nvGrpSpPr>
          <p:grpSpPr bwMode="auto">
            <a:xfrm>
              <a:off x="3564749" y="6172200"/>
              <a:ext cx="245251" cy="65342"/>
              <a:chOff x="2848" y="848"/>
              <a:chExt cx="140" cy="98"/>
            </a:xfrm>
            <a:grpFill/>
          </p:grpSpPr>
          <p:sp>
            <p:nvSpPr>
              <p:cNvPr id="21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2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61" name="Group 121"/>
            <p:cNvGrpSpPr>
              <a:grpSpLocks/>
            </p:cNvGrpSpPr>
            <p:nvPr/>
          </p:nvGrpSpPr>
          <p:grpSpPr bwMode="auto">
            <a:xfrm flipV="1">
              <a:off x="3564749" y="6172200"/>
              <a:ext cx="245251" cy="65342"/>
              <a:chOff x="2848" y="848"/>
              <a:chExt cx="140" cy="98"/>
            </a:xfrm>
            <a:grpFill/>
          </p:grpSpPr>
          <p:sp>
            <p:nvSpPr>
              <p:cNvPr id="18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9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0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sp>
        <p:nvSpPr>
          <p:cNvPr id="316" name="TextBox 315"/>
          <p:cNvSpPr txBox="1"/>
          <p:nvPr/>
        </p:nvSpPr>
        <p:spPr>
          <a:xfrm>
            <a:off x="2438400" y="4191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vi-VN" b="1" spc="50" dirty="0">
              <a:ln w="11430"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3810000" y="4343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vi-VN" b="1" spc="50" dirty="0">
              <a:ln w="11430"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029200" y="4419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vi-VN" b="1" spc="50" dirty="0">
              <a:ln w="11430"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400800" y="4191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vi-VN" b="1" spc="50" dirty="0">
              <a:ln w="11430"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4" name="Slide Number Placeholder 1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5" name="Footer Placeholder 1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utoUpdateAnimBg="0"/>
      <p:bldP spid="124" grpId="0" animBg="1"/>
      <p:bldP spid="125" grpId="0" autoUpdateAnimBg="0"/>
      <p:bldP spid="126" grpId="0" autoUpdateAnimBg="0"/>
      <p:bldP spid="127" grpId="0" animBg="1"/>
      <p:bldP spid="128" grpId="0" autoUpdateAnimBg="0"/>
      <p:bldP spid="129" grpId="0" autoUpdateAnimBg="0"/>
      <p:bldP spid="130" grpId="0" autoUpdateAnimBg="0"/>
      <p:bldP spid="131" grpId="0" animBg="1"/>
      <p:bldP spid="316" grpId="0"/>
      <p:bldP spid="318" grpId="0"/>
      <p:bldP spid="319" grpId="0"/>
      <p:bldP spid="3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4702</Words>
  <Application>Microsoft Office PowerPoint</Application>
  <PresentationFormat>On-screen Show (4:3)</PresentationFormat>
  <Paragraphs>1137</Paragraphs>
  <Slides>59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Comic Sans MS</vt:lpstr>
      <vt:lpstr>Tahoma</vt:lpstr>
      <vt:lpstr>Times New Roman</vt:lpstr>
      <vt:lpstr>Wingdings</vt:lpstr>
      <vt:lpstr>ZapfDingbats</vt:lpstr>
      <vt:lpstr>Office Theme</vt:lpstr>
      <vt:lpstr>Clip</vt:lpstr>
      <vt:lpstr>Visio</vt:lpstr>
      <vt:lpstr>Bài 06 Tầng mạng</vt:lpstr>
      <vt:lpstr>Mục tiêu</vt:lpstr>
      <vt:lpstr>Tầng mạng vs tầng vận chuyển</vt:lpstr>
      <vt:lpstr>Nội dung</vt:lpstr>
      <vt:lpstr>Nhắc lại</vt:lpstr>
      <vt:lpstr>giới thiệu - 1</vt:lpstr>
      <vt:lpstr>giới thiệu - 2</vt:lpstr>
      <vt:lpstr>Virtual circuit (VC) network - 1</vt:lpstr>
      <vt:lpstr>Virtual circuit (VC) network - 2</vt:lpstr>
      <vt:lpstr>Virtual circuit network - 3</vt:lpstr>
      <vt:lpstr>Datagram network - 1</vt:lpstr>
      <vt:lpstr>Datagram network - 2</vt:lpstr>
      <vt:lpstr>Nội dung</vt:lpstr>
      <vt:lpstr>Định tuyến - Chuyển tiếp - 1</vt:lpstr>
      <vt:lpstr>Định tuyến - Chuyển tiếp - 2</vt:lpstr>
      <vt:lpstr>Định tuyến - 1</vt:lpstr>
      <vt:lpstr>Ví dụ - định tuyến</vt:lpstr>
      <vt:lpstr>Định tuyến - 2</vt:lpstr>
      <vt:lpstr>Bảng định tuyến</vt:lpstr>
      <vt:lpstr>Static route</vt:lpstr>
      <vt:lpstr>Dynamic route</vt:lpstr>
      <vt:lpstr>Static route - Ví dụ - 1</vt:lpstr>
      <vt:lpstr>Static route – ví dụ 2</vt:lpstr>
      <vt:lpstr>Static route – ví dụ 2</vt:lpstr>
      <vt:lpstr>Dynamic route – ví dụ</vt:lpstr>
      <vt:lpstr>Dynamic route – ví dụ</vt:lpstr>
      <vt:lpstr>Dynamic route – ví dụ</vt:lpstr>
      <vt:lpstr>Dynamic route – ví dụ</vt:lpstr>
      <vt:lpstr>Dynamic route – ví dụ</vt:lpstr>
      <vt:lpstr>Dynamic route – ví dụ</vt:lpstr>
      <vt:lpstr>Nội dung</vt:lpstr>
      <vt:lpstr>Routed protocol - 1</vt:lpstr>
      <vt:lpstr>Routed protocol - 2</vt:lpstr>
      <vt:lpstr>Routed protocol - 3</vt:lpstr>
      <vt:lpstr>Routed protocol - 4</vt:lpstr>
      <vt:lpstr>Routed protocol - 5</vt:lpstr>
      <vt:lpstr>Nội dung</vt:lpstr>
      <vt:lpstr>Giao thức ICMP</vt:lpstr>
      <vt:lpstr>Gói tin ICMP</vt:lpstr>
      <vt:lpstr>Cấu trúc thông điệp icmp - 1</vt:lpstr>
      <vt:lpstr>Cấu trúc thông điệp icmp - 2</vt:lpstr>
      <vt:lpstr>Cấu trúc thông điệp icmp - 3</vt:lpstr>
      <vt:lpstr>Cấu trúc thông điệp icmp - 4</vt:lpstr>
      <vt:lpstr>Giao thức ICMP</vt:lpstr>
      <vt:lpstr>Nội dung</vt:lpstr>
      <vt:lpstr>Nhắc lại</vt:lpstr>
      <vt:lpstr>Đặt vấn đề</vt:lpstr>
      <vt:lpstr>NAT – giới thiệu</vt:lpstr>
      <vt:lpstr>NAT – thuật ngữ</vt:lpstr>
      <vt:lpstr>NAT – bảng chuyển đổi địa chỉ</vt:lpstr>
      <vt:lpstr>Nat – phân loại</vt:lpstr>
      <vt:lpstr>NAT - Minh hoạ</vt:lpstr>
      <vt:lpstr>Static NAT</vt:lpstr>
      <vt:lpstr>Dynamic NAT</vt:lpstr>
      <vt:lpstr>Overloading NAT</vt:lpstr>
      <vt:lpstr>Overlaping NAT</vt:lpstr>
      <vt:lpstr>NAT – mô tả bài toán</vt:lpstr>
      <vt:lpstr>NAT – cấu hình trên wins 2k3</vt:lpstr>
      <vt:lpstr>Tài liệu tham khảo</vt:lpstr>
    </vt:vector>
  </TitlesOfParts>
  <Company>sedept.fit.hcmus.edu.vn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36435</cp:lastModifiedBy>
  <cp:revision>46</cp:revision>
  <dcterms:created xsi:type="dcterms:W3CDTF">2011-10-20T15:27:09Z</dcterms:created>
  <dcterms:modified xsi:type="dcterms:W3CDTF">2020-12-07T04:15:50Z</dcterms:modified>
</cp:coreProperties>
</file>