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9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Tháng</a:t>
            </a:r>
            <a:r>
              <a:rPr lang="en-US" dirty="0"/>
              <a:t> 09/2011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Email</a:t>
            </a:r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0.w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0.wmf"/><Relationship Id="rId7" Type="http://schemas.openxmlformats.org/officeDocument/2006/relationships/oleObject" Target="../embeddings/oleObject11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Chương</a:t>
            </a:r>
            <a:r>
              <a:rPr lang="en-US"/>
              <a:t> 05</a:t>
            </a:r>
            <a:br>
              <a:rPr lang="en-US"/>
            </a:b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mạng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Hub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err="1">
                <a:latin typeface="Times New Roman" pitchFamily="18" charset="0"/>
              </a:rPr>
              <a:t>Là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thiết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bị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mạng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cho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phép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tập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kết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dây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dẫn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mạng</a:t>
            </a:r>
            <a:endParaRPr lang="en-US">
              <a:latin typeface="Times New Roman" pitchFamily="18" charset="0"/>
            </a:endParaRPr>
          </a:p>
          <a:p>
            <a:pPr eaLnBrk="1" hangingPunct="1"/>
            <a:r>
              <a:rPr lang="en-US" err="1">
                <a:latin typeface="Times New Roman" pitchFamily="18" charset="0"/>
              </a:rPr>
              <a:t>Tín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hiệu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vào</a:t>
            </a:r>
            <a:r>
              <a:rPr lang="en-US">
                <a:latin typeface="Times New Roman" pitchFamily="18" charset="0"/>
              </a:rPr>
              <a:t> 1 port </a:t>
            </a:r>
            <a:r>
              <a:rPr lang="en-US" err="1">
                <a:latin typeface="Times New Roman" pitchFamily="18" charset="0"/>
              </a:rPr>
              <a:t>của</a:t>
            </a:r>
            <a:r>
              <a:rPr lang="en-US">
                <a:latin typeface="Times New Roman" pitchFamily="18" charset="0"/>
              </a:rPr>
              <a:t> Hub </a:t>
            </a:r>
            <a:r>
              <a:rPr lang="en-US" err="1">
                <a:latin typeface="Times New Roman" pitchFamily="18" charset="0"/>
              </a:rPr>
              <a:t>sẽ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được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chuyển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ra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tất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cả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các</a:t>
            </a:r>
            <a:r>
              <a:rPr lang="en-US">
                <a:latin typeface="Times New Roman" pitchFamily="18" charset="0"/>
              </a:rPr>
              <a:t> port</a:t>
            </a:r>
          </a:p>
          <a:p>
            <a:pPr lvl="1"/>
            <a:r>
              <a:rPr lang="en-US" err="1"/>
              <a:t>Mỗi</a:t>
            </a:r>
            <a:r>
              <a:rPr lang="en-US"/>
              <a:t> port </a:t>
            </a:r>
            <a:r>
              <a:rPr lang="en-US" err="1"/>
              <a:t>là</a:t>
            </a:r>
            <a:r>
              <a:rPr lang="en-US"/>
              <a:t> 1 shared link</a:t>
            </a:r>
          </a:p>
        </p:txBody>
      </p:sp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819400"/>
            <a:ext cx="4572000" cy="243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152400"/>
            <a:ext cx="1076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60363"/>
            <a:ext cx="12954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Hub – minh </a:t>
            </a:r>
            <a:r>
              <a:rPr lang="en-US" err="1"/>
              <a:t>họa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mạng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900" y="2022133"/>
            <a:ext cx="4572000" cy="372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60363"/>
            <a:ext cx="12954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Hub –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>
                <a:latin typeface="Times New Roman" pitchFamily="18" charset="0"/>
              </a:rPr>
              <a:t>Passive</a:t>
            </a:r>
            <a:r>
              <a:rPr lang="en-US" sz="3000"/>
              <a:t> </a:t>
            </a:r>
            <a:r>
              <a:rPr lang="en-US" sz="3000">
                <a:latin typeface="Times New Roman" pitchFamily="18" charset="0"/>
              </a:rPr>
              <a:t>hub:</a:t>
            </a:r>
          </a:p>
          <a:p>
            <a:pPr lvl="1">
              <a:lnSpc>
                <a:spcPct val="90000"/>
              </a:lnSpc>
            </a:pPr>
            <a:r>
              <a:rPr lang="en-US" sz="2600" err="1">
                <a:latin typeface="Times New Roman" pitchFamily="18" charset="0"/>
              </a:rPr>
              <a:t>Không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khuyếch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đại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tín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hiệu</a:t>
            </a:r>
            <a:endParaRPr lang="en-US" sz="26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>
                <a:latin typeface="Times New Roman" pitchFamily="18" charset="0"/>
              </a:rPr>
              <a:t>Active</a:t>
            </a:r>
            <a:r>
              <a:rPr lang="en-US" sz="3000"/>
              <a:t> </a:t>
            </a:r>
            <a:r>
              <a:rPr lang="en-US" sz="3000">
                <a:latin typeface="Times New Roman" pitchFamily="18" charset="0"/>
              </a:rPr>
              <a:t>Hub</a:t>
            </a:r>
          </a:p>
          <a:p>
            <a:pPr lvl="1">
              <a:lnSpc>
                <a:spcPct val="90000"/>
              </a:lnSpc>
            </a:pPr>
            <a:r>
              <a:rPr lang="en-US" sz="2600" err="1">
                <a:latin typeface="Times New Roman" pitchFamily="18" charset="0"/>
              </a:rPr>
              <a:t>Khuyếch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đại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tín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hiệu</a:t>
            </a:r>
            <a:endParaRPr lang="en-US" sz="260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600" err="1">
                <a:latin typeface="Times New Roman" pitchFamily="18" charset="0"/>
              </a:rPr>
              <a:t>Như</a:t>
            </a:r>
            <a:r>
              <a:rPr lang="en-US" sz="2600">
                <a:latin typeface="Times New Roman" pitchFamily="18" charset="0"/>
              </a:rPr>
              <a:t> 1 repeater </a:t>
            </a:r>
            <a:r>
              <a:rPr lang="en-US" sz="2600" err="1">
                <a:latin typeface="Times New Roman" pitchFamily="18" charset="0"/>
              </a:rPr>
              <a:t>nhiều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cổng</a:t>
            </a:r>
            <a:endParaRPr lang="en-US" sz="26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>
                <a:latin typeface="Times New Roman" pitchFamily="18" charset="0"/>
              </a:rPr>
              <a:t>Intelligent</a:t>
            </a:r>
            <a:r>
              <a:rPr lang="en-US" sz="3000"/>
              <a:t> </a:t>
            </a:r>
            <a:r>
              <a:rPr lang="en-US" sz="3000">
                <a:latin typeface="Times New Roman" pitchFamily="18" charset="0"/>
              </a:rPr>
              <a:t>Hub</a:t>
            </a:r>
          </a:p>
          <a:p>
            <a:pPr lvl="1">
              <a:lnSpc>
                <a:spcPct val="90000"/>
              </a:lnSpc>
            </a:pPr>
            <a:r>
              <a:rPr lang="en-US" sz="2600" err="1">
                <a:latin typeface="Times New Roman" pitchFamily="18" charset="0"/>
              </a:rPr>
              <a:t>Là</a:t>
            </a:r>
            <a:r>
              <a:rPr lang="en-US" sz="2600">
                <a:latin typeface="Times New Roman" pitchFamily="18" charset="0"/>
              </a:rPr>
              <a:t> 1 active hub</a:t>
            </a:r>
          </a:p>
          <a:p>
            <a:pPr lvl="1">
              <a:lnSpc>
                <a:spcPct val="90000"/>
              </a:lnSpc>
            </a:pPr>
            <a:r>
              <a:rPr lang="en-US" sz="2600" err="1">
                <a:latin typeface="Times New Roman" pitchFamily="18" charset="0"/>
              </a:rPr>
              <a:t>Chuyển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mạch</a:t>
            </a:r>
            <a:r>
              <a:rPr lang="en-US" sz="2600">
                <a:latin typeface="Times New Roman" pitchFamily="18" charset="0"/>
              </a:rPr>
              <a:t> (switching): </a:t>
            </a:r>
            <a:r>
              <a:rPr lang="en-US" sz="2600" err="1">
                <a:latin typeface="Times New Roman" pitchFamily="18" charset="0"/>
              </a:rPr>
              <a:t>chuyển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tín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hiệu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đến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đúng</a:t>
            </a:r>
            <a:r>
              <a:rPr lang="en-US" sz="2600">
                <a:latin typeface="Times New Roman" pitchFamily="18" charset="0"/>
              </a:rPr>
              <a:t> port </a:t>
            </a:r>
            <a:r>
              <a:rPr lang="en-US" sz="2600" err="1">
                <a:latin typeface="Times New Roman" pitchFamily="18" charset="0"/>
              </a:rPr>
              <a:t>của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máy</a:t>
            </a:r>
            <a:r>
              <a:rPr lang="en-US" sz="2600">
                <a:latin typeface="Times New Roman" pitchFamily="18" charset="0"/>
              </a:rPr>
              <a:t> </a:t>
            </a:r>
            <a:r>
              <a:rPr lang="en-US" sz="2600" err="1">
                <a:latin typeface="Times New Roman" pitchFamily="18" charset="0"/>
              </a:rPr>
              <a:t>nhận</a:t>
            </a:r>
            <a:endParaRPr lang="en-US" sz="2600">
              <a:latin typeface="Times New Roman" pitchFamily="18" charset="0"/>
            </a:endParaRP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81000"/>
            <a:ext cx="12954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Repeater &amp;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: </a:t>
            </a:r>
            <a:r>
              <a:rPr lang="en-US" err="1"/>
              <a:t>Tái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mạng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chuyển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mạng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segment </a:t>
            </a:r>
            <a:r>
              <a:rPr lang="en-US" err="1"/>
              <a:t>mạng</a:t>
            </a:r>
            <a:r>
              <a:rPr lang="en-US"/>
              <a:t> </a:t>
            </a:r>
            <a:r>
              <a:rPr lang="en-US" err="1"/>
              <a:t>còn</a:t>
            </a:r>
            <a:r>
              <a:rPr lang="en-US"/>
              <a:t> </a:t>
            </a:r>
            <a:r>
              <a:rPr lang="en-US" err="1"/>
              <a:t>lại</a:t>
            </a:r>
            <a:endParaRPr lang="en-US"/>
          </a:p>
          <a:p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:</a:t>
            </a:r>
          </a:p>
          <a:p>
            <a:pPr lvl="1"/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segment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endParaRPr lang="en-US"/>
          </a:p>
          <a:p>
            <a:pPr lvl="2"/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mạng</a:t>
            </a:r>
            <a:endParaRPr lang="en-US"/>
          </a:p>
          <a:p>
            <a:pPr lvl="2"/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cập</a:t>
            </a:r>
            <a:r>
              <a:rPr lang="en-US"/>
              <a:t>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truyền</a:t>
            </a:r>
            <a:endParaRPr lang="en-US"/>
          </a:p>
          <a:p>
            <a:pPr lvl="2"/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endParaRPr lang="en-US"/>
          </a:p>
          <a:p>
            <a:pPr lvl="1"/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“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” packet</a:t>
            </a:r>
          </a:p>
          <a:p>
            <a:pPr lvl="1"/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giảm</a:t>
            </a:r>
            <a:r>
              <a:rPr lang="en-US"/>
              <a:t> </a:t>
            </a:r>
            <a:r>
              <a:rPr lang="en-US" err="1"/>
              <a:t>tải</a:t>
            </a:r>
            <a:r>
              <a:rPr lang="en-US"/>
              <a:t> </a:t>
            </a:r>
            <a:r>
              <a:rPr lang="en-US" err="1"/>
              <a:t>mạng</a:t>
            </a:r>
            <a:endParaRPr lang="en-US"/>
          </a:p>
          <a:p>
            <a:pPr lvl="1"/>
            <a:r>
              <a:rPr lang="en-US"/>
              <a:t>Cho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rộng</a:t>
            </a:r>
            <a:r>
              <a:rPr lang="en-US"/>
              <a:t> </a:t>
            </a:r>
            <a:r>
              <a:rPr lang="en-US" err="1"/>
              <a:t>mạng</a:t>
            </a:r>
            <a:r>
              <a:rPr lang="en-US"/>
              <a:t> </a:t>
            </a:r>
            <a:r>
              <a:rPr lang="en-US" err="1"/>
              <a:t>dễ</a:t>
            </a:r>
            <a:r>
              <a:rPr lang="en-US"/>
              <a:t> </a:t>
            </a:r>
            <a:r>
              <a:rPr lang="en-US" err="1"/>
              <a:t>dàng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Bridge - 1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mạng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 </a:t>
            </a:r>
            <a:r>
              <a:rPr lang="en-US" err="1"/>
              <a:t>nhánh</a:t>
            </a:r>
            <a:r>
              <a:rPr lang="en-US"/>
              <a:t> </a:t>
            </a:r>
            <a:r>
              <a:rPr lang="en-US" err="1"/>
              <a:t>mạng</a:t>
            </a:r>
            <a:r>
              <a:rPr lang="en-US"/>
              <a:t> </a:t>
            </a:r>
            <a:r>
              <a:rPr lang="en-US" err="1"/>
              <a:t>vật</a:t>
            </a:r>
            <a:r>
              <a:rPr lang="en-US"/>
              <a:t> </a:t>
            </a:r>
            <a:r>
              <a:rPr lang="en-US" err="1"/>
              <a:t>lý</a:t>
            </a:r>
            <a:endParaRPr lang="en-US"/>
          </a:p>
          <a:p>
            <a:pPr eaLnBrk="1" hangingPunct="1"/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: </a:t>
            </a:r>
            <a:r>
              <a:rPr lang="en-US" i="1" err="1"/>
              <a:t>chuyển</a:t>
            </a:r>
            <a:r>
              <a:rPr lang="en-US" i="1"/>
              <a:t> </a:t>
            </a:r>
            <a:r>
              <a:rPr lang="en-US" i="1" err="1"/>
              <a:t>có</a:t>
            </a:r>
            <a:r>
              <a:rPr lang="en-US" i="1"/>
              <a:t> </a:t>
            </a:r>
            <a:r>
              <a:rPr lang="en-US" i="1" err="1"/>
              <a:t>chọn</a:t>
            </a:r>
            <a:r>
              <a:rPr lang="en-US" i="1"/>
              <a:t> </a:t>
            </a:r>
            <a:r>
              <a:rPr lang="en-US" i="1" err="1"/>
              <a:t>lọc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gói</a:t>
            </a:r>
            <a:r>
              <a:rPr lang="en-US"/>
              <a:t> tin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nhánh</a:t>
            </a:r>
            <a:r>
              <a:rPr lang="en-US"/>
              <a:t> </a:t>
            </a:r>
            <a:r>
              <a:rPr lang="en-US" err="1"/>
              <a:t>mạng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trạm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gói</a:t>
            </a:r>
            <a:r>
              <a:rPr lang="en-US"/>
              <a:t> tin.</a:t>
            </a:r>
          </a:p>
          <a:p>
            <a:pPr lvl="1" eaLnBrk="1" hangingPunct="1"/>
            <a:r>
              <a:rPr lang="en-US" err="1"/>
              <a:t>Duy</a:t>
            </a:r>
            <a:r>
              <a:rPr lang="en-US"/>
              <a:t> </a:t>
            </a:r>
            <a:r>
              <a:rPr lang="en-US" err="1"/>
              <a:t>trì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endParaRPr lang="en-US"/>
          </a:p>
          <a:p>
            <a:pPr lvl="2" eaLnBrk="1" hangingPunct="1"/>
            <a:r>
              <a:rPr lang="en-US"/>
              <a:t>MAC – Port</a:t>
            </a:r>
          </a:p>
          <a:p>
            <a:pPr lvl="2" eaLnBrk="1" hangingPunct="1"/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duy</a:t>
            </a:r>
            <a:r>
              <a:rPr lang="en-US"/>
              <a:t> </a:t>
            </a:r>
            <a:r>
              <a:rPr lang="en-US" err="1"/>
              <a:t>trì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thủ</a:t>
            </a:r>
            <a:r>
              <a:rPr lang="en-US"/>
              <a:t> </a:t>
            </a:r>
            <a:r>
              <a:rPr lang="en-US" err="1"/>
              <a:t>công</a:t>
            </a:r>
            <a:endParaRPr lang="en-US"/>
          </a:p>
          <a:p>
            <a:pPr lvl="1"/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trạm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segment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trạm</a:t>
            </a:r>
            <a:r>
              <a:rPr lang="en-US"/>
              <a:t> </a:t>
            </a:r>
            <a:r>
              <a:rPr lang="en-US" err="1"/>
              <a:t>gởi</a:t>
            </a:r>
            <a:r>
              <a:rPr lang="en-US"/>
              <a:t>, </a:t>
            </a:r>
            <a:r>
              <a:rPr lang="en-US" err="1"/>
              <a:t>hủy</a:t>
            </a:r>
            <a:r>
              <a:rPr lang="en-US"/>
              <a:t> </a:t>
            </a:r>
            <a:r>
              <a:rPr lang="en-US" err="1"/>
              <a:t>gói</a:t>
            </a:r>
            <a:r>
              <a:rPr lang="en-US"/>
              <a:t> tin; </a:t>
            </a:r>
            <a:r>
              <a:rPr lang="en-US" err="1"/>
              <a:t>ngược</a:t>
            </a:r>
            <a:r>
              <a:rPr lang="en-US"/>
              <a:t> lại chuyển </a:t>
            </a:r>
            <a:r>
              <a:rPr lang="en-US" err="1"/>
              <a:t>gói</a:t>
            </a:r>
            <a:r>
              <a:rPr lang="en-US"/>
              <a:t> tin </a:t>
            </a:r>
            <a:r>
              <a:rPr lang="en-US" err="1"/>
              <a:t>đến</a:t>
            </a:r>
            <a:r>
              <a:rPr lang="en-US"/>
              <a:t> segment </a:t>
            </a:r>
            <a:r>
              <a:rPr lang="en-US" err="1"/>
              <a:t>đích</a:t>
            </a:r>
            <a:endParaRPr lang="en-US"/>
          </a:p>
          <a:p>
            <a:pPr lvl="1"/>
            <a:r>
              <a:rPr lang="en-US"/>
              <a:t>Điểm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 : Broadcast Storm –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chặn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những </a:t>
            </a:r>
            <a:r>
              <a:rPr lang="en-US" err="1"/>
              <a:t>gói</a:t>
            </a:r>
            <a:r>
              <a:rPr lang="en-US"/>
              <a:t> tin broadcast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152400"/>
            <a:ext cx="914400" cy="72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Bridge – minh </a:t>
            </a:r>
            <a:r>
              <a:rPr lang="en-US" err="1"/>
              <a:t>họa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mạng</a:t>
            </a:r>
            <a:endParaRPr lang="en-US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152400"/>
            <a:ext cx="98826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4419600" y="21336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057400" y="21336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2057400" y="59436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1447800" y="1752600"/>
            <a:ext cx="681038" cy="666750"/>
            <a:chOff x="387" y="1730"/>
            <a:chExt cx="573" cy="518"/>
          </a:xfrm>
        </p:grpSpPr>
        <p:sp>
          <p:nvSpPr>
            <p:cNvPr id="13432" name="AutoShape 8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3" name="Rectangle 9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4" name="Rectangle 10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5" name="Freeform 11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6" name="Freeform 12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7" name="Line 13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8" name="Freeform 14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9" name="Freeform 15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0" name="Freeform 16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1" name="Freeform 17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2" name="Freeform 18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3" name="Freeform 19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4" name="Rectangle 20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5" name="Rectangle 21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6" name="Freeform 22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7" name="Freeform 23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8" name="Freeform 24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9" name="Freeform 25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50" name="Rectangle 26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51" name="Rectangle 27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52" name="Freeform 28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53" name="Freeform 29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 noChangeAspect="1"/>
          </p:cNvGrpSpPr>
          <p:nvPr/>
        </p:nvGrpSpPr>
        <p:grpSpPr bwMode="auto">
          <a:xfrm>
            <a:off x="7010400" y="1828800"/>
            <a:ext cx="681038" cy="666750"/>
            <a:chOff x="387" y="1730"/>
            <a:chExt cx="573" cy="518"/>
          </a:xfrm>
        </p:grpSpPr>
        <p:sp>
          <p:nvSpPr>
            <p:cNvPr id="13410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1" name="Rectangle 32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2" name="Rectangle 33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3" name="Freeform 34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4" name="Freeform 35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5" name="Line 36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6" name="Freeform 37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7" name="Freeform 38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8" name="Freeform 39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9" name="Freeform 40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0" name="Freeform 41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1" name="Freeform 42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2" name="Rectangle 43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3" name="Rectangle 44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4" name="Freeform 45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5" name="Freeform 46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6" name="Freeform 47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7" name="Freeform 48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8" name="Rectangle 49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9" name="Rectangle 50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0" name="Freeform 51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1" name="Freeform 52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4" name="Group 53"/>
          <p:cNvGrpSpPr>
            <a:grpSpLocks noChangeAspect="1"/>
          </p:cNvGrpSpPr>
          <p:nvPr/>
        </p:nvGrpSpPr>
        <p:grpSpPr bwMode="auto">
          <a:xfrm>
            <a:off x="1676400" y="5638800"/>
            <a:ext cx="681038" cy="666750"/>
            <a:chOff x="387" y="1730"/>
            <a:chExt cx="573" cy="518"/>
          </a:xfrm>
        </p:grpSpPr>
        <p:sp>
          <p:nvSpPr>
            <p:cNvPr id="13388" name="AutoShape 54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89" name="Rectangle 55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0" name="Rectangle 56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1" name="Freeform 57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2" name="Freeform 58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3" name="Line 59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4" name="Freeform 60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5" name="Freeform 61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6" name="Freeform 62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7" name="Freeform 63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8" name="Freeform 64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9" name="Freeform 65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0" name="Rectangle 66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1" name="Rectangle 67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2" name="Freeform 68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3" name="Freeform 69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4" name="Freeform 70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5" name="Freeform 71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6" name="Rectangle 72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7" name="Rectangle 73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8" name="Freeform 74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9" name="Freeform 75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5" name="Group 76"/>
          <p:cNvGrpSpPr>
            <a:grpSpLocks noChangeAspect="1"/>
          </p:cNvGrpSpPr>
          <p:nvPr/>
        </p:nvGrpSpPr>
        <p:grpSpPr bwMode="auto">
          <a:xfrm flipH="1">
            <a:off x="6711950" y="5638800"/>
            <a:ext cx="755650" cy="739775"/>
            <a:chOff x="387" y="1730"/>
            <a:chExt cx="573" cy="518"/>
          </a:xfrm>
        </p:grpSpPr>
        <p:sp>
          <p:nvSpPr>
            <p:cNvPr id="13366" name="AutoShape 77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67" name="Rectangle 78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68" name="Rectangle 79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69" name="Freeform 80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70" name="Freeform 81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71" name="Line 82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72" name="Freeform 83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73" name="Freeform 84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74" name="Freeform 85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75" name="Freeform 86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76" name="Freeform 87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77" name="Freeform 88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78" name="Rectangle 89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79" name="Rectangle 90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80" name="Freeform 91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81" name="Freeform 92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82" name="Freeform 93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83" name="Freeform 94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84" name="Rectangle 95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85" name="Rectangle 96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86" name="Freeform 97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87" name="Freeform 98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pic>
        <p:nvPicPr>
          <p:cNvPr id="13324" name="Picture 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905000"/>
            <a:ext cx="10398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1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733800"/>
            <a:ext cx="12842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6" name="Picture 1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715000"/>
            <a:ext cx="10398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Text Box 102"/>
          <p:cNvSpPr txBox="1">
            <a:spLocks noChangeArrowheads="1"/>
          </p:cNvSpPr>
          <p:nvPr/>
        </p:nvSpPr>
        <p:spPr bwMode="auto">
          <a:xfrm>
            <a:off x="685800" y="25146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00000CAAAAAA</a:t>
            </a:r>
          </a:p>
        </p:txBody>
      </p:sp>
      <p:sp>
        <p:nvSpPr>
          <p:cNvPr id="13328" name="Text Box 103"/>
          <p:cNvSpPr txBox="1">
            <a:spLocks noChangeArrowheads="1"/>
          </p:cNvSpPr>
          <p:nvPr/>
        </p:nvSpPr>
        <p:spPr bwMode="auto">
          <a:xfrm>
            <a:off x="1600200" y="1905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A</a:t>
            </a:r>
          </a:p>
        </p:txBody>
      </p:sp>
      <p:sp>
        <p:nvSpPr>
          <p:cNvPr id="13329" name="Text Box 104"/>
          <p:cNvSpPr txBox="1">
            <a:spLocks noChangeArrowheads="1"/>
          </p:cNvSpPr>
          <p:nvPr/>
        </p:nvSpPr>
        <p:spPr bwMode="auto">
          <a:xfrm>
            <a:off x="7162800" y="1981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B</a:t>
            </a:r>
          </a:p>
        </p:txBody>
      </p:sp>
      <p:sp>
        <p:nvSpPr>
          <p:cNvPr id="13330" name="Text Box 105"/>
          <p:cNvSpPr txBox="1">
            <a:spLocks noChangeArrowheads="1"/>
          </p:cNvSpPr>
          <p:nvPr/>
        </p:nvSpPr>
        <p:spPr bwMode="auto">
          <a:xfrm>
            <a:off x="1828800" y="5715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C</a:t>
            </a:r>
          </a:p>
        </p:txBody>
      </p:sp>
      <p:sp>
        <p:nvSpPr>
          <p:cNvPr id="13331" name="Text Box 106"/>
          <p:cNvSpPr txBox="1">
            <a:spLocks noChangeArrowheads="1"/>
          </p:cNvSpPr>
          <p:nvPr/>
        </p:nvSpPr>
        <p:spPr bwMode="auto">
          <a:xfrm flipH="1">
            <a:off x="7451725" y="571500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D</a:t>
            </a:r>
          </a:p>
        </p:txBody>
      </p:sp>
      <p:sp>
        <p:nvSpPr>
          <p:cNvPr id="13332" name="Text Box 107"/>
          <p:cNvSpPr txBox="1">
            <a:spLocks noChangeArrowheads="1"/>
          </p:cNvSpPr>
          <p:nvPr/>
        </p:nvSpPr>
        <p:spPr bwMode="auto">
          <a:xfrm>
            <a:off x="6858000" y="1447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00000CBBBBBB</a:t>
            </a:r>
          </a:p>
        </p:txBody>
      </p:sp>
      <p:sp>
        <p:nvSpPr>
          <p:cNvPr id="13333" name="Text Box 108"/>
          <p:cNvSpPr txBox="1">
            <a:spLocks noChangeArrowheads="1"/>
          </p:cNvSpPr>
          <p:nvPr/>
        </p:nvSpPr>
        <p:spPr bwMode="auto">
          <a:xfrm>
            <a:off x="1295400" y="5257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00000CCCCCCC</a:t>
            </a:r>
          </a:p>
        </p:txBody>
      </p:sp>
      <p:sp>
        <p:nvSpPr>
          <p:cNvPr id="13334" name="Text Box 109"/>
          <p:cNvSpPr txBox="1">
            <a:spLocks noChangeArrowheads="1"/>
          </p:cNvSpPr>
          <p:nvPr/>
        </p:nvSpPr>
        <p:spPr bwMode="auto">
          <a:xfrm flipH="1">
            <a:off x="6057900" y="5181600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00000CDDDDDD</a:t>
            </a:r>
          </a:p>
        </p:txBody>
      </p:sp>
      <p:graphicFrame>
        <p:nvGraphicFramePr>
          <p:cNvPr id="161902" name="Group 110"/>
          <p:cNvGraphicFramePr>
            <a:graphicFrameLocks noGrp="1"/>
          </p:cNvGraphicFramePr>
          <p:nvPr/>
        </p:nvGraphicFramePr>
        <p:xfrm>
          <a:off x="228600" y="1295400"/>
          <a:ext cx="3733800" cy="3556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00000CAAAAAA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00000CDDDDD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910" name="Text Box 118"/>
          <p:cNvSpPr txBox="1">
            <a:spLocks noChangeArrowheads="1"/>
          </p:cNvSpPr>
          <p:nvPr/>
        </p:nvSpPr>
        <p:spPr bwMode="auto">
          <a:xfrm>
            <a:off x="4495800" y="36576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1</a:t>
            </a:r>
          </a:p>
        </p:txBody>
      </p:sp>
      <p:sp>
        <p:nvSpPr>
          <p:cNvPr id="161911" name="Text Box 119"/>
          <p:cNvSpPr txBox="1">
            <a:spLocks noChangeArrowheads="1"/>
          </p:cNvSpPr>
          <p:nvPr/>
        </p:nvSpPr>
        <p:spPr bwMode="auto">
          <a:xfrm>
            <a:off x="4495800" y="46482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161912" name="Group 120"/>
          <p:cNvGraphicFramePr>
            <a:graphicFrameLocks noGrp="1"/>
          </p:cNvGraphicFramePr>
          <p:nvPr/>
        </p:nvGraphicFramePr>
        <p:xfrm>
          <a:off x="5867400" y="2819400"/>
          <a:ext cx="2438400" cy="17780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MAC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00000CAAAAAA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00000CBBBBBB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00000CCCCCCC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00000CDDDDDD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65" name="Text Box 140"/>
          <p:cNvSpPr txBox="1">
            <a:spLocks noChangeArrowheads="1"/>
          </p:cNvSpPr>
          <p:nvPr/>
        </p:nvSpPr>
        <p:spPr bwMode="auto">
          <a:xfrm>
            <a:off x="6934200" y="5791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85800" y="926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Src</a:t>
            </a:r>
            <a:r>
              <a:rPr lang="en-US"/>
              <a:t> MAC</a:t>
            </a:r>
            <a:endParaRPr lang="vi-VN"/>
          </a:p>
        </p:txBody>
      </p:sp>
      <p:sp>
        <p:nvSpPr>
          <p:cNvPr id="119" name="TextBox 118"/>
          <p:cNvSpPr txBox="1"/>
          <p:nvPr/>
        </p:nvSpPr>
        <p:spPr>
          <a:xfrm>
            <a:off x="2438400" y="914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Dst</a:t>
            </a:r>
            <a:r>
              <a:rPr lang="en-US"/>
              <a:t> MAC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3" dur="2000" fill="hold"/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16 -4.81481E-6 L 0.25416 0.3333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16 0.33333 L 0.25416 0.6111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16 0.60741 L 0.50416 0.6074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10" grpId="0" animBg="1"/>
      <p:bldP spid="161911" grpId="0" animBg="1"/>
      <p:bldP spid="118" grpId="0"/>
      <p:bldP spid="118" grpId="1"/>
      <p:bldP spid="119" grpId="0"/>
      <p:bldP spid="1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Bridge – minh </a:t>
            </a:r>
            <a:r>
              <a:rPr lang="en-US" err="1"/>
              <a:t>họa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mạng</a:t>
            </a:r>
            <a:endParaRPr lang="en-US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152400"/>
            <a:ext cx="98826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4419600" y="21336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057400" y="21336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2057400" y="59436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 noChangeAspect="1"/>
          </p:cNvGrpSpPr>
          <p:nvPr/>
        </p:nvGrpSpPr>
        <p:grpSpPr bwMode="auto">
          <a:xfrm>
            <a:off x="6781800" y="5657850"/>
            <a:ext cx="681038" cy="666750"/>
            <a:chOff x="387" y="1730"/>
            <a:chExt cx="573" cy="518"/>
          </a:xfrm>
        </p:grpSpPr>
        <p:sp>
          <p:nvSpPr>
            <p:cNvPr id="13410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1" name="Rectangle 32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2" name="Rectangle 33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3" name="Freeform 34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4" name="Freeform 35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5" name="Line 36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6" name="Freeform 37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7" name="Freeform 38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8" name="Freeform 39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19" name="Freeform 40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0" name="Freeform 41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1" name="Freeform 42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2" name="Rectangle 43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3" name="Rectangle 44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4" name="Freeform 45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5" name="Freeform 46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6" name="Freeform 47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7" name="Freeform 48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8" name="Rectangle 49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29" name="Rectangle 50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0" name="Freeform 51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1" name="Freeform 52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 noChangeAspect="1"/>
          </p:cNvGrpSpPr>
          <p:nvPr/>
        </p:nvGrpSpPr>
        <p:grpSpPr bwMode="auto">
          <a:xfrm>
            <a:off x="1447800" y="1752600"/>
            <a:ext cx="681038" cy="666750"/>
            <a:chOff x="387" y="1730"/>
            <a:chExt cx="573" cy="518"/>
          </a:xfrm>
        </p:grpSpPr>
        <p:sp>
          <p:nvSpPr>
            <p:cNvPr id="13432" name="AutoShape 8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3" name="Rectangle 9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4" name="Rectangle 10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5" name="Freeform 11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6" name="Freeform 12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7" name="Line 13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8" name="Freeform 14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39" name="Freeform 15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0" name="Freeform 16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1" name="Freeform 17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2" name="Freeform 18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3" name="Freeform 19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4" name="Rectangle 20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5" name="Rectangle 21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6" name="Freeform 22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7" name="Freeform 23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8" name="Freeform 24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49" name="Freeform 25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50" name="Rectangle 26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51" name="Rectangle 27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52" name="Freeform 28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53" name="Freeform 29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4" name="Group 53"/>
          <p:cNvGrpSpPr>
            <a:grpSpLocks noChangeAspect="1"/>
          </p:cNvGrpSpPr>
          <p:nvPr/>
        </p:nvGrpSpPr>
        <p:grpSpPr bwMode="auto">
          <a:xfrm>
            <a:off x="1676400" y="5638800"/>
            <a:ext cx="681038" cy="666750"/>
            <a:chOff x="387" y="1730"/>
            <a:chExt cx="573" cy="518"/>
          </a:xfrm>
        </p:grpSpPr>
        <p:sp>
          <p:nvSpPr>
            <p:cNvPr id="13388" name="AutoShape 54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89" name="Rectangle 55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0" name="Rectangle 56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1" name="Freeform 57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2" name="Freeform 58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3" name="Line 59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4" name="Freeform 60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5" name="Freeform 61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6" name="Freeform 62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7" name="Freeform 63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8" name="Freeform 64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99" name="Freeform 65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0" name="Rectangle 66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1" name="Rectangle 67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2" name="Freeform 68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3" name="Freeform 69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4" name="Freeform 70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5" name="Freeform 71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6" name="Rectangle 72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7" name="Rectangle 73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8" name="Freeform 74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09" name="Freeform 75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pic>
        <p:nvPicPr>
          <p:cNvPr id="13324" name="Picture 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905000"/>
            <a:ext cx="10398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1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733800"/>
            <a:ext cx="12842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6" name="Picture 1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715000"/>
            <a:ext cx="10398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Text Box 102"/>
          <p:cNvSpPr txBox="1">
            <a:spLocks noChangeArrowheads="1"/>
          </p:cNvSpPr>
          <p:nvPr/>
        </p:nvSpPr>
        <p:spPr bwMode="auto">
          <a:xfrm>
            <a:off x="685800" y="25146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00000CAAAAAA</a:t>
            </a:r>
          </a:p>
        </p:txBody>
      </p:sp>
      <p:sp>
        <p:nvSpPr>
          <p:cNvPr id="13328" name="Text Box 103"/>
          <p:cNvSpPr txBox="1">
            <a:spLocks noChangeArrowheads="1"/>
          </p:cNvSpPr>
          <p:nvPr/>
        </p:nvSpPr>
        <p:spPr bwMode="auto">
          <a:xfrm>
            <a:off x="1600200" y="1905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A</a:t>
            </a:r>
          </a:p>
        </p:txBody>
      </p:sp>
      <p:sp>
        <p:nvSpPr>
          <p:cNvPr id="13330" name="Text Box 105"/>
          <p:cNvSpPr txBox="1">
            <a:spLocks noChangeArrowheads="1"/>
          </p:cNvSpPr>
          <p:nvPr/>
        </p:nvSpPr>
        <p:spPr bwMode="auto">
          <a:xfrm>
            <a:off x="1828800" y="5715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C</a:t>
            </a:r>
          </a:p>
        </p:txBody>
      </p:sp>
      <p:sp>
        <p:nvSpPr>
          <p:cNvPr id="13331" name="Text Box 106"/>
          <p:cNvSpPr txBox="1">
            <a:spLocks noChangeArrowheads="1"/>
          </p:cNvSpPr>
          <p:nvPr/>
        </p:nvSpPr>
        <p:spPr bwMode="auto">
          <a:xfrm flipH="1">
            <a:off x="7451725" y="571500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D</a:t>
            </a:r>
          </a:p>
        </p:txBody>
      </p:sp>
      <p:sp>
        <p:nvSpPr>
          <p:cNvPr id="13332" name="Text Box 107"/>
          <p:cNvSpPr txBox="1">
            <a:spLocks noChangeArrowheads="1"/>
          </p:cNvSpPr>
          <p:nvPr/>
        </p:nvSpPr>
        <p:spPr bwMode="auto">
          <a:xfrm>
            <a:off x="6858000" y="1447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00000CBBBBBB</a:t>
            </a:r>
          </a:p>
        </p:txBody>
      </p:sp>
      <p:sp>
        <p:nvSpPr>
          <p:cNvPr id="13333" name="Text Box 108"/>
          <p:cNvSpPr txBox="1">
            <a:spLocks noChangeArrowheads="1"/>
          </p:cNvSpPr>
          <p:nvPr/>
        </p:nvSpPr>
        <p:spPr bwMode="auto">
          <a:xfrm>
            <a:off x="1295400" y="5257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00000CCCCCCC</a:t>
            </a:r>
          </a:p>
        </p:txBody>
      </p:sp>
      <p:sp>
        <p:nvSpPr>
          <p:cNvPr id="13334" name="Text Box 109"/>
          <p:cNvSpPr txBox="1">
            <a:spLocks noChangeArrowheads="1"/>
          </p:cNvSpPr>
          <p:nvPr/>
        </p:nvSpPr>
        <p:spPr bwMode="auto">
          <a:xfrm flipH="1">
            <a:off x="6057900" y="5181600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00000CDDDDDD</a:t>
            </a:r>
          </a:p>
        </p:txBody>
      </p:sp>
      <p:sp>
        <p:nvSpPr>
          <p:cNvPr id="161910" name="Text Box 118"/>
          <p:cNvSpPr txBox="1">
            <a:spLocks noChangeArrowheads="1"/>
          </p:cNvSpPr>
          <p:nvPr/>
        </p:nvSpPr>
        <p:spPr bwMode="auto">
          <a:xfrm>
            <a:off x="4495800" y="36576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1</a:t>
            </a:r>
          </a:p>
        </p:txBody>
      </p:sp>
      <p:sp>
        <p:nvSpPr>
          <p:cNvPr id="161911" name="Text Box 119"/>
          <p:cNvSpPr txBox="1">
            <a:spLocks noChangeArrowheads="1"/>
          </p:cNvSpPr>
          <p:nvPr/>
        </p:nvSpPr>
        <p:spPr bwMode="auto">
          <a:xfrm>
            <a:off x="4495800" y="46482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161912" name="Group 120"/>
          <p:cNvGraphicFramePr>
            <a:graphicFrameLocks noGrp="1"/>
          </p:cNvGraphicFramePr>
          <p:nvPr/>
        </p:nvGraphicFramePr>
        <p:xfrm>
          <a:off x="5867400" y="2819400"/>
          <a:ext cx="2438400" cy="17780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MAC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00000CAAAAAA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00000CBBBBBB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00000CCCCCCC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00000CDDDDDD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65" name="Text Box 140"/>
          <p:cNvSpPr txBox="1">
            <a:spLocks noChangeArrowheads="1"/>
          </p:cNvSpPr>
          <p:nvPr/>
        </p:nvSpPr>
        <p:spPr bwMode="auto">
          <a:xfrm>
            <a:off x="6934200" y="5791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D</a:t>
            </a:r>
          </a:p>
        </p:txBody>
      </p:sp>
      <p:grpSp>
        <p:nvGrpSpPr>
          <p:cNvPr id="5" name="Group 76"/>
          <p:cNvGrpSpPr>
            <a:grpSpLocks noChangeAspect="1"/>
          </p:cNvGrpSpPr>
          <p:nvPr/>
        </p:nvGrpSpPr>
        <p:grpSpPr bwMode="auto">
          <a:xfrm flipH="1">
            <a:off x="7010400" y="1828800"/>
            <a:ext cx="755646" cy="739774"/>
            <a:chOff x="387" y="1730"/>
            <a:chExt cx="573" cy="518"/>
          </a:xfrm>
        </p:grpSpPr>
        <p:sp>
          <p:nvSpPr>
            <p:cNvPr id="119" name="AutoShape 77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" name="Rectangle 78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1" name="Rectangle 79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2" name="Freeform 80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3" name="Freeform 81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4" name="Line 82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5" name="Freeform 83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6" name="Freeform 84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7" name="Freeform 85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8" name="Freeform 86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9" name="Freeform 87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0" name="Freeform 88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1" name="Rectangle 89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2" name="Rectangle 90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3" name="Freeform 91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4" name="Freeform 92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5" name="Freeform 93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" name="Freeform 94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7" name="Rectangle 95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8" name="Rectangle 96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9" name="Freeform 97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40" name="Freeform 98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41" name="Text Box 104"/>
          <p:cNvSpPr txBox="1">
            <a:spLocks noChangeArrowheads="1"/>
          </p:cNvSpPr>
          <p:nvPr/>
        </p:nvSpPr>
        <p:spPr bwMode="auto">
          <a:xfrm>
            <a:off x="7239000" y="1981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B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44604" y="849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Src</a:t>
            </a:r>
            <a:r>
              <a:rPr lang="en-US"/>
              <a:t> MAC</a:t>
            </a:r>
            <a:endParaRPr lang="vi-VN"/>
          </a:p>
        </p:txBody>
      </p:sp>
      <p:sp>
        <p:nvSpPr>
          <p:cNvPr id="143" name="TextBox 142"/>
          <p:cNvSpPr txBox="1"/>
          <p:nvPr/>
        </p:nvSpPr>
        <p:spPr>
          <a:xfrm>
            <a:off x="2397204" y="838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Dst</a:t>
            </a:r>
            <a:r>
              <a:rPr lang="en-US"/>
              <a:t> MAC</a:t>
            </a:r>
            <a:endParaRPr lang="vi-VN"/>
          </a:p>
        </p:txBody>
      </p:sp>
      <p:graphicFrame>
        <p:nvGraphicFramePr>
          <p:cNvPr id="144" name="Group 110"/>
          <p:cNvGraphicFramePr>
            <a:graphicFrameLocks noGrp="1"/>
          </p:cNvGraphicFramePr>
          <p:nvPr/>
        </p:nvGraphicFramePr>
        <p:xfrm>
          <a:off x="228600" y="1295400"/>
          <a:ext cx="3733800" cy="3556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00000CAAAAAA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00000CBBBBB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81481E-6 L 0.57083 -0.0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Bridge - 3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err="1">
                <a:latin typeface="Times New Roman" pitchFamily="18" charset="0"/>
              </a:rPr>
              <a:t>Đặc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</a:rPr>
              <a:t>điểm</a:t>
            </a:r>
            <a:r>
              <a:rPr lang="en-US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Cho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phép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mở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rộng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cùng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một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mạng</a:t>
            </a:r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logic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với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nhiều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kiểu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chạy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cáp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khác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nhau</a:t>
            </a:r>
            <a:endParaRPr lang="en-US" sz="240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err="1">
                <a:latin typeface="Times New Roman" pitchFamily="18" charset="0"/>
              </a:rPr>
              <a:t>Tách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một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mạng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thành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nhiều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phần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nhằm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giảm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lưu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lượng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mạng</a:t>
            </a:r>
            <a:r>
              <a:rPr lang="en-US" sz="240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err="1">
                <a:latin typeface="Times New Roman" pitchFamily="18" charset="0"/>
              </a:rPr>
              <a:t>Chậm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hơn</a:t>
            </a:r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repeater</a:t>
            </a:r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do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phải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xử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lý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các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gói</a:t>
            </a:r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tin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err="1">
                <a:latin typeface="Times New Roman" pitchFamily="18" charset="0"/>
              </a:rPr>
              <a:t>Không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</a:rPr>
              <a:t>có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</a:rPr>
              <a:t>khả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</a:rPr>
              <a:t>năng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tìm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đường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đi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tối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ưu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trong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trường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hợp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có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nhiều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đường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đi</a:t>
            </a:r>
            <a:r>
              <a:rPr lang="en-US" sz="24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err="1">
                <a:latin typeface="Times New Roman" pitchFamily="18" charset="0"/>
              </a:rPr>
              <a:t>Đắt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tiền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hơn</a:t>
            </a:r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repeater</a:t>
            </a:r>
            <a:endParaRPr lang="en-US" sz="240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152400"/>
            <a:ext cx="98826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Switch - 1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err="1"/>
              <a:t>Là</a:t>
            </a:r>
            <a:r>
              <a:rPr lang="en-US"/>
              <a:t> 1 bridge </a:t>
            </a:r>
            <a:r>
              <a:rPr lang="en-US" err="1"/>
              <a:t>nhiều</a:t>
            </a:r>
            <a:r>
              <a:rPr lang="en-US"/>
              <a:t> port</a:t>
            </a:r>
          </a:p>
          <a:p>
            <a:pPr eaLnBrk="1" hangingPunct="1"/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 full-duplex</a:t>
            </a:r>
          </a:p>
          <a:p>
            <a:pPr eaLnBrk="1" hangingPunct="1"/>
            <a:r>
              <a:rPr lang="en-US" err="1"/>
              <a:t>Duy</a:t>
            </a:r>
            <a:r>
              <a:rPr lang="en-US"/>
              <a:t> </a:t>
            </a:r>
            <a:r>
              <a:rPr lang="en-US" err="1"/>
              <a:t>trì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CAM (Content Addressable Memory)</a:t>
            </a:r>
          </a:p>
          <a:p>
            <a:pPr lvl="1" eaLnBrk="1" hangingPunct="1"/>
            <a:r>
              <a:rPr lang="en-US" sz="2000"/>
              <a:t>MAC – Port</a:t>
            </a:r>
            <a:endParaRPr lang="en-US" sz="240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15200" y="228600"/>
            <a:ext cx="1219200" cy="622968"/>
            <a:chOff x="2976" y="3327"/>
            <a:chExt cx="463" cy="198"/>
          </a:xfrm>
        </p:grpSpPr>
        <p:sp>
          <p:nvSpPr>
            <p:cNvPr id="15366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15387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88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89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90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91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92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15379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80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81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82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83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84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85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86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15371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72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73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74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75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76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77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5378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</p:grpSp>
        </p:grpSp>
      </p:grpSp>
      <p:pic>
        <p:nvPicPr>
          <p:cNvPr id="35" name="Picture 31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895600"/>
            <a:ext cx="4244868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Switch - 2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1"/>
            <a:ext cx="8610600" cy="464819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:</a:t>
            </a:r>
          </a:p>
          <a:p>
            <a:pPr lvl="1" eaLnBrk="1" hangingPunct="1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MAC (self –learning)</a:t>
            </a:r>
          </a:p>
          <a:p>
            <a:pPr lvl="1" eaLnBrk="1" hangingPunct="1"/>
            <a:r>
              <a:rPr lang="en-US"/>
              <a:t>Filtering/Forwarding</a:t>
            </a:r>
          </a:p>
          <a:p>
            <a:pPr lvl="1" eaLnBrk="1" hangingPunct="1"/>
            <a:r>
              <a:rPr lang="en-US" err="1"/>
              <a:t>Tránh</a:t>
            </a:r>
            <a:r>
              <a:rPr lang="en-US"/>
              <a:t> loop</a:t>
            </a:r>
          </a:p>
          <a:p>
            <a:pPr eaLnBrk="1" hangingPunct="1"/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chuyển</a:t>
            </a:r>
            <a:r>
              <a:rPr lang="en-US"/>
              <a:t> </a:t>
            </a:r>
            <a:r>
              <a:rPr lang="en-US" err="1"/>
              <a:t>mạch</a:t>
            </a:r>
            <a:r>
              <a:rPr lang="en-US"/>
              <a:t>:</a:t>
            </a:r>
          </a:p>
          <a:p>
            <a:pPr lvl="1" eaLnBrk="1" hangingPunct="1"/>
            <a:r>
              <a:rPr lang="en-US"/>
              <a:t>Store-and-forward</a:t>
            </a:r>
          </a:p>
          <a:p>
            <a:pPr lvl="2"/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hết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gói</a:t>
            </a:r>
            <a:r>
              <a:rPr lang="en-US"/>
              <a:t> tin</a:t>
            </a:r>
          </a:p>
          <a:p>
            <a:pPr lvl="2"/>
            <a:r>
              <a:rPr lang="en-US" err="1"/>
              <a:t>Đảm</a:t>
            </a:r>
            <a:r>
              <a:rPr lang="en-US"/>
              <a:t> </a:t>
            </a:r>
            <a:r>
              <a:rPr lang="en-US" err="1"/>
              <a:t>bảo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xác</a:t>
            </a:r>
            <a:endParaRPr lang="en-US"/>
          </a:p>
          <a:p>
            <a:pPr lvl="1" eaLnBrk="1" hangingPunct="1"/>
            <a:r>
              <a:rPr lang="en-US"/>
              <a:t>Cut-through</a:t>
            </a:r>
          </a:p>
          <a:p>
            <a:pPr lvl="2"/>
            <a:r>
              <a:rPr lang="en-US" err="1"/>
              <a:t>Đọc</a:t>
            </a:r>
            <a:r>
              <a:rPr lang="en-US"/>
              <a:t> 14 bytes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tiên</a:t>
            </a:r>
            <a:endParaRPr lang="en-US"/>
          </a:p>
          <a:p>
            <a:pPr lvl="2"/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gói</a:t>
            </a:r>
            <a:r>
              <a:rPr lang="en-US"/>
              <a:t> tin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lỗi</a:t>
            </a:r>
            <a:endParaRPr lang="en-US"/>
          </a:p>
          <a:p>
            <a:pPr lvl="1" eaLnBrk="1" hangingPunct="1"/>
            <a:r>
              <a:rPr lang="en-US"/>
              <a:t>Fragment-free</a:t>
            </a:r>
          </a:p>
          <a:p>
            <a:pPr lvl="2"/>
            <a:r>
              <a:rPr lang="en-US" err="1"/>
              <a:t>Đọc</a:t>
            </a:r>
            <a:r>
              <a:rPr lang="en-US"/>
              <a:t> 1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gói</a:t>
            </a:r>
            <a:r>
              <a:rPr lang="en-US"/>
              <a:t> tin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15200" y="228600"/>
            <a:ext cx="1219200" cy="622968"/>
            <a:chOff x="2976" y="3327"/>
            <a:chExt cx="463" cy="198"/>
          </a:xfrm>
        </p:grpSpPr>
        <p:sp>
          <p:nvSpPr>
            <p:cNvPr id="36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9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61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49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50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51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52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53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55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56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41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42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43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44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45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46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47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48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</p:grp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3810000"/>
            <a:ext cx="4876800" cy="93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5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mạng</a:t>
            </a:r>
            <a:endParaRPr lang="en-US"/>
          </a:p>
          <a:p>
            <a:r>
              <a:rPr lang="en-US"/>
              <a:t>Collision domain &amp; Broadcast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–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mac</a:t>
            </a:r>
            <a:r>
              <a:rPr lang="en-US"/>
              <a:t> - 1</a:t>
            </a:r>
          </a:p>
        </p:txBody>
      </p:sp>
      <p:graphicFrame>
        <p:nvGraphicFramePr>
          <p:cNvPr id="44" name="Content Placeholder 43"/>
          <p:cNvGraphicFramePr>
            <a:graphicFrameLocks noGrp="1"/>
          </p:cNvGraphicFramePr>
          <p:nvPr>
            <p:ph sz="quarter" idx="1"/>
          </p:nvPr>
        </p:nvGraphicFramePr>
        <p:xfrm>
          <a:off x="5113338" y="1981199"/>
          <a:ext cx="335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/>
                        <a:t> MAC </a:t>
                      </a:r>
                      <a:r>
                        <a:rPr lang="en-US" i="0" err="1"/>
                        <a:t>addr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/>
                        <a:t>port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/>
                        <a:t>TTL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4338" y="1447799"/>
            <a:ext cx="1752600" cy="5222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tin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760538" y="5945124"/>
            <a:ext cx="1752600" cy="53187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flood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666048" y="5333999"/>
            <a:ext cx="8890" cy="61112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140324" y="4354511"/>
            <a:ext cx="2182813" cy="8270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err="1">
                <a:latin typeface="Times New Roman" pitchFamily="18" charset="0"/>
                <a:cs typeface="Times New Roman" pitchFamily="18" charset="0"/>
              </a:rPr>
              <a:t>Gởi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port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ứng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4191000" y="4724399"/>
            <a:ext cx="93472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1219200" y="4114799"/>
            <a:ext cx="2979738" cy="1219200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err="1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-MAC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switch table?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065338" y="5333999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427538" y="4190999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455738" y="2590799"/>
            <a:ext cx="2514600" cy="8270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link </a:t>
            </a:r>
          </a:p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host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gởi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2674938" y="3427475"/>
            <a:ext cx="8890" cy="61112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332038" y="2247105"/>
            <a:ext cx="5334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46538" y="2362199"/>
            <a:ext cx="1066800" cy="60960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9" grpId="0" animBg="1"/>
      <p:bldP spid="21" grpId="0"/>
      <p:bldP spid="22" grpId="0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–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mac</a:t>
            </a:r>
            <a:r>
              <a:rPr lang="en-US"/>
              <a:t> - 2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860425" y="30480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5000" imgH="1085760" progId="">
                  <p:embed/>
                </p:oleObj>
              </mc:Choice>
              <mc:Fallback>
                <p:oleObj name="Clip" r:id="rId2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048000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517900" y="4173537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173537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406525" y="3444875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468438" y="4062412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592388" y="3395662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667000" y="3878262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1196975" y="46990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4699000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3128963" y="3063875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3063875"/>
                        <a:ext cx="6111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035175" y="2484437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84437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2360613" y="2994025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2354263" y="4813300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4813300"/>
                        <a:ext cx="6111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5"/>
          <p:cNvSpPr>
            <a:spLocks noChangeShapeType="1"/>
          </p:cNvSpPr>
          <p:nvPr/>
        </p:nvSpPr>
        <p:spPr bwMode="auto">
          <a:xfrm flipH="1" flipV="1">
            <a:off x="2370138" y="4021137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243138" y="2105025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A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436813" y="5364162"/>
            <a:ext cx="392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A’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659188" y="2774950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B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328738" y="5260975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B’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749675" y="4641850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C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38200" y="2722562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C’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976438" y="3798887"/>
            <a:ext cx="720725" cy="279400"/>
            <a:chOff x="3913" y="3140"/>
            <a:chExt cx="454" cy="176"/>
          </a:xfrm>
        </p:grpSpPr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37" y="62"/>
                </a:cxn>
                <a:cxn ang="0">
                  <a:pos x="219" y="0"/>
                </a:cxn>
                <a:cxn ang="0">
                  <a:pos x="280" y="0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102" y="74"/>
                </a:cxn>
                <a:cxn ang="0">
                  <a:pos x="148" y="74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117725" y="3468687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451100" y="3494087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728913" y="3646487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2413000" y="4027487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982788" y="408940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724025" y="3692525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09850" y="2085975"/>
            <a:ext cx="1428750" cy="369887"/>
            <a:chOff x="1750" y="3514"/>
            <a:chExt cx="900" cy="233"/>
          </a:xfrm>
        </p:grpSpPr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 </a:t>
              </a:r>
              <a:r>
                <a:rPr lang="en-US" i="0" err="1">
                  <a:solidFill>
                    <a:schemeClr val="bg1"/>
                  </a:solidFill>
                </a:rPr>
                <a:t>A</a:t>
              </a:r>
              <a:r>
                <a:rPr lang="en-US" i="0">
                  <a:solidFill>
                    <a:schemeClr val="bg1"/>
                  </a:solidFill>
                </a:rPr>
                <a:t>’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825750" y="1387475"/>
            <a:ext cx="1498600" cy="714375"/>
            <a:chOff x="4406" y="331"/>
            <a:chExt cx="944" cy="450"/>
          </a:xfrm>
        </p:grpSpPr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7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i="0"/>
                <a:t>Source: A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i="0"/>
                <a:t>Dest: A’</a:t>
              </a:r>
            </a:p>
          </p:txBody>
        </p:sp>
      </p:grp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943600" y="1600200"/>
            <a:ext cx="24032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Switch table </a:t>
            </a:r>
          </a:p>
          <a:p>
            <a:pPr algn="ctr"/>
            <a:r>
              <a:rPr lang="en-US"/>
              <a:t>(</a:t>
            </a:r>
            <a:r>
              <a:rPr lang="en-US" err="1"/>
              <a:t>giả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ban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rỗng</a:t>
            </a:r>
            <a:r>
              <a:rPr lang="en-US"/>
              <a:t>)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630363" y="3743325"/>
            <a:ext cx="1428750" cy="366712"/>
            <a:chOff x="1750" y="3514"/>
            <a:chExt cx="900" cy="231"/>
          </a:xfrm>
        </p:grpSpPr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64"/>
          <p:cNvGrpSpPr>
            <a:grpSpLocks/>
          </p:cNvGrpSpPr>
          <p:nvPr/>
        </p:nvGrpSpPr>
        <p:grpSpPr bwMode="auto">
          <a:xfrm>
            <a:off x="1630363" y="3741737"/>
            <a:ext cx="1428750" cy="366713"/>
            <a:chOff x="1750" y="3514"/>
            <a:chExt cx="900" cy="231"/>
          </a:xfrm>
        </p:grpSpPr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" name="Group 69"/>
          <p:cNvGrpSpPr>
            <a:grpSpLocks/>
          </p:cNvGrpSpPr>
          <p:nvPr/>
        </p:nvGrpSpPr>
        <p:grpSpPr bwMode="auto">
          <a:xfrm>
            <a:off x="1630363" y="3744912"/>
            <a:ext cx="1428750" cy="366713"/>
            <a:chOff x="1750" y="3514"/>
            <a:chExt cx="900" cy="231"/>
          </a:xfrm>
        </p:grpSpPr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74"/>
          <p:cNvGrpSpPr>
            <a:grpSpLocks/>
          </p:cNvGrpSpPr>
          <p:nvPr/>
        </p:nvGrpSpPr>
        <p:grpSpPr bwMode="auto">
          <a:xfrm>
            <a:off x="1630363" y="3744912"/>
            <a:ext cx="1428750" cy="366713"/>
            <a:chOff x="1750" y="3514"/>
            <a:chExt cx="900" cy="231"/>
          </a:xfrm>
        </p:grpSpPr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" name="Group 79"/>
          <p:cNvGrpSpPr>
            <a:grpSpLocks/>
          </p:cNvGrpSpPr>
          <p:nvPr/>
        </p:nvGrpSpPr>
        <p:grpSpPr bwMode="auto">
          <a:xfrm>
            <a:off x="1627188" y="3741737"/>
            <a:ext cx="1428750" cy="369888"/>
            <a:chOff x="1750" y="3514"/>
            <a:chExt cx="900" cy="233"/>
          </a:xfrm>
        </p:grpSpPr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 </a:t>
              </a:r>
              <a:r>
                <a:rPr lang="en-US" i="0" err="1">
                  <a:solidFill>
                    <a:schemeClr val="bg1"/>
                  </a:solidFill>
                </a:rPr>
                <a:t>A</a:t>
              </a:r>
              <a:r>
                <a:rPr lang="en-US" i="0">
                  <a:solidFill>
                    <a:schemeClr val="bg1"/>
                  </a:solidFill>
                </a:rPr>
                <a:t>’</a:t>
              </a: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92"/>
          <p:cNvGrpSpPr>
            <a:grpSpLocks/>
          </p:cNvGrpSpPr>
          <p:nvPr/>
        </p:nvGrpSpPr>
        <p:grpSpPr bwMode="auto">
          <a:xfrm>
            <a:off x="1962150" y="4843462"/>
            <a:ext cx="1428750" cy="369888"/>
            <a:chOff x="730" y="2472"/>
            <a:chExt cx="900" cy="233"/>
          </a:xfrm>
        </p:grpSpPr>
        <p:sp>
          <p:nvSpPr>
            <p:cNvPr id="84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A’  A</a:t>
              </a:r>
            </a:p>
          </p:txBody>
        </p: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96" name="Content Placeholder 43"/>
          <p:cNvGraphicFramePr>
            <a:graphicFrameLocks/>
          </p:cNvGraphicFramePr>
          <p:nvPr/>
        </p:nvGraphicFramePr>
        <p:xfrm>
          <a:off x="5257800" y="2438400"/>
          <a:ext cx="320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/>
                        <a:t> MAC </a:t>
                      </a:r>
                      <a:r>
                        <a:rPr lang="en-US" sz="1600" i="0" err="1"/>
                        <a:t>addr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/>
                        <a:t>port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/>
                        <a:t>TTL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Content Placeholder 43"/>
          <p:cNvGraphicFramePr>
            <a:graphicFrameLocks/>
          </p:cNvGraphicFramePr>
          <p:nvPr/>
        </p:nvGraphicFramePr>
        <p:xfrm>
          <a:off x="5257800" y="2438400"/>
          <a:ext cx="320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/>
                        <a:t> MAC </a:t>
                      </a:r>
                      <a:r>
                        <a:rPr lang="en-US" sz="1600" i="0" err="1"/>
                        <a:t>addr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/>
                        <a:t>port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/>
                        <a:t>TTL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Content Placeholder 43"/>
          <p:cNvGraphicFramePr>
            <a:graphicFrameLocks/>
          </p:cNvGraphicFramePr>
          <p:nvPr/>
        </p:nvGraphicFramePr>
        <p:xfrm>
          <a:off x="5257800" y="2438400"/>
          <a:ext cx="320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/>
                        <a:t> MAC </a:t>
                      </a:r>
                      <a:r>
                        <a:rPr lang="en-US" sz="1600" i="0" err="1"/>
                        <a:t>addr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/>
                        <a:t>port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/>
                        <a:t>TTL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0" y="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0" y="72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" y="78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33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" y="-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8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–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mac</a:t>
            </a:r>
            <a:r>
              <a:rPr lang="en-US"/>
              <a:t>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0"/>
            <a:ext cx="7696200" cy="1901952"/>
          </a:xfrm>
        </p:spPr>
        <p:txBody>
          <a:bodyPr/>
          <a:lstStyle/>
          <a:p>
            <a:r>
              <a:rPr lang="en-US" err="1"/>
              <a:t>Hỏi</a:t>
            </a:r>
            <a:r>
              <a:rPr lang="en-US"/>
              <a:t>: </a:t>
            </a:r>
            <a:r>
              <a:rPr lang="en-US" err="1"/>
              <a:t>Khi</a:t>
            </a:r>
            <a:r>
              <a:rPr lang="en-US"/>
              <a:t> A </a:t>
            </a:r>
            <a:r>
              <a:rPr lang="en-US" err="1"/>
              <a:t>gởi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F 1 </a:t>
            </a:r>
            <a:r>
              <a:rPr lang="en-US" err="1"/>
              <a:t>gói</a:t>
            </a:r>
            <a:r>
              <a:rPr lang="en-US"/>
              <a:t> tin???</a:t>
            </a:r>
          </a:p>
        </p:txBody>
      </p:sp>
      <p:grpSp>
        <p:nvGrpSpPr>
          <p:cNvPr id="4" name="Group 6"/>
          <p:cNvGrpSpPr/>
          <p:nvPr/>
        </p:nvGrpSpPr>
        <p:grpSpPr>
          <a:xfrm>
            <a:off x="685800" y="1219200"/>
            <a:ext cx="6889750" cy="2435225"/>
            <a:chOff x="958850" y="1984375"/>
            <a:chExt cx="6337300" cy="2041525"/>
          </a:xfrm>
        </p:grpSpPr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1646238" y="3346450"/>
            <a:ext cx="415925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5000" imgH="1085760" progId="">
                    <p:embed/>
                  </p:oleObj>
                </mc:Choice>
                <mc:Fallback>
                  <p:oleObj name="Clip" r:id="rId2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238" y="3346450"/>
                          <a:ext cx="415925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"/>
            <p:cNvGraphicFramePr>
              <a:graphicFrameLocks noChangeAspect="1"/>
            </p:cNvGraphicFramePr>
            <p:nvPr/>
          </p:nvGraphicFramePr>
          <p:xfrm>
            <a:off x="2305050" y="3371850"/>
            <a:ext cx="417513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5050" y="3371850"/>
                          <a:ext cx="417513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9"/>
            <p:cNvGraphicFramePr>
              <a:graphicFrameLocks noChangeAspect="1"/>
            </p:cNvGraphicFramePr>
            <p:nvPr/>
          </p:nvGraphicFramePr>
          <p:xfrm>
            <a:off x="1206500" y="2867025"/>
            <a:ext cx="417513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500" y="2867025"/>
                          <a:ext cx="417513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20"/>
            <p:cNvSpPr>
              <a:spLocks noChangeShapeType="1"/>
            </p:cNvSpPr>
            <p:nvPr/>
          </p:nvSpPr>
          <p:spPr bwMode="auto">
            <a:xfrm flipH="1">
              <a:off x="1582738" y="3030538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H="1">
              <a:off x="1970088" y="3078163"/>
              <a:ext cx="271462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2389188" y="3106738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2006609" y="2822611"/>
              <a:ext cx="720726" cy="279402"/>
              <a:chOff x="3913" y="3140"/>
              <a:chExt cx="454" cy="176"/>
            </a:xfrm>
          </p:grpSpPr>
          <p:sp>
            <p:nvSpPr>
              <p:cNvPr id="56" name="Rectangle 60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7" name="Freeform 61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37" y="62"/>
                  </a:cxn>
                  <a:cxn ang="0">
                    <a:pos x="219" y="0"/>
                  </a:cxn>
                  <a:cxn ang="0">
                    <a:pos x="280" y="0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" name="Freeform 62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0"/>
                  </a:cxn>
                  <a:cxn ang="0">
                    <a:pos x="102" y="74"/>
                  </a:cxn>
                  <a:cxn ang="0">
                    <a:pos x="148" y="74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" name="Text Box 64"/>
            <p:cNvSpPr txBox="1">
              <a:spLocks noChangeArrowheads="1"/>
            </p:cNvSpPr>
            <p:nvPr/>
          </p:nvSpPr>
          <p:spPr bwMode="auto">
            <a:xfrm>
              <a:off x="958850" y="2844800"/>
              <a:ext cx="3508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/>
                <a:t>A</a:t>
              </a:r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1408113" y="3306763"/>
              <a:ext cx="3286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/>
                <a:t>B</a:t>
              </a:r>
            </a:p>
          </p:txBody>
        </p:sp>
        <p:sp>
          <p:nvSpPr>
            <p:cNvPr id="17" name="Text Box 73"/>
            <p:cNvSpPr txBox="1">
              <a:spLocks noChangeArrowheads="1"/>
            </p:cNvSpPr>
            <p:nvPr/>
          </p:nvSpPr>
          <p:spPr bwMode="auto">
            <a:xfrm>
              <a:off x="2181225" y="2444750"/>
              <a:ext cx="4111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/>
                <a:t>S</a:t>
              </a:r>
              <a:r>
                <a:rPr lang="en-US" i="0" baseline="-25000"/>
                <a:t>1</a:t>
              </a:r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2655888" y="3298825"/>
              <a:ext cx="322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/>
                <a:t>C</a:t>
              </a:r>
            </a:p>
          </p:txBody>
        </p:sp>
        <p:grpSp>
          <p:nvGrpSpPr>
            <p:cNvPr id="6" name="Group 81"/>
            <p:cNvGrpSpPr>
              <a:grpSpLocks/>
            </p:cNvGrpSpPr>
            <p:nvPr/>
          </p:nvGrpSpPr>
          <p:grpSpPr bwMode="auto">
            <a:xfrm>
              <a:off x="2379661" y="1984384"/>
              <a:ext cx="4916482" cy="2041534"/>
              <a:chOff x="1499" y="1250"/>
              <a:chExt cx="3097" cy="1286"/>
            </a:xfrm>
          </p:grpSpPr>
          <p:graphicFrame>
            <p:nvGraphicFramePr>
              <p:cNvPr id="20" name="Object 10"/>
              <p:cNvGraphicFramePr>
                <a:graphicFrameLocks noChangeAspect="1"/>
              </p:cNvGraphicFramePr>
              <p:nvPr/>
            </p:nvGraphicFramePr>
            <p:xfrm>
              <a:off x="2741" y="2116"/>
              <a:ext cx="26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6" imgW="1305000" imgH="1085760" progId="">
                      <p:embed/>
                    </p:oleObj>
                  </mc:Choice>
                  <mc:Fallback>
                    <p:oleObj name="Clip" r:id="rId6" imgW="1305000" imgH="1085760" progId="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1" y="2116"/>
                            <a:ext cx="263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1"/>
              <p:cNvGraphicFramePr>
                <a:graphicFrameLocks noChangeAspect="1"/>
              </p:cNvGraphicFramePr>
              <p:nvPr/>
            </p:nvGraphicFramePr>
            <p:xfrm>
              <a:off x="3253" y="2087"/>
              <a:ext cx="26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7" imgW="1305000" imgH="1085760" progId="">
                      <p:embed/>
                    </p:oleObj>
                  </mc:Choice>
                  <mc:Fallback>
                    <p:oleObj name="Clip" r:id="rId7" imgW="1305000" imgH="1085760" progId="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3" y="2087"/>
                            <a:ext cx="263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5"/>
              <p:cNvGraphicFramePr>
                <a:graphicFrameLocks noChangeAspect="1"/>
              </p:cNvGraphicFramePr>
              <p:nvPr/>
            </p:nvGraphicFramePr>
            <p:xfrm>
              <a:off x="2045" y="2020"/>
              <a:ext cx="26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8" imgW="1305000" imgH="1085760" progId="">
                      <p:embed/>
                    </p:oleObj>
                  </mc:Choice>
                  <mc:Fallback>
                    <p:oleObj name="Clip" r:id="rId8" imgW="1305000" imgH="1085760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5" y="2020"/>
                            <a:ext cx="263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16"/>
              <p:cNvGraphicFramePr>
                <a:graphicFrameLocks noChangeAspect="1"/>
              </p:cNvGraphicFramePr>
              <p:nvPr/>
            </p:nvGraphicFramePr>
            <p:xfrm>
              <a:off x="2321" y="2321"/>
              <a:ext cx="26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9" imgW="1305000" imgH="1085760" progId="">
                      <p:embed/>
                    </p:oleObj>
                  </mc:Choice>
                  <mc:Fallback>
                    <p:oleObj name="Clip" r:id="rId9" imgW="1305000" imgH="1085760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1" y="2321"/>
                            <a:ext cx="263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17"/>
              <p:cNvGraphicFramePr>
                <a:graphicFrameLocks noChangeAspect="1"/>
              </p:cNvGraphicFramePr>
              <p:nvPr/>
            </p:nvGraphicFramePr>
            <p:xfrm>
              <a:off x="4173" y="2000"/>
              <a:ext cx="26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0" imgW="1305000" imgH="1085760" progId="">
                      <p:embed/>
                    </p:oleObj>
                  </mc:Choice>
                  <mc:Fallback>
                    <p:oleObj name="Clip" r:id="rId10" imgW="1305000" imgH="1085760" progId="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3" y="2000"/>
                            <a:ext cx="263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18"/>
              <p:cNvGraphicFramePr>
                <a:graphicFrameLocks noChangeAspect="1"/>
              </p:cNvGraphicFramePr>
              <p:nvPr/>
            </p:nvGraphicFramePr>
            <p:xfrm>
              <a:off x="3698" y="2233"/>
              <a:ext cx="26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1" imgW="1305000" imgH="1085760" progId="">
                      <p:embed/>
                    </p:oleObj>
                  </mc:Choice>
                  <mc:Fallback>
                    <p:oleObj name="Clip" r:id="rId11" imgW="1305000" imgH="1085760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8" y="2233"/>
                            <a:ext cx="263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 flipH="1">
                <a:off x="2290" y="1933"/>
                <a:ext cx="218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 flipH="1">
                <a:off x="2488" y="1945"/>
                <a:ext cx="79" cy="3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2680" y="1909"/>
                <a:ext cx="145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 flipH="1">
                <a:off x="3485" y="1957"/>
                <a:ext cx="27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 flipH="1">
                <a:off x="3802" y="1939"/>
                <a:ext cx="6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35"/>
              <p:cNvSpPr>
                <a:spLocks noChangeShapeType="1"/>
              </p:cNvSpPr>
              <p:nvPr/>
            </p:nvSpPr>
            <p:spPr bwMode="auto">
              <a:xfrm flipH="1">
                <a:off x="1499" y="1484"/>
                <a:ext cx="956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>
                <a:off x="2646" y="1463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 flipH="1" flipV="1">
                <a:off x="2912" y="1432"/>
                <a:ext cx="777" cy="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7" name="Group 47"/>
              <p:cNvGrpSpPr>
                <a:grpSpLocks/>
              </p:cNvGrpSpPr>
              <p:nvPr/>
            </p:nvGrpSpPr>
            <p:grpSpPr bwMode="auto">
              <a:xfrm>
                <a:off x="2438" y="1353"/>
                <a:ext cx="454" cy="176"/>
                <a:chOff x="3913" y="3140"/>
                <a:chExt cx="454" cy="176"/>
              </a:xfrm>
            </p:grpSpPr>
            <p:sp>
              <p:nvSpPr>
                <p:cNvPr id="53" name="Rectangle 48"/>
                <p:cNvSpPr>
                  <a:spLocks noChangeArrowheads="1"/>
                </p:cNvSpPr>
                <p:nvPr/>
              </p:nvSpPr>
              <p:spPr bwMode="auto">
                <a:xfrm>
                  <a:off x="3913" y="3228"/>
                  <a:ext cx="407" cy="8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49"/>
                <p:cNvSpPr>
                  <a:spLocks/>
                </p:cNvSpPr>
                <p:nvPr/>
              </p:nvSpPr>
              <p:spPr bwMode="auto">
                <a:xfrm>
                  <a:off x="3958" y="3145"/>
                  <a:ext cx="409" cy="68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37" y="62"/>
                    </a:cxn>
                    <a:cxn ang="0">
                      <a:pos x="219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" name="Freeform 50"/>
                <p:cNvSpPr>
                  <a:spLocks/>
                </p:cNvSpPr>
                <p:nvPr/>
              </p:nvSpPr>
              <p:spPr bwMode="auto">
                <a:xfrm>
                  <a:off x="4044" y="3140"/>
                  <a:ext cx="251" cy="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102" y="74"/>
                    </a:cxn>
                    <a:cxn ang="0">
                      <a:pos x="148" y="74"/>
                    </a:cxn>
                  </a:cxnLst>
                  <a:rect l="0" t="0" r="r" b="b"/>
                  <a:pathLst>
                    <a:path w="148" h="7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102" y="74"/>
                      </a:lnTo>
                      <a:lnTo>
                        <a:pt x="148" y="7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3571" y="1845"/>
                <a:ext cx="454" cy="176"/>
                <a:chOff x="3913" y="3140"/>
                <a:chExt cx="454" cy="176"/>
              </a:xfrm>
            </p:grpSpPr>
            <p:sp>
              <p:nvSpPr>
                <p:cNvPr id="50" name="Rectangle 52"/>
                <p:cNvSpPr>
                  <a:spLocks noChangeArrowheads="1"/>
                </p:cNvSpPr>
                <p:nvPr/>
              </p:nvSpPr>
              <p:spPr bwMode="auto">
                <a:xfrm>
                  <a:off x="3913" y="3228"/>
                  <a:ext cx="407" cy="8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53"/>
                <p:cNvSpPr>
                  <a:spLocks/>
                </p:cNvSpPr>
                <p:nvPr/>
              </p:nvSpPr>
              <p:spPr bwMode="auto">
                <a:xfrm>
                  <a:off x="3958" y="3145"/>
                  <a:ext cx="409" cy="68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37" y="62"/>
                    </a:cxn>
                    <a:cxn ang="0">
                      <a:pos x="219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" name="Freeform 54"/>
                <p:cNvSpPr>
                  <a:spLocks/>
                </p:cNvSpPr>
                <p:nvPr/>
              </p:nvSpPr>
              <p:spPr bwMode="auto">
                <a:xfrm>
                  <a:off x="4044" y="3140"/>
                  <a:ext cx="251" cy="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102" y="74"/>
                    </a:cxn>
                    <a:cxn ang="0">
                      <a:pos x="148" y="74"/>
                    </a:cxn>
                  </a:cxnLst>
                  <a:rect l="0" t="0" r="r" b="b"/>
                  <a:pathLst>
                    <a:path w="148" h="7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102" y="74"/>
                      </a:lnTo>
                      <a:lnTo>
                        <a:pt x="148" y="7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55"/>
              <p:cNvGrpSpPr>
                <a:grpSpLocks/>
              </p:cNvGrpSpPr>
              <p:nvPr/>
            </p:nvGrpSpPr>
            <p:grpSpPr bwMode="auto">
              <a:xfrm>
                <a:off x="2407" y="1819"/>
                <a:ext cx="454" cy="176"/>
                <a:chOff x="3913" y="3140"/>
                <a:chExt cx="454" cy="176"/>
              </a:xfrm>
            </p:grpSpPr>
            <p:sp>
              <p:nvSpPr>
                <p:cNvPr id="47" name="Rectangle 56"/>
                <p:cNvSpPr>
                  <a:spLocks noChangeArrowheads="1"/>
                </p:cNvSpPr>
                <p:nvPr/>
              </p:nvSpPr>
              <p:spPr bwMode="auto">
                <a:xfrm>
                  <a:off x="3913" y="3228"/>
                  <a:ext cx="407" cy="8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/>
                </p:cNvSpPr>
                <p:nvPr/>
              </p:nvSpPr>
              <p:spPr bwMode="auto">
                <a:xfrm>
                  <a:off x="3958" y="3145"/>
                  <a:ext cx="409" cy="68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37" y="62"/>
                    </a:cxn>
                    <a:cxn ang="0">
                      <a:pos x="219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" name="Freeform 58"/>
                <p:cNvSpPr>
                  <a:spLocks/>
                </p:cNvSpPr>
                <p:nvPr/>
              </p:nvSpPr>
              <p:spPr bwMode="auto">
                <a:xfrm>
                  <a:off x="4044" y="3140"/>
                  <a:ext cx="251" cy="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102" y="74"/>
                    </a:cxn>
                    <a:cxn ang="0">
                      <a:pos x="148" y="74"/>
                    </a:cxn>
                  </a:cxnLst>
                  <a:rect l="0" t="0" r="r" b="b"/>
                  <a:pathLst>
                    <a:path w="148" h="7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102" y="74"/>
                      </a:lnTo>
                      <a:lnTo>
                        <a:pt x="148" y="7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7" name="Line 63"/>
              <p:cNvSpPr>
                <a:spLocks noChangeShapeType="1"/>
              </p:cNvSpPr>
              <p:nvPr/>
            </p:nvSpPr>
            <p:spPr bwMode="auto">
              <a:xfrm>
                <a:off x="4039" y="1973"/>
                <a:ext cx="18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" name="Text Box 67"/>
              <p:cNvSpPr txBox="1">
                <a:spLocks noChangeArrowheads="1"/>
              </p:cNvSpPr>
              <p:nvPr/>
            </p:nvSpPr>
            <p:spPr bwMode="auto">
              <a:xfrm>
                <a:off x="2281" y="2030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D</a:t>
                </a:r>
              </a:p>
            </p:txBody>
          </p:sp>
          <p:sp>
            <p:nvSpPr>
              <p:cNvPr id="39" name="Text Box 68"/>
              <p:cNvSpPr txBox="1">
                <a:spLocks noChangeArrowheads="1"/>
              </p:cNvSpPr>
              <p:nvPr/>
            </p:nvSpPr>
            <p:spPr bwMode="auto">
              <a:xfrm>
                <a:off x="2579" y="2305"/>
                <a:ext cx="2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E</a:t>
                </a:r>
              </a:p>
            </p:txBody>
          </p:sp>
          <p:sp>
            <p:nvSpPr>
              <p:cNvPr id="40" name="Text Box 69"/>
              <p:cNvSpPr txBox="1">
                <a:spLocks noChangeArrowheads="1"/>
              </p:cNvSpPr>
              <p:nvPr/>
            </p:nvSpPr>
            <p:spPr bwMode="auto">
              <a:xfrm>
                <a:off x="2877" y="1926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F</a:t>
                </a:r>
              </a:p>
            </p:txBody>
          </p:sp>
          <p:sp>
            <p:nvSpPr>
              <p:cNvPr id="41" name="Text Box 74"/>
              <p:cNvSpPr txBox="1">
                <a:spLocks noChangeArrowheads="1"/>
              </p:cNvSpPr>
              <p:nvPr/>
            </p:nvSpPr>
            <p:spPr bwMode="auto">
              <a:xfrm>
                <a:off x="2147" y="1744"/>
                <a:ext cx="27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S</a:t>
                </a:r>
                <a:r>
                  <a:rPr lang="en-US" i="0" baseline="-25000"/>
                  <a:t>2</a:t>
                </a:r>
              </a:p>
            </p:txBody>
          </p:sp>
          <p:sp>
            <p:nvSpPr>
              <p:cNvPr id="42" name="Text Box 75"/>
              <p:cNvSpPr txBox="1">
                <a:spLocks noChangeArrowheads="1"/>
              </p:cNvSpPr>
              <p:nvPr/>
            </p:nvSpPr>
            <p:spPr bwMode="auto">
              <a:xfrm>
                <a:off x="2920" y="1250"/>
                <a:ext cx="27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S</a:t>
                </a:r>
                <a:r>
                  <a:rPr lang="en-US" i="0" baseline="-25000"/>
                  <a:t>4</a:t>
                </a:r>
              </a:p>
            </p:txBody>
          </p:sp>
          <p:sp>
            <p:nvSpPr>
              <p:cNvPr id="43" name="Text Box 76"/>
              <p:cNvSpPr txBox="1">
                <a:spLocks noChangeArrowheads="1"/>
              </p:cNvSpPr>
              <p:nvPr/>
            </p:nvSpPr>
            <p:spPr bwMode="auto">
              <a:xfrm>
                <a:off x="3786" y="1619"/>
                <a:ext cx="27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S</a:t>
                </a:r>
                <a:r>
                  <a:rPr lang="en-US" i="0" baseline="-25000"/>
                  <a:t>3</a:t>
                </a:r>
              </a:p>
            </p:txBody>
          </p:sp>
          <p:sp>
            <p:nvSpPr>
              <p:cNvPr id="44" name="Text Box 78"/>
              <p:cNvSpPr txBox="1">
                <a:spLocks noChangeArrowheads="1"/>
              </p:cNvSpPr>
              <p:nvPr/>
            </p:nvSpPr>
            <p:spPr bwMode="auto">
              <a:xfrm>
                <a:off x="3931" y="223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H</a:t>
                </a:r>
              </a:p>
            </p:txBody>
          </p:sp>
          <p:sp>
            <p:nvSpPr>
              <p:cNvPr id="45" name="Text Box 79"/>
              <p:cNvSpPr txBox="1">
                <a:spLocks noChangeArrowheads="1"/>
              </p:cNvSpPr>
              <p:nvPr/>
            </p:nvSpPr>
            <p:spPr bwMode="auto">
              <a:xfrm>
                <a:off x="4401" y="200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I</a:t>
                </a:r>
              </a:p>
            </p:txBody>
          </p:sp>
          <p:sp>
            <p:nvSpPr>
              <p:cNvPr id="46" name="Text Box 80"/>
              <p:cNvSpPr txBox="1">
                <a:spLocks noChangeArrowheads="1"/>
              </p:cNvSpPr>
              <p:nvPr/>
            </p:nvSpPr>
            <p:spPr bwMode="auto">
              <a:xfrm>
                <a:off x="3215" y="226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G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– VLAN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VLAN = Virtual LAN</a:t>
            </a:r>
          </a:p>
          <a:p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port </a:t>
            </a:r>
            <a:r>
              <a:rPr lang="en-US" err="1"/>
              <a:t>thành</a:t>
            </a:r>
            <a:r>
              <a:rPr lang="en-US"/>
              <a:t> 1 </a:t>
            </a:r>
            <a:r>
              <a:rPr lang="en-US" err="1"/>
              <a:t>mạng</a:t>
            </a:r>
            <a:r>
              <a:rPr lang="en-US"/>
              <a:t> LAN </a:t>
            </a:r>
            <a:r>
              <a:rPr lang="en-US" err="1"/>
              <a:t>ảo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438400"/>
            <a:ext cx="6603882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Router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err="1">
                <a:latin typeface="Times New Roman" pitchFamily="18" charset="0"/>
              </a:rPr>
              <a:t>Chức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năng</a:t>
            </a:r>
            <a:r>
              <a:rPr lang="en-US">
                <a:latin typeface="Times New Roman" pitchFamily="18" charset="0"/>
              </a:rPr>
              <a:t>:</a:t>
            </a:r>
          </a:p>
          <a:p>
            <a:pPr lvl="1">
              <a:lnSpc>
                <a:spcPct val="130000"/>
              </a:lnSpc>
            </a:pPr>
            <a:r>
              <a:rPr lang="en-US" err="1">
                <a:latin typeface="Times New Roman" pitchFamily="18" charset="0"/>
              </a:rPr>
              <a:t>Nối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kết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các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mạng</a:t>
            </a:r>
            <a:r>
              <a:rPr lang="en-US"/>
              <a:t> </a:t>
            </a:r>
            <a:r>
              <a:rPr lang="en-US">
                <a:latin typeface="Times New Roman" pitchFamily="18" charset="0"/>
              </a:rPr>
              <a:t>logic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khác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nhau</a:t>
            </a:r>
            <a:r>
              <a:rPr lang="en-US"/>
              <a:t>.</a:t>
            </a:r>
          </a:p>
          <a:p>
            <a:pPr lvl="1">
              <a:lnSpc>
                <a:spcPct val="130000"/>
              </a:lnSpc>
            </a:pPr>
            <a:r>
              <a:rPr lang="en-US" err="1">
                <a:latin typeface="Times New Roman" pitchFamily="18" charset="0"/>
              </a:rPr>
              <a:t>Sử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dụng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địa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chỉ</a:t>
            </a:r>
            <a:r>
              <a:rPr lang="en-US">
                <a:latin typeface="Times New Roman" pitchFamily="18" charset="0"/>
              </a:rPr>
              <a:t> logic (IP) </a:t>
            </a:r>
            <a:r>
              <a:rPr lang="en-US" err="1">
                <a:latin typeface="Times New Roman" pitchFamily="18" charset="0"/>
              </a:rPr>
              <a:t>để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xử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lý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gói</a:t>
            </a:r>
            <a:r>
              <a:rPr lang="en-US">
                <a:latin typeface="Times New Roman" pitchFamily="18" charset="0"/>
              </a:rPr>
              <a:t> tin</a:t>
            </a:r>
          </a:p>
          <a:p>
            <a:pPr lvl="1">
              <a:lnSpc>
                <a:spcPct val="130000"/>
              </a:lnSpc>
            </a:pPr>
            <a:r>
              <a:rPr lang="en-US" err="1">
                <a:latin typeface="Times New Roman" pitchFamily="18" charset="0"/>
              </a:rPr>
              <a:t>Định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tuyến</a:t>
            </a:r>
            <a:r>
              <a:rPr lang="en-US">
                <a:latin typeface="Times New Roman" pitchFamily="18" charset="0"/>
              </a:rPr>
              <a:t> (Routing)</a:t>
            </a:r>
          </a:p>
          <a:p>
            <a:pPr lvl="2">
              <a:lnSpc>
                <a:spcPct val="130000"/>
              </a:lnSpc>
            </a:pPr>
            <a:r>
              <a:rPr lang="en-US" err="1">
                <a:latin typeface="Times New Roman" pitchFamily="18" charset="0"/>
              </a:rPr>
              <a:t>Chạy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các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thuật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toán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định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tuyến</a:t>
            </a:r>
            <a:r>
              <a:rPr lang="en-US">
                <a:latin typeface="Times New Roman" pitchFamily="18" charset="0"/>
              </a:rPr>
              <a:t> (OSPF, RIP, BGP,…) </a:t>
            </a:r>
            <a:r>
              <a:rPr lang="en-US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err="1">
                <a:latin typeface="Times New Roman" pitchFamily="18" charset="0"/>
                <a:sym typeface="Wingdings" pitchFamily="2" charset="2"/>
              </a:rPr>
              <a:t>tạo</a:t>
            </a:r>
            <a:r>
              <a:rPr lang="en-US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err="1">
                <a:latin typeface="Times New Roman" pitchFamily="18" charset="0"/>
                <a:sym typeface="Wingdings" pitchFamily="2" charset="2"/>
              </a:rPr>
              <a:t>ra</a:t>
            </a:r>
            <a:r>
              <a:rPr lang="en-US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err="1">
                <a:latin typeface="Times New Roman" pitchFamily="18" charset="0"/>
                <a:sym typeface="Wingdings" pitchFamily="2" charset="2"/>
              </a:rPr>
              <a:t>bảng</a:t>
            </a:r>
            <a:r>
              <a:rPr lang="en-US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err="1">
                <a:latin typeface="Times New Roman" pitchFamily="18" charset="0"/>
                <a:sym typeface="Wingdings" pitchFamily="2" charset="2"/>
              </a:rPr>
              <a:t>định</a:t>
            </a:r>
            <a:r>
              <a:rPr lang="en-US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err="1">
                <a:latin typeface="Times New Roman" pitchFamily="18" charset="0"/>
                <a:sym typeface="Wingdings" pitchFamily="2" charset="2"/>
              </a:rPr>
              <a:t>tuyến</a:t>
            </a:r>
            <a:endParaRPr lang="en-US">
              <a:latin typeface="Times New Roman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err="1">
                <a:latin typeface="Times New Roman" pitchFamily="18" charset="0"/>
              </a:rPr>
              <a:t>Chuyển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tiếp</a:t>
            </a:r>
            <a:r>
              <a:rPr lang="en-US">
                <a:latin typeface="Times New Roman" pitchFamily="18" charset="0"/>
              </a:rPr>
              <a:t> (Forwarding)</a:t>
            </a:r>
          </a:p>
          <a:p>
            <a:pPr lvl="2">
              <a:lnSpc>
                <a:spcPct val="130000"/>
              </a:lnSpc>
            </a:pPr>
            <a:r>
              <a:rPr lang="en-US" err="1">
                <a:latin typeface="Times New Roman" pitchFamily="18" charset="0"/>
              </a:rPr>
              <a:t>Chuyển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gói</a:t>
            </a:r>
            <a:r>
              <a:rPr lang="en-US">
                <a:latin typeface="Times New Roman" pitchFamily="18" charset="0"/>
              </a:rPr>
              <a:t> tin </a:t>
            </a:r>
            <a:r>
              <a:rPr lang="en-US" err="1">
                <a:latin typeface="Times New Roman" pitchFamily="18" charset="0"/>
              </a:rPr>
              <a:t>từ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cổng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vào</a:t>
            </a:r>
            <a:r>
              <a:rPr lang="en-US">
                <a:latin typeface="Times New Roman" pitchFamily="18" charset="0"/>
              </a:rPr>
              <a:t> (incoming port) </a:t>
            </a:r>
            <a:r>
              <a:rPr lang="en-US" err="1">
                <a:latin typeface="Times New Roman" pitchFamily="18" charset="0"/>
              </a:rPr>
              <a:t>ra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cổng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ra</a:t>
            </a:r>
            <a:r>
              <a:rPr lang="en-US">
                <a:latin typeface="Times New Roman" pitchFamily="18" charset="0"/>
              </a:rPr>
              <a:t> (</a:t>
            </a:r>
            <a:r>
              <a:rPr lang="en-US" err="1">
                <a:latin typeface="Times New Roman" pitchFamily="18" charset="0"/>
              </a:rPr>
              <a:t>outcoming</a:t>
            </a:r>
            <a:r>
              <a:rPr lang="en-US">
                <a:latin typeface="Times New Roman" pitchFamily="18" charset="0"/>
              </a:rPr>
              <a:t> port)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467600" y="381000"/>
            <a:ext cx="906463" cy="533400"/>
            <a:chOff x="432" y="1104"/>
            <a:chExt cx="571" cy="336"/>
          </a:xfrm>
        </p:grpSpPr>
        <p:sp>
          <p:nvSpPr>
            <p:cNvPr id="19462" name="AutoShape 5"/>
            <p:cNvSpPr>
              <a:spLocks noChangeAspect="1" noChangeArrowheads="1" noTextEdit="1"/>
            </p:cNvSpPr>
            <p:nvPr/>
          </p:nvSpPr>
          <p:spPr bwMode="auto">
            <a:xfrm>
              <a:off x="432" y="1104"/>
              <a:ext cx="57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433" y="1244"/>
              <a:ext cx="569" cy="195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buClr>
                  <a:srgbClr val="6699FF"/>
                </a:buClr>
              </a:pPr>
              <a:endParaRPr lang="en-US" sz="10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9464" name="Rectangle 7"/>
            <p:cNvSpPr>
              <a:spLocks noChangeArrowheads="1"/>
            </p:cNvSpPr>
            <p:nvPr/>
          </p:nvSpPr>
          <p:spPr bwMode="auto">
            <a:xfrm>
              <a:off x="432" y="1204"/>
              <a:ext cx="568" cy="139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465" name="Rectangle 8"/>
            <p:cNvSpPr>
              <a:spLocks noChangeArrowheads="1"/>
            </p:cNvSpPr>
            <p:nvPr/>
          </p:nvSpPr>
          <p:spPr bwMode="auto">
            <a:xfrm>
              <a:off x="432" y="1204"/>
              <a:ext cx="568" cy="139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433" y="1105"/>
              <a:ext cx="569" cy="195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519" y="1128"/>
              <a:ext cx="394" cy="149"/>
              <a:chOff x="519" y="840"/>
              <a:chExt cx="394" cy="149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19" y="840"/>
                <a:ext cx="391" cy="146"/>
                <a:chOff x="519" y="840"/>
                <a:chExt cx="391" cy="146"/>
              </a:xfrm>
            </p:grpSpPr>
            <p:sp>
              <p:nvSpPr>
                <p:cNvPr id="19480" name="Freeform 12"/>
                <p:cNvSpPr>
                  <a:spLocks/>
                </p:cNvSpPr>
                <p:nvPr/>
              </p:nvSpPr>
              <p:spPr bwMode="auto">
                <a:xfrm>
                  <a:off x="723" y="844"/>
                  <a:ext cx="187" cy="62"/>
                </a:xfrm>
                <a:custGeom>
                  <a:avLst/>
                  <a:gdLst>
                    <a:gd name="T0" fmla="*/ 0 w 187"/>
                    <a:gd name="T1" fmla="*/ 48 h 62"/>
                    <a:gd name="T2" fmla="*/ 41 w 187"/>
                    <a:gd name="T3" fmla="*/ 62 h 62"/>
                    <a:gd name="T4" fmla="*/ 142 w 187"/>
                    <a:gd name="T5" fmla="*/ 20 h 62"/>
                    <a:gd name="T6" fmla="*/ 187 w 187"/>
                    <a:gd name="T7" fmla="*/ 34 h 62"/>
                    <a:gd name="T8" fmla="*/ 162 w 187"/>
                    <a:gd name="T9" fmla="*/ 0 h 62"/>
                    <a:gd name="T10" fmla="*/ 45 w 187"/>
                    <a:gd name="T11" fmla="*/ 0 h 62"/>
                    <a:gd name="T12" fmla="*/ 93 w 187"/>
                    <a:gd name="T13" fmla="*/ 10 h 62"/>
                    <a:gd name="T14" fmla="*/ 0 w 187"/>
                    <a:gd name="T15" fmla="*/ 48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0" y="48"/>
                      </a:moveTo>
                      <a:lnTo>
                        <a:pt x="41" y="62"/>
                      </a:lnTo>
                      <a:lnTo>
                        <a:pt x="142" y="20"/>
                      </a:lnTo>
                      <a:lnTo>
                        <a:pt x="187" y="34"/>
                      </a:lnTo>
                      <a:lnTo>
                        <a:pt x="162" y="0"/>
                      </a:lnTo>
                      <a:lnTo>
                        <a:pt x="45" y="0"/>
                      </a:lnTo>
                      <a:lnTo>
                        <a:pt x="93" y="1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81" name="Freeform 13"/>
                <p:cNvSpPr>
                  <a:spLocks/>
                </p:cNvSpPr>
                <p:nvPr/>
              </p:nvSpPr>
              <p:spPr bwMode="auto">
                <a:xfrm>
                  <a:off x="723" y="844"/>
                  <a:ext cx="187" cy="62"/>
                </a:xfrm>
                <a:custGeom>
                  <a:avLst/>
                  <a:gdLst>
                    <a:gd name="T0" fmla="*/ 0 w 187"/>
                    <a:gd name="T1" fmla="*/ 48 h 62"/>
                    <a:gd name="T2" fmla="*/ 41 w 187"/>
                    <a:gd name="T3" fmla="*/ 62 h 62"/>
                    <a:gd name="T4" fmla="*/ 142 w 187"/>
                    <a:gd name="T5" fmla="*/ 20 h 62"/>
                    <a:gd name="T6" fmla="*/ 187 w 187"/>
                    <a:gd name="T7" fmla="*/ 34 h 62"/>
                    <a:gd name="T8" fmla="*/ 162 w 187"/>
                    <a:gd name="T9" fmla="*/ 0 h 62"/>
                    <a:gd name="T10" fmla="*/ 45 w 187"/>
                    <a:gd name="T11" fmla="*/ 0 h 62"/>
                    <a:gd name="T12" fmla="*/ 93 w 187"/>
                    <a:gd name="T13" fmla="*/ 10 h 62"/>
                    <a:gd name="T14" fmla="*/ 0 w 187"/>
                    <a:gd name="T15" fmla="*/ 48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0" y="48"/>
                      </a:moveTo>
                      <a:lnTo>
                        <a:pt x="41" y="62"/>
                      </a:lnTo>
                      <a:lnTo>
                        <a:pt x="142" y="20"/>
                      </a:lnTo>
                      <a:lnTo>
                        <a:pt x="187" y="34"/>
                      </a:lnTo>
                      <a:lnTo>
                        <a:pt x="162" y="0"/>
                      </a:lnTo>
                      <a:lnTo>
                        <a:pt x="45" y="0"/>
                      </a:lnTo>
                      <a:lnTo>
                        <a:pt x="93" y="1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82" name="Freeform 14"/>
                <p:cNvSpPr>
                  <a:spLocks/>
                </p:cNvSpPr>
                <p:nvPr/>
              </p:nvSpPr>
              <p:spPr bwMode="auto">
                <a:xfrm>
                  <a:off x="519" y="916"/>
                  <a:ext cx="186" cy="66"/>
                </a:xfrm>
                <a:custGeom>
                  <a:avLst/>
                  <a:gdLst>
                    <a:gd name="T0" fmla="*/ 186 w 186"/>
                    <a:gd name="T1" fmla="*/ 14 h 66"/>
                    <a:gd name="T2" fmla="*/ 145 w 186"/>
                    <a:gd name="T3" fmla="*/ 0 h 66"/>
                    <a:gd name="T4" fmla="*/ 48 w 186"/>
                    <a:gd name="T5" fmla="*/ 42 h 66"/>
                    <a:gd name="T6" fmla="*/ 0 w 186"/>
                    <a:gd name="T7" fmla="*/ 28 h 66"/>
                    <a:gd name="T8" fmla="*/ 24 w 186"/>
                    <a:gd name="T9" fmla="*/ 66 h 66"/>
                    <a:gd name="T10" fmla="*/ 145 w 186"/>
                    <a:gd name="T11" fmla="*/ 66 h 66"/>
                    <a:gd name="T12" fmla="*/ 93 w 186"/>
                    <a:gd name="T13" fmla="*/ 52 h 66"/>
                    <a:gd name="T14" fmla="*/ 186 w 186"/>
                    <a:gd name="T15" fmla="*/ 14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6"/>
                    <a:gd name="T25" fmla="*/ 0 h 66"/>
                    <a:gd name="T26" fmla="*/ 186 w 186"/>
                    <a:gd name="T27" fmla="*/ 66 h 6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6" h="66">
                      <a:moveTo>
                        <a:pt x="186" y="14"/>
                      </a:moveTo>
                      <a:lnTo>
                        <a:pt x="145" y="0"/>
                      </a:lnTo>
                      <a:lnTo>
                        <a:pt x="48" y="42"/>
                      </a:lnTo>
                      <a:lnTo>
                        <a:pt x="0" y="28"/>
                      </a:lnTo>
                      <a:lnTo>
                        <a:pt x="24" y="66"/>
                      </a:lnTo>
                      <a:lnTo>
                        <a:pt x="145" y="66"/>
                      </a:lnTo>
                      <a:lnTo>
                        <a:pt x="93" y="52"/>
                      </a:lnTo>
                      <a:lnTo>
                        <a:pt x="18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83" name="Freeform 15"/>
                <p:cNvSpPr>
                  <a:spLocks/>
                </p:cNvSpPr>
                <p:nvPr/>
              </p:nvSpPr>
              <p:spPr bwMode="auto">
                <a:xfrm>
                  <a:off x="519" y="916"/>
                  <a:ext cx="186" cy="66"/>
                </a:xfrm>
                <a:custGeom>
                  <a:avLst/>
                  <a:gdLst>
                    <a:gd name="T0" fmla="*/ 186 w 186"/>
                    <a:gd name="T1" fmla="*/ 14 h 66"/>
                    <a:gd name="T2" fmla="*/ 145 w 186"/>
                    <a:gd name="T3" fmla="*/ 0 h 66"/>
                    <a:gd name="T4" fmla="*/ 48 w 186"/>
                    <a:gd name="T5" fmla="*/ 42 h 66"/>
                    <a:gd name="T6" fmla="*/ 0 w 186"/>
                    <a:gd name="T7" fmla="*/ 28 h 66"/>
                    <a:gd name="T8" fmla="*/ 24 w 186"/>
                    <a:gd name="T9" fmla="*/ 66 h 66"/>
                    <a:gd name="T10" fmla="*/ 145 w 186"/>
                    <a:gd name="T11" fmla="*/ 66 h 66"/>
                    <a:gd name="T12" fmla="*/ 93 w 186"/>
                    <a:gd name="T13" fmla="*/ 52 h 66"/>
                    <a:gd name="T14" fmla="*/ 186 w 186"/>
                    <a:gd name="T15" fmla="*/ 14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6"/>
                    <a:gd name="T25" fmla="*/ 0 h 66"/>
                    <a:gd name="T26" fmla="*/ 186 w 186"/>
                    <a:gd name="T27" fmla="*/ 66 h 6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6" h="66">
                      <a:moveTo>
                        <a:pt x="186" y="14"/>
                      </a:moveTo>
                      <a:lnTo>
                        <a:pt x="145" y="0"/>
                      </a:lnTo>
                      <a:lnTo>
                        <a:pt x="48" y="42"/>
                      </a:lnTo>
                      <a:lnTo>
                        <a:pt x="0" y="28"/>
                      </a:lnTo>
                      <a:lnTo>
                        <a:pt x="24" y="66"/>
                      </a:lnTo>
                      <a:lnTo>
                        <a:pt x="145" y="66"/>
                      </a:lnTo>
                      <a:lnTo>
                        <a:pt x="93" y="52"/>
                      </a:lnTo>
                      <a:lnTo>
                        <a:pt x="18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84" name="Freeform 16"/>
                <p:cNvSpPr>
                  <a:spLocks/>
                </p:cNvSpPr>
                <p:nvPr/>
              </p:nvSpPr>
              <p:spPr bwMode="auto">
                <a:xfrm>
                  <a:off x="529" y="840"/>
                  <a:ext cx="187" cy="63"/>
                </a:xfrm>
                <a:custGeom>
                  <a:avLst/>
                  <a:gdLst>
                    <a:gd name="T0" fmla="*/ 0 w 187"/>
                    <a:gd name="T1" fmla="*/ 14 h 63"/>
                    <a:gd name="T2" fmla="*/ 41 w 187"/>
                    <a:gd name="T3" fmla="*/ 0 h 63"/>
                    <a:gd name="T4" fmla="*/ 142 w 187"/>
                    <a:gd name="T5" fmla="*/ 38 h 63"/>
                    <a:gd name="T6" fmla="*/ 187 w 187"/>
                    <a:gd name="T7" fmla="*/ 28 h 63"/>
                    <a:gd name="T8" fmla="*/ 163 w 187"/>
                    <a:gd name="T9" fmla="*/ 63 h 63"/>
                    <a:gd name="T10" fmla="*/ 45 w 187"/>
                    <a:gd name="T11" fmla="*/ 63 h 63"/>
                    <a:gd name="T12" fmla="*/ 93 w 187"/>
                    <a:gd name="T13" fmla="*/ 52 h 63"/>
                    <a:gd name="T14" fmla="*/ 0 w 187"/>
                    <a:gd name="T15" fmla="*/ 14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0" y="14"/>
                      </a:moveTo>
                      <a:lnTo>
                        <a:pt x="41" y="0"/>
                      </a:lnTo>
                      <a:lnTo>
                        <a:pt x="142" y="38"/>
                      </a:lnTo>
                      <a:lnTo>
                        <a:pt x="187" y="28"/>
                      </a:lnTo>
                      <a:lnTo>
                        <a:pt x="163" y="63"/>
                      </a:lnTo>
                      <a:lnTo>
                        <a:pt x="45" y="63"/>
                      </a:lnTo>
                      <a:lnTo>
                        <a:pt x="93" y="5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85" name="Freeform 17"/>
                <p:cNvSpPr>
                  <a:spLocks/>
                </p:cNvSpPr>
                <p:nvPr/>
              </p:nvSpPr>
              <p:spPr bwMode="auto">
                <a:xfrm>
                  <a:off x="529" y="840"/>
                  <a:ext cx="187" cy="63"/>
                </a:xfrm>
                <a:custGeom>
                  <a:avLst/>
                  <a:gdLst>
                    <a:gd name="T0" fmla="*/ 0 w 187"/>
                    <a:gd name="T1" fmla="*/ 14 h 63"/>
                    <a:gd name="T2" fmla="*/ 41 w 187"/>
                    <a:gd name="T3" fmla="*/ 0 h 63"/>
                    <a:gd name="T4" fmla="*/ 142 w 187"/>
                    <a:gd name="T5" fmla="*/ 38 h 63"/>
                    <a:gd name="T6" fmla="*/ 187 w 187"/>
                    <a:gd name="T7" fmla="*/ 28 h 63"/>
                    <a:gd name="T8" fmla="*/ 163 w 187"/>
                    <a:gd name="T9" fmla="*/ 63 h 63"/>
                    <a:gd name="T10" fmla="*/ 45 w 187"/>
                    <a:gd name="T11" fmla="*/ 63 h 63"/>
                    <a:gd name="T12" fmla="*/ 93 w 187"/>
                    <a:gd name="T13" fmla="*/ 52 h 63"/>
                    <a:gd name="T14" fmla="*/ 0 w 187"/>
                    <a:gd name="T15" fmla="*/ 14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0" y="14"/>
                      </a:moveTo>
                      <a:lnTo>
                        <a:pt x="41" y="0"/>
                      </a:lnTo>
                      <a:lnTo>
                        <a:pt x="142" y="38"/>
                      </a:lnTo>
                      <a:lnTo>
                        <a:pt x="187" y="28"/>
                      </a:lnTo>
                      <a:lnTo>
                        <a:pt x="163" y="63"/>
                      </a:lnTo>
                      <a:lnTo>
                        <a:pt x="45" y="63"/>
                      </a:lnTo>
                      <a:lnTo>
                        <a:pt x="93" y="5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86" name="Freeform 18"/>
                <p:cNvSpPr>
                  <a:spLocks/>
                </p:cNvSpPr>
                <p:nvPr/>
              </p:nvSpPr>
              <p:spPr bwMode="auto">
                <a:xfrm>
                  <a:off x="716" y="923"/>
                  <a:ext cx="187" cy="63"/>
                </a:xfrm>
                <a:custGeom>
                  <a:avLst/>
                  <a:gdLst>
                    <a:gd name="T0" fmla="*/ 187 w 187"/>
                    <a:gd name="T1" fmla="*/ 49 h 63"/>
                    <a:gd name="T2" fmla="*/ 145 w 187"/>
                    <a:gd name="T3" fmla="*/ 63 h 63"/>
                    <a:gd name="T4" fmla="*/ 48 w 187"/>
                    <a:gd name="T5" fmla="*/ 21 h 63"/>
                    <a:gd name="T6" fmla="*/ 0 w 187"/>
                    <a:gd name="T7" fmla="*/ 35 h 63"/>
                    <a:gd name="T8" fmla="*/ 24 w 187"/>
                    <a:gd name="T9" fmla="*/ 0 h 63"/>
                    <a:gd name="T10" fmla="*/ 145 w 187"/>
                    <a:gd name="T11" fmla="*/ 0 h 63"/>
                    <a:gd name="T12" fmla="*/ 93 w 187"/>
                    <a:gd name="T13" fmla="*/ 11 h 63"/>
                    <a:gd name="T14" fmla="*/ 187 w 187"/>
                    <a:gd name="T15" fmla="*/ 49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187" y="49"/>
                      </a:moveTo>
                      <a:lnTo>
                        <a:pt x="145" y="63"/>
                      </a:lnTo>
                      <a:lnTo>
                        <a:pt x="48" y="21"/>
                      </a:lnTo>
                      <a:lnTo>
                        <a:pt x="0" y="35"/>
                      </a:lnTo>
                      <a:lnTo>
                        <a:pt x="24" y="0"/>
                      </a:lnTo>
                      <a:lnTo>
                        <a:pt x="145" y="0"/>
                      </a:lnTo>
                      <a:lnTo>
                        <a:pt x="93" y="11"/>
                      </a:lnTo>
                      <a:lnTo>
                        <a:pt x="187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87" name="Freeform 19"/>
                <p:cNvSpPr>
                  <a:spLocks/>
                </p:cNvSpPr>
                <p:nvPr/>
              </p:nvSpPr>
              <p:spPr bwMode="auto">
                <a:xfrm>
                  <a:off x="716" y="923"/>
                  <a:ext cx="187" cy="63"/>
                </a:xfrm>
                <a:custGeom>
                  <a:avLst/>
                  <a:gdLst>
                    <a:gd name="T0" fmla="*/ 187 w 187"/>
                    <a:gd name="T1" fmla="*/ 49 h 63"/>
                    <a:gd name="T2" fmla="*/ 145 w 187"/>
                    <a:gd name="T3" fmla="*/ 63 h 63"/>
                    <a:gd name="T4" fmla="*/ 48 w 187"/>
                    <a:gd name="T5" fmla="*/ 21 h 63"/>
                    <a:gd name="T6" fmla="*/ 0 w 187"/>
                    <a:gd name="T7" fmla="*/ 35 h 63"/>
                    <a:gd name="T8" fmla="*/ 24 w 187"/>
                    <a:gd name="T9" fmla="*/ 0 h 63"/>
                    <a:gd name="T10" fmla="*/ 145 w 187"/>
                    <a:gd name="T11" fmla="*/ 0 h 63"/>
                    <a:gd name="T12" fmla="*/ 93 w 187"/>
                    <a:gd name="T13" fmla="*/ 11 h 63"/>
                    <a:gd name="T14" fmla="*/ 187 w 187"/>
                    <a:gd name="T15" fmla="*/ 49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187" y="49"/>
                      </a:moveTo>
                      <a:lnTo>
                        <a:pt x="145" y="63"/>
                      </a:lnTo>
                      <a:lnTo>
                        <a:pt x="48" y="21"/>
                      </a:lnTo>
                      <a:lnTo>
                        <a:pt x="0" y="35"/>
                      </a:lnTo>
                      <a:lnTo>
                        <a:pt x="24" y="0"/>
                      </a:lnTo>
                      <a:lnTo>
                        <a:pt x="145" y="0"/>
                      </a:lnTo>
                      <a:lnTo>
                        <a:pt x="93" y="11"/>
                      </a:lnTo>
                      <a:lnTo>
                        <a:pt x="187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522" y="844"/>
                <a:ext cx="391" cy="145"/>
                <a:chOff x="522" y="844"/>
                <a:chExt cx="391" cy="145"/>
              </a:xfrm>
            </p:grpSpPr>
            <p:sp>
              <p:nvSpPr>
                <p:cNvPr id="19472" name="Freeform 21"/>
                <p:cNvSpPr>
                  <a:spLocks/>
                </p:cNvSpPr>
                <p:nvPr/>
              </p:nvSpPr>
              <p:spPr bwMode="auto">
                <a:xfrm>
                  <a:off x="726" y="847"/>
                  <a:ext cx="187" cy="63"/>
                </a:xfrm>
                <a:custGeom>
                  <a:avLst/>
                  <a:gdLst>
                    <a:gd name="T0" fmla="*/ 0 w 187"/>
                    <a:gd name="T1" fmla="*/ 49 h 63"/>
                    <a:gd name="T2" fmla="*/ 42 w 187"/>
                    <a:gd name="T3" fmla="*/ 63 h 63"/>
                    <a:gd name="T4" fmla="*/ 142 w 187"/>
                    <a:gd name="T5" fmla="*/ 21 h 63"/>
                    <a:gd name="T6" fmla="*/ 187 w 187"/>
                    <a:gd name="T7" fmla="*/ 35 h 63"/>
                    <a:gd name="T8" fmla="*/ 163 w 187"/>
                    <a:gd name="T9" fmla="*/ 0 h 63"/>
                    <a:gd name="T10" fmla="*/ 45 w 187"/>
                    <a:gd name="T11" fmla="*/ 0 h 63"/>
                    <a:gd name="T12" fmla="*/ 94 w 187"/>
                    <a:gd name="T13" fmla="*/ 11 h 63"/>
                    <a:gd name="T14" fmla="*/ 0 w 187"/>
                    <a:gd name="T15" fmla="*/ 49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0" y="49"/>
                      </a:moveTo>
                      <a:lnTo>
                        <a:pt x="42" y="63"/>
                      </a:lnTo>
                      <a:lnTo>
                        <a:pt x="142" y="21"/>
                      </a:lnTo>
                      <a:lnTo>
                        <a:pt x="187" y="35"/>
                      </a:lnTo>
                      <a:lnTo>
                        <a:pt x="163" y="0"/>
                      </a:lnTo>
                      <a:lnTo>
                        <a:pt x="45" y="0"/>
                      </a:lnTo>
                      <a:lnTo>
                        <a:pt x="94" y="11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73" name="Freeform 22"/>
                <p:cNvSpPr>
                  <a:spLocks/>
                </p:cNvSpPr>
                <p:nvPr/>
              </p:nvSpPr>
              <p:spPr bwMode="auto">
                <a:xfrm>
                  <a:off x="726" y="847"/>
                  <a:ext cx="187" cy="63"/>
                </a:xfrm>
                <a:custGeom>
                  <a:avLst/>
                  <a:gdLst>
                    <a:gd name="T0" fmla="*/ 0 w 187"/>
                    <a:gd name="T1" fmla="*/ 49 h 63"/>
                    <a:gd name="T2" fmla="*/ 42 w 187"/>
                    <a:gd name="T3" fmla="*/ 63 h 63"/>
                    <a:gd name="T4" fmla="*/ 142 w 187"/>
                    <a:gd name="T5" fmla="*/ 21 h 63"/>
                    <a:gd name="T6" fmla="*/ 187 w 187"/>
                    <a:gd name="T7" fmla="*/ 35 h 63"/>
                    <a:gd name="T8" fmla="*/ 163 w 187"/>
                    <a:gd name="T9" fmla="*/ 0 h 63"/>
                    <a:gd name="T10" fmla="*/ 45 w 187"/>
                    <a:gd name="T11" fmla="*/ 0 h 63"/>
                    <a:gd name="T12" fmla="*/ 94 w 187"/>
                    <a:gd name="T13" fmla="*/ 11 h 63"/>
                    <a:gd name="T14" fmla="*/ 0 w 187"/>
                    <a:gd name="T15" fmla="*/ 49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0" y="49"/>
                      </a:moveTo>
                      <a:lnTo>
                        <a:pt x="42" y="63"/>
                      </a:lnTo>
                      <a:lnTo>
                        <a:pt x="142" y="21"/>
                      </a:lnTo>
                      <a:lnTo>
                        <a:pt x="187" y="35"/>
                      </a:lnTo>
                      <a:lnTo>
                        <a:pt x="163" y="0"/>
                      </a:lnTo>
                      <a:lnTo>
                        <a:pt x="45" y="0"/>
                      </a:lnTo>
                      <a:lnTo>
                        <a:pt x="94" y="11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74" name="Freeform 23"/>
                <p:cNvSpPr>
                  <a:spLocks/>
                </p:cNvSpPr>
                <p:nvPr/>
              </p:nvSpPr>
              <p:spPr bwMode="auto">
                <a:xfrm>
                  <a:off x="522" y="920"/>
                  <a:ext cx="187" cy="66"/>
                </a:xfrm>
                <a:custGeom>
                  <a:avLst/>
                  <a:gdLst>
                    <a:gd name="T0" fmla="*/ 187 w 187"/>
                    <a:gd name="T1" fmla="*/ 14 h 66"/>
                    <a:gd name="T2" fmla="*/ 145 w 187"/>
                    <a:gd name="T3" fmla="*/ 0 h 66"/>
                    <a:gd name="T4" fmla="*/ 48 w 187"/>
                    <a:gd name="T5" fmla="*/ 41 h 66"/>
                    <a:gd name="T6" fmla="*/ 0 w 187"/>
                    <a:gd name="T7" fmla="*/ 28 h 66"/>
                    <a:gd name="T8" fmla="*/ 24 w 187"/>
                    <a:gd name="T9" fmla="*/ 66 h 66"/>
                    <a:gd name="T10" fmla="*/ 145 w 187"/>
                    <a:gd name="T11" fmla="*/ 66 h 66"/>
                    <a:gd name="T12" fmla="*/ 93 w 187"/>
                    <a:gd name="T13" fmla="*/ 52 h 66"/>
                    <a:gd name="T14" fmla="*/ 187 w 187"/>
                    <a:gd name="T15" fmla="*/ 14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6"/>
                    <a:gd name="T26" fmla="*/ 187 w 187"/>
                    <a:gd name="T27" fmla="*/ 66 h 6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6">
                      <a:moveTo>
                        <a:pt x="187" y="14"/>
                      </a:moveTo>
                      <a:lnTo>
                        <a:pt x="145" y="0"/>
                      </a:lnTo>
                      <a:lnTo>
                        <a:pt x="48" y="41"/>
                      </a:lnTo>
                      <a:lnTo>
                        <a:pt x="0" y="28"/>
                      </a:lnTo>
                      <a:lnTo>
                        <a:pt x="24" y="66"/>
                      </a:lnTo>
                      <a:lnTo>
                        <a:pt x="145" y="66"/>
                      </a:lnTo>
                      <a:lnTo>
                        <a:pt x="93" y="52"/>
                      </a:lnTo>
                      <a:lnTo>
                        <a:pt x="18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75" name="Freeform 24"/>
                <p:cNvSpPr>
                  <a:spLocks/>
                </p:cNvSpPr>
                <p:nvPr/>
              </p:nvSpPr>
              <p:spPr bwMode="auto">
                <a:xfrm>
                  <a:off x="522" y="920"/>
                  <a:ext cx="187" cy="66"/>
                </a:xfrm>
                <a:custGeom>
                  <a:avLst/>
                  <a:gdLst>
                    <a:gd name="T0" fmla="*/ 187 w 187"/>
                    <a:gd name="T1" fmla="*/ 14 h 66"/>
                    <a:gd name="T2" fmla="*/ 145 w 187"/>
                    <a:gd name="T3" fmla="*/ 0 h 66"/>
                    <a:gd name="T4" fmla="*/ 48 w 187"/>
                    <a:gd name="T5" fmla="*/ 41 h 66"/>
                    <a:gd name="T6" fmla="*/ 0 w 187"/>
                    <a:gd name="T7" fmla="*/ 28 h 66"/>
                    <a:gd name="T8" fmla="*/ 24 w 187"/>
                    <a:gd name="T9" fmla="*/ 66 h 66"/>
                    <a:gd name="T10" fmla="*/ 145 w 187"/>
                    <a:gd name="T11" fmla="*/ 66 h 66"/>
                    <a:gd name="T12" fmla="*/ 93 w 187"/>
                    <a:gd name="T13" fmla="*/ 52 h 66"/>
                    <a:gd name="T14" fmla="*/ 187 w 187"/>
                    <a:gd name="T15" fmla="*/ 14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6"/>
                    <a:gd name="T26" fmla="*/ 187 w 187"/>
                    <a:gd name="T27" fmla="*/ 66 h 6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6">
                      <a:moveTo>
                        <a:pt x="187" y="14"/>
                      </a:moveTo>
                      <a:lnTo>
                        <a:pt x="145" y="0"/>
                      </a:lnTo>
                      <a:lnTo>
                        <a:pt x="48" y="41"/>
                      </a:lnTo>
                      <a:lnTo>
                        <a:pt x="0" y="28"/>
                      </a:lnTo>
                      <a:lnTo>
                        <a:pt x="24" y="66"/>
                      </a:lnTo>
                      <a:lnTo>
                        <a:pt x="145" y="66"/>
                      </a:lnTo>
                      <a:lnTo>
                        <a:pt x="93" y="52"/>
                      </a:lnTo>
                      <a:lnTo>
                        <a:pt x="18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76" name="Freeform 25"/>
                <p:cNvSpPr>
                  <a:spLocks/>
                </p:cNvSpPr>
                <p:nvPr/>
              </p:nvSpPr>
              <p:spPr bwMode="auto">
                <a:xfrm>
                  <a:off x="532" y="844"/>
                  <a:ext cx="187" cy="62"/>
                </a:xfrm>
                <a:custGeom>
                  <a:avLst/>
                  <a:gdLst>
                    <a:gd name="T0" fmla="*/ 0 w 187"/>
                    <a:gd name="T1" fmla="*/ 14 h 62"/>
                    <a:gd name="T2" fmla="*/ 42 w 187"/>
                    <a:gd name="T3" fmla="*/ 0 h 62"/>
                    <a:gd name="T4" fmla="*/ 142 w 187"/>
                    <a:gd name="T5" fmla="*/ 38 h 62"/>
                    <a:gd name="T6" fmla="*/ 187 w 187"/>
                    <a:gd name="T7" fmla="*/ 27 h 62"/>
                    <a:gd name="T8" fmla="*/ 163 w 187"/>
                    <a:gd name="T9" fmla="*/ 62 h 62"/>
                    <a:gd name="T10" fmla="*/ 45 w 187"/>
                    <a:gd name="T11" fmla="*/ 62 h 62"/>
                    <a:gd name="T12" fmla="*/ 94 w 187"/>
                    <a:gd name="T13" fmla="*/ 52 h 62"/>
                    <a:gd name="T14" fmla="*/ 0 w 187"/>
                    <a:gd name="T15" fmla="*/ 14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0" y="14"/>
                      </a:moveTo>
                      <a:lnTo>
                        <a:pt x="42" y="0"/>
                      </a:lnTo>
                      <a:lnTo>
                        <a:pt x="142" y="38"/>
                      </a:lnTo>
                      <a:lnTo>
                        <a:pt x="187" y="27"/>
                      </a:lnTo>
                      <a:lnTo>
                        <a:pt x="163" y="62"/>
                      </a:lnTo>
                      <a:lnTo>
                        <a:pt x="45" y="62"/>
                      </a:lnTo>
                      <a:lnTo>
                        <a:pt x="94" y="5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77" name="Freeform 26"/>
                <p:cNvSpPr>
                  <a:spLocks/>
                </p:cNvSpPr>
                <p:nvPr/>
              </p:nvSpPr>
              <p:spPr bwMode="auto">
                <a:xfrm>
                  <a:off x="532" y="844"/>
                  <a:ext cx="187" cy="62"/>
                </a:xfrm>
                <a:custGeom>
                  <a:avLst/>
                  <a:gdLst>
                    <a:gd name="T0" fmla="*/ 0 w 187"/>
                    <a:gd name="T1" fmla="*/ 14 h 62"/>
                    <a:gd name="T2" fmla="*/ 42 w 187"/>
                    <a:gd name="T3" fmla="*/ 0 h 62"/>
                    <a:gd name="T4" fmla="*/ 142 w 187"/>
                    <a:gd name="T5" fmla="*/ 38 h 62"/>
                    <a:gd name="T6" fmla="*/ 187 w 187"/>
                    <a:gd name="T7" fmla="*/ 27 h 62"/>
                    <a:gd name="T8" fmla="*/ 163 w 187"/>
                    <a:gd name="T9" fmla="*/ 62 h 62"/>
                    <a:gd name="T10" fmla="*/ 45 w 187"/>
                    <a:gd name="T11" fmla="*/ 62 h 62"/>
                    <a:gd name="T12" fmla="*/ 94 w 187"/>
                    <a:gd name="T13" fmla="*/ 52 h 62"/>
                    <a:gd name="T14" fmla="*/ 0 w 187"/>
                    <a:gd name="T15" fmla="*/ 14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0" y="14"/>
                      </a:moveTo>
                      <a:lnTo>
                        <a:pt x="42" y="0"/>
                      </a:lnTo>
                      <a:lnTo>
                        <a:pt x="142" y="38"/>
                      </a:lnTo>
                      <a:lnTo>
                        <a:pt x="187" y="27"/>
                      </a:lnTo>
                      <a:lnTo>
                        <a:pt x="163" y="62"/>
                      </a:lnTo>
                      <a:lnTo>
                        <a:pt x="45" y="62"/>
                      </a:lnTo>
                      <a:lnTo>
                        <a:pt x="94" y="5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78" name="Freeform 27"/>
                <p:cNvSpPr>
                  <a:spLocks/>
                </p:cNvSpPr>
                <p:nvPr/>
              </p:nvSpPr>
              <p:spPr bwMode="auto">
                <a:xfrm>
                  <a:off x="719" y="927"/>
                  <a:ext cx="187" cy="62"/>
                </a:xfrm>
                <a:custGeom>
                  <a:avLst/>
                  <a:gdLst>
                    <a:gd name="T0" fmla="*/ 187 w 187"/>
                    <a:gd name="T1" fmla="*/ 48 h 62"/>
                    <a:gd name="T2" fmla="*/ 146 w 187"/>
                    <a:gd name="T3" fmla="*/ 62 h 62"/>
                    <a:gd name="T4" fmla="*/ 49 w 187"/>
                    <a:gd name="T5" fmla="*/ 21 h 62"/>
                    <a:gd name="T6" fmla="*/ 0 w 187"/>
                    <a:gd name="T7" fmla="*/ 34 h 62"/>
                    <a:gd name="T8" fmla="*/ 24 w 187"/>
                    <a:gd name="T9" fmla="*/ 0 h 62"/>
                    <a:gd name="T10" fmla="*/ 146 w 187"/>
                    <a:gd name="T11" fmla="*/ 0 h 62"/>
                    <a:gd name="T12" fmla="*/ 94 w 187"/>
                    <a:gd name="T13" fmla="*/ 10 h 62"/>
                    <a:gd name="T14" fmla="*/ 187 w 187"/>
                    <a:gd name="T15" fmla="*/ 48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187" y="48"/>
                      </a:moveTo>
                      <a:lnTo>
                        <a:pt x="146" y="62"/>
                      </a:lnTo>
                      <a:lnTo>
                        <a:pt x="49" y="21"/>
                      </a:lnTo>
                      <a:lnTo>
                        <a:pt x="0" y="34"/>
                      </a:lnTo>
                      <a:lnTo>
                        <a:pt x="24" y="0"/>
                      </a:lnTo>
                      <a:lnTo>
                        <a:pt x="146" y="0"/>
                      </a:lnTo>
                      <a:lnTo>
                        <a:pt x="94" y="10"/>
                      </a:lnTo>
                      <a:lnTo>
                        <a:pt x="187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9479" name="Freeform 28"/>
                <p:cNvSpPr>
                  <a:spLocks/>
                </p:cNvSpPr>
                <p:nvPr/>
              </p:nvSpPr>
              <p:spPr bwMode="auto">
                <a:xfrm>
                  <a:off x="719" y="927"/>
                  <a:ext cx="187" cy="62"/>
                </a:xfrm>
                <a:custGeom>
                  <a:avLst/>
                  <a:gdLst>
                    <a:gd name="T0" fmla="*/ 187 w 187"/>
                    <a:gd name="T1" fmla="*/ 48 h 62"/>
                    <a:gd name="T2" fmla="*/ 146 w 187"/>
                    <a:gd name="T3" fmla="*/ 62 h 62"/>
                    <a:gd name="T4" fmla="*/ 49 w 187"/>
                    <a:gd name="T5" fmla="*/ 21 h 62"/>
                    <a:gd name="T6" fmla="*/ 0 w 187"/>
                    <a:gd name="T7" fmla="*/ 34 h 62"/>
                    <a:gd name="T8" fmla="*/ 24 w 187"/>
                    <a:gd name="T9" fmla="*/ 0 h 62"/>
                    <a:gd name="T10" fmla="*/ 146 w 187"/>
                    <a:gd name="T11" fmla="*/ 0 h 62"/>
                    <a:gd name="T12" fmla="*/ 94 w 187"/>
                    <a:gd name="T13" fmla="*/ 10 h 62"/>
                    <a:gd name="T14" fmla="*/ 187 w 187"/>
                    <a:gd name="T15" fmla="*/ 48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187" y="48"/>
                      </a:moveTo>
                      <a:lnTo>
                        <a:pt x="146" y="62"/>
                      </a:lnTo>
                      <a:lnTo>
                        <a:pt x="49" y="21"/>
                      </a:lnTo>
                      <a:lnTo>
                        <a:pt x="0" y="34"/>
                      </a:lnTo>
                      <a:lnTo>
                        <a:pt x="24" y="0"/>
                      </a:lnTo>
                      <a:lnTo>
                        <a:pt x="146" y="0"/>
                      </a:lnTo>
                      <a:lnTo>
                        <a:pt x="94" y="10"/>
                      </a:lnTo>
                      <a:lnTo>
                        <a:pt x="187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9468" name="Line 29"/>
            <p:cNvSpPr>
              <a:spLocks noChangeShapeType="1"/>
            </p:cNvSpPr>
            <p:nvPr/>
          </p:nvSpPr>
          <p:spPr bwMode="auto">
            <a:xfrm>
              <a:off x="432" y="1201"/>
              <a:ext cx="1" cy="13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9469" name="Line 30"/>
            <p:cNvSpPr>
              <a:spLocks noChangeShapeType="1"/>
            </p:cNvSpPr>
            <p:nvPr/>
          </p:nvSpPr>
          <p:spPr bwMode="auto">
            <a:xfrm>
              <a:off x="1000" y="1201"/>
              <a:ext cx="1" cy="13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NIC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NIC = Network Interface Card</a:t>
            </a:r>
          </a:p>
          <a:p>
            <a:pPr eaLnBrk="1" hangingPunct="1"/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chuyển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ngược</a:t>
            </a:r>
            <a:r>
              <a:rPr lang="en-US"/>
              <a:t> </a:t>
            </a:r>
            <a:r>
              <a:rPr lang="en-US" err="1"/>
              <a:t>lại</a:t>
            </a:r>
            <a:endParaRPr lang="en-US"/>
          </a:p>
          <a:p>
            <a:pPr eaLnBrk="1" hangingPunct="1"/>
            <a:r>
              <a:rPr lang="en-GB" err="1">
                <a:cs typeface="Times New Roman" pitchFamily="18" charset="0"/>
              </a:rPr>
              <a:t>Cung</a:t>
            </a:r>
            <a:r>
              <a:rPr lang="en-GB">
                <a:cs typeface="Times New Roman" pitchFamily="18" charset="0"/>
              </a:rPr>
              <a:t> </a:t>
            </a:r>
            <a:r>
              <a:rPr lang="en-GB" err="1">
                <a:cs typeface="Times New Roman" pitchFamily="18" charset="0"/>
              </a:rPr>
              <a:t>cấp</a:t>
            </a:r>
            <a:r>
              <a:rPr lang="en-GB">
                <a:cs typeface="Times New Roman" pitchFamily="18" charset="0"/>
              </a:rPr>
              <a:t> </a:t>
            </a:r>
            <a:r>
              <a:rPr lang="en-GB" err="1">
                <a:cs typeface="Times New Roman" pitchFamily="18" charset="0"/>
              </a:rPr>
              <a:t>kết</a:t>
            </a:r>
            <a:r>
              <a:rPr lang="en-GB">
                <a:cs typeface="Times New Roman" pitchFamily="18" charset="0"/>
              </a:rPr>
              <a:t> </a:t>
            </a:r>
            <a:r>
              <a:rPr lang="en-GB" err="1">
                <a:cs typeface="Times New Roman" pitchFamily="18" charset="0"/>
              </a:rPr>
              <a:t>nối</a:t>
            </a:r>
            <a:r>
              <a:rPr lang="en-GB">
                <a:cs typeface="Times New Roman" pitchFamily="18" charset="0"/>
              </a:rPr>
              <a:t> </a:t>
            </a:r>
            <a:r>
              <a:rPr lang="en-GB" err="1">
                <a:cs typeface="Times New Roman" pitchFamily="18" charset="0"/>
              </a:rPr>
              <a:t>vật</a:t>
            </a:r>
            <a:r>
              <a:rPr lang="en-GB">
                <a:cs typeface="Times New Roman" pitchFamily="18" charset="0"/>
              </a:rPr>
              <a:t> </a:t>
            </a:r>
            <a:r>
              <a:rPr lang="en-GB" err="1">
                <a:cs typeface="Times New Roman" pitchFamily="18" charset="0"/>
              </a:rPr>
              <a:t>lý</a:t>
            </a:r>
            <a:r>
              <a:rPr lang="en-GB">
                <a:cs typeface="Times New Roman" pitchFamily="18" charset="0"/>
              </a:rPr>
              <a:t> </a:t>
            </a:r>
            <a:r>
              <a:rPr lang="en-GB" err="1">
                <a:cs typeface="Times New Roman" pitchFamily="18" charset="0"/>
              </a:rPr>
              <a:t>đến</a:t>
            </a:r>
            <a:r>
              <a:rPr lang="en-GB">
                <a:cs typeface="Times New Roman" pitchFamily="18" charset="0"/>
              </a:rPr>
              <a:t> </a:t>
            </a:r>
            <a:r>
              <a:rPr lang="en-GB" err="1">
                <a:cs typeface="Times New Roman" pitchFamily="18" charset="0"/>
              </a:rPr>
              <a:t>phương</a:t>
            </a:r>
            <a:r>
              <a:rPr lang="en-GB">
                <a:cs typeface="Times New Roman" pitchFamily="18" charset="0"/>
              </a:rPr>
              <a:t> </a:t>
            </a:r>
            <a:r>
              <a:rPr lang="en-GB" err="1">
                <a:cs typeface="Times New Roman" pitchFamily="18" charset="0"/>
              </a:rPr>
              <a:t>tiện</a:t>
            </a:r>
            <a:r>
              <a:rPr lang="en-GB">
                <a:cs typeface="Times New Roman" pitchFamily="18" charset="0"/>
              </a:rPr>
              <a:t> </a:t>
            </a:r>
            <a:r>
              <a:rPr lang="en-GB" err="1">
                <a:cs typeface="Times New Roman" pitchFamily="18" charset="0"/>
              </a:rPr>
              <a:t>truyền</a:t>
            </a:r>
            <a:r>
              <a:rPr lang="en-GB">
                <a:cs typeface="Times New Roman" pitchFamily="18" charset="0"/>
              </a:rPr>
              <a:t> </a:t>
            </a:r>
            <a:r>
              <a:rPr lang="en-GB" err="1">
                <a:cs typeface="Times New Roman" pitchFamily="18" charset="0"/>
              </a:rPr>
              <a:t>dẫn</a:t>
            </a:r>
            <a:endParaRPr lang="en-US">
              <a:cs typeface="Times New Roman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9000"/>
            <a:ext cx="2086989" cy="1573352"/>
          </a:xfrm>
          <a:prstGeom prst="rect">
            <a:avLst/>
          </a:prstGeom>
          <a:noFill/>
        </p:spPr>
      </p:pic>
      <p:pic>
        <p:nvPicPr>
          <p:cNvPr id="8" name="Picture 7" descr="n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3352800"/>
            <a:ext cx="2390215" cy="1625346"/>
          </a:xfrm>
          <a:prstGeom prst="rect">
            <a:avLst/>
          </a:prstGeom>
        </p:spPr>
      </p:pic>
      <p:pic>
        <p:nvPicPr>
          <p:cNvPr id="9" name="Picture 8" descr="wireless ni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3200400"/>
            <a:ext cx="1905000" cy="1848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 Point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Là thiết bị cho phép thiết bị truy cập mạng không dây</a:t>
            </a:r>
          </a:p>
          <a:p>
            <a:pPr eaLnBrk="1" hangingPunct="1"/>
            <a:r>
              <a:rPr lang="en-US" sz="2800"/>
              <a:t>Đóng vai trò như 1 hub</a:t>
            </a:r>
          </a:p>
          <a:p>
            <a:pPr eaLnBrk="1" hangingPunct="1"/>
            <a:r>
              <a:rPr lang="en-US" sz="2800"/>
              <a:t>Thành phần:</a:t>
            </a:r>
          </a:p>
          <a:p>
            <a:pPr lvl="1" eaLnBrk="1" hangingPunct="1"/>
            <a:r>
              <a:rPr lang="en-US" sz="2400"/>
              <a:t>Bộ thu: thu tín hiệu radio và chuyển thành tín hiệu mạng</a:t>
            </a:r>
          </a:p>
          <a:p>
            <a:pPr lvl="1" eaLnBrk="1" hangingPunct="1"/>
            <a:r>
              <a:rPr lang="en-US" sz="2400"/>
              <a:t>Bộ phát: chuyển tín hiệu mạng thành tín hiệu radio</a:t>
            </a:r>
          </a:p>
          <a:p>
            <a:pPr eaLnBrk="1" hangingPunct="1"/>
            <a:r>
              <a:rPr lang="en-US"/>
              <a:t>Ngày nay, một số AP còn tích hợp chức năng của 1 Router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0"/>
            <a:ext cx="13716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BỊ MẠNG</a:t>
            </a:r>
            <a:endParaRPr lang="vi-VN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609600" y="1828800"/>
          <a:ext cx="7696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err="1"/>
                        <a:t>Nhu</a:t>
                      </a:r>
                      <a:r>
                        <a:rPr lang="en-US" sz="2400" b="1" baseline="0"/>
                        <a:t> </a:t>
                      </a:r>
                      <a:r>
                        <a:rPr lang="en-US" sz="2400" b="1" baseline="0" err="1"/>
                        <a:t>cầu</a:t>
                      </a:r>
                      <a:endParaRPr lang="vi-VN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err="1"/>
                        <a:t>Thiết</a:t>
                      </a:r>
                      <a:r>
                        <a:rPr lang="en-US" sz="2400" b="1" baseline="0"/>
                        <a:t> </a:t>
                      </a:r>
                      <a:r>
                        <a:rPr lang="en-US" sz="2400" b="1" baseline="0" err="1"/>
                        <a:t>bị</a:t>
                      </a:r>
                      <a:endParaRPr lang="vi-VN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err="1"/>
                        <a:t>Kết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nối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nhiều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máy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tính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trong</a:t>
                      </a:r>
                      <a:r>
                        <a:rPr lang="en-US" sz="2400" baseline="0"/>
                        <a:t> 1 Net</a:t>
                      </a:r>
                      <a:endParaRPr lang="vi-V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SW, Hub, Bridge</a:t>
                      </a:r>
                      <a:endParaRPr lang="vi-V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err="1"/>
                        <a:t>Kết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nối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nhiều</a:t>
                      </a:r>
                      <a:r>
                        <a:rPr lang="en-US" sz="2400" baseline="0"/>
                        <a:t> Net</a:t>
                      </a:r>
                      <a:endParaRPr lang="vi-V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Router</a:t>
                      </a:r>
                      <a:endParaRPr lang="vi-V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err="1"/>
                        <a:t>Truyền</a:t>
                      </a:r>
                      <a:r>
                        <a:rPr lang="en-US" sz="2400" baseline="0"/>
                        <a:t> qua </a:t>
                      </a:r>
                      <a:r>
                        <a:rPr lang="en-US" sz="2400" baseline="0" err="1"/>
                        <a:t>điện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thoại</a:t>
                      </a:r>
                      <a:endParaRPr lang="vi-V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Modem</a:t>
                      </a:r>
                      <a:endParaRPr lang="vi-V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err="1"/>
                        <a:t>Kéo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dài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dây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cáp</a:t>
                      </a:r>
                      <a:endParaRPr lang="vi-V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Repeater</a:t>
                      </a:r>
                      <a:endParaRPr lang="vi-V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err="1"/>
                        <a:t>Thiết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lập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mạng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không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err="1"/>
                        <a:t>dây</a:t>
                      </a:r>
                      <a:endParaRPr lang="vi-V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AP</a:t>
                      </a:r>
                      <a:endParaRPr lang="vi-V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bị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mạng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n-US"/>
              <a:t>Collision domain &amp; Broadcast domain</a:t>
            </a:r>
          </a:p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domain - Broadcast domain 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Collision domain (</a:t>
            </a:r>
            <a:r>
              <a:rPr lang="en-US" err="1"/>
              <a:t>miền</a:t>
            </a:r>
            <a:r>
              <a:rPr lang="en-US"/>
              <a:t> </a:t>
            </a:r>
            <a:r>
              <a:rPr lang="en-US" err="1"/>
              <a:t>đụng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):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miền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đụng</a:t>
            </a:r>
            <a:r>
              <a:rPr lang="en-US"/>
              <a:t> </a:t>
            </a:r>
            <a:r>
              <a:rPr lang="en-US" err="1"/>
              <a:t>độ</a:t>
            </a:r>
            <a:endParaRPr lang="en-US"/>
          </a:p>
          <a:p>
            <a:pPr lvl="1"/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miền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 (</a:t>
            </a:r>
            <a:r>
              <a:rPr lang="en-US" err="1"/>
              <a:t>chia</a:t>
            </a:r>
            <a:r>
              <a:rPr lang="en-US"/>
              <a:t> </a:t>
            </a:r>
            <a:r>
              <a:rPr lang="en-US" err="1"/>
              <a:t>sẻ</a:t>
            </a:r>
            <a:r>
              <a:rPr lang="en-US"/>
              <a:t>)</a:t>
            </a:r>
          </a:p>
          <a:p>
            <a:pPr lvl="1"/>
            <a:r>
              <a:rPr lang="en-US" err="1"/>
              <a:t>Hai</a:t>
            </a:r>
            <a:r>
              <a:rPr lang="en-US"/>
              <a:t> segment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1 collision domain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 </a:t>
            </a:r>
            <a:r>
              <a:rPr lang="en-US" err="1"/>
              <a:t>gây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collision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gởi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xuống</a:t>
            </a:r>
            <a:r>
              <a:rPr lang="en-US"/>
              <a:t>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truyền</a:t>
            </a:r>
            <a:endParaRPr lang="en-US"/>
          </a:p>
          <a:p>
            <a:pPr lvl="1"/>
            <a:endParaRPr lang="en-US"/>
          </a:p>
          <a:p>
            <a:r>
              <a:rPr lang="en-US"/>
              <a:t>Broadcast domain (</a:t>
            </a:r>
            <a:r>
              <a:rPr lang="en-US" err="1"/>
              <a:t>miền</a:t>
            </a:r>
            <a:r>
              <a:rPr lang="en-US"/>
              <a:t> broadcast):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miền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gói</a:t>
            </a:r>
            <a:r>
              <a:rPr lang="en-US"/>
              <a:t> tin broadcast</a:t>
            </a:r>
          </a:p>
          <a:p>
            <a:pPr lvl="1"/>
            <a:r>
              <a:rPr lang="en-US" err="1"/>
              <a:t>Gồm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collision domain (1 – n)</a:t>
            </a:r>
          </a:p>
          <a:p>
            <a:pPr lvl="1"/>
            <a:r>
              <a:rPr lang="en-US"/>
              <a:t>Collision domain A  </a:t>
            </a:r>
            <a:r>
              <a:rPr lang="en-US" err="1"/>
              <a:t>và</a:t>
            </a:r>
            <a:r>
              <a:rPr lang="en-US"/>
              <a:t> B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1 broadcast domain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node </a:t>
            </a:r>
            <a:r>
              <a:rPr lang="en-US" err="1"/>
              <a:t>mạng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collision domain B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gói</a:t>
            </a:r>
            <a:r>
              <a:rPr lang="en-US"/>
              <a:t> tin broadcast </a:t>
            </a:r>
            <a:r>
              <a:rPr lang="en-US" err="1"/>
              <a:t>từ</a:t>
            </a:r>
            <a:r>
              <a:rPr lang="en-US"/>
              <a:t> 1 node </a:t>
            </a:r>
            <a:r>
              <a:rPr lang="en-US" err="1"/>
              <a:t>trong</a:t>
            </a:r>
            <a:r>
              <a:rPr lang="en-US"/>
              <a:t> collision domain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Collision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7924800" cy="1752600"/>
          </a:xfrm>
        </p:spPr>
        <p:txBody>
          <a:bodyPr/>
          <a:lstStyle/>
          <a:p>
            <a:pPr eaLnBrk="1" hangingPunct="1"/>
            <a:r>
              <a:rPr lang="en-US" sz="3000"/>
              <a:t>Collision (</a:t>
            </a:r>
            <a:r>
              <a:rPr lang="en-US" sz="3000" err="1"/>
              <a:t>đụng</a:t>
            </a:r>
            <a:r>
              <a:rPr lang="en-US" sz="3000"/>
              <a:t> </a:t>
            </a:r>
            <a:r>
              <a:rPr lang="en-US" sz="3000" err="1"/>
              <a:t>độ</a:t>
            </a:r>
            <a:r>
              <a:rPr lang="en-US" sz="3000"/>
              <a:t>): </a:t>
            </a:r>
            <a:r>
              <a:rPr lang="en-US" sz="3000" err="1"/>
              <a:t>khi</a:t>
            </a:r>
            <a:r>
              <a:rPr lang="en-US" sz="3000"/>
              <a:t> </a:t>
            </a:r>
            <a:r>
              <a:rPr lang="en-US" sz="3000" err="1"/>
              <a:t>có</a:t>
            </a:r>
            <a:r>
              <a:rPr lang="en-US" sz="3000"/>
              <a:t> </a:t>
            </a:r>
            <a:r>
              <a:rPr lang="en-US" sz="3000" err="1"/>
              <a:t>hai</a:t>
            </a:r>
            <a:r>
              <a:rPr lang="en-US" sz="3000"/>
              <a:t> hay </a:t>
            </a:r>
            <a:r>
              <a:rPr lang="en-US" sz="3000" err="1"/>
              <a:t>nhiều</a:t>
            </a:r>
            <a:r>
              <a:rPr lang="en-US" sz="3000"/>
              <a:t> node </a:t>
            </a:r>
            <a:r>
              <a:rPr lang="en-US" sz="3000" err="1"/>
              <a:t>cùng</a:t>
            </a:r>
            <a:r>
              <a:rPr lang="en-US" sz="3000"/>
              <a:t> </a:t>
            </a:r>
            <a:r>
              <a:rPr lang="en-US" sz="3000" err="1"/>
              <a:t>gởi</a:t>
            </a:r>
            <a:r>
              <a:rPr lang="en-US" sz="3000"/>
              <a:t> DL </a:t>
            </a:r>
            <a:r>
              <a:rPr lang="en-US" sz="3000" err="1"/>
              <a:t>lên</a:t>
            </a:r>
            <a:r>
              <a:rPr lang="en-US" sz="3000"/>
              <a:t> </a:t>
            </a:r>
            <a:r>
              <a:rPr lang="en-US" sz="3000" err="1"/>
              <a:t>đường</a:t>
            </a:r>
            <a:r>
              <a:rPr lang="en-US" sz="3000"/>
              <a:t> </a:t>
            </a:r>
            <a:r>
              <a:rPr lang="en-US" sz="3000" err="1"/>
              <a:t>truyền</a:t>
            </a:r>
            <a:r>
              <a:rPr lang="en-US" sz="3000"/>
              <a:t> </a:t>
            </a:r>
            <a:r>
              <a:rPr lang="en-US" sz="3000" err="1"/>
              <a:t>chia</a:t>
            </a:r>
            <a:r>
              <a:rPr lang="en-US" sz="3000"/>
              <a:t> </a:t>
            </a:r>
            <a:r>
              <a:rPr lang="en-US" sz="3000" err="1"/>
              <a:t>sẻ</a:t>
            </a:r>
            <a:r>
              <a:rPr lang="en-US" sz="3000"/>
              <a:t> </a:t>
            </a:r>
            <a:r>
              <a:rPr lang="en-US" sz="3000" err="1"/>
              <a:t>cùng</a:t>
            </a:r>
            <a:r>
              <a:rPr lang="en-US" sz="3000"/>
              <a:t> </a:t>
            </a:r>
            <a:r>
              <a:rPr lang="en-US" sz="3000" err="1"/>
              <a:t>lúc</a:t>
            </a:r>
            <a:endParaRPr lang="en-US" sz="3000"/>
          </a:p>
        </p:txBody>
      </p:sp>
      <p:sp>
        <p:nvSpPr>
          <p:cNvPr id="175108" name="Freeform 4"/>
          <p:cNvSpPr>
            <a:spLocks/>
          </p:cNvSpPr>
          <p:nvPr/>
        </p:nvSpPr>
        <p:spPr bwMode="auto">
          <a:xfrm>
            <a:off x="2520950" y="2446338"/>
            <a:ext cx="3121025" cy="3952875"/>
          </a:xfrm>
          <a:custGeom>
            <a:avLst/>
            <a:gdLst>
              <a:gd name="T0" fmla="*/ 1697 w 1971"/>
              <a:gd name="T1" fmla="*/ 0 h 3001"/>
              <a:gd name="T2" fmla="*/ 0 w 1971"/>
              <a:gd name="T3" fmla="*/ 1915 h 3001"/>
              <a:gd name="T4" fmla="*/ 365 w 1971"/>
              <a:gd name="T5" fmla="*/ 2125 h 3001"/>
              <a:gd name="T6" fmla="*/ 721 w 1971"/>
              <a:gd name="T7" fmla="*/ 1696 h 3001"/>
              <a:gd name="T8" fmla="*/ 858 w 1971"/>
              <a:gd name="T9" fmla="*/ 3000 h 3001"/>
              <a:gd name="T10" fmla="*/ 1214 w 1971"/>
              <a:gd name="T11" fmla="*/ 2954 h 3001"/>
              <a:gd name="T12" fmla="*/ 1049 w 1971"/>
              <a:gd name="T13" fmla="*/ 1641 h 3001"/>
              <a:gd name="T14" fmla="*/ 1478 w 1971"/>
              <a:gd name="T15" fmla="*/ 2289 h 3001"/>
              <a:gd name="T16" fmla="*/ 1789 w 1971"/>
              <a:gd name="T17" fmla="*/ 2061 h 3001"/>
              <a:gd name="T18" fmla="*/ 1141 w 1971"/>
              <a:gd name="T19" fmla="*/ 1167 h 3001"/>
              <a:gd name="T20" fmla="*/ 1970 w 1971"/>
              <a:gd name="T21" fmla="*/ 207 h 3001"/>
              <a:gd name="T22" fmla="*/ 1697 w 1971"/>
              <a:gd name="T23" fmla="*/ 0 h 30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71"/>
              <a:gd name="T37" fmla="*/ 0 h 3001"/>
              <a:gd name="T38" fmla="*/ 1971 w 1971"/>
              <a:gd name="T39" fmla="*/ 3001 h 30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71" h="3001">
                <a:moveTo>
                  <a:pt x="1697" y="0"/>
                </a:moveTo>
                <a:lnTo>
                  <a:pt x="0" y="1915"/>
                </a:lnTo>
                <a:lnTo>
                  <a:pt x="365" y="2125"/>
                </a:lnTo>
                <a:lnTo>
                  <a:pt x="721" y="1696"/>
                </a:lnTo>
                <a:lnTo>
                  <a:pt x="858" y="3000"/>
                </a:lnTo>
                <a:lnTo>
                  <a:pt x="1214" y="2954"/>
                </a:lnTo>
                <a:lnTo>
                  <a:pt x="1049" y="1641"/>
                </a:lnTo>
                <a:lnTo>
                  <a:pt x="1478" y="2289"/>
                </a:lnTo>
                <a:lnTo>
                  <a:pt x="1789" y="2061"/>
                </a:lnTo>
                <a:lnTo>
                  <a:pt x="1141" y="1167"/>
                </a:lnTo>
                <a:lnTo>
                  <a:pt x="1970" y="207"/>
                </a:lnTo>
                <a:lnTo>
                  <a:pt x="1697" y="0"/>
                </a:lnTo>
              </a:path>
            </a:pathLst>
          </a:custGeom>
          <a:solidFill>
            <a:srgbClr val="E7EDED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75109" name="Line 5"/>
          <p:cNvSpPr>
            <a:spLocks noChangeShapeType="1"/>
          </p:cNvSpPr>
          <p:nvPr/>
        </p:nvSpPr>
        <p:spPr bwMode="auto">
          <a:xfrm flipV="1">
            <a:off x="2795587" y="2663825"/>
            <a:ext cx="2560638" cy="2447925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75110" name="Line 6"/>
          <p:cNvSpPr>
            <a:spLocks noChangeShapeType="1"/>
          </p:cNvSpPr>
          <p:nvPr/>
        </p:nvSpPr>
        <p:spPr bwMode="auto">
          <a:xfrm flipH="1" flipV="1">
            <a:off x="4156075" y="4141788"/>
            <a:ext cx="936625" cy="1198562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75111" name="Line 7"/>
          <p:cNvSpPr>
            <a:spLocks noChangeShapeType="1"/>
          </p:cNvSpPr>
          <p:nvPr/>
        </p:nvSpPr>
        <p:spPr bwMode="auto">
          <a:xfrm flipH="1" flipV="1">
            <a:off x="3868737" y="4327525"/>
            <a:ext cx="312738" cy="20447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54537" y="4632325"/>
            <a:ext cx="508000" cy="503238"/>
            <a:chOff x="2613" y="1917"/>
            <a:chExt cx="322" cy="383"/>
          </a:xfrm>
        </p:grpSpPr>
        <p:sp>
          <p:nvSpPr>
            <p:cNvPr id="24613" name="Freeform 9"/>
            <p:cNvSpPr>
              <a:spLocks/>
            </p:cNvSpPr>
            <p:nvPr/>
          </p:nvSpPr>
          <p:spPr bwMode="auto">
            <a:xfrm>
              <a:off x="2847" y="2256"/>
              <a:ext cx="28" cy="28"/>
            </a:xfrm>
            <a:custGeom>
              <a:avLst/>
              <a:gdLst>
                <a:gd name="T0" fmla="*/ 23 w 28"/>
                <a:gd name="T1" fmla="*/ 6 h 28"/>
                <a:gd name="T2" fmla="*/ 27 w 28"/>
                <a:gd name="T3" fmla="*/ 10 h 28"/>
                <a:gd name="T4" fmla="*/ 15 w 28"/>
                <a:gd name="T5" fmla="*/ 27 h 28"/>
                <a:gd name="T6" fmla="*/ 14 w 28"/>
                <a:gd name="T7" fmla="*/ 24 h 28"/>
                <a:gd name="T8" fmla="*/ 8 w 28"/>
                <a:gd name="T9" fmla="*/ 22 h 28"/>
                <a:gd name="T10" fmla="*/ 3 w 28"/>
                <a:gd name="T11" fmla="*/ 13 h 28"/>
                <a:gd name="T12" fmla="*/ 0 w 28"/>
                <a:gd name="T13" fmla="*/ 14 h 28"/>
                <a:gd name="T14" fmla="*/ 4 w 28"/>
                <a:gd name="T15" fmla="*/ 3 h 28"/>
                <a:gd name="T16" fmla="*/ 14 w 28"/>
                <a:gd name="T17" fmla="*/ 2 h 28"/>
                <a:gd name="T18" fmla="*/ 19 w 28"/>
                <a:gd name="T19" fmla="*/ 0 h 28"/>
                <a:gd name="T20" fmla="*/ 23 w 28"/>
                <a:gd name="T21" fmla="*/ 6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8"/>
                <a:gd name="T35" fmla="*/ 28 w 28"/>
                <a:gd name="T36" fmla="*/ 28 h 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8">
                  <a:moveTo>
                    <a:pt x="23" y="6"/>
                  </a:moveTo>
                  <a:lnTo>
                    <a:pt x="27" y="10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8" y="22"/>
                  </a:lnTo>
                  <a:lnTo>
                    <a:pt x="3" y="13"/>
                  </a:lnTo>
                  <a:lnTo>
                    <a:pt x="0" y="14"/>
                  </a:lnTo>
                  <a:lnTo>
                    <a:pt x="4" y="3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3" y="6"/>
                  </a:lnTo>
                </a:path>
              </a:pathLst>
            </a:custGeom>
            <a:solidFill>
              <a:srgbClr val="7F7F7F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4" name="Freeform 10"/>
            <p:cNvSpPr>
              <a:spLocks/>
            </p:cNvSpPr>
            <p:nvPr/>
          </p:nvSpPr>
          <p:spPr bwMode="auto">
            <a:xfrm>
              <a:off x="2901" y="2209"/>
              <a:ext cx="23" cy="26"/>
            </a:xfrm>
            <a:custGeom>
              <a:avLst/>
              <a:gdLst>
                <a:gd name="T0" fmla="*/ 22 w 23"/>
                <a:gd name="T1" fmla="*/ 8 h 26"/>
                <a:gd name="T2" fmla="*/ 22 w 23"/>
                <a:gd name="T3" fmla="*/ 14 h 26"/>
                <a:gd name="T4" fmla="*/ 17 w 23"/>
                <a:gd name="T5" fmla="*/ 22 h 26"/>
                <a:gd name="T6" fmla="*/ 12 w 23"/>
                <a:gd name="T7" fmla="*/ 25 h 26"/>
                <a:gd name="T8" fmla="*/ 6 w 23"/>
                <a:gd name="T9" fmla="*/ 21 h 26"/>
                <a:gd name="T10" fmla="*/ 5 w 23"/>
                <a:gd name="T11" fmla="*/ 10 h 26"/>
                <a:gd name="T12" fmla="*/ 0 w 23"/>
                <a:gd name="T13" fmla="*/ 13 h 26"/>
                <a:gd name="T14" fmla="*/ 5 w 23"/>
                <a:gd name="T15" fmla="*/ 1 h 26"/>
                <a:gd name="T16" fmla="*/ 10 w 23"/>
                <a:gd name="T17" fmla="*/ 4 h 26"/>
                <a:gd name="T18" fmla="*/ 17 w 23"/>
                <a:gd name="T19" fmla="*/ 0 h 26"/>
                <a:gd name="T20" fmla="*/ 22 w 23"/>
                <a:gd name="T21" fmla="*/ 8 h 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6"/>
                <a:gd name="T35" fmla="*/ 23 w 23"/>
                <a:gd name="T36" fmla="*/ 26 h 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6">
                  <a:moveTo>
                    <a:pt x="22" y="8"/>
                  </a:moveTo>
                  <a:lnTo>
                    <a:pt x="22" y="14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6" y="21"/>
                  </a:lnTo>
                  <a:lnTo>
                    <a:pt x="5" y="10"/>
                  </a:lnTo>
                  <a:lnTo>
                    <a:pt x="0" y="13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7" y="0"/>
                  </a:lnTo>
                  <a:lnTo>
                    <a:pt x="22" y="8"/>
                  </a:lnTo>
                </a:path>
              </a:pathLst>
            </a:custGeom>
            <a:solidFill>
              <a:srgbClr val="7F7F7F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5" name="Freeform 11"/>
            <p:cNvSpPr>
              <a:spLocks/>
            </p:cNvSpPr>
            <p:nvPr/>
          </p:nvSpPr>
          <p:spPr bwMode="auto">
            <a:xfrm>
              <a:off x="2682" y="1926"/>
              <a:ext cx="26" cy="22"/>
            </a:xfrm>
            <a:custGeom>
              <a:avLst/>
              <a:gdLst>
                <a:gd name="T0" fmla="*/ 25 w 26"/>
                <a:gd name="T1" fmla="*/ 8 h 22"/>
                <a:gd name="T2" fmla="*/ 21 w 26"/>
                <a:gd name="T3" fmla="*/ 12 h 22"/>
                <a:gd name="T4" fmla="*/ 20 w 26"/>
                <a:gd name="T5" fmla="*/ 21 h 22"/>
                <a:gd name="T6" fmla="*/ 14 w 26"/>
                <a:gd name="T7" fmla="*/ 17 h 22"/>
                <a:gd name="T8" fmla="*/ 7 w 26"/>
                <a:gd name="T9" fmla="*/ 16 h 22"/>
                <a:gd name="T10" fmla="*/ 0 w 26"/>
                <a:gd name="T11" fmla="*/ 17 h 22"/>
                <a:gd name="T12" fmla="*/ 3 w 26"/>
                <a:gd name="T13" fmla="*/ 7 h 22"/>
                <a:gd name="T14" fmla="*/ 4 w 26"/>
                <a:gd name="T15" fmla="*/ 3 h 22"/>
                <a:gd name="T16" fmla="*/ 8 w 26"/>
                <a:gd name="T17" fmla="*/ 0 h 22"/>
                <a:gd name="T18" fmla="*/ 18 w 26"/>
                <a:gd name="T19" fmla="*/ 1 h 22"/>
                <a:gd name="T20" fmla="*/ 25 w 26"/>
                <a:gd name="T21" fmla="*/ 8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2"/>
                <a:gd name="T35" fmla="*/ 26 w 26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2">
                  <a:moveTo>
                    <a:pt x="25" y="8"/>
                  </a:moveTo>
                  <a:lnTo>
                    <a:pt x="21" y="12"/>
                  </a:lnTo>
                  <a:lnTo>
                    <a:pt x="20" y="21"/>
                  </a:lnTo>
                  <a:lnTo>
                    <a:pt x="14" y="17"/>
                  </a:lnTo>
                  <a:lnTo>
                    <a:pt x="7" y="16"/>
                  </a:lnTo>
                  <a:lnTo>
                    <a:pt x="0" y="17"/>
                  </a:lnTo>
                  <a:lnTo>
                    <a:pt x="3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8" y="1"/>
                  </a:lnTo>
                  <a:lnTo>
                    <a:pt x="25" y="8"/>
                  </a:lnTo>
                </a:path>
              </a:pathLst>
            </a:custGeom>
            <a:solidFill>
              <a:srgbClr val="7F7F7F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6" name="Freeform 12"/>
            <p:cNvSpPr>
              <a:spLocks/>
            </p:cNvSpPr>
            <p:nvPr/>
          </p:nvSpPr>
          <p:spPr bwMode="auto">
            <a:xfrm>
              <a:off x="2636" y="1973"/>
              <a:ext cx="22" cy="24"/>
            </a:xfrm>
            <a:custGeom>
              <a:avLst/>
              <a:gdLst>
                <a:gd name="T0" fmla="*/ 21 w 22"/>
                <a:gd name="T1" fmla="*/ 3 h 24"/>
                <a:gd name="T2" fmla="*/ 16 w 22"/>
                <a:gd name="T3" fmla="*/ 10 h 24"/>
                <a:gd name="T4" fmla="*/ 17 w 22"/>
                <a:gd name="T5" fmla="*/ 23 h 24"/>
                <a:gd name="T6" fmla="*/ 8 w 22"/>
                <a:gd name="T7" fmla="*/ 19 h 24"/>
                <a:gd name="T8" fmla="*/ 5 w 22"/>
                <a:gd name="T9" fmla="*/ 22 h 24"/>
                <a:gd name="T10" fmla="*/ 0 w 22"/>
                <a:gd name="T11" fmla="*/ 17 h 24"/>
                <a:gd name="T12" fmla="*/ 0 w 22"/>
                <a:gd name="T13" fmla="*/ 7 h 24"/>
                <a:gd name="T14" fmla="*/ 1 w 22"/>
                <a:gd name="T15" fmla="*/ 4 h 24"/>
                <a:gd name="T16" fmla="*/ 7 w 22"/>
                <a:gd name="T17" fmla="*/ 0 h 24"/>
                <a:gd name="T18" fmla="*/ 12 w 22"/>
                <a:gd name="T19" fmla="*/ 0 h 24"/>
                <a:gd name="T20" fmla="*/ 21 w 22"/>
                <a:gd name="T21" fmla="*/ 3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24"/>
                <a:gd name="T35" fmla="*/ 22 w 22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24">
                  <a:moveTo>
                    <a:pt x="21" y="3"/>
                  </a:moveTo>
                  <a:lnTo>
                    <a:pt x="16" y="10"/>
                  </a:lnTo>
                  <a:lnTo>
                    <a:pt x="17" y="23"/>
                  </a:lnTo>
                  <a:lnTo>
                    <a:pt x="8" y="19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21" y="3"/>
                  </a:lnTo>
                </a:path>
              </a:pathLst>
            </a:custGeom>
            <a:solidFill>
              <a:srgbClr val="7F7F7F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7" name="Freeform 13"/>
            <p:cNvSpPr>
              <a:spLocks/>
            </p:cNvSpPr>
            <p:nvPr/>
          </p:nvSpPr>
          <p:spPr bwMode="auto">
            <a:xfrm>
              <a:off x="2619" y="1917"/>
              <a:ext cx="108" cy="112"/>
            </a:xfrm>
            <a:custGeom>
              <a:avLst/>
              <a:gdLst>
                <a:gd name="T0" fmla="*/ 107 w 108"/>
                <a:gd name="T1" fmla="*/ 10 h 112"/>
                <a:gd name="T2" fmla="*/ 102 w 108"/>
                <a:gd name="T3" fmla="*/ 16 h 112"/>
                <a:gd name="T4" fmla="*/ 98 w 108"/>
                <a:gd name="T5" fmla="*/ 18 h 112"/>
                <a:gd name="T6" fmla="*/ 88 w 108"/>
                <a:gd name="T7" fmla="*/ 26 h 112"/>
                <a:gd name="T8" fmla="*/ 82 w 108"/>
                <a:gd name="T9" fmla="*/ 31 h 112"/>
                <a:gd name="T10" fmla="*/ 63 w 108"/>
                <a:gd name="T11" fmla="*/ 38 h 112"/>
                <a:gd name="T12" fmla="*/ 48 w 108"/>
                <a:gd name="T13" fmla="*/ 53 h 112"/>
                <a:gd name="T14" fmla="*/ 35 w 108"/>
                <a:gd name="T15" fmla="*/ 67 h 112"/>
                <a:gd name="T16" fmla="*/ 20 w 108"/>
                <a:gd name="T17" fmla="*/ 83 h 112"/>
                <a:gd name="T18" fmla="*/ 18 w 108"/>
                <a:gd name="T19" fmla="*/ 93 h 112"/>
                <a:gd name="T20" fmla="*/ 13 w 108"/>
                <a:gd name="T21" fmla="*/ 102 h 112"/>
                <a:gd name="T22" fmla="*/ 9 w 108"/>
                <a:gd name="T23" fmla="*/ 105 h 112"/>
                <a:gd name="T24" fmla="*/ 9 w 108"/>
                <a:gd name="T25" fmla="*/ 110 h 112"/>
                <a:gd name="T26" fmla="*/ 6 w 108"/>
                <a:gd name="T27" fmla="*/ 111 h 112"/>
                <a:gd name="T28" fmla="*/ 4 w 108"/>
                <a:gd name="T29" fmla="*/ 110 h 112"/>
                <a:gd name="T30" fmla="*/ 1 w 108"/>
                <a:gd name="T31" fmla="*/ 110 h 112"/>
                <a:gd name="T32" fmla="*/ 0 w 108"/>
                <a:gd name="T33" fmla="*/ 107 h 112"/>
                <a:gd name="T34" fmla="*/ 1 w 108"/>
                <a:gd name="T35" fmla="*/ 99 h 112"/>
                <a:gd name="T36" fmla="*/ 5 w 108"/>
                <a:gd name="T37" fmla="*/ 96 h 112"/>
                <a:gd name="T38" fmla="*/ 9 w 108"/>
                <a:gd name="T39" fmla="*/ 89 h 112"/>
                <a:gd name="T40" fmla="*/ 13 w 108"/>
                <a:gd name="T41" fmla="*/ 82 h 112"/>
                <a:gd name="T42" fmla="*/ 25 w 108"/>
                <a:gd name="T43" fmla="*/ 60 h 112"/>
                <a:gd name="T44" fmla="*/ 42 w 108"/>
                <a:gd name="T45" fmla="*/ 41 h 112"/>
                <a:gd name="T46" fmla="*/ 58 w 108"/>
                <a:gd name="T47" fmla="*/ 29 h 112"/>
                <a:gd name="T48" fmla="*/ 77 w 108"/>
                <a:gd name="T49" fmla="*/ 16 h 112"/>
                <a:gd name="T50" fmla="*/ 84 w 108"/>
                <a:gd name="T51" fmla="*/ 7 h 112"/>
                <a:gd name="T52" fmla="*/ 92 w 108"/>
                <a:gd name="T53" fmla="*/ 7 h 112"/>
                <a:gd name="T54" fmla="*/ 97 w 108"/>
                <a:gd name="T55" fmla="*/ 4 h 112"/>
                <a:gd name="T56" fmla="*/ 103 w 108"/>
                <a:gd name="T57" fmla="*/ 0 h 112"/>
                <a:gd name="T58" fmla="*/ 104 w 108"/>
                <a:gd name="T59" fmla="*/ 3 h 112"/>
                <a:gd name="T60" fmla="*/ 103 w 108"/>
                <a:gd name="T61" fmla="*/ 6 h 112"/>
                <a:gd name="T62" fmla="*/ 107 w 108"/>
                <a:gd name="T63" fmla="*/ 10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8"/>
                <a:gd name="T97" fmla="*/ 0 h 112"/>
                <a:gd name="T98" fmla="*/ 108 w 108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8" h="112">
                  <a:moveTo>
                    <a:pt x="107" y="10"/>
                  </a:moveTo>
                  <a:lnTo>
                    <a:pt x="102" y="16"/>
                  </a:lnTo>
                  <a:lnTo>
                    <a:pt x="98" y="18"/>
                  </a:lnTo>
                  <a:lnTo>
                    <a:pt x="88" y="26"/>
                  </a:lnTo>
                  <a:lnTo>
                    <a:pt x="82" y="31"/>
                  </a:lnTo>
                  <a:lnTo>
                    <a:pt x="63" y="38"/>
                  </a:lnTo>
                  <a:lnTo>
                    <a:pt x="48" y="53"/>
                  </a:lnTo>
                  <a:lnTo>
                    <a:pt x="35" y="67"/>
                  </a:lnTo>
                  <a:lnTo>
                    <a:pt x="20" y="83"/>
                  </a:lnTo>
                  <a:lnTo>
                    <a:pt x="18" y="93"/>
                  </a:lnTo>
                  <a:lnTo>
                    <a:pt x="13" y="102"/>
                  </a:lnTo>
                  <a:lnTo>
                    <a:pt x="9" y="105"/>
                  </a:lnTo>
                  <a:lnTo>
                    <a:pt x="9" y="110"/>
                  </a:lnTo>
                  <a:lnTo>
                    <a:pt x="6" y="111"/>
                  </a:lnTo>
                  <a:lnTo>
                    <a:pt x="4" y="110"/>
                  </a:lnTo>
                  <a:lnTo>
                    <a:pt x="1" y="110"/>
                  </a:lnTo>
                  <a:lnTo>
                    <a:pt x="0" y="107"/>
                  </a:lnTo>
                  <a:lnTo>
                    <a:pt x="1" y="99"/>
                  </a:lnTo>
                  <a:lnTo>
                    <a:pt x="5" y="96"/>
                  </a:lnTo>
                  <a:lnTo>
                    <a:pt x="9" y="89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42" y="41"/>
                  </a:lnTo>
                  <a:lnTo>
                    <a:pt x="58" y="29"/>
                  </a:lnTo>
                  <a:lnTo>
                    <a:pt x="77" y="16"/>
                  </a:lnTo>
                  <a:lnTo>
                    <a:pt x="84" y="7"/>
                  </a:lnTo>
                  <a:lnTo>
                    <a:pt x="92" y="7"/>
                  </a:lnTo>
                  <a:lnTo>
                    <a:pt x="97" y="4"/>
                  </a:lnTo>
                  <a:lnTo>
                    <a:pt x="103" y="0"/>
                  </a:lnTo>
                  <a:lnTo>
                    <a:pt x="104" y="3"/>
                  </a:lnTo>
                  <a:lnTo>
                    <a:pt x="103" y="6"/>
                  </a:lnTo>
                  <a:lnTo>
                    <a:pt x="107" y="10"/>
                  </a:lnTo>
                </a:path>
              </a:pathLst>
            </a:custGeom>
            <a:solidFill>
              <a:srgbClr val="BFBFBF"/>
            </a:solidFill>
            <a:ln w="12700" cap="rnd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8" name="Freeform 14"/>
            <p:cNvSpPr>
              <a:spLocks/>
            </p:cNvSpPr>
            <p:nvPr/>
          </p:nvSpPr>
          <p:spPr bwMode="auto">
            <a:xfrm>
              <a:off x="2748" y="2194"/>
              <a:ext cx="65" cy="77"/>
            </a:xfrm>
            <a:custGeom>
              <a:avLst/>
              <a:gdLst>
                <a:gd name="T0" fmla="*/ 23 w 65"/>
                <a:gd name="T1" fmla="*/ 4 h 77"/>
                <a:gd name="T2" fmla="*/ 17 w 65"/>
                <a:gd name="T3" fmla="*/ 0 h 77"/>
                <a:gd name="T4" fmla="*/ 15 w 65"/>
                <a:gd name="T5" fmla="*/ 0 h 77"/>
                <a:gd name="T6" fmla="*/ 1 w 65"/>
                <a:gd name="T7" fmla="*/ 12 h 77"/>
                <a:gd name="T8" fmla="*/ 0 w 65"/>
                <a:gd name="T9" fmla="*/ 13 h 77"/>
                <a:gd name="T10" fmla="*/ 3 w 65"/>
                <a:gd name="T11" fmla="*/ 18 h 77"/>
                <a:gd name="T12" fmla="*/ 46 w 65"/>
                <a:gd name="T13" fmla="*/ 73 h 77"/>
                <a:gd name="T14" fmla="*/ 46 w 65"/>
                <a:gd name="T15" fmla="*/ 76 h 77"/>
                <a:gd name="T16" fmla="*/ 49 w 65"/>
                <a:gd name="T17" fmla="*/ 73 h 77"/>
                <a:gd name="T18" fmla="*/ 61 w 65"/>
                <a:gd name="T19" fmla="*/ 61 h 77"/>
                <a:gd name="T20" fmla="*/ 64 w 65"/>
                <a:gd name="T21" fmla="*/ 60 h 77"/>
                <a:gd name="T22" fmla="*/ 63 w 65"/>
                <a:gd name="T23" fmla="*/ 58 h 77"/>
                <a:gd name="T24" fmla="*/ 23 w 65"/>
                <a:gd name="T25" fmla="*/ 4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5"/>
                <a:gd name="T40" fmla="*/ 0 h 77"/>
                <a:gd name="T41" fmla="*/ 65 w 65"/>
                <a:gd name="T42" fmla="*/ 77 h 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5" h="77">
                  <a:moveTo>
                    <a:pt x="23" y="4"/>
                  </a:moveTo>
                  <a:lnTo>
                    <a:pt x="17" y="0"/>
                  </a:lnTo>
                  <a:lnTo>
                    <a:pt x="15" y="0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3" y="18"/>
                  </a:lnTo>
                  <a:lnTo>
                    <a:pt x="46" y="73"/>
                  </a:lnTo>
                  <a:lnTo>
                    <a:pt x="46" y="76"/>
                  </a:lnTo>
                  <a:lnTo>
                    <a:pt x="49" y="73"/>
                  </a:lnTo>
                  <a:lnTo>
                    <a:pt x="61" y="61"/>
                  </a:lnTo>
                  <a:lnTo>
                    <a:pt x="64" y="60"/>
                  </a:lnTo>
                  <a:lnTo>
                    <a:pt x="63" y="58"/>
                  </a:lnTo>
                  <a:lnTo>
                    <a:pt x="23" y="4"/>
                  </a:lnTo>
                </a:path>
              </a:pathLst>
            </a:custGeom>
            <a:solidFill>
              <a:srgbClr val="919191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9" name="Freeform 15"/>
            <p:cNvSpPr>
              <a:spLocks/>
            </p:cNvSpPr>
            <p:nvPr/>
          </p:nvSpPr>
          <p:spPr bwMode="auto">
            <a:xfrm>
              <a:off x="2853" y="2089"/>
              <a:ext cx="63" cy="79"/>
            </a:xfrm>
            <a:custGeom>
              <a:avLst/>
              <a:gdLst>
                <a:gd name="T0" fmla="*/ 18 w 63"/>
                <a:gd name="T1" fmla="*/ 0 h 79"/>
                <a:gd name="T2" fmla="*/ 17 w 63"/>
                <a:gd name="T3" fmla="*/ 0 h 79"/>
                <a:gd name="T4" fmla="*/ 15 w 63"/>
                <a:gd name="T5" fmla="*/ 2 h 79"/>
                <a:gd name="T6" fmla="*/ 3 w 63"/>
                <a:gd name="T7" fmla="*/ 14 h 79"/>
                <a:gd name="T8" fmla="*/ 0 w 63"/>
                <a:gd name="T9" fmla="*/ 14 h 79"/>
                <a:gd name="T10" fmla="*/ 0 w 63"/>
                <a:gd name="T11" fmla="*/ 21 h 79"/>
                <a:gd name="T12" fmla="*/ 42 w 63"/>
                <a:gd name="T13" fmla="*/ 74 h 79"/>
                <a:gd name="T14" fmla="*/ 46 w 63"/>
                <a:gd name="T15" fmla="*/ 78 h 79"/>
                <a:gd name="T16" fmla="*/ 47 w 63"/>
                <a:gd name="T17" fmla="*/ 75 h 79"/>
                <a:gd name="T18" fmla="*/ 59 w 63"/>
                <a:gd name="T19" fmla="*/ 63 h 79"/>
                <a:gd name="T20" fmla="*/ 62 w 63"/>
                <a:gd name="T21" fmla="*/ 60 h 79"/>
                <a:gd name="T22" fmla="*/ 59 w 63"/>
                <a:gd name="T23" fmla="*/ 59 h 79"/>
                <a:gd name="T24" fmla="*/ 18 w 63"/>
                <a:gd name="T25" fmla="*/ 0 h 7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"/>
                <a:gd name="T40" fmla="*/ 0 h 79"/>
                <a:gd name="T41" fmla="*/ 63 w 63"/>
                <a:gd name="T42" fmla="*/ 79 h 7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" h="79">
                  <a:moveTo>
                    <a:pt x="18" y="0"/>
                  </a:moveTo>
                  <a:lnTo>
                    <a:pt x="17" y="0"/>
                  </a:lnTo>
                  <a:lnTo>
                    <a:pt x="15" y="2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42" y="74"/>
                  </a:lnTo>
                  <a:lnTo>
                    <a:pt x="46" y="78"/>
                  </a:lnTo>
                  <a:lnTo>
                    <a:pt x="47" y="75"/>
                  </a:lnTo>
                  <a:lnTo>
                    <a:pt x="59" y="63"/>
                  </a:lnTo>
                  <a:lnTo>
                    <a:pt x="62" y="60"/>
                  </a:lnTo>
                  <a:lnTo>
                    <a:pt x="59" y="59"/>
                  </a:lnTo>
                  <a:lnTo>
                    <a:pt x="18" y="0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0" name="Freeform 16"/>
            <p:cNvSpPr>
              <a:spLocks/>
            </p:cNvSpPr>
            <p:nvPr/>
          </p:nvSpPr>
          <p:spPr bwMode="auto">
            <a:xfrm>
              <a:off x="2629" y="2046"/>
              <a:ext cx="64" cy="74"/>
            </a:xfrm>
            <a:custGeom>
              <a:avLst/>
              <a:gdLst>
                <a:gd name="T0" fmla="*/ 18 w 64"/>
                <a:gd name="T1" fmla="*/ 1 h 74"/>
                <a:gd name="T2" fmla="*/ 17 w 64"/>
                <a:gd name="T3" fmla="*/ 1 h 74"/>
                <a:gd name="T4" fmla="*/ 12 w 64"/>
                <a:gd name="T5" fmla="*/ 0 h 74"/>
                <a:gd name="T6" fmla="*/ 0 w 64"/>
                <a:gd name="T7" fmla="*/ 10 h 74"/>
                <a:gd name="T8" fmla="*/ 3 w 64"/>
                <a:gd name="T9" fmla="*/ 15 h 74"/>
                <a:gd name="T10" fmla="*/ 1 w 64"/>
                <a:gd name="T11" fmla="*/ 18 h 74"/>
                <a:gd name="T12" fmla="*/ 46 w 64"/>
                <a:gd name="T13" fmla="*/ 70 h 74"/>
                <a:gd name="T14" fmla="*/ 49 w 64"/>
                <a:gd name="T15" fmla="*/ 73 h 74"/>
                <a:gd name="T16" fmla="*/ 49 w 64"/>
                <a:gd name="T17" fmla="*/ 72 h 74"/>
                <a:gd name="T18" fmla="*/ 60 w 64"/>
                <a:gd name="T19" fmla="*/ 57 h 74"/>
                <a:gd name="T20" fmla="*/ 63 w 64"/>
                <a:gd name="T21" fmla="*/ 55 h 74"/>
                <a:gd name="T22" fmla="*/ 62 w 64"/>
                <a:gd name="T23" fmla="*/ 54 h 74"/>
                <a:gd name="T24" fmla="*/ 18 w 64"/>
                <a:gd name="T25" fmla="*/ 1 h 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4"/>
                <a:gd name="T41" fmla="*/ 64 w 64"/>
                <a:gd name="T42" fmla="*/ 74 h 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4">
                  <a:moveTo>
                    <a:pt x="18" y="1"/>
                  </a:moveTo>
                  <a:lnTo>
                    <a:pt x="17" y="1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3" y="15"/>
                  </a:lnTo>
                  <a:lnTo>
                    <a:pt x="1" y="18"/>
                  </a:lnTo>
                  <a:lnTo>
                    <a:pt x="46" y="70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60" y="57"/>
                  </a:lnTo>
                  <a:lnTo>
                    <a:pt x="63" y="55"/>
                  </a:lnTo>
                  <a:lnTo>
                    <a:pt x="62" y="54"/>
                  </a:lnTo>
                  <a:lnTo>
                    <a:pt x="18" y="1"/>
                  </a:lnTo>
                </a:path>
              </a:pathLst>
            </a:custGeom>
            <a:solidFill>
              <a:srgbClr val="919191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1" name="Freeform 17"/>
            <p:cNvSpPr>
              <a:spLocks/>
            </p:cNvSpPr>
            <p:nvPr/>
          </p:nvSpPr>
          <p:spPr bwMode="auto">
            <a:xfrm>
              <a:off x="2737" y="1938"/>
              <a:ext cx="60" cy="75"/>
            </a:xfrm>
            <a:custGeom>
              <a:avLst/>
              <a:gdLst>
                <a:gd name="T0" fmla="*/ 22 w 60"/>
                <a:gd name="T1" fmla="*/ 3 h 75"/>
                <a:gd name="T2" fmla="*/ 13 w 60"/>
                <a:gd name="T3" fmla="*/ 1 h 75"/>
                <a:gd name="T4" fmla="*/ 13 w 60"/>
                <a:gd name="T5" fmla="*/ 0 h 75"/>
                <a:gd name="T6" fmla="*/ 0 w 60"/>
                <a:gd name="T7" fmla="*/ 12 h 75"/>
                <a:gd name="T8" fmla="*/ 3 w 60"/>
                <a:gd name="T9" fmla="*/ 17 h 75"/>
                <a:gd name="T10" fmla="*/ 4 w 60"/>
                <a:gd name="T11" fmla="*/ 17 h 75"/>
                <a:gd name="T12" fmla="*/ 42 w 60"/>
                <a:gd name="T13" fmla="*/ 70 h 75"/>
                <a:gd name="T14" fmla="*/ 46 w 60"/>
                <a:gd name="T15" fmla="*/ 74 h 75"/>
                <a:gd name="T16" fmla="*/ 46 w 60"/>
                <a:gd name="T17" fmla="*/ 73 h 75"/>
                <a:gd name="T18" fmla="*/ 58 w 60"/>
                <a:gd name="T19" fmla="*/ 61 h 75"/>
                <a:gd name="T20" fmla="*/ 59 w 60"/>
                <a:gd name="T21" fmla="*/ 58 h 75"/>
                <a:gd name="T22" fmla="*/ 59 w 60"/>
                <a:gd name="T23" fmla="*/ 57 h 75"/>
                <a:gd name="T24" fmla="*/ 22 w 60"/>
                <a:gd name="T25" fmla="*/ 3 h 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75"/>
                <a:gd name="T41" fmla="*/ 60 w 60"/>
                <a:gd name="T42" fmla="*/ 75 h 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75">
                  <a:moveTo>
                    <a:pt x="22" y="3"/>
                  </a:moveTo>
                  <a:lnTo>
                    <a:pt x="13" y="1"/>
                  </a:lnTo>
                  <a:lnTo>
                    <a:pt x="13" y="0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42" y="70"/>
                  </a:lnTo>
                  <a:lnTo>
                    <a:pt x="46" y="74"/>
                  </a:lnTo>
                  <a:lnTo>
                    <a:pt x="46" y="73"/>
                  </a:lnTo>
                  <a:lnTo>
                    <a:pt x="58" y="61"/>
                  </a:lnTo>
                  <a:lnTo>
                    <a:pt x="59" y="58"/>
                  </a:lnTo>
                  <a:lnTo>
                    <a:pt x="59" y="57"/>
                  </a:lnTo>
                  <a:lnTo>
                    <a:pt x="22" y="3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2" name="Freeform 18"/>
            <p:cNvSpPr>
              <a:spLocks/>
            </p:cNvSpPr>
            <p:nvPr/>
          </p:nvSpPr>
          <p:spPr bwMode="auto">
            <a:xfrm>
              <a:off x="2627" y="1928"/>
              <a:ext cx="291" cy="353"/>
            </a:xfrm>
            <a:custGeom>
              <a:avLst/>
              <a:gdLst>
                <a:gd name="T0" fmla="*/ 43 w 291"/>
                <a:gd name="T1" fmla="*/ 41 h 353"/>
                <a:gd name="T2" fmla="*/ 28 w 291"/>
                <a:gd name="T3" fmla="*/ 57 h 353"/>
                <a:gd name="T4" fmla="*/ 18 w 291"/>
                <a:gd name="T5" fmla="*/ 69 h 353"/>
                <a:gd name="T6" fmla="*/ 15 w 291"/>
                <a:gd name="T7" fmla="*/ 83 h 353"/>
                <a:gd name="T8" fmla="*/ 10 w 291"/>
                <a:gd name="T9" fmla="*/ 88 h 353"/>
                <a:gd name="T10" fmla="*/ 3 w 291"/>
                <a:gd name="T11" fmla="*/ 96 h 353"/>
                <a:gd name="T12" fmla="*/ 0 w 291"/>
                <a:gd name="T13" fmla="*/ 107 h 353"/>
                <a:gd name="T14" fmla="*/ 3 w 291"/>
                <a:gd name="T15" fmla="*/ 114 h 353"/>
                <a:gd name="T16" fmla="*/ 6 w 291"/>
                <a:gd name="T17" fmla="*/ 115 h 353"/>
                <a:gd name="T18" fmla="*/ 10 w 291"/>
                <a:gd name="T19" fmla="*/ 127 h 353"/>
                <a:gd name="T20" fmla="*/ 14 w 291"/>
                <a:gd name="T21" fmla="*/ 133 h 353"/>
                <a:gd name="T22" fmla="*/ 23 w 291"/>
                <a:gd name="T23" fmla="*/ 146 h 353"/>
                <a:gd name="T24" fmla="*/ 30 w 291"/>
                <a:gd name="T25" fmla="*/ 159 h 353"/>
                <a:gd name="T26" fmla="*/ 45 w 291"/>
                <a:gd name="T27" fmla="*/ 177 h 353"/>
                <a:gd name="T28" fmla="*/ 54 w 291"/>
                <a:gd name="T29" fmla="*/ 188 h 353"/>
                <a:gd name="T30" fmla="*/ 61 w 291"/>
                <a:gd name="T31" fmla="*/ 190 h 353"/>
                <a:gd name="T32" fmla="*/ 66 w 291"/>
                <a:gd name="T33" fmla="*/ 196 h 353"/>
                <a:gd name="T34" fmla="*/ 68 w 291"/>
                <a:gd name="T35" fmla="*/ 196 h 353"/>
                <a:gd name="T36" fmla="*/ 121 w 291"/>
                <a:gd name="T37" fmla="*/ 263 h 353"/>
                <a:gd name="T38" fmla="*/ 125 w 291"/>
                <a:gd name="T39" fmla="*/ 269 h 353"/>
                <a:gd name="T40" fmla="*/ 128 w 291"/>
                <a:gd name="T41" fmla="*/ 279 h 353"/>
                <a:gd name="T42" fmla="*/ 134 w 291"/>
                <a:gd name="T43" fmla="*/ 289 h 353"/>
                <a:gd name="T44" fmla="*/ 144 w 291"/>
                <a:gd name="T45" fmla="*/ 308 h 353"/>
                <a:gd name="T46" fmla="*/ 162 w 291"/>
                <a:gd name="T47" fmla="*/ 320 h 353"/>
                <a:gd name="T48" fmla="*/ 169 w 291"/>
                <a:gd name="T49" fmla="*/ 332 h 353"/>
                <a:gd name="T50" fmla="*/ 178 w 291"/>
                <a:gd name="T51" fmla="*/ 340 h 353"/>
                <a:gd name="T52" fmla="*/ 182 w 291"/>
                <a:gd name="T53" fmla="*/ 340 h 353"/>
                <a:gd name="T54" fmla="*/ 186 w 291"/>
                <a:gd name="T55" fmla="*/ 351 h 353"/>
                <a:gd name="T56" fmla="*/ 195 w 291"/>
                <a:gd name="T57" fmla="*/ 352 h 353"/>
                <a:gd name="T58" fmla="*/ 202 w 291"/>
                <a:gd name="T59" fmla="*/ 349 h 353"/>
                <a:gd name="T60" fmla="*/ 286 w 291"/>
                <a:gd name="T61" fmla="*/ 261 h 353"/>
                <a:gd name="T62" fmla="*/ 290 w 291"/>
                <a:gd name="T63" fmla="*/ 254 h 353"/>
                <a:gd name="T64" fmla="*/ 290 w 291"/>
                <a:gd name="T65" fmla="*/ 244 h 353"/>
                <a:gd name="T66" fmla="*/ 282 w 291"/>
                <a:gd name="T67" fmla="*/ 240 h 353"/>
                <a:gd name="T68" fmla="*/ 284 w 291"/>
                <a:gd name="T69" fmla="*/ 232 h 353"/>
                <a:gd name="T70" fmla="*/ 280 w 291"/>
                <a:gd name="T71" fmla="*/ 228 h 353"/>
                <a:gd name="T72" fmla="*/ 280 w 291"/>
                <a:gd name="T73" fmla="*/ 222 h 353"/>
                <a:gd name="T74" fmla="*/ 269 w 291"/>
                <a:gd name="T75" fmla="*/ 210 h 353"/>
                <a:gd name="T76" fmla="*/ 258 w 291"/>
                <a:gd name="T77" fmla="*/ 191 h 353"/>
                <a:gd name="T78" fmla="*/ 245 w 291"/>
                <a:gd name="T79" fmla="*/ 175 h 353"/>
                <a:gd name="T80" fmla="*/ 236 w 291"/>
                <a:gd name="T81" fmla="*/ 165 h 353"/>
                <a:gd name="T82" fmla="*/ 227 w 291"/>
                <a:gd name="T83" fmla="*/ 162 h 353"/>
                <a:gd name="T84" fmla="*/ 222 w 291"/>
                <a:gd name="T85" fmla="*/ 159 h 353"/>
                <a:gd name="T86" fmla="*/ 170 w 291"/>
                <a:gd name="T87" fmla="*/ 91 h 353"/>
                <a:gd name="T88" fmla="*/ 171 w 291"/>
                <a:gd name="T89" fmla="*/ 89 h 353"/>
                <a:gd name="T90" fmla="*/ 174 w 291"/>
                <a:gd name="T91" fmla="*/ 83 h 353"/>
                <a:gd name="T92" fmla="*/ 170 w 291"/>
                <a:gd name="T93" fmla="*/ 80 h 353"/>
                <a:gd name="T94" fmla="*/ 168 w 291"/>
                <a:gd name="T95" fmla="*/ 73 h 353"/>
                <a:gd name="T96" fmla="*/ 157 w 291"/>
                <a:gd name="T97" fmla="*/ 61 h 353"/>
                <a:gd name="T98" fmla="*/ 146 w 291"/>
                <a:gd name="T99" fmla="*/ 42 h 353"/>
                <a:gd name="T100" fmla="*/ 137 w 291"/>
                <a:gd name="T101" fmla="*/ 32 h 353"/>
                <a:gd name="T102" fmla="*/ 125 w 291"/>
                <a:gd name="T103" fmla="*/ 16 h 353"/>
                <a:gd name="T104" fmla="*/ 116 w 291"/>
                <a:gd name="T105" fmla="*/ 12 h 353"/>
                <a:gd name="T106" fmla="*/ 111 w 291"/>
                <a:gd name="T107" fmla="*/ 12 h 353"/>
                <a:gd name="T108" fmla="*/ 108 w 291"/>
                <a:gd name="T109" fmla="*/ 7 h 353"/>
                <a:gd name="T110" fmla="*/ 103 w 291"/>
                <a:gd name="T111" fmla="*/ 0 h 353"/>
                <a:gd name="T112" fmla="*/ 95 w 291"/>
                <a:gd name="T113" fmla="*/ 7 h 353"/>
                <a:gd name="T114" fmla="*/ 86 w 291"/>
                <a:gd name="T115" fmla="*/ 15 h 353"/>
                <a:gd name="T116" fmla="*/ 80 w 291"/>
                <a:gd name="T117" fmla="*/ 15 h 353"/>
                <a:gd name="T118" fmla="*/ 71 w 291"/>
                <a:gd name="T119" fmla="*/ 19 h 353"/>
                <a:gd name="T120" fmla="*/ 57 w 291"/>
                <a:gd name="T121" fmla="*/ 28 h 353"/>
                <a:gd name="T122" fmla="*/ 43 w 291"/>
                <a:gd name="T123" fmla="*/ 41 h 35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1"/>
                <a:gd name="T187" fmla="*/ 0 h 353"/>
                <a:gd name="T188" fmla="*/ 291 w 291"/>
                <a:gd name="T189" fmla="*/ 353 h 35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1" h="353">
                  <a:moveTo>
                    <a:pt x="43" y="41"/>
                  </a:moveTo>
                  <a:lnTo>
                    <a:pt x="28" y="57"/>
                  </a:lnTo>
                  <a:lnTo>
                    <a:pt x="18" y="69"/>
                  </a:lnTo>
                  <a:lnTo>
                    <a:pt x="15" y="83"/>
                  </a:lnTo>
                  <a:lnTo>
                    <a:pt x="10" y="88"/>
                  </a:lnTo>
                  <a:lnTo>
                    <a:pt x="3" y="96"/>
                  </a:lnTo>
                  <a:lnTo>
                    <a:pt x="0" y="107"/>
                  </a:lnTo>
                  <a:lnTo>
                    <a:pt x="3" y="114"/>
                  </a:lnTo>
                  <a:lnTo>
                    <a:pt x="6" y="115"/>
                  </a:lnTo>
                  <a:lnTo>
                    <a:pt x="10" y="127"/>
                  </a:lnTo>
                  <a:lnTo>
                    <a:pt x="14" y="133"/>
                  </a:lnTo>
                  <a:lnTo>
                    <a:pt x="23" y="146"/>
                  </a:lnTo>
                  <a:lnTo>
                    <a:pt x="30" y="159"/>
                  </a:lnTo>
                  <a:lnTo>
                    <a:pt x="45" y="177"/>
                  </a:lnTo>
                  <a:lnTo>
                    <a:pt x="54" y="188"/>
                  </a:lnTo>
                  <a:lnTo>
                    <a:pt x="61" y="190"/>
                  </a:lnTo>
                  <a:lnTo>
                    <a:pt x="66" y="196"/>
                  </a:lnTo>
                  <a:lnTo>
                    <a:pt x="68" y="196"/>
                  </a:lnTo>
                  <a:lnTo>
                    <a:pt x="121" y="263"/>
                  </a:lnTo>
                  <a:lnTo>
                    <a:pt x="125" y="269"/>
                  </a:lnTo>
                  <a:lnTo>
                    <a:pt x="128" y="279"/>
                  </a:lnTo>
                  <a:lnTo>
                    <a:pt x="134" y="289"/>
                  </a:lnTo>
                  <a:lnTo>
                    <a:pt x="144" y="308"/>
                  </a:lnTo>
                  <a:lnTo>
                    <a:pt x="162" y="320"/>
                  </a:lnTo>
                  <a:lnTo>
                    <a:pt x="169" y="332"/>
                  </a:lnTo>
                  <a:lnTo>
                    <a:pt x="178" y="340"/>
                  </a:lnTo>
                  <a:lnTo>
                    <a:pt x="182" y="340"/>
                  </a:lnTo>
                  <a:lnTo>
                    <a:pt x="186" y="351"/>
                  </a:lnTo>
                  <a:lnTo>
                    <a:pt x="195" y="352"/>
                  </a:lnTo>
                  <a:lnTo>
                    <a:pt x="202" y="349"/>
                  </a:lnTo>
                  <a:lnTo>
                    <a:pt x="286" y="261"/>
                  </a:lnTo>
                  <a:lnTo>
                    <a:pt x="290" y="254"/>
                  </a:lnTo>
                  <a:lnTo>
                    <a:pt x="290" y="244"/>
                  </a:lnTo>
                  <a:lnTo>
                    <a:pt x="282" y="240"/>
                  </a:lnTo>
                  <a:lnTo>
                    <a:pt x="284" y="232"/>
                  </a:lnTo>
                  <a:lnTo>
                    <a:pt x="280" y="228"/>
                  </a:lnTo>
                  <a:lnTo>
                    <a:pt x="280" y="222"/>
                  </a:lnTo>
                  <a:lnTo>
                    <a:pt x="269" y="210"/>
                  </a:lnTo>
                  <a:lnTo>
                    <a:pt x="258" y="191"/>
                  </a:lnTo>
                  <a:lnTo>
                    <a:pt x="245" y="175"/>
                  </a:lnTo>
                  <a:lnTo>
                    <a:pt x="236" y="165"/>
                  </a:lnTo>
                  <a:lnTo>
                    <a:pt x="227" y="162"/>
                  </a:lnTo>
                  <a:lnTo>
                    <a:pt x="222" y="159"/>
                  </a:lnTo>
                  <a:lnTo>
                    <a:pt x="170" y="91"/>
                  </a:lnTo>
                  <a:lnTo>
                    <a:pt x="171" y="89"/>
                  </a:lnTo>
                  <a:lnTo>
                    <a:pt x="174" y="83"/>
                  </a:lnTo>
                  <a:lnTo>
                    <a:pt x="170" y="80"/>
                  </a:lnTo>
                  <a:lnTo>
                    <a:pt x="168" y="73"/>
                  </a:lnTo>
                  <a:lnTo>
                    <a:pt x="157" y="61"/>
                  </a:lnTo>
                  <a:lnTo>
                    <a:pt x="146" y="42"/>
                  </a:lnTo>
                  <a:lnTo>
                    <a:pt x="137" y="32"/>
                  </a:lnTo>
                  <a:lnTo>
                    <a:pt x="125" y="16"/>
                  </a:lnTo>
                  <a:lnTo>
                    <a:pt x="116" y="12"/>
                  </a:lnTo>
                  <a:lnTo>
                    <a:pt x="111" y="12"/>
                  </a:lnTo>
                  <a:lnTo>
                    <a:pt x="108" y="7"/>
                  </a:lnTo>
                  <a:lnTo>
                    <a:pt x="103" y="0"/>
                  </a:lnTo>
                  <a:lnTo>
                    <a:pt x="95" y="7"/>
                  </a:lnTo>
                  <a:lnTo>
                    <a:pt x="86" y="15"/>
                  </a:lnTo>
                  <a:lnTo>
                    <a:pt x="80" y="15"/>
                  </a:lnTo>
                  <a:lnTo>
                    <a:pt x="71" y="19"/>
                  </a:lnTo>
                  <a:lnTo>
                    <a:pt x="57" y="28"/>
                  </a:lnTo>
                  <a:lnTo>
                    <a:pt x="43" y="41"/>
                  </a:lnTo>
                </a:path>
              </a:pathLst>
            </a:custGeom>
            <a:solidFill>
              <a:srgbClr val="618FFD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3" name="Freeform 19"/>
            <p:cNvSpPr>
              <a:spLocks/>
            </p:cNvSpPr>
            <p:nvPr/>
          </p:nvSpPr>
          <p:spPr bwMode="auto">
            <a:xfrm>
              <a:off x="2834" y="2191"/>
              <a:ext cx="101" cy="109"/>
            </a:xfrm>
            <a:custGeom>
              <a:avLst/>
              <a:gdLst>
                <a:gd name="T0" fmla="*/ 97 w 101"/>
                <a:gd name="T1" fmla="*/ 14 h 109"/>
                <a:gd name="T2" fmla="*/ 92 w 101"/>
                <a:gd name="T3" fmla="*/ 3 h 109"/>
                <a:gd name="T4" fmla="*/ 87 w 101"/>
                <a:gd name="T5" fmla="*/ 0 h 109"/>
                <a:gd name="T6" fmla="*/ 1 w 101"/>
                <a:gd name="T7" fmla="*/ 92 h 109"/>
                <a:gd name="T8" fmla="*/ 0 w 101"/>
                <a:gd name="T9" fmla="*/ 96 h 109"/>
                <a:gd name="T10" fmla="*/ 3 w 101"/>
                <a:gd name="T11" fmla="*/ 101 h 109"/>
                <a:gd name="T12" fmla="*/ 9 w 101"/>
                <a:gd name="T13" fmla="*/ 108 h 109"/>
                <a:gd name="T14" fmla="*/ 12 w 101"/>
                <a:gd name="T15" fmla="*/ 105 h 109"/>
                <a:gd name="T16" fmla="*/ 96 w 101"/>
                <a:gd name="T17" fmla="*/ 13 h 109"/>
                <a:gd name="T18" fmla="*/ 100 w 101"/>
                <a:gd name="T19" fmla="*/ 16 h 109"/>
                <a:gd name="T20" fmla="*/ 97 w 101"/>
                <a:gd name="T21" fmla="*/ 14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1"/>
                <a:gd name="T34" fmla="*/ 0 h 109"/>
                <a:gd name="T35" fmla="*/ 101 w 101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1" h="109">
                  <a:moveTo>
                    <a:pt x="97" y="14"/>
                  </a:moveTo>
                  <a:lnTo>
                    <a:pt x="92" y="3"/>
                  </a:lnTo>
                  <a:lnTo>
                    <a:pt x="87" y="0"/>
                  </a:lnTo>
                  <a:lnTo>
                    <a:pt x="1" y="92"/>
                  </a:lnTo>
                  <a:lnTo>
                    <a:pt x="0" y="96"/>
                  </a:lnTo>
                  <a:lnTo>
                    <a:pt x="3" y="101"/>
                  </a:lnTo>
                  <a:lnTo>
                    <a:pt x="9" y="108"/>
                  </a:lnTo>
                  <a:lnTo>
                    <a:pt x="12" y="105"/>
                  </a:lnTo>
                  <a:lnTo>
                    <a:pt x="96" y="13"/>
                  </a:lnTo>
                  <a:lnTo>
                    <a:pt x="100" y="16"/>
                  </a:lnTo>
                  <a:lnTo>
                    <a:pt x="97" y="14"/>
                  </a:lnTo>
                </a:path>
              </a:pathLst>
            </a:custGeom>
            <a:solidFill>
              <a:srgbClr val="BFBFBF"/>
            </a:solidFill>
            <a:ln w="12700" cap="rnd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4" name="Freeform 20"/>
            <p:cNvSpPr>
              <a:spLocks/>
            </p:cNvSpPr>
            <p:nvPr/>
          </p:nvSpPr>
          <p:spPr bwMode="auto">
            <a:xfrm>
              <a:off x="2613" y="2046"/>
              <a:ext cx="63" cy="61"/>
            </a:xfrm>
            <a:custGeom>
              <a:avLst/>
              <a:gdLst>
                <a:gd name="T0" fmla="*/ 0 w 63"/>
                <a:gd name="T1" fmla="*/ 0 h 61"/>
                <a:gd name="T2" fmla="*/ 62 w 63"/>
                <a:gd name="T3" fmla="*/ 60 h 61"/>
                <a:gd name="T4" fmla="*/ 0 w 63"/>
                <a:gd name="T5" fmla="*/ 0 h 61"/>
                <a:gd name="T6" fmla="*/ 0 60000 65536"/>
                <a:gd name="T7" fmla="*/ 0 60000 65536"/>
                <a:gd name="T8" fmla="*/ 0 60000 65536"/>
                <a:gd name="T9" fmla="*/ 0 w 63"/>
                <a:gd name="T10" fmla="*/ 0 h 61"/>
                <a:gd name="T11" fmla="*/ 63 w 63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61">
                  <a:moveTo>
                    <a:pt x="0" y="0"/>
                  </a:moveTo>
                  <a:lnTo>
                    <a:pt x="62" y="6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5" name="Freeform 21"/>
            <p:cNvSpPr>
              <a:spLocks/>
            </p:cNvSpPr>
            <p:nvPr/>
          </p:nvSpPr>
          <p:spPr bwMode="auto">
            <a:xfrm>
              <a:off x="2707" y="1954"/>
              <a:ext cx="64" cy="61"/>
            </a:xfrm>
            <a:custGeom>
              <a:avLst/>
              <a:gdLst>
                <a:gd name="T0" fmla="*/ 0 w 64"/>
                <a:gd name="T1" fmla="*/ 0 h 61"/>
                <a:gd name="T2" fmla="*/ 63 w 64"/>
                <a:gd name="T3" fmla="*/ 60 h 61"/>
                <a:gd name="T4" fmla="*/ 0 w 64"/>
                <a:gd name="T5" fmla="*/ 0 h 61"/>
                <a:gd name="T6" fmla="*/ 0 60000 65536"/>
                <a:gd name="T7" fmla="*/ 0 60000 65536"/>
                <a:gd name="T8" fmla="*/ 0 60000 65536"/>
                <a:gd name="T9" fmla="*/ 0 w 64"/>
                <a:gd name="T10" fmla="*/ 0 h 61"/>
                <a:gd name="T11" fmla="*/ 64 w 64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" h="61">
                  <a:moveTo>
                    <a:pt x="0" y="0"/>
                  </a:moveTo>
                  <a:lnTo>
                    <a:pt x="63" y="6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6" name="Freeform 22"/>
            <p:cNvSpPr>
              <a:spLocks/>
            </p:cNvSpPr>
            <p:nvPr/>
          </p:nvSpPr>
          <p:spPr bwMode="auto">
            <a:xfrm>
              <a:off x="2708" y="1947"/>
              <a:ext cx="68" cy="74"/>
            </a:xfrm>
            <a:custGeom>
              <a:avLst/>
              <a:gdLst>
                <a:gd name="T0" fmla="*/ 0 w 68"/>
                <a:gd name="T1" fmla="*/ 10 h 74"/>
                <a:gd name="T2" fmla="*/ 9 w 68"/>
                <a:gd name="T3" fmla="*/ 0 h 74"/>
                <a:gd name="T4" fmla="*/ 67 w 68"/>
                <a:gd name="T5" fmla="*/ 61 h 74"/>
                <a:gd name="T6" fmla="*/ 56 w 68"/>
                <a:gd name="T7" fmla="*/ 73 h 74"/>
                <a:gd name="T8" fmla="*/ 0 w 68"/>
                <a:gd name="T9" fmla="*/ 1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74"/>
                <a:gd name="T17" fmla="*/ 68 w 6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74">
                  <a:moveTo>
                    <a:pt x="0" y="10"/>
                  </a:moveTo>
                  <a:lnTo>
                    <a:pt x="9" y="0"/>
                  </a:lnTo>
                  <a:lnTo>
                    <a:pt x="67" y="61"/>
                  </a:lnTo>
                  <a:lnTo>
                    <a:pt x="56" y="73"/>
                  </a:lnTo>
                  <a:lnTo>
                    <a:pt x="0" y="10"/>
                  </a:lnTo>
                </a:path>
              </a:pathLst>
            </a:custGeom>
            <a:solidFill>
              <a:srgbClr val="FF404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7" name="Freeform 23"/>
            <p:cNvSpPr>
              <a:spLocks/>
            </p:cNvSpPr>
            <p:nvPr/>
          </p:nvSpPr>
          <p:spPr bwMode="auto">
            <a:xfrm>
              <a:off x="2627" y="2006"/>
              <a:ext cx="97" cy="124"/>
            </a:xfrm>
            <a:custGeom>
              <a:avLst/>
              <a:gdLst>
                <a:gd name="T0" fmla="*/ 6 w 97"/>
                <a:gd name="T1" fmla="*/ 15 h 124"/>
                <a:gd name="T2" fmla="*/ 3 w 97"/>
                <a:gd name="T3" fmla="*/ 18 h 124"/>
                <a:gd name="T4" fmla="*/ 0 w 97"/>
                <a:gd name="T5" fmla="*/ 21 h 124"/>
                <a:gd name="T6" fmla="*/ 0 w 97"/>
                <a:gd name="T7" fmla="*/ 24 h 124"/>
                <a:gd name="T8" fmla="*/ 1 w 97"/>
                <a:gd name="T9" fmla="*/ 27 h 124"/>
                <a:gd name="T10" fmla="*/ 72 w 97"/>
                <a:gd name="T11" fmla="*/ 120 h 124"/>
                <a:gd name="T12" fmla="*/ 81 w 97"/>
                <a:gd name="T13" fmla="*/ 123 h 124"/>
                <a:gd name="T14" fmla="*/ 84 w 97"/>
                <a:gd name="T15" fmla="*/ 117 h 124"/>
                <a:gd name="T16" fmla="*/ 95 w 97"/>
                <a:gd name="T17" fmla="*/ 108 h 124"/>
                <a:gd name="T18" fmla="*/ 93 w 97"/>
                <a:gd name="T19" fmla="*/ 102 h 124"/>
                <a:gd name="T20" fmla="*/ 96 w 97"/>
                <a:gd name="T21" fmla="*/ 93 h 124"/>
                <a:gd name="T22" fmla="*/ 29 w 97"/>
                <a:gd name="T23" fmla="*/ 4 h 124"/>
                <a:gd name="T24" fmla="*/ 19 w 97"/>
                <a:gd name="T25" fmla="*/ 0 h 124"/>
                <a:gd name="T26" fmla="*/ 14 w 97"/>
                <a:gd name="T27" fmla="*/ 3 h 124"/>
                <a:gd name="T28" fmla="*/ 6 w 97"/>
                <a:gd name="T29" fmla="*/ 15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7"/>
                <a:gd name="T46" fmla="*/ 0 h 124"/>
                <a:gd name="T47" fmla="*/ 97 w 97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7" h="124">
                  <a:moveTo>
                    <a:pt x="6" y="15"/>
                  </a:moveTo>
                  <a:lnTo>
                    <a:pt x="3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72" y="120"/>
                  </a:lnTo>
                  <a:lnTo>
                    <a:pt x="81" y="123"/>
                  </a:lnTo>
                  <a:lnTo>
                    <a:pt x="84" y="117"/>
                  </a:lnTo>
                  <a:lnTo>
                    <a:pt x="95" y="108"/>
                  </a:lnTo>
                  <a:lnTo>
                    <a:pt x="93" y="102"/>
                  </a:lnTo>
                  <a:lnTo>
                    <a:pt x="96" y="93"/>
                  </a:lnTo>
                  <a:lnTo>
                    <a:pt x="29" y="4"/>
                  </a:lnTo>
                  <a:lnTo>
                    <a:pt x="19" y="0"/>
                  </a:lnTo>
                  <a:lnTo>
                    <a:pt x="14" y="3"/>
                  </a:lnTo>
                  <a:lnTo>
                    <a:pt x="6" y="15"/>
                  </a:lnTo>
                </a:path>
              </a:pathLst>
            </a:custGeom>
            <a:solidFill>
              <a:srgbClr val="3365FB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8" name="Freeform 24"/>
            <p:cNvSpPr>
              <a:spLocks/>
            </p:cNvSpPr>
            <p:nvPr/>
          </p:nvSpPr>
          <p:spPr bwMode="auto">
            <a:xfrm>
              <a:off x="2756" y="2098"/>
              <a:ext cx="115" cy="115"/>
            </a:xfrm>
            <a:custGeom>
              <a:avLst/>
              <a:gdLst>
                <a:gd name="T0" fmla="*/ 7 w 115"/>
                <a:gd name="T1" fmla="*/ 92 h 115"/>
                <a:gd name="T2" fmla="*/ 3 w 115"/>
                <a:gd name="T3" fmla="*/ 91 h 115"/>
                <a:gd name="T4" fmla="*/ 4 w 115"/>
                <a:gd name="T5" fmla="*/ 85 h 115"/>
                <a:gd name="T6" fmla="*/ 0 w 115"/>
                <a:gd name="T7" fmla="*/ 84 h 115"/>
                <a:gd name="T8" fmla="*/ 5 w 115"/>
                <a:gd name="T9" fmla="*/ 81 h 115"/>
                <a:gd name="T10" fmla="*/ 85 w 115"/>
                <a:gd name="T11" fmla="*/ 1 h 115"/>
                <a:gd name="T12" fmla="*/ 93 w 115"/>
                <a:gd name="T13" fmla="*/ 0 h 115"/>
                <a:gd name="T14" fmla="*/ 100 w 115"/>
                <a:gd name="T15" fmla="*/ 6 h 115"/>
                <a:gd name="T16" fmla="*/ 111 w 115"/>
                <a:gd name="T17" fmla="*/ 17 h 115"/>
                <a:gd name="T18" fmla="*/ 114 w 115"/>
                <a:gd name="T19" fmla="*/ 25 h 115"/>
                <a:gd name="T20" fmla="*/ 110 w 115"/>
                <a:gd name="T21" fmla="*/ 32 h 115"/>
                <a:gd name="T22" fmla="*/ 31 w 115"/>
                <a:gd name="T23" fmla="*/ 108 h 115"/>
                <a:gd name="T24" fmla="*/ 25 w 115"/>
                <a:gd name="T25" fmla="*/ 114 h 115"/>
                <a:gd name="T26" fmla="*/ 16 w 115"/>
                <a:gd name="T27" fmla="*/ 107 h 115"/>
                <a:gd name="T28" fmla="*/ 7 w 115"/>
                <a:gd name="T29" fmla="*/ 92 h 1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5"/>
                <a:gd name="T46" fmla="*/ 0 h 115"/>
                <a:gd name="T47" fmla="*/ 115 w 115"/>
                <a:gd name="T48" fmla="*/ 115 h 1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5" h="115">
                  <a:moveTo>
                    <a:pt x="7" y="92"/>
                  </a:moveTo>
                  <a:lnTo>
                    <a:pt x="3" y="91"/>
                  </a:lnTo>
                  <a:lnTo>
                    <a:pt x="4" y="85"/>
                  </a:lnTo>
                  <a:lnTo>
                    <a:pt x="0" y="84"/>
                  </a:lnTo>
                  <a:lnTo>
                    <a:pt x="5" y="81"/>
                  </a:lnTo>
                  <a:lnTo>
                    <a:pt x="85" y="1"/>
                  </a:lnTo>
                  <a:lnTo>
                    <a:pt x="93" y="0"/>
                  </a:lnTo>
                  <a:lnTo>
                    <a:pt x="100" y="6"/>
                  </a:lnTo>
                  <a:lnTo>
                    <a:pt x="111" y="17"/>
                  </a:lnTo>
                  <a:lnTo>
                    <a:pt x="114" y="25"/>
                  </a:lnTo>
                  <a:lnTo>
                    <a:pt x="110" y="32"/>
                  </a:lnTo>
                  <a:lnTo>
                    <a:pt x="31" y="108"/>
                  </a:lnTo>
                  <a:lnTo>
                    <a:pt x="25" y="114"/>
                  </a:lnTo>
                  <a:lnTo>
                    <a:pt x="16" y="107"/>
                  </a:lnTo>
                  <a:lnTo>
                    <a:pt x="7" y="9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4E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29" name="Freeform 25"/>
            <p:cNvSpPr>
              <a:spLocks/>
            </p:cNvSpPr>
            <p:nvPr/>
          </p:nvSpPr>
          <p:spPr bwMode="auto">
            <a:xfrm>
              <a:off x="2701" y="1933"/>
              <a:ext cx="99" cy="117"/>
            </a:xfrm>
            <a:custGeom>
              <a:avLst/>
              <a:gdLst>
                <a:gd name="T0" fmla="*/ 9 w 99"/>
                <a:gd name="T1" fmla="*/ 15 h 117"/>
                <a:gd name="T2" fmla="*/ 5 w 99"/>
                <a:gd name="T3" fmla="*/ 15 h 117"/>
                <a:gd name="T4" fmla="*/ 0 w 99"/>
                <a:gd name="T5" fmla="*/ 17 h 117"/>
                <a:gd name="T6" fmla="*/ 0 w 99"/>
                <a:gd name="T7" fmla="*/ 20 h 117"/>
                <a:gd name="T8" fmla="*/ 4 w 99"/>
                <a:gd name="T9" fmla="*/ 23 h 117"/>
                <a:gd name="T10" fmla="*/ 71 w 99"/>
                <a:gd name="T11" fmla="*/ 109 h 117"/>
                <a:gd name="T12" fmla="*/ 80 w 99"/>
                <a:gd name="T13" fmla="*/ 116 h 117"/>
                <a:gd name="T14" fmla="*/ 84 w 99"/>
                <a:gd name="T15" fmla="*/ 113 h 117"/>
                <a:gd name="T16" fmla="*/ 92 w 99"/>
                <a:gd name="T17" fmla="*/ 103 h 117"/>
                <a:gd name="T18" fmla="*/ 98 w 99"/>
                <a:gd name="T19" fmla="*/ 97 h 117"/>
                <a:gd name="T20" fmla="*/ 93 w 99"/>
                <a:gd name="T21" fmla="*/ 88 h 117"/>
                <a:gd name="T22" fmla="*/ 27 w 99"/>
                <a:gd name="T23" fmla="*/ 1 h 117"/>
                <a:gd name="T24" fmla="*/ 19 w 99"/>
                <a:gd name="T25" fmla="*/ 0 h 117"/>
                <a:gd name="T26" fmla="*/ 15 w 99"/>
                <a:gd name="T27" fmla="*/ 1 h 117"/>
                <a:gd name="T28" fmla="*/ 9 w 99"/>
                <a:gd name="T29" fmla="*/ 15 h 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9"/>
                <a:gd name="T46" fmla="*/ 0 h 117"/>
                <a:gd name="T47" fmla="*/ 99 w 99"/>
                <a:gd name="T48" fmla="*/ 117 h 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9" h="117">
                  <a:moveTo>
                    <a:pt x="9" y="15"/>
                  </a:moveTo>
                  <a:lnTo>
                    <a:pt x="5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4" y="23"/>
                  </a:lnTo>
                  <a:lnTo>
                    <a:pt x="71" y="109"/>
                  </a:lnTo>
                  <a:lnTo>
                    <a:pt x="80" y="116"/>
                  </a:lnTo>
                  <a:lnTo>
                    <a:pt x="84" y="113"/>
                  </a:lnTo>
                  <a:lnTo>
                    <a:pt x="92" y="103"/>
                  </a:lnTo>
                  <a:lnTo>
                    <a:pt x="98" y="97"/>
                  </a:lnTo>
                  <a:lnTo>
                    <a:pt x="93" y="88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9" y="15"/>
                  </a:lnTo>
                </a:path>
              </a:pathLst>
            </a:custGeom>
            <a:solidFill>
              <a:srgbClr val="3365FB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30" name="Freeform 26"/>
            <p:cNvSpPr>
              <a:spLocks/>
            </p:cNvSpPr>
            <p:nvPr/>
          </p:nvSpPr>
          <p:spPr bwMode="auto">
            <a:xfrm>
              <a:off x="2692" y="2018"/>
              <a:ext cx="109" cy="115"/>
            </a:xfrm>
            <a:custGeom>
              <a:avLst/>
              <a:gdLst>
                <a:gd name="T0" fmla="*/ 14 w 109"/>
                <a:gd name="T1" fmla="*/ 102 h 115"/>
                <a:gd name="T2" fmla="*/ 17 w 109"/>
                <a:gd name="T3" fmla="*/ 108 h 115"/>
                <a:gd name="T4" fmla="*/ 18 w 109"/>
                <a:gd name="T5" fmla="*/ 114 h 115"/>
                <a:gd name="T6" fmla="*/ 23 w 109"/>
                <a:gd name="T7" fmla="*/ 111 h 115"/>
                <a:gd name="T8" fmla="*/ 24 w 109"/>
                <a:gd name="T9" fmla="*/ 113 h 115"/>
                <a:gd name="T10" fmla="*/ 107 w 109"/>
                <a:gd name="T11" fmla="*/ 30 h 115"/>
                <a:gd name="T12" fmla="*/ 108 w 109"/>
                <a:gd name="T13" fmla="*/ 20 h 115"/>
                <a:gd name="T14" fmla="*/ 103 w 109"/>
                <a:gd name="T15" fmla="*/ 16 h 115"/>
                <a:gd name="T16" fmla="*/ 93 w 109"/>
                <a:gd name="T17" fmla="*/ 1 h 115"/>
                <a:gd name="T18" fmla="*/ 89 w 109"/>
                <a:gd name="T19" fmla="*/ 0 h 115"/>
                <a:gd name="T20" fmla="*/ 81 w 109"/>
                <a:gd name="T21" fmla="*/ 1 h 115"/>
                <a:gd name="T22" fmla="*/ 3 w 109"/>
                <a:gd name="T23" fmla="*/ 76 h 115"/>
                <a:gd name="T24" fmla="*/ 0 w 109"/>
                <a:gd name="T25" fmla="*/ 87 h 115"/>
                <a:gd name="T26" fmla="*/ 3 w 109"/>
                <a:gd name="T27" fmla="*/ 94 h 115"/>
                <a:gd name="T28" fmla="*/ 14 w 109"/>
                <a:gd name="T29" fmla="*/ 102 h 1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15"/>
                <a:gd name="T47" fmla="*/ 109 w 109"/>
                <a:gd name="T48" fmla="*/ 115 h 1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15">
                  <a:moveTo>
                    <a:pt x="14" y="102"/>
                  </a:moveTo>
                  <a:lnTo>
                    <a:pt x="17" y="108"/>
                  </a:lnTo>
                  <a:lnTo>
                    <a:pt x="18" y="114"/>
                  </a:lnTo>
                  <a:lnTo>
                    <a:pt x="23" y="111"/>
                  </a:lnTo>
                  <a:lnTo>
                    <a:pt x="24" y="113"/>
                  </a:lnTo>
                  <a:lnTo>
                    <a:pt x="107" y="30"/>
                  </a:lnTo>
                  <a:lnTo>
                    <a:pt x="108" y="20"/>
                  </a:lnTo>
                  <a:lnTo>
                    <a:pt x="103" y="16"/>
                  </a:lnTo>
                  <a:lnTo>
                    <a:pt x="93" y="1"/>
                  </a:lnTo>
                  <a:lnTo>
                    <a:pt x="89" y="0"/>
                  </a:lnTo>
                  <a:lnTo>
                    <a:pt x="81" y="1"/>
                  </a:lnTo>
                  <a:lnTo>
                    <a:pt x="3" y="76"/>
                  </a:lnTo>
                  <a:lnTo>
                    <a:pt x="0" y="87"/>
                  </a:lnTo>
                  <a:lnTo>
                    <a:pt x="3" y="94"/>
                  </a:lnTo>
                  <a:lnTo>
                    <a:pt x="14" y="10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4E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31" name="Freeform 27"/>
            <p:cNvSpPr>
              <a:spLocks/>
            </p:cNvSpPr>
            <p:nvPr/>
          </p:nvSpPr>
          <p:spPr bwMode="auto">
            <a:xfrm>
              <a:off x="2624" y="2026"/>
              <a:ext cx="70" cy="75"/>
            </a:xfrm>
            <a:custGeom>
              <a:avLst/>
              <a:gdLst>
                <a:gd name="T0" fmla="*/ 13 w 70"/>
                <a:gd name="T1" fmla="*/ 0 h 75"/>
                <a:gd name="T2" fmla="*/ 0 w 70"/>
                <a:gd name="T3" fmla="*/ 12 h 75"/>
                <a:gd name="T4" fmla="*/ 55 w 70"/>
                <a:gd name="T5" fmla="*/ 74 h 75"/>
                <a:gd name="T6" fmla="*/ 69 w 70"/>
                <a:gd name="T7" fmla="*/ 62 h 75"/>
                <a:gd name="T8" fmla="*/ 13 w 70"/>
                <a:gd name="T9" fmla="*/ 0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75"/>
                <a:gd name="T17" fmla="*/ 70 w 70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75">
                  <a:moveTo>
                    <a:pt x="13" y="0"/>
                  </a:moveTo>
                  <a:lnTo>
                    <a:pt x="0" y="12"/>
                  </a:lnTo>
                  <a:lnTo>
                    <a:pt x="55" y="74"/>
                  </a:lnTo>
                  <a:lnTo>
                    <a:pt x="69" y="62"/>
                  </a:lnTo>
                  <a:lnTo>
                    <a:pt x="13" y="0"/>
                  </a:lnTo>
                </a:path>
              </a:pathLst>
            </a:custGeom>
            <a:solidFill>
              <a:srgbClr val="063DE8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32" name="Freeform 28"/>
            <p:cNvSpPr>
              <a:spLocks/>
            </p:cNvSpPr>
            <p:nvPr/>
          </p:nvSpPr>
          <p:spPr bwMode="auto">
            <a:xfrm>
              <a:off x="2704" y="1945"/>
              <a:ext cx="67" cy="76"/>
            </a:xfrm>
            <a:custGeom>
              <a:avLst/>
              <a:gdLst>
                <a:gd name="T0" fmla="*/ 13 w 67"/>
                <a:gd name="T1" fmla="*/ 0 h 76"/>
                <a:gd name="T2" fmla="*/ 0 w 67"/>
                <a:gd name="T3" fmla="*/ 14 h 76"/>
                <a:gd name="T4" fmla="*/ 55 w 67"/>
                <a:gd name="T5" fmla="*/ 75 h 76"/>
                <a:gd name="T6" fmla="*/ 66 w 67"/>
                <a:gd name="T7" fmla="*/ 62 h 76"/>
                <a:gd name="T8" fmla="*/ 13 w 67"/>
                <a:gd name="T9" fmla="*/ 0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76"/>
                <a:gd name="T17" fmla="*/ 67 w 67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76">
                  <a:moveTo>
                    <a:pt x="13" y="0"/>
                  </a:moveTo>
                  <a:lnTo>
                    <a:pt x="0" y="14"/>
                  </a:lnTo>
                  <a:lnTo>
                    <a:pt x="55" y="75"/>
                  </a:lnTo>
                  <a:lnTo>
                    <a:pt x="66" y="62"/>
                  </a:lnTo>
                  <a:lnTo>
                    <a:pt x="13" y="0"/>
                  </a:lnTo>
                </a:path>
              </a:pathLst>
            </a:custGeom>
            <a:solidFill>
              <a:srgbClr val="063DE8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 rot="-1037660">
            <a:off x="3944937" y="5470525"/>
            <a:ext cx="303213" cy="534988"/>
            <a:chOff x="2407" y="2087"/>
            <a:chExt cx="192" cy="407"/>
          </a:xfrm>
        </p:grpSpPr>
        <p:sp>
          <p:nvSpPr>
            <p:cNvPr id="24593" name="Freeform 30"/>
            <p:cNvSpPr>
              <a:spLocks/>
            </p:cNvSpPr>
            <p:nvPr/>
          </p:nvSpPr>
          <p:spPr bwMode="auto">
            <a:xfrm>
              <a:off x="2564" y="2102"/>
              <a:ext cx="24" cy="31"/>
            </a:xfrm>
            <a:custGeom>
              <a:avLst/>
              <a:gdLst>
                <a:gd name="T0" fmla="*/ 19 w 24"/>
                <a:gd name="T1" fmla="*/ 21 h 31"/>
                <a:gd name="T2" fmla="*/ 18 w 24"/>
                <a:gd name="T3" fmla="*/ 27 h 31"/>
                <a:gd name="T4" fmla="*/ 11 w 24"/>
                <a:gd name="T5" fmla="*/ 30 h 31"/>
                <a:gd name="T6" fmla="*/ 3 w 24"/>
                <a:gd name="T7" fmla="*/ 24 h 31"/>
                <a:gd name="T8" fmla="*/ 0 w 24"/>
                <a:gd name="T9" fmla="*/ 19 h 31"/>
                <a:gd name="T10" fmla="*/ 3 w 24"/>
                <a:gd name="T11" fmla="*/ 5 h 31"/>
                <a:gd name="T12" fmla="*/ 3 w 24"/>
                <a:gd name="T13" fmla="*/ 2 h 31"/>
                <a:gd name="T14" fmla="*/ 12 w 24"/>
                <a:gd name="T15" fmla="*/ 0 h 31"/>
                <a:gd name="T16" fmla="*/ 16 w 24"/>
                <a:gd name="T17" fmla="*/ 5 h 31"/>
                <a:gd name="T18" fmla="*/ 23 w 24"/>
                <a:gd name="T19" fmla="*/ 5 h 31"/>
                <a:gd name="T20" fmla="*/ 19 w 24"/>
                <a:gd name="T21" fmla="*/ 21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31"/>
                <a:gd name="T35" fmla="*/ 24 w 24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31">
                  <a:moveTo>
                    <a:pt x="19" y="21"/>
                  </a:moveTo>
                  <a:lnTo>
                    <a:pt x="18" y="27"/>
                  </a:lnTo>
                  <a:lnTo>
                    <a:pt x="11" y="30"/>
                  </a:lnTo>
                  <a:lnTo>
                    <a:pt x="3" y="24"/>
                  </a:lnTo>
                  <a:lnTo>
                    <a:pt x="0" y="19"/>
                  </a:lnTo>
                  <a:lnTo>
                    <a:pt x="3" y="5"/>
                  </a:lnTo>
                  <a:lnTo>
                    <a:pt x="3" y="2"/>
                  </a:lnTo>
                  <a:lnTo>
                    <a:pt x="12" y="0"/>
                  </a:lnTo>
                  <a:lnTo>
                    <a:pt x="16" y="5"/>
                  </a:lnTo>
                  <a:lnTo>
                    <a:pt x="23" y="5"/>
                  </a:lnTo>
                  <a:lnTo>
                    <a:pt x="19" y="21"/>
                  </a:lnTo>
                </a:path>
              </a:pathLst>
            </a:custGeom>
            <a:solidFill>
              <a:srgbClr val="474747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594" name="Freeform 31"/>
            <p:cNvSpPr>
              <a:spLocks/>
            </p:cNvSpPr>
            <p:nvPr/>
          </p:nvSpPr>
          <p:spPr bwMode="auto">
            <a:xfrm>
              <a:off x="2475" y="2087"/>
              <a:ext cx="22" cy="31"/>
            </a:xfrm>
            <a:custGeom>
              <a:avLst/>
              <a:gdLst>
                <a:gd name="T0" fmla="*/ 21 w 22"/>
                <a:gd name="T1" fmla="*/ 21 h 31"/>
                <a:gd name="T2" fmla="*/ 12 w 22"/>
                <a:gd name="T3" fmla="*/ 24 h 31"/>
                <a:gd name="T4" fmla="*/ 8 w 22"/>
                <a:gd name="T5" fmla="*/ 30 h 31"/>
                <a:gd name="T6" fmla="*/ 1 w 22"/>
                <a:gd name="T7" fmla="*/ 23 h 31"/>
                <a:gd name="T8" fmla="*/ 0 w 22"/>
                <a:gd name="T9" fmla="*/ 20 h 31"/>
                <a:gd name="T10" fmla="*/ 0 w 22"/>
                <a:gd name="T11" fmla="*/ 7 h 31"/>
                <a:gd name="T12" fmla="*/ 3 w 22"/>
                <a:gd name="T13" fmla="*/ 6 h 31"/>
                <a:gd name="T14" fmla="*/ 9 w 22"/>
                <a:gd name="T15" fmla="*/ 0 h 31"/>
                <a:gd name="T16" fmla="*/ 14 w 22"/>
                <a:gd name="T17" fmla="*/ 6 h 31"/>
                <a:gd name="T18" fmla="*/ 18 w 22"/>
                <a:gd name="T19" fmla="*/ 7 h 31"/>
                <a:gd name="T20" fmla="*/ 21 w 22"/>
                <a:gd name="T21" fmla="*/ 21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31"/>
                <a:gd name="T35" fmla="*/ 22 w 22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31">
                  <a:moveTo>
                    <a:pt x="21" y="21"/>
                  </a:moveTo>
                  <a:lnTo>
                    <a:pt x="12" y="24"/>
                  </a:lnTo>
                  <a:lnTo>
                    <a:pt x="8" y="30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7"/>
                  </a:lnTo>
                  <a:lnTo>
                    <a:pt x="3" y="6"/>
                  </a:lnTo>
                  <a:lnTo>
                    <a:pt x="9" y="0"/>
                  </a:lnTo>
                  <a:lnTo>
                    <a:pt x="14" y="6"/>
                  </a:lnTo>
                  <a:lnTo>
                    <a:pt x="18" y="7"/>
                  </a:lnTo>
                  <a:lnTo>
                    <a:pt x="21" y="21"/>
                  </a:lnTo>
                </a:path>
              </a:pathLst>
            </a:custGeom>
            <a:solidFill>
              <a:srgbClr val="474747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595" name="Freeform 32"/>
            <p:cNvSpPr>
              <a:spLocks/>
            </p:cNvSpPr>
            <p:nvPr/>
          </p:nvSpPr>
          <p:spPr bwMode="auto">
            <a:xfrm>
              <a:off x="2446" y="2102"/>
              <a:ext cx="143" cy="38"/>
            </a:xfrm>
            <a:custGeom>
              <a:avLst/>
              <a:gdLst>
                <a:gd name="T0" fmla="*/ 137 w 143"/>
                <a:gd name="T1" fmla="*/ 36 h 38"/>
                <a:gd name="T2" fmla="*/ 132 w 143"/>
                <a:gd name="T3" fmla="*/ 37 h 38"/>
                <a:gd name="T4" fmla="*/ 128 w 143"/>
                <a:gd name="T5" fmla="*/ 34 h 38"/>
                <a:gd name="T6" fmla="*/ 119 w 143"/>
                <a:gd name="T7" fmla="*/ 28 h 38"/>
                <a:gd name="T8" fmla="*/ 108 w 143"/>
                <a:gd name="T9" fmla="*/ 26 h 38"/>
                <a:gd name="T10" fmla="*/ 87 w 143"/>
                <a:gd name="T11" fmla="*/ 17 h 38"/>
                <a:gd name="T12" fmla="*/ 72 w 143"/>
                <a:gd name="T13" fmla="*/ 16 h 38"/>
                <a:gd name="T14" fmla="*/ 52 w 143"/>
                <a:gd name="T15" fmla="*/ 11 h 38"/>
                <a:gd name="T16" fmla="*/ 30 w 143"/>
                <a:gd name="T17" fmla="*/ 13 h 38"/>
                <a:gd name="T18" fmla="*/ 23 w 143"/>
                <a:gd name="T19" fmla="*/ 16 h 38"/>
                <a:gd name="T20" fmla="*/ 14 w 143"/>
                <a:gd name="T21" fmla="*/ 17 h 38"/>
                <a:gd name="T22" fmla="*/ 10 w 143"/>
                <a:gd name="T23" fmla="*/ 14 h 38"/>
                <a:gd name="T24" fmla="*/ 8 w 143"/>
                <a:gd name="T25" fmla="*/ 19 h 38"/>
                <a:gd name="T26" fmla="*/ 1 w 143"/>
                <a:gd name="T27" fmla="*/ 19 h 38"/>
                <a:gd name="T28" fmla="*/ 1 w 143"/>
                <a:gd name="T29" fmla="*/ 16 h 38"/>
                <a:gd name="T30" fmla="*/ 0 w 143"/>
                <a:gd name="T31" fmla="*/ 13 h 38"/>
                <a:gd name="T32" fmla="*/ 3 w 143"/>
                <a:gd name="T33" fmla="*/ 10 h 38"/>
                <a:gd name="T34" fmla="*/ 4 w 143"/>
                <a:gd name="T35" fmla="*/ 6 h 38"/>
                <a:gd name="T36" fmla="*/ 10 w 143"/>
                <a:gd name="T37" fmla="*/ 7 h 38"/>
                <a:gd name="T38" fmla="*/ 18 w 143"/>
                <a:gd name="T39" fmla="*/ 6 h 38"/>
                <a:gd name="T40" fmla="*/ 25 w 143"/>
                <a:gd name="T41" fmla="*/ 6 h 38"/>
                <a:gd name="T42" fmla="*/ 51 w 143"/>
                <a:gd name="T43" fmla="*/ 0 h 38"/>
                <a:gd name="T44" fmla="*/ 72 w 143"/>
                <a:gd name="T45" fmla="*/ 0 h 38"/>
                <a:gd name="T46" fmla="*/ 95 w 143"/>
                <a:gd name="T47" fmla="*/ 6 h 38"/>
                <a:gd name="T48" fmla="*/ 113 w 143"/>
                <a:gd name="T49" fmla="*/ 13 h 38"/>
                <a:gd name="T50" fmla="*/ 125 w 143"/>
                <a:gd name="T51" fmla="*/ 21 h 38"/>
                <a:gd name="T52" fmla="*/ 132 w 143"/>
                <a:gd name="T53" fmla="*/ 21 h 38"/>
                <a:gd name="T54" fmla="*/ 137 w 143"/>
                <a:gd name="T55" fmla="*/ 24 h 38"/>
                <a:gd name="T56" fmla="*/ 142 w 143"/>
                <a:gd name="T57" fmla="*/ 27 h 38"/>
                <a:gd name="T58" fmla="*/ 141 w 143"/>
                <a:gd name="T59" fmla="*/ 31 h 38"/>
                <a:gd name="T60" fmla="*/ 142 w 143"/>
                <a:gd name="T61" fmla="*/ 33 h 38"/>
                <a:gd name="T62" fmla="*/ 137 w 143"/>
                <a:gd name="T63" fmla="*/ 36 h 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3"/>
                <a:gd name="T97" fmla="*/ 0 h 38"/>
                <a:gd name="T98" fmla="*/ 143 w 143"/>
                <a:gd name="T99" fmla="*/ 38 h 3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3" h="38">
                  <a:moveTo>
                    <a:pt x="137" y="36"/>
                  </a:moveTo>
                  <a:lnTo>
                    <a:pt x="132" y="37"/>
                  </a:lnTo>
                  <a:lnTo>
                    <a:pt x="128" y="34"/>
                  </a:lnTo>
                  <a:lnTo>
                    <a:pt x="119" y="28"/>
                  </a:lnTo>
                  <a:lnTo>
                    <a:pt x="108" y="26"/>
                  </a:lnTo>
                  <a:lnTo>
                    <a:pt x="87" y="17"/>
                  </a:lnTo>
                  <a:lnTo>
                    <a:pt x="72" y="16"/>
                  </a:lnTo>
                  <a:lnTo>
                    <a:pt x="52" y="11"/>
                  </a:lnTo>
                  <a:lnTo>
                    <a:pt x="30" y="13"/>
                  </a:lnTo>
                  <a:lnTo>
                    <a:pt x="23" y="16"/>
                  </a:lnTo>
                  <a:lnTo>
                    <a:pt x="14" y="17"/>
                  </a:lnTo>
                  <a:lnTo>
                    <a:pt x="10" y="14"/>
                  </a:lnTo>
                  <a:lnTo>
                    <a:pt x="8" y="19"/>
                  </a:lnTo>
                  <a:lnTo>
                    <a:pt x="1" y="19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3" y="10"/>
                  </a:lnTo>
                  <a:lnTo>
                    <a:pt x="4" y="6"/>
                  </a:lnTo>
                  <a:lnTo>
                    <a:pt x="10" y="7"/>
                  </a:lnTo>
                  <a:lnTo>
                    <a:pt x="18" y="6"/>
                  </a:lnTo>
                  <a:lnTo>
                    <a:pt x="25" y="6"/>
                  </a:lnTo>
                  <a:lnTo>
                    <a:pt x="51" y="0"/>
                  </a:lnTo>
                  <a:lnTo>
                    <a:pt x="72" y="0"/>
                  </a:lnTo>
                  <a:lnTo>
                    <a:pt x="95" y="6"/>
                  </a:lnTo>
                  <a:lnTo>
                    <a:pt x="113" y="13"/>
                  </a:lnTo>
                  <a:lnTo>
                    <a:pt x="125" y="21"/>
                  </a:lnTo>
                  <a:lnTo>
                    <a:pt x="132" y="21"/>
                  </a:lnTo>
                  <a:lnTo>
                    <a:pt x="137" y="24"/>
                  </a:lnTo>
                  <a:lnTo>
                    <a:pt x="142" y="27"/>
                  </a:lnTo>
                  <a:lnTo>
                    <a:pt x="141" y="31"/>
                  </a:lnTo>
                  <a:lnTo>
                    <a:pt x="142" y="33"/>
                  </a:lnTo>
                  <a:lnTo>
                    <a:pt x="137" y="36"/>
                  </a:lnTo>
                </a:path>
              </a:pathLst>
            </a:custGeom>
            <a:solidFill>
              <a:srgbClr val="919191"/>
            </a:solidFill>
            <a:ln w="12700" cap="rnd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596" name="Freeform 33"/>
            <p:cNvSpPr>
              <a:spLocks/>
            </p:cNvSpPr>
            <p:nvPr/>
          </p:nvSpPr>
          <p:spPr bwMode="auto">
            <a:xfrm>
              <a:off x="2441" y="2457"/>
              <a:ext cx="25" cy="24"/>
            </a:xfrm>
            <a:custGeom>
              <a:avLst/>
              <a:gdLst>
                <a:gd name="T0" fmla="*/ 17 w 25"/>
                <a:gd name="T1" fmla="*/ 19 h 24"/>
                <a:gd name="T2" fmla="*/ 23 w 25"/>
                <a:gd name="T3" fmla="*/ 23 h 24"/>
                <a:gd name="T4" fmla="*/ 8 w 25"/>
                <a:gd name="T5" fmla="*/ 23 h 24"/>
                <a:gd name="T6" fmla="*/ 0 w 25"/>
                <a:gd name="T7" fmla="*/ 22 h 24"/>
                <a:gd name="T8" fmla="*/ 1 w 25"/>
                <a:gd name="T9" fmla="*/ 19 h 24"/>
                <a:gd name="T10" fmla="*/ 3 w 25"/>
                <a:gd name="T11" fmla="*/ 5 h 24"/>
                <a:gd name="T12" fmla="*/ 3 w 25"/>
                <a:gd name="T13" fmla="*/ 4 h 24"/>
                <a:gd name="T14" fmla="*/ 8 w 25"/>
                <a:gd name="T15" fmla="*/ 0 h 24"/>
                <a:gd name="T16" fmla="*/ 24 w 25"/>
                <a:gd name="T17" fmla="*/ 7 h 24"/>
                <a:gd name="T18" fmla="*/ 21 w 25"/>
                <a:gd name="T19" fmla="*/ 9 h 24"/>
                <a:gd name="T20" fmla="*/ 17 w 25"/>
                <a:gd name="T21" fmla="*/ 19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"/>
                <a:gd name="T34" fmla="*/ 0 h 24"/>
                <a:gd name="T35" fmla="*/ 25 w 25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" h="24">
                  <a:moveTo>
                    <a:pt x="17" y="19"/>
                  </a:moveTo>
                  <a:lnTo>
                    <a:pt x="23" y="23"/>
                  </a:lnTo>
                  <a:lnTo>
                    <a:pt x="8" y="23"/>
                  </a:lnTo>
                  <a:lnTo>
                    <a:pt x="0" y="22"/>
                  </a:lnTo>
                  <a:lnTo>
                    <a:pt x="1" y="19"/>
                  </a:lnTo>
                  <a:lnTo>
                    <a:pt x="3" y="5"/>
                  </a:lnTo>
                  <a:lnTo>
                    <a:pt x="3" y="4"/>
                  </a:lnTo>
                  <a:lnTo>
                    <a:pt x="8" y="0"/>
                  </a:lnTo>
                  <a:lnTo>
                    <a:pt x="24" y="7"/>
                  </a:lnTo>
                  <a:lnTo>
                    <a:pt x="21" y="9"/>
                  </a:lnTo>
                  <a:lnTo>
                    <a:pt x="17" y="19"/>
                  </a:lnTo>
                </a:path>
              </a:pathLst>
            </a:custGeom>
            <a:solidFill>
              <a:srgbClr val="474747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597" name="Freeform 34"/>
            <p:cNvSpPr>
              <a:spLocks/>
            </p:cNvSpPr>
            <p:nvPr/>
          </p:nvSpPr>
          <p:spPr bwMode="auto">
            <a:xfrm>
              <a:off x="2514" y="2464"/>
              <a:ext cx="23" cy="30"/>
            </a:xfrm>
            <a:custGeom>
              <a:avLst/>
              <a:gdLst>
                <a:gd name="T0" fmla="*/ 22 w 23"/>
                <a:gd name="T1" fmla="*/ 23 h 30"/>
                <a:gd name="T2" fmla="*/ 18 w 23"/>
                <a:gd name="T3" fmla="*/ 26 h 30"/>
                <a:gd name="T4" fmla="*/ 8 w 23"/>
                <a:gd name="T5" fmla="*/ 29 h 30"/>
                <a:gd name="T6" fmla="*/ 0 w 23"/>
                <a:gd name="T7" fmla="*/ 23 h 30"/>
                <a:gd name="T8" fmla="*/ 0 w 23"/>
                <a:gd name="T9" fmla="*/ 8 h 30"/>
                <a:gd name="T10" fmla="*/ 1 w 23"/>
                <a:gd name="T11" fmla="*/ 5 h 30"/>
                <a:gd name="T12" fmla="*/ 8 w 23"/>
                <a:gd name="T13" fmla="*/ 0 h 30"/>
                <a:gd name="T14" fmla="*/ 17 w 23"/>
                <a:gd name="T15" fmla="*/ 6 h 30"/>
                <a:gd name="T16" fmla="*/ 22 w 23"/>
                <a:gd name="T17" fmla="*/ 9 h 30"/>
                <a:gd name="T18" fmla="*/ 22 w 23"/>
                <a:gd name="T19" fmla="*/ 23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30"/>
                <a:gd name="T32" fmla="*/ 23 w 23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30">
                  <a:moveTo>
                    <a:pt x="22" y="23"/>
                  </a:moveTo>
                  <a:lnTo>
                    <a:pt x="18" y="26"/>
                  </a:lnTo>
                  <a:lnTo>
                    <a:pt x="8" y="29"/>
                  </a:lnTo>
                  <a:lnTo>
                    <a:pt x="0" y="23"/>
                  </a:lnTo>
                  <a:lnTo>
                    <a:pt x="0" y="8"/>
                  </a:lnTo>
                  <a:lnTo>
                    <a:pt x="1" y="5"/>
                  </a:lnTo>
                  <a:lnTo>
                    <a:pt x="8" y="0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23"/>
                  </a:lnTo>
                </a:path>
              </a:pathLst>
            </a:custGeom>
            <a:solidFill>
              <a:srgbClr val="474747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598" name="Freeform 35"/>
            <p:cNvSpPr>
              <a:spLocks/>
            </p:cNvSpPr>
            <p:nvPr/>
          </p:nvSpPr>
          <p:spPr bwMode="auto">
            <a:xfrm>
              <a:off x="2407" y="2347"/>
              <a:ext cx="28" cy="82"/>
            </a:xfrm>
            <a:custGeom>
              <a:avLst/>
              <a:gdLst>
                <a:gd name="T0" fmla="*/ 27 w 28"/>
                <a:gd name="T1" fmla="*/ 7 h 82"/>
                <a:gd name="T2" fmla="*/ 27 w 28"/>
                <a:gd name="T3" fmla="*/ 3 h 82"/>
                <a:gd name="T4" fmla="*/ 25 w 28"/>
                <a:gd name="T5" fmla="*/ 1 h 82"/>
                <a:gd name="T6" fmla="*/ 10 w 28"/>
                <a:gd name="T7" fmla="*/ 0 h 82"/>
                <a:gd name="T8" fmla="*/ 9 w 28"/>
                <a:gd name="T9" fmla="*/ 0 h 82"/>
                <a:gd name="T10" fmla="*/ 7 w 28"/>
                <a:gd name="T11" fmla="*/ 4 h 82"/>
                <a:gd name="T12" fmla="*/ 0 w 28"/>
                <a:gd name="T13" fmla="*/ 77 h 82"/>
                <a:gd name="T14" fmla="*/ 0 w 28"/>
                <a:gd name="T15" fmla="*/ 80 h 82"/>
                <a:gd name="T16" fmla="*/ 2 w 28"/>
                <a:gd name="T17" fmla="*/ 80 h 82"/>
                <a:gd name="T18" fmla="*/ 17 w 28"/>
                <a:gd name="T19" fmla="*/ 80 h 82"/>
                <a:gd name="T20" fmla="*/ 20 w 28"/>
                <a:gd name="T21" fmla="*/ 81 h 82"/>
                <a:gd name="T22" fmla="*/ 21 w 28"/>
                <a:gd name="T23" fmla="*/ 78 h 82"/>
                <a:gd name="T24" fmla="*/ 27 w 28"/>
                <a:gd name="T25" fmla="*/ 7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82"/>
                <a:gd name="T41" fmla="*/ 28 w 28"/>
                <a:gd name="T42" fmla="*/ 82 h 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82">
                  <a:moveTo>
                    <a:pt x="27" y="7"/>
                  </a:moveTo>
                  <a:lnTo>
                    <a:pt x="27" y="3"/>
                  </a:lnTo>
                  <a:lnTo>
                    <a:pt x="25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4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17" y="80"/>
                  </a:lnTo>
                  <a:lnTo>
                    <a:pt x="20" y="81"/>
                  </a:lnTo>
                  <a:lnTo>
                    <a:pt x="21" y="78"/>
                  </a:lnTo>
                  <a:lnTo>
                    <a:pt x="27" y="7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599" name="Freeform 36"/>
            <p:cNvSpPr>
              <a:spLocks/>
            </p:cNvSpPr>
            <p:nvPr/>
          </p:nvSpPr>
          <p:spPr bwMode="auto">
            <a:xfrm>
              <a:off x="2550" y="2364"/>
              <a:ext cx="28" cy="82"/>
            </a:xfrm>
            <a:custGeom>
              <a:avLst/>
              <a:gdLst>
                <a:gd name="T0" fmla="*/ 27 w 28"/>
                <a:gd name="T1" fmla="*/ 6 h 82"/>
                <a:gd name="T2" fmla="*/ 27 w 28"/>
                <a:gd name="T3" fmla="*/ 3 h 82"/>
                <a:gd name="T4" fmla="*/ 26 w 28"/>
                <a:gd name="T5" fmla="*/ 3 h 82"/>
                <a:gd name="T6" fmla="*/ 10 w 28"/>
                <a:gd name="T7" fmla="*/ 0 h 82"/>
                <a:gd name="T8" fmla="*/ 9 w 28"/>
                <a:gd name="T9" fmla="*/ 0 h 82"/>
                <a:gd name="T10" fmla="*/ 6 w 28"/>
                <a:gd name="T11" fmla="*/ 3 h 82"/>
                <a:gd name="T12" fmla="*/ 0 w 28"/>
                <a:gd name="T13" fmla="*/ 77 h 82"/>
                <a:gd name="T14" fmla="*/ 1 w 28"/>
                <a:gd name="T15" fmla="*/ 80 h 82"/>
                <a:gd name="T16" fmla="*/ 5 w 28"/>
                <a:gd name="T17" fmla="*/ 80 h 82"/>
                <a:gd name="T18" fmla="*/ 21 w 28"/>
                <a:gd name="T19" fmla="*/ 81 h 82"/>
                <a:gd name="T20" fmla="*/ 22 w 28"/>
                <a:gd name="T21" fmla="*/ 81 h 82"/>
                <a:gd name="T22" fmla="*/ 21 w 28"/>
                <a:gd name="T23" fmla="*/ 80 h 82"/>
                <a:gd name="T24" fmla="*/ 27 w 28"/>
                <a:gd name="T25" fmla="*/ 6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82"/>
                <a:gd name="T41" fmla="*/ 28 w 28"/>
                <a:gd name="T42" fmla="*/ 82 h 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82">
                  <a:moveTo>
                    <a:pt x="27" y="6"/>
                  </a:moveTo>
                  <a:lnTo>
                    <a:pt x="27" y="3"/>
                  </a:lnTo>
                  <a:lnTo>
                    <a:pt x="26" y="3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0" y="77"/>
                  </a:lnTo>
                  <a:lnTo>
                    <a:pt x="1" y="80"/>
                  </a:lnTo>
                  <a:lnTo>
                    <a:pt x="5" y="80"/>
                  </a:lnTo>
                  <a:lnTo>
                    <a:pt x="21" y="81"/>
                  </a:lnTo>
                  <a:lnTo>
                    <a:pt x="22" y="81"/>
                  </a:lnTo>
                  <a:lnTo>
                    <a:pt x="21" y="80"/>
                  </a:lnTo>
                  <a:lnTo>
                    <a:pt x="27" y="6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00" name="Freeform 37"/>
            <p:cNvSpPr>
              <a:spLocks/>
            </p:cNvSpPr>
            <p:nvPr/>
          </p:nvSpPr>
          <p:spPr bwMode="auto">
            <a:xfrm>
              <a:off x="2419" y="2149"/>
              <a:ext cx="32" cy="80"/>
            </a:xfrm>
            <a:custGeom>
              <a:avLst/>
              <a:gdLst>
                <a:gd name="T0" fmla="*/ 31 w 32"/>
                <a:gd name="T1" fmla="*/ 6 h 80"/>
                <a:gd name="T2" fmla="*/ 31 w 32"/>
                <a:gd name="T3" fmla="*/ 3 h 80"/>
                <a:gd name="T4" fmla="*/ 31 w 32"/>
                <a:gd name="T5" fmla="*/ 1 h 80"/>
                <a:gd name="T6" fmla="*/ 13 w 32"/>
                <a:gd name="T7" fmla="*/ 0 h 80"/>
                <a:gd name="T8" fmla="*/ 10 w 32"/>
                <a:gd name="T9" fmla="*/ 1 h 80"/>
                <a:gd name="T10" fmla="*/ 10 w 32"/>
                <a:gd name="T11" fmla="*/ 4 h 80"/>
                <a:gd name="T12" fmla="*/ 3 w 32"/>
                <a:gd name="T13" fmla="*/ 73 h 80"/>
                <a:gd name="T14" fmla="*/ 0 w 32"/>
                <a:gd name="T15" fmla="*/ 76 h 80"/>
                <a:gd name="T16" fmla="*/ 6 w 32"/>
                <a:gd name="T17" fmla="*/ 79 h 80"/>
                <a:gd name="T18" fmla="*/ 21 w 32"/>
                <a:gd name="T19" fmla="*/ 79 h 80"/>
                <a:gd name="T20" fmla="*/ 24 w 32"/>
                <a:gd name="T21" fmla="*/ 79 h 80"/>
                <a:gd name="T22" fmla="*/ 24 w 32"/>
                <a:gd name="T23" fmla="*/ 76 h 80"/>
                <a:gd name="T24" fmla="*/ 31 w 32"/>
                <a:gd name="T25" fmla="*/ 6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1" y="6"/>
                  </a:moveTo>
                  <a:lnTo>
                    <a:pt x="31" y="3"/>
                  </a:lnTo>
                  <a:lnTo>
                    <a:pt x="31" y="1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4"/>
                  </a:lnTo>
                  <a:lnTo>
                    <a:pt x="3" y="73"/>
                  </a:lnTo>
                  <a:lnTo>
                    <a:pt x="0" y="76"/>
                  </a:lnTo>
                  <a:lnTo>
                    <a:pt x="6" y="79"/>
                  </a:lnTo>
                  <a:lnTo>
                    <a:pt x="21" y="79"/>
                  </a:lnTo>
                  <a:lnTo>
                    <a:pt x="24" y="79"/>
                  </a:lnTo>
                  <a:lnTo>
                    <a:pt x="24" y="76"/>
                  </a:lnTo>
                  <a:lnTo>
                    <a:pt x="31" y="6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01" name="Freeform 38"/>
            <p:cNvSpPr>
              <a:spLocks/>
            </p:cNvSpPr>
            <p:nvPr/>
          </p:nvSpPr>
          <p:spPr bwMode="auto">
            <a:xfrm>
              <a:off x="2567" y="2161"/>
              <a:ext cx="32" cy="82"/>
            </a:xfrm>
            <a:custGeom>
              <a:avLst/>
              <a:gdLst>
                <a:gd name="T0" fmla="*/ 30 w 32"/>
                <a:gd name="T1" fmla="*/ 9 h 82"/>
                <a:gd name="T2" fmla="*/ 31 w 32"/>
                <a:gd name="T3" fmla="*/ 7 h 82"/>
                <a:gd name="T4" fmla="*/ 28 w 32"/>
                <a:gd name="T5" fmla="*/ 4 h 82"/>
                <a:gd name="T6" fmla="*/ 11 w 32"/>
                <a:gd name="T7" fmla="*/ 0 h 82"/>
                <a:gd name="T8" fmla="*/ 7 w 32"/>
                <a:gd name="T9" fmla="*/ 6 h 82"/>
                <a:gd name="T10" fmla="*/ 0 w 32"/>
                <a:gd name="T11" fmla="*/ 77 h 82"/>
                <a:gd name="T12" fmla="*/ 0 w 32"/>
                <a:gd name="T13" fmla="*/ 78 h 82"/>
                <a:gd name="T14" fmla="*/ 3 w 32"/>
                <a:gd name="T15" fmla="*/ 80 h 82"/>
                <a:gd name="T16" fmla="*/ 19 w 32"/>
                <a:gd name="T17" fmla="*/ 81 h 82"/>
                <a:gd name="T18" fmla="*/ 22 w 32"/>
                <a:gd name="T19" fmla="*/ 81 h 82"/>
                <a:gd name="T20" fmla="*/ 26 w 32"/>
                <a:gd name="T21" fmla="*/ 80 h 82"/>
                <a:gd name="T22" fmla="*/ 30 w 32"/>
                <a:gd name="T23" fmla="*/ 9 h 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82"/>
                <a:gd name="T38" fmla="*/ 32 w 32"/>
                <a:gd name="T39" fmla="*/ 82 h 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82">
                  <a:moveTo>
                    <a:pt x="30" y="9"/>
                  </a:moveTo>
                  <a:lnTo>
                    <a:pt x="31" y="7"/>
                  </a:lnTo>
                  <a:lnTo>
                    <a:pt x="28" y="4"/>
                  </a:lnTo>
                  <a:lnTo>
                    <a:pt x="11" y="0"/>
                  </a:lnTo>
                  <a:lnTo>
                    <a:pt x="7" y="6"/>
                  </a:lnTo>
                  <a:lnTo>
                    <a:pt x="0" y="77"/>
                  </a:lnTo>
                  <a:lnTo>
                    <a:pt x="0" y="78"/>
                  </a:lnTo>
                  <a:lnTo>
                    <a:pt x="3" y="80"/>
                  </a:lnTo>
                  <a:lnTo>
                    <a:pt x="19" y="81"/>
                  </a:lnTo>
                  <a:lnTo>
                    <a:pt x="22" y="81"/>
                  </a:lnTo>
                  <a:lnTo>
                    <a:pt x="26" y="80"/>
                  </a:lnTo>
                  <a:lnTo>
                    <a:pt x="30" y="9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02" name="Freeform 39"/>
            <p:cNvSpPr>
              <a:spLocks/>
            </p:cNvSpPr>
            <p:nvPr/>
          </p:nvSpPr>
          <p:spPr bwMode="auto">
            <a:xfrm>
              <a:off x="2416" y="2112"/>
              <a:ext cx="175" cy="354"/>
            </a:xfrm>
            <a:custGeom>
              <a:avLst/>
              <a:gdLst>
                <a:gd name="T0" fmla="*/ 102 w 175"/>
                <a:gd name="T1" fmla="*/ 3 h 354"/>
                <a:gd name="T2" fmla="*/ 82 w 175"/>
                <a:gd name="T3" fmla="*/ 1 h 354"/>
                <a:gd name="T4" fmla="*/ 68 w 175"/>
                <a:gd name="T5" fmla="*/ 0 h 354"/>
                <a:gd name="T6" fmla="*/ 57 w 175"/>
                <a:gd name="T7" fmla="*/ 3 h 354"/>
                <a:gd name="T8" fmla="*/ 50 w 175"/>
                <a:gd name="T9" fmla="*/ 9 h 354"/>
                <a:gd name="T10" fmla="*/ 41 w 175"/>
                <a:gd name="T11" fmla="*/ 7 h 354"/>
                <a:gd name="T12" fmla="*/ 32 w 175"/>
                <a:gd name="T13" fmla="*/ 9 h 354"/>
                <a:gd name="T14" fmla="*/ 30 w 175"/>
                <a:gd name="T15" fmla="*/ 19 h 354"/>
                <a:gd name="T16" fmla="*/ 31 w 175"/>
                <a:gd name="T17" fmla="*/ 23 h 354"/>
                <a:gd name="T18" fmla="*/ 23 w 175"/>
                <a:gd name="T19" fmla="*/ 29 h 354"/>
                <a:gd name="T20" fmla="*/ 22 w 175"/>
                <a:gd name="T21" fmla="*/ 41 h 354"/>
                <a:gd name="T22" fmla="*/ 19 w 175"/>
                <a:gd name="T23" fmla="*/ 58 h 354"/>
                <a:gd name="T24" fmla="*/ 17 w 175"/>
                <a:gd name="T25" fmla="*/ 74 h 354"/>
                <a:gd name="T26" fmla="*/ 17 w 175"/>
                <a:gd name="T27" fmla="*/ 96 h 354"/>
                <a:gd name="T28" fmla="*/ 15 w 175"/>
                <a:gd name="T29" fmla="*/ 110 h 354"/>
                <a:gd name="T30" fmla="*/ 17 w 175"/>
                <a:gd name="T31" fmla="*/ 119 h 354"/>
                <a:gd name="T32" fmla="*/ 18 w 175"/>
                <a:gd name="T33" fmla="*/ 125 h 354"/>
                <a:gd name="T34" fmla="*/ 19 w 175"/>
                <a:gd name="T35" fmla="*/ 128 h 354"/>
                <a:gd name="T36" fmla="*/ 13 w 175"/>
                <a:gd name="T37" fmla="*/ 216 h 354"/>
                <a:gd name="T38" fmla="*/ 12 w 175"/>
                <a:gd name="T39" fmla="*/ 222 h 354"/>
                <a:gd name="T40" fmla="*/ 6 w 175"/>
                <a:gd name="T41" fmla="*/ 234 h 354"/>
                <a:gd name="T42" fmla="*/ 5 w 175"/>
                <a:gd name="T43" fmla="*/ 247 h 354"/>
                <a:gd name="T44" fmla="*/ 0 w 175"/>
                <a:gd name="T45" fmla="*/ 267 h 354"/>
                <a:gd name="T46" fmla="*/ 3 w 175"/>
                <a:gd name="T47" fmla="*/ 291 h 354"/>
                <a:gd name="T48" fmla="*/ 1 w 175"/>
                <a:gd name="T49" fmla="*/ 302 h 354"/>
                <a:gd name="T50" fmla="*/ 3 w 175"/>
                <a:gd name="T51" fmla="*/ 314 h 354"/>
                <a:gd name="T52" fmla="*/ 4 w 175"/>
                <a:gd name="T53" fmla="*/ 321 h 354"/>
                <a:gd name="T54" fmla="*/ 3 w 175"/>
                <a:gd name="T55" fmla="*/ 330 h 354"/>
                <a:gd name="T56" fmla="*/ 4 w 175"/>
                <a:gd name="T57" fmla="*/ 338 h 354"/>
                <a:gd name="T58" fmla="*/ 13 w 175"/>
                <a:gd name="T59" fmla="*/ 341 h 354"/>
                <a:gd name="T60" fmla="*/ 124 w 175"/>
                <a:gd name="T61" fmla="*/ 353 h 354"/>
                <a:gd name="T62" fmla="*/ 134 w 175"/>
                <a:gd name="T63" fmla="*/ 353 h 354"/>
                <a:gd name="T64" fmla="*/ 139 w 175"/>
                <a:gd name="T65" fmla="*/ 344 h 354"/>
                <a:gd name="T66" fmla="*/ 139 w 175"/>
                <a:gd name="T67" fmla="*/ 334 h 354"/>
                <a:gd name="T68" fmla="*/ 143 w 175"/>
                <a:gd name="T69" fmla="*/ 333 h 354"/>
                <a:gd name="T70" fmla="*/ 143 w 175"/>
                <a:gd name="T71" fmla="*/ 325 h 354"/>
                <a:gd name="T72" fmla="*/ 147 w 175"/>
                <a:gd name="T73" fmla="*/ 321 h 354"/>
                <a:gd name="T74" fmla="*/ 148 w 175"/>
                <a:gd name="T75" fmla="*/ 302 h 354"/>
                <a:gd name="T76" fmla="*/ 150 w 175"/>
                <a:gd name="T77" fmla="*/ 283 h 354"/>
                <a:gd name="T78" fmla="*/ 151 w 175"/>
                <a:gd name="T79" fmla="*/ 263 h 354"/>
                <a:gd name="T80" fmla="*/ 153 w 175"/>
                <a:gd name="T81" fmla="*/ 247 h 354"/>
                <a:gd name="T82" fmla="*/ 151 w 175"/>
                <a:gd name="T83" fmla="*/ 235 h 354"/>
                <a:gd name="T84" fmla="*/ 150 w 175"/>
                <a:gd name="T85" fmla="*/ 230 h 354"/>
                <a:gd name="T86" fmla="*/ 159 w 175"/>
                <a:gd name="T87" fmla="*/ 139 h 354"/>
                <a:gd name="T88" fmla="*/ 160 w 175"/>
                <a:gd name="T89" fmla="*/ 139 h 354"/>
                <a:gd name="T90" fmla="*/ 162 w 175"/>
                <a:gd name="T91" fmla="*/ 138 h 354"/>
                <a:gd name="T92" fmla="*/ 162 w 175"/>
                <a:gd name="T93" fmla="*/ 132 h 354"/>
                <a:gd name="T94" fmla="*/ 168 w 175"/>
                <a:gd name="T95" fmla="*/ 128 h 354"/>
                <a:gd name="T96" fmla="*/ 169 w 175"/>
                <a:gd name="T97" fmla="*/ 112 h 354"/>
                <a:gd name="T98" fmla="*/ 171 w 175"/>
                <a:gd name="T99" fmla="*/ 89 h 354"/>
                <a:gd name="T100" fmla="*/ 171 w 175"/>
                <a:gd name="T101" fmla="*/ 71 h 354"/>
                <a:gd name="T102" fmla="*/ 174 w 175"/>
                <a:gd name="T103" fmla="*/ 54 h 354"/>
                <a:gd name="T104" fmla="*/ 171 w 175"/>
                <a:gd name="T105" fmla="*/ 44 h 354"/>
                <a:gd name="T106" fmla="*/ 169 w 175"/>
                <a:gd name="T107" fmla="*/ 38 h 354"/>
                <a:gd name="T108" fmla="*/ 169 w 175"/>
                <a:gd name="T109" fmla="*/ 33 h 354"/>
                <a:gd name="T110" fmla="*/ 168 w 175"/>
                <a:gd name="T111" fmla="*/ 25 h 354"/>
                <a:gd name="T112" fmla="*/ 161 w 175"/>
                <a:gd name="T113" fmla="*/ 22 h 354"/>
                <a:gd name="T114" fmla="*/ 148 w 175"/>
                <a:gd name="T115" fmla="*/ 19 h 354"/>
                <a:gd name="T116" fmla="*/ 143 w 175"/>
                <a:gd name="T117" fmla="*/ 15 h 354"/>
                <a:gd name="T118" fmla="*/ 135 w 175"/>
                <a:gd name="T119" fmla="*/ 9 h 354"/>
                <a:gd name="T120" fmla="*/ 120 w 175"/>
                <a:gd name="T121" fmla="*/ 4 h 354"/>
                <a:gd name="T122" fmla="*/ 102 w 175"/>
                <a:gd name="T123" fmla="*/ 3 h 35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5"/>
                <a:gd name="T187" fmla="*/ 0 h 354"/>
                <a:gd name="T188" fmla="*/ 175 w 175"/>
                <a:gd name="T189" fmla="*/ 354 h 35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5" h="354">
                  <a:moveTo>
                    <a:pt x="102" y="3"/>
                  </a:moveTo>
                  <a:lnTo>
                    <a:pt x="82" y="1"/>
                  </a:lnTo>
                  <a:lnTo>
                    <a:pt x="68" y="0"/>
                  </a:lnTo>
                  <a:lnTo>
                    <a:pt x="57" y="3"/>
                  </a:lnTo>
                  <a:lnTo>
                    <a:pt x="50" y="9"/>
                  </a:lnTo>
                  <a:lnTo>
                    <a:pt x="41" y="7"/>
                  </a:lnTo>
                  <a:lnTo>
                    <a:pt x="32" y="9"/>
                  </a:lnTo>
                  <a:lnTo>
                    <a:pt x="30" y="19"/>
                  </a:lnTo>
                  <a:lnTo>
                    <a:pt x="31" y="23"/>
                  </a:lnTo>
                  <a:lnTo>
                    <a:pt x="23" y="29"/>
                  </a:lnTo>
                  <a:lnTo>
                    <a:pt x="22" y="41"/>
                  </a:lnTo>
                  <a:lnTo>
                    <a:pt x="19" y="58"/>
                  </a:lnTo>
                  <a:lnTo>
                    <a:pt x="17" y="74"/>
                  </a:lnTo>
                  <a:lnTo>
                    <a:pt x="17" y="96"/>
                  </a:lnTo>
                  <a:lnTo>
                    <a:pt x="15" y="110"/>
                  </a:lnTo>
                  <a:lnTo>
                    <a:pt x="17" y="119"/>
                  </a:lnTo>
                  <a:lnTo>
                    <a:pt x="18" y="125"/>
                  </a:lnTo>
                  <a:lnTo>
                    <a:pt x="19" y="128"/>
                  </a:lnTo>
                  <a:lnTo>
                    <a:pt x="13" y="216"/>
                  </a:lnTo>
                  <a:lnTo>
                    <a:pt x="12" y="222"/>
                  </a:lnTo>
                  <a:lnTo>
                    <a:pt x="6" y="234"/>
                  </a:lnTo>
                  <a:lnTo>
                    <a:pt x="5" y="247"/>
                  </a:lnTo>
                  <a:lnTo>
                    <a:pt x="0" y="267"/>
                  </a:lnTo>
                  <a:lnTo>
                    <a:pt x="3" y="291"/>
                  </a:lnTo>
                  <a:lnTo>
                    <a:pt x="1" y="302"/>
                  </a:lnTo>
                  <a:lnTo>
                    <a:pt x="3" y="314"/>
                  </a:lnTo>
                  <a:lnTo>
                    <a:pt x="4" y="321"/>
                  </a:lnTo>
                  <a:lnTo>
                    <a:pt x="3" y="330"/>
                  </a:lnTo>
                  <a:lnTo>
                    <a:pt x="4" y="338"/>
                  </a:lnTo>
                  <a:lnTo>
                    <a:pt x="13" y="341"/>
                  </a:lnTo>
                  <a:lnTo>
                    <a:pt x="124" y="353"/>
                  </a:lnTo>
                  <a:lnTo>
                    <a:pt x="134" y="353"/>
                  </a:lnTo>
                  <a:lnTo>
                    <a:pt x="139" y="344"/>
                  </a:lnTo>
                  <a:lnTo>
                    <a:pt x="139" y="334"/>
                  </a:lnTo>
                  <a:lnTo>
                    <a:pt x="143" y="333"/>
                  </a:lnTo>
                  <a:lnTo>
                    <a:pt x="143" y="325"/>
                  </a:lnTo>
                  <a:lnTo>
                    <a:pt x="147" y="321"/>
                  </a:lnTo>
                  <a:lnTo>
                    <a:pt x="148" y="302"/>
                  </a:lnTo>
                  <a:lnTo>
                    <a:pt x="150" y="283"/>
                  </a:lnTo>
                  <a:lnTo>
                    <a:pt x="151" y="263"/>
                  </a:lnTo>
                  <a:lnTo>
                    <a:pt x="153" y="247"/>
                  </a:lnTo>
                  <a:lnTo>
                    <a:pt x="151" y="235"/>
                  </a:lnTo>
                  <a:lnTo>
                    <a:pt x="150" y="230"/>
                  </a:lnTo>
                  <a:lnTo>
                    <a:pt x="159" y="139"/>
                  </a:lnTo>
                  <a:lnTo>
                    <a:pt x="160" y="139"/>
                  </a:lnTo>
                  <a:lnTo>
                    <a:pt x="162" y="138"/>
                  </a:lnTo>
                  <a:lnTo>
                    <a:pt x="162" y="132"/>
                  </a:lnTo>
                  <a:lnTo>
                    <a:pt x="168" y="128"/>
                  </a:lnTo>
                  <a:lnTo>
                    <a:pt x="169" y="112"/>
                  </a:lnTo>
                  <a:lnTo>
                    <a:pt x="171" y="89"/>
                  </a:lnTo>
                  <a:lnTo>
                    <a:pt x="171" y="71"/>
                  </a:lnTo>
                  <a:lnTo>
                    <a:pt x="174" y="54"/>
                  </a:lnTo>
                  <a:lnTo>
                    <a:pt x="171" y="44"/>
                  </a:lnTo>
                  <a:lnTo>
                    <a:pt x="169" y="38"/>
                  </a:lnTo>
                  <a:lnTo>
                    <a:pt x="169" y="33"/>
                  </a:lnTo>
                  <a:lnTo>
                    <a:pt x="168" y="25"/>
                  </a:lnTo>
                  <a:lnTo>
                    <a:pt x="161" y="22"/>
                  </a:lnTo>
                  <a:lnTo>
                    <a:pt x="148" y="19"/>
                  </a:lnTo>
                  <a:lnTo>
                    <a:pt x="143" y="15"/>
                  </a:lnTo>
                  <a:lnTo>
                    <a:pt x="135" y="9"/>
                  </a:lnTo>
                  <a:lnTo>
                    <a:pt x="120" y="4"/>
                  </a:lnTo>
                  <a:lnTo>
                    <a:pt x="102" y="3"/>
                  </a:lnTo>
                </a:path>
              </a:pathLst>
            </a:custGeom>
            <a:solidFill>
              <a:srgbClr val="FDEB62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03" name="Freeform 40"/>
            <p:cNvSpPr>
              <a:spLocks/>
            </p:cNvSpPr>
            <p:nvPr/>
          </p:nvSpPr>
          <p:spPr bwMode="auto">
            <a:xfrm>
              <a:off x="2419" y="2450"/>
              <a:ext cx="131" cy="29"/>
            </a:xfrm>
            <a:custGeom>
              <a:avLst/>
              <a:gdLst>
                <a:gd name="T0" fmla="*/ 130 w 131"/>
                <a:gd name="T1" fmla="*/ 20 h 29"/>
                <a:gd name="T2" fmla="*/ 130 w 131"/>
                <a:gd name="T3" fmla="*/ 18 h 29"/>
                <a:gd name="T4" fmla="*/ 129 w 131"/>
                <a:gd name="T5" fmla="*/ 13 h 29"/>
                <a:gd name="T6" fmla="*/ 7 w 131"/>
                <a:gd name="T7" fmla="*/ 0 h 29"/>
                <a:gd name="T8" fmla="*/ 5 w 131"/>
                <a:gd name="T9" fmla="*/ 4 h 29"/>
                <a:gd name="T10" fmla="*/ 0 w 131"/>
                <a:gd name="T11" fmla="*/ 8 h 29"/>
                <a:gd name="T12" fmla="*/ 3 w 131"/>
                <a:gd name="T13" fmla="*/ 17 h 29"/>
                <a:gd name="T14" fmla="*/ 5 w 131"/>
                <a:gd name="T15" fmla="*/ 17 h 29"/>
                <a:gd name="T16" fmla="*/ 126 w 131"/>
                <a:gd name="T17" fmla="*/ 27 h 29"/>
                <a:gd name="T18" fmla="*/ 129 w 131"/>
                <a:gd name="T19" fmla="*/ 28 h 29"/>
                <a:gd name="T20" fmla="*/ 130 w 131"/>
                <a:gd name="T21" fmla="*/ 2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1"/>
                <a:gd name="T34" fmla="*/ 0 h 29"/>
                <a:gd name="T35" fmla="*/ 131 w 131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1" h="29">
                  <a:moveTo>
                    <a:pt x="130" y="20"/>
                  </a:moveTo>
                  <a:lnTo>
                    <a:pt x="130" y="18"/>
                  </a:lnTo>
                  <a:lnTo>
                    <a:pt x="129" y="13"/>
                  </a:lnTo>
                  <a:lnTo>
                    <a:pt x="7" y="0"/>
                  </a:lnTo>
                  <a:lnTo>
                    <a:pt x="5" y="4"/>
                  </a:lnTo>
                  <a:lnTo>
                    <a:pt x="0" y="8"/>
                  </a:lnTo>
                  <a:lnTo>
                    <a:pt x="3" y="17"/>
                  </a:lnTo>
                  <a:lnTo>
                    <a:pt x="5" y="17"/>
                  </a:lnTo>
                  <a:lnTo>
                    <a:pt x="126" y="27"/>
                  </a:lnTo>
                  <a:lnTo>
                    <a:pt x="129" y="28"/>
                  </a:lnTo>
                  <a:lnTo>
                    <a:pt x="130" y="20"/>
                  </a:lnTo>
                </a:path>
              </a:pathLst>
            </a:custGeom>
            <a:solidFill>
              <a:srgbClr val="BFBFBF"/>
            </a:solidFill>
            <a:ln w="12700" cap="rnd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04" name="Freeform 41"/>
            <p:cNvSpPr>
              <a:spLocks/>
            </p:cNvSpPr>
            <p:nvPr/>
          </p:nvSpPr>
          <p:spPr bwMode="auto">
            <a:xfrm>
              <a:off x="2446" y="2127"/>
              <a:ext cx="23" cy="88"/>
            </a:xfrm>
            <a:custGeom>
              <a:avLst/>
              <a:gdLst>
                <a:gd name="T0" fmla="*/ 0 w 23"/>
                <a:gd name="T1" fmla="*/ 0 h 88"/>
                <a:gd name="T2" fmla="*/ 22 w 23"/>
                <a:gd name="T3" fmla="*/ 87 h 88"/>
                <a:gd name="T4" fmla="*/ 0 w 23"/>
                <a:gd name="T5" fmla="*/ 0 h 88"/>
                <a:gd name="T6" fmla="*/ 0 60000 65536"/>
                <a:gd name="T7" fmla="*/ 0 60000 65536"/>
                <a:gd name="T8" fmla="*/ 0 60000 65536"/>
                <a:gd name="T9" fmla="*/ 0 w 23"/>
                <a:gd name="T10" fmla="*/ 0 h 88"/>
                <a:gd name="T11" fmla="*/ 23 w 23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" h="88">
                  <a:moveTo>
                    <a:pt x="0" y="0"/>
                  </a:moveTo>
                  <a:lnTo>
                    <a:pt x="22" y="87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05" name="Freeform 42"/>
            <p:cNvSpPr>
              <a:spLocks/>
            </p:cNvSpPr>
            <p:nvPr/>
          </p:nvSpPr>
          <p:spPr bwMode="auto">
            <a:xfrm>
              <a:off x="2571" y="2143"/>
              <a:ext cx="22" cy="88"/>
            </a:xfrm>
            <a:custGeom>
              <a:avLst/>
              <a:gdLst>
                <a:gd name="T0" fmla="*/ 0 w 22"/>
                <a:gd name="T1" fmla="*/ 0 h 88"/>
                <a:gd name="T2" fmla="*/ 21 w 22"/>
                <a:gd name="T3" fmla="*/ 87 h 88"/>
                <a:gd name="T4" fmla="*/ 0 w 22"/>
                <a:gd name="T5" fmla="*/ 0 h 88"/>
                <a:gd name="T6" fmla="*/ 0 60000 65536"/>
                <a:gd name="T7" fmla="*/ 0 60000 65536"/>
                <a:gd name="T8" fmla="*/ 0 60000 65536"/>
                <a:gd name="T9" fmla="*/ 0 w 22"/>
                <a:gd name="T10" fmla="*/ 0 h 88"/>
                <a:gd name="T11" fmla="*/ 22 w 22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88">
                  <a:moveTo>
                    <a:pt x="0" y="0"/>
                  </a:moveTo>
                  <a:lnTo>
                    <a:pt x="21" y="87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06" name="Freeform 43"/>
            <p:cNvSpPr>
              <a:spLocks/>
            </p:cNvSpPr>
            <p:nvPr/>
          </p:nvSpPr>
          <p:spPr bwMode="auto">
            <a:xfrm>
              <a:off x="2564" y="2143"/>
              <a:ext cx="22" cy="88"/>
            </a:xfrm>
            <a:custGeom>
              <a:avLst/>
              <a:gdLst>
                <a:gd name="T0" fmla="*/ 5 w 22"/>
                <a:gd name="T1" fmla="*/ 0 h 88"/>
                <a:gd name="T2" fmla="*/ 21 w 22"/>
                <a:gd name="T3" fmla="*/ 1 h 88"/>
                <a:gd name="T4" fmla="*/ 16 w 22"/>
                <a:gd name="T5" fmla="*/ 87 h 88"/>
                <a:gd name="T6" fmla="*/ 0 w 22"/>
                <a:gd name="T7" fmla="*/ 84 h 88"/>
                <a:gd name="T8" fmla="*/ 5 w 22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8"/>
                <a:gd name="T17" fmla="*/ 22 w 22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8">
                  <a:moveTo>
                    <a:pt x="5" y="0"/>
                  </a:moveTo>
                  <a:lnTo>
                    <a:pt x="21" y="1"/>
                  </a:lnTo>
                  <a:lnTo>
                    <a:pt x="16" y="87"/>
                  </a:lnTo>
                  <a:lnTo>
                    <a:pt x="0" y="84"/>
                  </a:lnTo>
                  <a:lnTo>
                    <a:pt x="5" y="0"/>
                  </a:lnTo>
                </a:path>
              </a:pathLst>
            </a:custGeom>
            <a:solidFill>
              <a:srgbClr val="FF404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07" name="Freeform 44"/>
            <p:cNvSpPr>
              <a:spLocks/>
            </p:cNvSpPr>
            <p:nvPr/>
          </p:nvSpPr>
          <p:spPr bwMode="auto">
            <a:xfrm>
              <a:off x="2445" y="2116"/>
              <a:ext cx="47" cy="139"/>
            </a:xfrm>
            <a:custGeom>
              <a:avLst/>
              <a:gdLst>
                <a:gd name="T0" fmla="*/ 20 w 47"/>
                <a:gd name="T1" fmla="*/ 4 h 139"/>
                <a:gd name="T2" fmla="*/ 17 w 47"/>
                <a:gd name="T3" fmla="*/ 3 h 139"/>
                <a:gd name="T4" fmla="*/ 13 w 47"/>
                <a:gd name="T5" fmla="*/ 1 h 139"/>
                <a:gd name="T6" fmla="*/ 12 w 47"/>
                <a:gd name="T7" fmla="*/ 4 h 139"/>
                <a:gd name="T8" fmla="*/ 12 w 47"/>
                <a:gd name="T9" fmla="*/ 6 h 139"/>
                <a:gd name="T10" fmla="*/ 0 w 47"/>
                <a:gd name="T11" fmla="*/ 126 h 139"/>
                <a:gd name="T12" fmla="*/ 1 w 47"/>
                <a:gd name="T13" fmla="*/ 135 h 139"/>
                <a:gd name="T14" fmla="*/ 8 w 47"/>
                <a:gd name="T15" fmla="*/ 137 h 139"/>
                <a:gd name="T16" fmla="*/ 25 w 47"/>
                <a:gd name="T17" fmla="*/ 138 h 139"/>
                <a:gd name="T18" fmla="*/ 29 w 47"/>
                <a:gd name="T19" fmla="*/ 138 h 139"/>
                <a:gd name="T20" fmla="*/ 34 w 47"/>
                <a:gd name="T21" fmla="*/ 131 h 139"/>
                <a:gd name="T22" fmla="*/ 46 w 47"/>
                <a:gd name="T23" fmla="*/ 16 h 139"/>
                <a:gd name="T24" fmla="*/ 41 w 47"/>
                <a:gd name="T25" fmla="*/ 6 h 139"/>
                <a:gd name="T26" fmla="*/ 35 w 47"/>
                <a:gd name="T27" fmla="*/ 0 h 139"/>
                <a:gd name="T28" fmla="*/ 20 w 47"/>
                <a:gd name="T29" fmla="*/ 4 h 1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7"/>
                <a:gd name="T46" fmla="*/ 0 h 139"/>
                <a:gd name="T47" fmla="*/ 47 w 47"/>
                <a:gd name="T48" fmla="*/ 139 h 1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7" h="139">
                  <a:moveTo>
                    <a:pt x="20" y="4"/>
                  </a:moveTo>
                  <a:lnTo>
                    <a:pt x="17" y="3"/>
                  </a:lnTo>
                  <a:lnTo>
                    <a:pt x="13" y="1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0" y="126"/>
                  </a:lnTo>
                  <a:lnTo>
                    <a:pt x="1" y="135"/>
                  </a:lnTo>
                  <a:lnTo>
                    <a:pt x="8" y="137"/>
                  </a:lnTo>
                  <a:lnTo>
                    <a:pt x="25" y="138"/>
                  </a:lnTo>
                  <a:lnTo>
                    <a:pt x="29" y="138"/>
                  </a:lnTo>
                  <a:lnTo>
                    <a:pt x="34" y="131"/>
                  </a:lnTo>
                  <a:lnTo>
                    <a:pt x="46" y="16"/>
                  </a:lnTo>
                  <a:lnTo>
                    <a:pt x="41" y="6"/>
                  </a:lnTo>
                  <a:lnTo>
                    <a:pt x="35" y="0"/>
                  </a:lnTo>
                  <a:lnTo>
                    <a:pt x="20" y="4"/>
                  </a:lnTo>
                </a:path>
              </a:pathLst>
            </a:custGeom>
            <a:solidFill>
              <a:srgbClr val="D2C35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08" name="Freeform 45"/>
            <p:cNvSpPr>
              <a:spLocks/>
            </p:cNvSpPr>
            <p:nvPr/>
          </p:nvSpPr>
          <p:spPr bwMode="auto">
            <a:xfrm>
              <a:off x="2434" y="2332"/>
              <a:ext cx="125" cy="56"/>
            </a:xfrm>
            <a:custGeom>
              <a:avLst/>
              <a:gdLst>
                <a:gd name="T0" fmla="*/ 1 w 125"/>
                <a:gd name="T1" fmla="*/ 12 h 56"/>
                <a:gd name="T2" fmla="*/ 3 w 125"/>
                <a:gd name="T3" fmla="*/ 7 h 56"/>
                <a:gd name="T4" fmla="*/ 5 w 125"/>
                <a:gd name="T5" fmla="*/ 4 h 56"/>
                <a:gd name="T6" fmla="*/ 4 w 125"/>
                <a:gd name="T7" fmla="*/ 0 h 56"/>
                <a:gd name="T8" fmla="*/ 9 w 125"/>
                <a:gd name="T9" fmla="*/ 1 h 56"/>
                <a:gd name="T10" fmla="*/ 118 w 125"/>
                <a:gd name="T11" fmla="*/ 13 h 56"/>
                <a:gd name="T12" fmla="*/ 124 w 125"/>
                <a:gd name="T13" fmla="*/ 17 h 56"/>
                <a:gd name="T14" fmla="*/ 124 w 125"/>
                <a:gd name="T15" fmla="*/ 26 h 56"/>
                <a:gd name="T16" fmla="*/ 121 w 125"/>
                <a:gd name="T17" fmla="*/ 43 h 56"/>
                <a:gd name="T18" fmla="*/ 120 w 125"/>
                <a:gd name="T19" fmla="*/ 52 h 56"/>
                <a:gd name="T20" fmla="*/ 112 w 125"/>
                <a:gd name="T21" fmla="*/ 55 h 56"/>
                <a:gd name="T22" fmla="*/ 10 w 125"/>
                <a:gd name="T23" fmla="*/ 42 h 56"/>
                <a:gd name="T24" fmla="*/ 0 w 125"/>
                <a:gd name="T25" fmla="*/ 38 h 56"/>
                <a:gd name="T26" fmla="*/ 1 w 125"/>
                <a:gd name="T27" fmla="*/ 29 h 56"/>
                <a:gd name="T28" fmla="*/ 1 w 125"/>
                <a:gd name="T29" fmla="*/ 12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5"/>
                <a:gd name="T46" fmla="*/ 0 h 56"/>
                <a:gd name="T47" fmla="*/ 125 w 125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5" h="56">
                  <a:moveTo>
                    <a:pt x="1" y="12"/>
                  </a:moveTo>
                  <a:lnTo>
                    <a:pt x="3" y="7"/>
                  </a:lnTo>
                  <a:lnTo>
                    <a:pt x="5" y="4"/>
                  </a:lnTo>
                  <a:lnTo>
                    <a:pt x="4" y="0"/>
                  </a:lnTo>
                  <a:lnTo>
                    <a:pt x="9" y="1"/>
                  </a:lnTo>
                  <a:lnTo>
                    <a:pt x="118" y="13"/>
                  </a:lnTo>
                  <a:lnTo>
                    <a:pt x="124" y="17"/>
                  </a:lnTo>
                  <a:lnTo>
                    <a:pt x="124" y="26"/>
                  </a:lnTo>
                  <a:lnTo>
                    <a:pt x="121" y="43"/>
                  </a:lnTo>
                  <a:lnTo>
                    <a:pt x="120" y="52"/>
                  </a:lnTo>
                  <a:lnTo>
                    <a:pt x="112" y="55"/>
                  </a:lnTo>
                  <a:lnTo>
                    <a:pt x="10" y="42"/>
                  </a:lnTo>
                  <a:lnTo>
                    <a:pt x="0" y="38"/>
                  </a:lnTo>
                  <a:lnTo>
                    <a:pt x="1" y="29"/>
                  </a:lnTo>
                  <a:lnTo>
                    <a:pt x="1" y="1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9F943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09" name="Freeform 46"/>
            <p:cNvSpPr>
              <a:spLocks/>
            </p:cNvSpPr>
            <p:nvPr/>
          </p:nvSpPr>
          <p:spPr bwMode="auto">
            <a:xfrm>
              <a:off x="2536" y="2125"/>
              <a:ext cx="42" cy="136"/>
            </a:xfrm>
            <a:custGeom>
              <a:avLst/>
              <a:gdLst>
                <a:gd name="T0" fmla="*/ 21 w 42"/>
                <a:gd name="T1" fmla="*/ 3 h 136"/>
                <a:gd name="T2" fmla="*/ 17 w 42"/>
                <a:gd name="T3" fmla="*/ 3 h 136"/>
                <a:gd name="T4" fmla="*/ 12 w 42"/>
                <a:gd name="T5" fmla="*/ 1 h 136"/>
                <a:gd name="T6" fmla="*/ 12 w 42"/>
                <a:gd name="T7" fmla="*/ 3 h 136"/>
                <a:gd name="T8" fmla="*/ 12 w 42"/>
                <a:gd name="T9" fmla="*/ 6 h 136"/>
                <a:gd name="T10" fmla="*/ 0 w 42"/>
                <a:gd name="T11" fmla="*/ 125 h 136"/>
                <a:gd name="T12" fmla="*/ 0 w 42"/>
                <a:gd name="T13" fmla="*/ 132 h 136"/>
                <a:gd name="T14" fmla="*/ 9 w 42"/>
                <a:gd name="T15" fmla="*/ 134 h 136"/>
                <a:gd name="T16" fmla="*/ 19 w 42"/>
                <a:gd name="T17" fmla="*/ 135 h 136"/>
                <a:gd name="T18" fmla="*/ 24 w 42"/>
                <a:gd name="T19" fmla="*/ 134 h 136"/>
                <a:gd name="T20" fmla="*/ 31 w 42"/>
                <a:gd name="T21" fmla="*/ 125 h 136"/>
                <a:gd name="T22" fmla="*/ 41 w 42"/>
                <a:gd name="T23" fmla="*/ 15 h 136"/>
                <a:gd name="T24" fmla="*/ 37 w 42"/>
                <a:gd name="T25" fmla="*/ 4 h 136"/>
                <a:gd name="T26" fmla="*/ 31 w 42"/>
                <a:gd name="T27" fmla="*/ 0 h 136"/>
                <a:gd name="T28" fmla="*/ 21 w 42"/>
                <a:gd name="T29" fmla="*/ 3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136"/>
                <a:gd name="T47" fmla="*/ 42 w 4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136">
                  <a:moveTo>
                    <a:pt x="21" y="3"/>
                  </a:moveTo>
                  <a:lnTo>
                    <a:pt x="17" y="3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6"/>
                  </a:lnTo>
                  <a:lnTo>
                    <a:pt x="0" y="125"/>
                  </a:lnTo>
                  <a:lnTo>
                    <a:pt x="0" y="132"/>
                  </a:lnTo>
                  <a:lnTo>
                    <a:pt x="9" y="134"/>
                  </a:lnTo>
                  <a:lnTo>
                    <a:pt x="19" y="135"/>
                  </a:lnTo>
                  <a:lnTo>
                    <a:pt x="24" y="134"/>
                  </a:lnTo>
                  <a:lnTo>
                    <a:pt x="31" y="125"/>
                  </a:lnTo>
                  <a:lnTo>
                    <a:pt x="41" y="15"/>
                  </a:lnTo>
                  <a:lnTo>
                    <a:pt x="37" y="4"/>
                  </a:lnTo>
                  <a:lnTo>
                    <a:pt x="31" y="0"/>
                  </a:lnTo>
                  <a:lnTo>
                    <a:pt x="21" y="3"/>
                  </a:lnTo>
                </a:path>
              </a:pathLst>
            </a:custGeom>
            <a:solidFill>
              <a:srgbClr val="D2C35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0" name="Freeform 47"/>
            <p:cNvSpPr>
              <a:spLocks/>
            </p:cNvSpPr>
            <p:nvPr/>
          </p:nvSpPr>
          <p:spPr bwMode="auto">
            <a:xfrm>
              <a:off x="2441" y="2222"/>
              <a:ext cx="125" cy="54"/>
            </a:xfrm>
            <a:custGeom>
              <a:avLst/>
              <a:gdLst>
                <a:gd name="T0" fmla="*/ 3 w 125"/>
                <a:gd name="T1" fmla="*/ 29 h 54"/>
                <a:gd name="T2" fmla="*/ 1 w 125"/>
                <a:gd name="T3" fmla="*/ 32 h 54"/>
                <a:gd name="T4" fmla="*/ 0 w 125"/>
                <a:gd name="T5" fmla="*/ 36 h 54"/>
                <a:gd name="T6" fmla="*/ 1 w 125"/>
                <a:gd name="T7" fmla="*/ 40 h 54"/>
                <a:gd name="T8" fmla="*/ 4 w 125"/>
                <a:gd name="T9" fmla="*/ 42 h 54"/>
                <a:gd name="T10" fmla="*/ 114 w 125"/>
                <a:gd name="T11" fmla="*/ 53 h 54"/>
                <a:gd name="T12" fmla="*/ 123 w 125"/>
                <a:gd name="T13" fmla="*/ 50 h 54"/>
                <a:gd name="T14" fmla="*/ 124 w 125"/>
                <a:gd name="T15" fmla="*/ 42 h 54"/>
                <a:gd name="T16" fmla="*/ 124 w 125"/>
                <a:gd name="T17" fmla="*/ 27 h 54"/>
                <a:gd name="T18" fmla="*/ 121 w 125"/>
                <a:gd name="T19" fmla="*/ 17 h 54"/>
                <a:gd name="T20" fmla="*/ 116 w 125"/>
                <a:gd name="T21" fmla="*/ 10 h 54"/>
                <a:gd name="T22" fmla="*/ 12 w 125"/>
                <a:gd name="T23" fmla="*/ 0 h 54"/>
                <a:gd name="T24" fmla="*/ 4 w 125"/>
                <a:gd name="T25" fmla="*/ 4 h 54"/>
                <a:gd name="T26" fmla="*/ 0 w 125"/>
                <a:gd name="T27" fmla="*/ 10 h 54"/>
                <a:gd name="T28" fmla="*/ 3 w 125"/>
                <a:gd name="T29" fmla="*/ 29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5"/>
                <a:gd name="T46" fmla="*/ 0 h 54"/>
                <a:gd name="T47" fmla="*/ 125 w 125"/>
                <a:gd name="T48" fmla="*/ 54 h 5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5" h="54">
                  <a:moveTo>
                    <a:pt x="3" y="29"/>
                  </a:moveTo>
                  <a:lnTo>
                    <a:pt x="1" y="32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4" y="42"/>
                  </a:lnTo>
                  <a:lnTo>
                    <a:pt x="114" y="53"/>
                  </a:lnTo>
                  <a:lnTo>
                    <a:pt x="123" y="50"/>
                  </a:lnTo>
                  <a:lnTo>
                    <a:pt x="124" y="42"/>
                  </a:lnTo>
                  <a:lnTo>
                    <a:pt x="124" y="27"/>
                  </a:lnTo>
                  <a:lnTo>
                    <a:pt x="121" y="17"/>
                  </a:lnTo>
                  <a:lnTo>
                    <a:pt x="116" y="10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3" y="29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9F943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1" name="Freeform 48"/>
            <p:cNvSpPr>
              <a:spLocks/>
            </p:cNvSpPr>
            <p:nvPr/>
          </p:nvSpPr>
          <p:spPr bwMode="auto">
            <a:xfrm>
              <a:off x="2456" y="2127"/>
              <a:ext cx="27" cy="87"/>
            </a:xfrm>
            <a:custGeom>
              <a:avLst/>
              <a:gdLst>
                <a:gd name="T0" fmla="*/ 26 w 27"/>
                <a:gd name="T1" fmla="*/ 3 h 87"/>
                <a:gd name="T2" fmla="*/ 10 w 27"/>
                <a:gd name="T3" fmla="*/ 0 h 87"/>
                <a:gd name="T4" fmla="*/ 0 w 27"/>
                <a:gd name="T5" fmla="*/ 86 h 87"/>
                <a:gd name="T6" fmla="*/ 21 w 27"/>
                <a:gd name="T7" fmla="*/ 86 h 87"/>
                <a:gd name="T8" fmla="*/ 26 w 27"/>
                <a:gd name="T9" fmla="*/ 3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87"/>
                <a:gd name="T17" fmla="*/ 27 w 2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87">
                  <a:moveTo>
                    <a:pt x="26" y="3"/>
                  </a:moveTo>
                  <a:lnTo>
                    <a:pt x="10" y="0"/>
                  </a:lnTo>
                  <a:lnTo>
                    <a:pt x="0" y="86"/>
                  </a:lnTo>
                  <a:lnTo>
                    <a:pt x="21" y="86"/>
                  </a:lnTo>
                  <a:lnTo>
                    <a:pt x="26" y="3"/>
                  </a:lnTo>
                </a:path>
              </a:pathLst>
            </a:custGeom>
            <a:solidFill>
              <a:srgbClr val="9F943D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4612" name="Freeform 49"/>
            <p:cNvSpPr>
              <a:spLocks/>
            </p:cNvSpPr>
            <p:nvPr/>
          </p:nvSpPr>
          <p:spPr bwMode="auto">
            <a:xfrm>
              <a:off x="2555" y="2136"/>
              <a:ext cx="21" cy="88"/>
            </a:xfrm>
            <a:custGeom>
              <a:avLst/>
              <a:gdLst>
                <a:gd name="T0" fmla="*/ 20 w 21"/>
                <a:gd name="T1" fmla="*/ 3 h 88"/>
                <a:gd name="T2" fmla="*/ 6 w 21"/>
                <a:gd name="T3" fmla="*/ 0 h 88"/>
                <a:gd name="T4" fmla="*/ 0 w 21"/>
                <a:gd name="T5" fmla="*/ 86 h 88"/>
                <a:gd name="T6" fmla="*/ 14 w 21"/>
                <a:gd name="T7" fmla="*/ 87 h 88"/>
                <a:gd name="T8" fmla="*/ 20 w 21"/>
                <a:gd name="T9" fmla="*/ 3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8"/>
                <a:gd name="T17" fmla="*/ 21 w 2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8">
                  <a:moveTo>
                    <a:pt x="20" y="3"/>
                  </a:moveTo>
                  <a:lnTo>
                    <a:pt x="6" y="0"/>
                  </a:lnTo>
                  <a:lnTo>
                    <a:pt x="0" y="86"/>
                  </a:lnTo>
                  <a:lnTo>
                    <a:pt x="14" y="87"/>
                  </a:lnTo>
                  <a:lnTo>
                    <a:pt x="20" y="3"/>
                  </a:lnTo>
                </a:path>
              </a:pathLst>
            </a:custGeom>
            <a:solidFill>
              <a:srgbClr val="9F943D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75154" name="Freeform 50"/>
          <p:cNvSpPr>
            <a:spLocks/>
          </p:cNvSpPr>
          <p:nvPr/>
        </p:nvSpPr>
        <p:spPr bwMode="auto">
          <a:xfrm>
            <a:off x="3827462" y="4167188"/>
            <a:ext cx="442913" cy="384175"/>
          </a:xfrm>
          <a:custGeom>
            <a:avLst/>
            <a:gdLst/>
            <a:ahLst/>
            <a:cxnLst>
              <a:cxn ang="0">
                <a:pos x="69" y="119"/>
              </a:cxn>
              <a:cxn ang="0">
                <a:pos x="40" y="94"/>
              </a:cxn>
              <a:cxn ang="0">
                <a:pos x="80" y="84"/>
              </a:cxn>
              <a:cxn ang="0">
                <a:pos x="50" y="0"/>
              </a:cxn>
              <a:cxn ang="0">
                <a:pos x="123" y="61"/>
              </a:cxn>
              <a:cxn ang="0">
                <a:pos x="127" y="8"/>
              </a:cxn>
              <a:cxn ang="0">
                <a:pos x="152" y="59"/>
              </a:cxn>
              <a:cxn ang="0">
                <a:pos x="211" y="14"/>
              </a:cxn>
              <a:cxn ang="0">
                <a:pos x="196" y="94"/>
              </a:cxn>
              <a:cxn ang="0">
                <a:pos x="234" y="96"/>
              </a:cxn>
              <a:cxn ang="0">
                <a:pos x="203" y="129"/>
              </a:cxn>
              <a:cxn ang="0">
                <a:pos x="279" y="191"/>
              </a:cxn>
              <a:cxn ang="0">
                <a:pos x="196" y="187"/>
              </a:cxn>
              <a:cxn ang="0">
                <a:pos x="217" y="232"/>
              </a:cxn>
              <a:cxn ang="0">
                <a:pos x="165" y="201"/>
              </a:cxn>
              <a:cxn ang="0">
                <a:pos x="142" y="289"/>
              </a:cxn>
              <a:cxn ang="0">
                <a:pos x="114" y="211"/>
              </a:cxn>
              <a:cxn ang="0">
                <a:pos x="87" y="240"/>
              </a:cxn>
              <a:cxn ang="0">
                <a:pos x="99" y="176"/>
              </a:cxn>
              <a:cxn ang="0">
                <a:pos x="0" y="168"/>
              </a:cxn>
              <a:cxn ang="0">
                <a:pos x="69" y="119"/>
              </a:cxn>
            </a:cxnLst>
            <a:rect l="0" t="0" r="r" b="b"/>
            <a:pathLst>
              <a:path w="280" h="290">
                <a:moveTo>
                  <a:pt x="69" y="119"/>
                </a:moveTo>
                <a:lnTo>
                  <a:pt x="40" y="94"/>
                </a:lnTo>
                <a:lnTo>
                  <a:pt x="80" y="84"/>
                </a:lnTo>
                <a:lnTo>
                  <a:pt x="50" y="0"/>
                </a:lnTo>
                <a:lnTo>
                  <a:pt x="123" y="61"/>
                </a:lnTo>
                <a:lnTo>
                  <a:pt x="127" y="8"/>
                </a:lnTo>
                <a:lnTo>
                  <a:pt x="152" y="59"/>
                </a:lnTo>
                <a:lnTo>
                  <a:pt x="211" y="14"/>
                </a:lnTo>
                <a:lnTo>
                  <a:pt x="196" y="94"/>
                </a:lnTo>
                <a:lnTo>
                  <a:pt x="234" y="96"/>
                </a:lnTo>
                <a:lnTo>
                  <a:pt x="203" y="129"/>
                </a:lnTo>
                <a:lnTo>
                  <a:pt x="279" y="191"/>
                </a:lnTo>
                <a:lnTo>
                  <a:pt x="196" y="187"/>
                </a:lnTo>
                <a:lnTo>
                  <a:pt x="217" y="232"/>
                </a:lnTo>
                <a:lnTo>
                  <a:pt x="165" y="201"/>
                </a:lnTo>
                <a:lnTo>
                  <a:pt x="142" y="289"/>
                </a:lnTo>
                <a:lnTo>
                  <a:pt x="114" y="211"/>
                </a:lnTo>
                <a:lnTo>
                  <a:pt x="87" y="240"/>
                </a:lnTo>
                <a:lnTo>
                  <a:pt x="99" y="176"/>
                </a:lnTo>
                <a:lnTo>
                  <a:pt x="0" y="168"/>
                </a:lnTo>
                <a:lnTo>
                  <a:pt x="69" y="119"/>
                </a:lnTo>
              </a:path>
            </a:pathLst>
          </a:custGeom>
          <a:solidFill>
            <a:schemeClr val="accent2"/>
          </a:solidFill>
          <a:ln w="12700" cap="rnd" cmpd="sng">
            <a:solidFill>
              <a:srgbClr val="FC2F28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175155" name="Picture 5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4800600"/>
            <a:ext cx="612775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</p:pic>
      <p:pic>
        <p:nvPicPr>
          <p:cNvPr id="175156" name="Picture 5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5075" y="2438400"/>
            <a:ext cx="677862" cy="90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5157" name="Picture 5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3462" y="5030788"/>
            <a:ext cx="622300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5158" name="Picture 5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6612" y="5797550"/>
            <a:ext cx="612775" cy="684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</p:pic>
      <p:pic>
        <p:nvPicPr>
          <p:cNvPr id="17515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275" y="6051550"/>
            <a:ext cx="6207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3064E-6 L -0.00833 -0.15538 " pathEditMode="relative" ptsTypes="AA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52601E-6 L -0.05834 -0.05549 " pathEditMode="relative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  <p:bldP spid="175108" grpId="0" animBg="1"/>
      <p:bldP spid="175109" grpId="0" animBg="1"/>
      <p:bldP spid="175110" grpId="0" animBg="1"/>
      <p:bldP spid="175111" grpId="0" animBg="1"/>
      <p:bldP spid="175154" grpId="0" animBg="1"/>
      <p:bldP spid="17515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mạng</a:t>
            </a: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rộng</a:t>
            </a:r>
            <a:r>
              <a:rPr lang="en-US"/>
              <a:t> collision domain:</a:t>
            </a:r>
          </a:p>
          <a:p>
            <a:pPr lvl="1" eaLnBrk="1" hangingPunct="1"/>
            <a:r>
              <a:rPr lang="en-US"/>
              <a:t>Repeater</a:t>
            </a:r>
          </a:p>
          <a:p>
            <a:pPr lvl="1" eaLnBrk="1" hangingPunct="1"/>
            <a:r>
              <a:rPr lang="en-US"/>
              <a:t>Hub</a:t>
            </a:r>
          </a:p>
          <a:p>
            <a:pPr lvl="1" eaLnBrk="1" hangingPunct="1"/>
            <a:r>
              <a:rPr lang="en-US"/>
              <a:t>…</a:t>
            </a:r>
          </a:p>
          <a:p>
            <a:pPr eaLnBrk="1" hangingPunct="1"/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tách</a:t>
            </a:r>
            <a:r>
              <a:rPr lang="en-US"/>
              <a:t> collision domain</a:t>
            </a:r>
          </a:p>
          <a:p>
            <a:pPr lvl="1" eaLnBrk="1" hangingPunct="1"/>
            <a:r>
              <a:rPr lang="en-US"/>
              <a:t>Switch</a:t>
            </a:r>
          </a:p>
          <a:p>
            <a:pPr lvl="1" eaLnBrk="1" hangingPunct="1"/>
            <a:r>
              <a:rPr lang="en-US"/>
              <a:t>Bridge</a:t>
            </a:r>
          </a:p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tách</a:t>
            </a:r>
            <a:r>
              <a:rPr lang="en-US"/>
              <a:t> broadcast domain</a:t>
            </a:r>
          </a:p>
          <a:p>
            <a:pPr lvl="1"/>
            <a:r>
              <a:rPr lang="en-US"/>
              <a:t>Router</a:t>
            </a:r>
          </a:p>
          <a:p>
            <a:pPr lvl="1"/>
            <a:r>
              <a:rPr lang="en-US"/>
              <a:t>Switch (VLAN)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78025" y="1587500"/>
            <a:ext cx="2112963" cy="2733675"/>
            <a:chOff x="1246" y="1000"/>
            <a:chExt cx="1331" cy="1722"/>
          </a:xfrm>
        </p:grpSpPr>
        <p:sp>
          <p:nvSpPr>
            <p:cNvPr id="181252" name="Line 4"/>
            <p:cNvSpPr>
              <a:spLocks noChangeShapeType="1"/>
            </p:cNvSpPr>
            <p:nvPr/>
          </p:nvSpPr>
          <p:spPr bwMode="auto">
            <a:xfrm rot="16200000" flipH="1">
              <a:off x="1940" y="1918"/>
              <a:ext cx="0" cy="6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81253" name="Line 5"/>
            <p:cNvSpPr>
              <a:spLocks noChangeShapeType="1"/>
            </p:cNvSpPr>
            <p:nvPr/>
          </p:nvSpPr>
          <p:spPr bwMode="auto">
            <a:xfrm rot="5400000" flipH="1" flipV="1">
              <a:off x="1880" y="1385"/>
              <a:ext cx="4" cy="10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 flipH="1" flipV="1">
              <a:off x="1936" y="1488"/>
              <a:ext cx="4" cy="103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pic>
          <p:nvPicPr>
            <p:cNvPr id="30773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44" y="1683"/>
              <a:ext cx="596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4" name="Picture 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6" y="182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5" name="Picture 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1" y="1362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6" name="Picture 1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30" y="2162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7" name="Picture 1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8" y="246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8" name="Picture 1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90" y="218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9" name="Picture 1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02" y="2188"/>
              <a:ext cx="297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80" name="Picture 1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8" y="181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0781" name="Text Box 15"/>
            <p:cNvSpPr txBox="1">
              <a:spLocks noChangeArrowheads="1"/>
            </p:cNvSpPr>
            <p:nvPr/>
          </p:nvSpPr>
          <p:spPr bwMode="auto">
            <a:xfrm>
              <a:off x="1570" y="1000"/>
              <a:ext cx="72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Helvetica" pitchFamily="34" charset="0"/>
                </a:rPr>
                <a:t>Bridge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314825" y="1587500"/>
            <a:ext cx="2112963" cy="2708275"/>
            <a:chOff x="2718" y="1000"/>
            <a:chExt cx="1331" cy="1706"/>
          </a:xfrm>
        </p:grpSpPr>
        <p:sp>
          <p:nvSpPr>
            <p:cNvPr id="181265" name="Line 17"/>
            <p:cNvSpPr>
              <a:spLocks noChangeShapeType="1"/>
            </p:cNvSpPr>
            <p:nvPr/>
          </p:nvSpPr>
          <p:spPr bwMode="auto">
            <a:xfrm rot="5400000" flipH="1" flipV="1">
              <a:off x="3352" y="1369"/>
              <a:ext cx="4" cy="10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81266" name="Line 18"/>
            <p:cNvSpPr>
              <a:spLocks noChangeShapeType="1"/>
            </p:cNvSpPr>
            <p:nvPr/>
          </p:nvSpPr>
          <p:spPr bwMode="auto">
            <a:xfrm flipH="1" flipV="1">
              <a:off x="3408" y="1472"/>
              <a:ext cx="4" cy="103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pic>
          <p:nvPicPr>
            <p:cNvPr id="30760" name="Picture 1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8" y="181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1" name="Picture 2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3" y="134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81269" name="Line 21"/>
            <p:cNvSpPr>
              <a:spLocks noChangeShapeType="1"/>
            </p:cNvSpPr>
            <p:nvPr/>
          </p:nvSpPr>
          <p:spPr bwMode="auto">
            <a:xfrm rot="16200000" flipH="1">
              <a:off x="3446" y="1918"/>
              <a:ext cx="0" cy="6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pic>
          <p:nvPicPr>
            <p:cNvPr id="30763" name="Picture 2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02" y="214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4" name="Picture 2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0" y="245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5" name="Picture 2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2" y="217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6" name="Picture 2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4" y="2172"/>
              <a:ext cx="297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7" name="Picture 2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0" y="1794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8" name="Picture 27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4" y="1775"/>
              <a:ext cx="70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69" name="Text Box 28"/>
            <p:cNvSpPr txBox="1">
              <a:spLocks noChangeArrowheads="1"/>
            </p:cNvSpPr>
            <p:nvPr/>
          </p:nvSpPr>
          <p:spPr bwMode="auto">
            <a:xfrm>
              <a:off x="3036" y="1000"/>
              <a:ext cx="73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Helvetica" pitchFamily="34" charset="0"/>
                </a:rPr>
                <a:t>Switch</a:t>
              </a:r>
            </a:p>
          </p:txBody>
        </p:sp>
      </p:grpSp>
      <p:sp>
        <p:nvSpPr>
          <p:cNvPr id="181277" name="Text Box 29"/>
          <p:cNvSpPr txBox="1">
            <a:spLocks noChangeArrowheads="1"/>
          </p:cNvSpPr>
          <p:nvPr/>
        </p:nvSpPr>
        <p:spPr bwMode="auto">
          <a:xfrm>
            <a:off x="385763" y="4381500"/>
            <a:ext cx="2941637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Collision Domains:</a:t>
            </a:r>
          </a:p>
        </p:txBody>
      </p:sp>
      <p:sp>
        <p:nvSpPr>
          <p:cNvPr id="181278" name="Text Box 30"/>
          <p:cNvSpPr txBox="1">
            <a:spLocks noChangeArrowheads="1"/>
          </p:cNvSpPr>
          <p:nvPr/>
        </p:nvSpPr>
        <p:spPr bwMode="auto">
          <a:xfrm>
            <a:off x="376238" y="5295900"/>
            <a:ext cx="31496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Broadcast Domains: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15888" y="1587500"/>
            <a:ext cx="1630362" cy="2276475"/>
            <a:chOff x="73" y="1000"/>
            <a:chExt cx="1027" cy="1434"/>
          </a:xfrm>
        </p:grpSpPr>
        <p:sp>
          <p:nvSpPr>
            <p:cNvPr id="181280" name="Line 32"/>
            <p:cNvSpPr>
              <a:spLocks noChangeShapeType="1"/>
            </p:cNvSpPr>
            <p:nvPr/>
          </p:nvSpPr>
          <p:spPr bwMode="auto">
            <a:xfrm rot="16200000" flipH="1">
              <a:off x="660" y="1505"/>
              <a:ext cx="12" cy="79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81281" name="Line 33"/>
            <p:cNvSpPr>
              <a:spLocks noChangeShapeType="1"/>
            </p:cNvSpPr>
            <p:nvPr/>
          </p:nvSpPr>
          <p:spPr bwMode="auto">
            <a:xfrm flipH="1" flipV="1">
              <a:off x="656" y="1376"/>
              <a:ext cx="4" cy="103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pic>
          <p:nvPicPr>
            <p:cNvPr id="30752" name="Picture 3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6" y="1756"/>
              <a:ext cx="377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53" name="Picture 3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2" y="2178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54" name="Picture 3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" y="181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55" name="Picture 3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1" y="133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0756" name="Text Box 38"/>
            <p:cNvSpPr txBox="1">
              <a:spLocks noChangeArrowheads="1"/>
            </p:cNvSpPr>
            <p:nvPr/>
          </p:nvSpPr>
          <p:spPr bwMode="auto">
            <a:xfrm>
              <a:off x="445" y="1000"/>
              <a:ext cx="489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Helvetica" pitchFamily="34" charset="0"/>
                </a:rPr>
                <a:t>Hub</a:t>
              </a:r>
            </a:p>
          </p:txBody>
        </p:sp>
        <p:pic>
          <p:nvPicPr>
            <p:cNvPr id="30757" name="Picture 3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1" y="1834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613525" y="1587500"/>
            <a:ext cx="2479675" cy="2708275"/>
            <a:chOff x="4166" y="1000"/>
            <a:chExt cx="1562" cy="1706"/>
          </a:xfrm>
        </p:grpSpPr>
        <p:sp>
          <p:nvSpPr>
            <p:cNvPr id="181289" name="Line 41"/>
            <p:cNvSpPr>
              <a:spLocks noChangeShapeType="1"/>
            </p:cNvSpPr>
            <p:nvPr/>
          </p:nvSpPr>
          <p:spPr bwMode="auto">
            <a:xfrm rot="5400000" flipH="1" flipV="1">
              <a:off x="4952" y="1369"/>
              <a:ext cx="4" cy="10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81290" name="Line 42"/>
            <p:cNvSpPr>
              <a:spLocks noChangeShapeType="1"/>
            </p:cNvSpPr>
            <p:nvPr/>
          </p:nvSpPr>
          <p:spPr bwMode="auto">
            <a:xfrm flipH="1" flipV="1">
              <a:off x="5008" y="1472"/>
              <a:ext cx="4" cy="108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pic>
          <p:nvPicPr>
            <p:cNvPr id="30740" name="Picture 43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00" y="1771"/>
              <a:ext cx="58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1" name="Picture 44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0" y="1835"/>
              <a:ext cx="38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2" name="Picture 4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66" y="1823"/>
              <a:ext cx="48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3" name="Picture 46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2" y="1439"/>
              <a:ext cx="48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44" name="Text Box 47"/>
            <p:cNvSpPr txBox="1">
              <a:spLocks noChangeArrowheads="1"/>
            </p:cNvSpPr>
            <p:nvPr/>
          </p:nvSpPr>
          <p:spPr bwMode="auto">
            <a:xfrm>
              <a:off x="4620" y="1000"/>
              <a:ext cx="73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Helvetica" pitchFamily="34" charset="0"/>
                </a:rPr>
                <a:t>Router</a:t>
              </a:r>
            </a:p>
          </p:txBody>
        </p:sp>
        <p:sp>
          <p:nvSpPr>
            <p:cNvPr id="181296" name="Line 48"/>
            <p:cNvSpPr>
              <a:spLocks noChangeShapeType="1"/>
            </p:cNvSpPr>
            <p:nvPr/>
          </p:nvSpPr>
          <p:spPr bwMode="auto">
            <a:xfrm rot="16200000" flipH="1">
              <a:off x="4956" y="1921"/>
              <a:ext cx="12" cy="69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pic>
          <p:nvPicPr>
            <p:cNvPr id="30746" name="Picture 4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4" y="214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47" name="Picture 5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2" y="245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48" name="Picture 5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70" y="2162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49" name="Picture 5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4" y="2172"/>
              <a:ext cx="297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81301" name="Text Box 53"/>
          <p:cNvSpPr txBox="1">
            <a:spLocks noChangeArrowheads="1"/>
          </p:cNvSpPr>
          <p:nvPr/>
        </p:nvSpPr>
        <p:spPr bwMode="auto">
          <a:xfrm>
            <a:off x="762000" y="48768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1</a:t>
            </a:r>
          </a:p>
        </p:txBody>
      </p:sp>
      <p:sp>
        <p:nvSpPr>
          <p:cNvPr id="181302" name="Text Box 54"/>
          <p:cNvSpPr txBox="1">
            <a:spLocks noChangeArrowheads="1"/>
          </p:cNvSpPr>
          <p:nvPr/>
        </p:nvSpPr>
        <p:spPr bwMode="auto">
          <a:xfrm>
            <a:off x="774700" y="5778500"/>
            <a:ext cx="4445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1</a:t>
            </a:r>
          </a:p>
        </p:txBody>
      </p:sp>
      <p:sp>
        <p:nvSpPr>
          <p:cNvPr id="181303" name="Text Box 55"/>
          <p:cNvSpPr txBox="1">
            <a:spLocks noChangeArrowheads="1"/>
          </p:cNvSpPr>
          <p:nvPr/>
        </p:nvSpPr>
        <p:spPr bwMode="auto">
          <a:xfrm>
            <a:off x="2743200" y="48768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4</a:t>
            </a:r>
          </a:p>
        </p:txBody>
      </p:sp>
      <p:sp>
        <p:nvSpPr>
          <p:cNvPr id="181304" name="Text Box 56"/>
          <p:cNvSpPr txBox="1">
            <a:spLocks noChangeArrowheads="1"/>
          </p:cNvSpPr>
          <p:nvPr/>
        </p:nvSpPr>
        <p:spPr bwMode="auto">
          <a:xfrm>
            <a:off x="2755900" y="5778500"/>
            <a:ext cx="4445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1</a:t>
            </a:r>
          </a:p>
        </p:txBody>
      </p:sp>
      <p:sp>
        <p:nvSpPr>
          <p:cNvPr id="181305" name="Text Box 57"/>
          <p:cNvSpPr txBox="1">
            <a:spLocks noChangeArrowheads="1"/>
          </p:cNvSpPr>
          <p:nvPr/>
        </p:nvSpPr>
        <p:spPr bwMode="auto">
          <a:xfrm>
            <a:off x="5105400" y="48895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4</a:t>
            </a:r>
          </a:p>
        </p:txBody>
      </p:sp>
      <p:sp>
        <p:nvSpPr>
          <p:cNvPr id="181306" name="Text Box 58"/>
          <p:cNvSpPr txBox="1">
            <a:spLocks noChangeArrowheads="1"/>
          </p:cNvSpPr>
          <p:nvPr/>
        </p:nvSpPr>
        <p:spPr bwMode="auto">
          <a:xfrm>
            <a:off x="5118100" y="5791200"/>
            <a:ext cx="4445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1</a:t>
            </a:r>
          </a:p>
        </p:txBody>
      </p:sp>
      <p:sp>
        <p:nvSpPr>
          <p:cNvPr id="181307" name="Text Box 59"/>
          <p:cNvSpPr txBox="1">
            <a:spLocks noChangeArrowheads="1"/>
          </p:cNvSpPr>
          <p:nvPr/>
        </p:nvSpPr>
        <p:spPr bwMode="auto">
          <a:xfrm>
            <a:off x="7696200" y="48895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4</a:t>
            </a:r>
          </a:p>
        </p:txBody>
      </p:sp>
      <p:sp>
        <p:nvSpPr>
          <p:cNvPr id="181308" name="Text Box 60"/>
          <p:cNvSpPr txBox="1">
            <a:spLocks noChangeArrowheads="1"/>
          </p:cNvSpPr>
          <p:nvPr/>
        </p:nvSpPr>
        <p:spPr bwMode="auto">
          <a:xfrm>
            <a:off x="7708900" y="5791200"/>
            <a:ext cx="4445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7" grpId="0"/>
      <p:bldP spid="181278" grpId="0"/>
      <p:bldP spid="181302" grpId="0"/>
      <p:bldP spid="181304" grpId="0"/>
      <p:bldP spid="181306" grpId="0"/>
      <p:bldP spid="18130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2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2294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Slide </a:t>
            </a:r>
            <a:r>
              <a:rPr lang="en-US" err="1"/>
              <a:t>của</a:t>
            </a:r>
            <a:r>
              <a:rPr lang="en-US"/>
              <a:t> J.F Kurose and K.W. Ross </a:t>
            </a:r>
            <a:r>
              <a:rPr lang="en-US" err="1"/>
              <a:t>về</a:t>
            </a:r>
            <a:r>
              <a:rPr lang="en-US"/>
              <a:t> Computer Networking: A Top Down Approach</a:t>
            </a:r>
          </a:p>
          <a:p>
            <a:r>
              <a:rPr lang="en-US"/>
              <a:t>http://www.eie.polyu.edu.hk/~ensmall/eng224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err="1"/>
              <a:t>Chức</a:t>
            </a:r>
            <a:r>
              <a:rPr lang="en-US" sz="2800"/>
              <a:t> </a:t>
            </a:r>
            <a:r>
              <a:rPr lang="en-US" sz="2800" err="1"/>
              <a:t>năng</a:t>
            </a:r>
            <a:endParaRPr lang="en-US" sz="2800"/>
          </a:p>
          <a:p>
            <a:pPr lvl="1"/>
            <a:r>
              <a:rPr lang="en-US" sz="2400" err="1"/>
              <a:t>Hỗ</a:t>
            </a:r>
            <a:r>
              <a:rPr lang="en-US" sz="2400"/>
              <a:t> </a:t>
            </a:r>
            <a:r>
              <a:rPr lang="en-US" sz="2400" err="1"/>
              <a:t>trợ</a:t>
            </a:r>
            <a:r>
              <a:rPr lang="en-US" sz="2400"/>
              <a:t> </a:t>
            </a:r>
            <a:r>
              <a:rPr lang="en-US" sz="2400" err="1"/>
              <a:t>truy</a:t>
            </a:r>
            <a:r>
              <a:rPr lang="en-US" sz="2400"/>
              <a:t> </a:t>
            </a:r>
            <a:r>
              <a:rPr lang="en-US" sz="2400" err="1"/>
              <a:t>cập</a:t>
            </a:r>
            <a:r>
              <a:rPr lang="en-US" sz="2400"/>
              <a:t> </a:t>
            </a:r>
            <a:r>
              <a:rPr lang="en-US" sz="2400" err="1"/>
              <a:t>mạng</a:t>
            </a:r>
            <a:endParaRPr lang="en-US" sz="2400"/>
          </a:p>
          <a:p>
            <a:pPr lvl="2"/>
            <a:r>
              <a:rPr lang="en-US"/>
              <a:t>NIC</a:t>
            </a:r>
          </a:p>
          <a:p>
            <a:pPr lvl="1"/>
            <a:r>
              <a:rPr lang="en-US" sz="2400" err="1"/>
              <a:t>Dùng</a:t>
            </a:r>
            <a:r>
              <a:rPr lang="en-US" sz="2400"/>
              <a:t> </a:t>
            </a:r>
            <a:r>
              <a:rPr lang="en-US" sz="2400" err="1"/>
              <a:t>để</a:t>
            </a:r>
            <a:r>
              <a:rPr lang="en-US" sz="2400"/>
              <a:t> </a:t>
            </a:r>
            <a:r>
              <a:rPr lang="en-US" sz="2400" err="1"/>
              <a:t>phân</a:t>
            </a:r>
            <a:r>
              <a:rPr lang="en-US" sz="2400"/>
              <a:t> </a:t>
            </a:r>
            <a:r>
              <a:rPr lang="en-US" sz="2400" err="1"/>
              <a:t>tách</a:t>
            </a:r>
            <a:r>
              <a:rPr lang="en-US" sz="2400"/>
              <a:t> </a:t>
            </a:r>
            <a:r>
              <a:rPr lang="en-US" sz="2400" err="1"/>
              <a:t>mạng</a:t>
            </a:r>
            <a:r>
              <a:rPr lang="en-US" sz="2400"/>
              <a:t> </a:t>
            </a:r>
            <a:r>
              <a:rPr lang="en-US" sz="2400" err="1"/>
              <a:t>hoặc</a:t>
            </a:r>
            <a:r>
              <a:rPr lang="en-US" sz="2400"/>
              <a:t> </a:t>
            </a:r>
            <a:r>
              <a:rPr lang="en-US" sz="2400" err="1"/>
              <a:t>mở</a:t>
            </a:r>
            <a:r>
              <a:rPr lang="en-US" sz="2400"/>
              <a:t> </a:t>
            </a:r>
            <a:r>
              <a:rPr lang="en-US" sz="2400" err="1"/>
              <a:t>rộng</a:t>
            </a:r>
            <a:r>
              <a:rPr lang="en-US" sz="2400"/>
              <a:t> </a:t>
            </a:r>
            <a:r>
              <a:rPr lang="en-US" sz="2400" err="1"/>
              <a:t>mạng</a:t>
            </a:r>
            <a:endParaRPr lang="en-US" sz="2400"/>
          </a:p>
          <a:p>
            <a:pPr lvl="2"/>
            <a:r>
              <a:rPr lang="en-US" sz="2000"/>
              <a:t>Router : </a:t>
            </a:r>
            <a:r>
              <a:rPr lang="en-US" sz="2000" err="1"/>
              <a:t>Thiết</a:t>
            </a:r>
            <a:r>
              <a:rPr lang="en-US" sz="2000"/>
              <a:t> </a:t>
            </a:r>
            <a:r>
              <a:rPr lang="en-US" sz="2000" err="1"/>
              <a:t>bị</a:t>
            </a:r>
            <a:r>
              <a:rPr lang="en-US" sz="2000"/>
              <a:t> ở </a:t>
            </a:r>
            <a:r>
              <a:rPr lang="en-US" sz="2000" err="1"/>
              <a:t>tầng</a:t>
            </a:r>
            <a:r>
              <a:rPr lang="en-US" sz="2000"/>
              <a:t> Network – Kết </a:t>
            </a:r>
            <a:r>
              <a:rPr lang="en-US" sz="2000" err="1"/>
              <a:t>nối</a:t>
            </a:r>
            <a:r>
              <a:rPr lang="en-US" sz="2000"/>
              <a:t> </a:t>
            </a:r>
            <a:r>
              <a:rPr lang="en-US" sz="2000" err="1"/>
              <a:t>nhiều</a:t>
            </a:r>
            <a:r>
              <a:rPr lang="en-US" sz="2000"/>
              <a:t> </a:t>
            </a:r>
            <a:r>
              <a:rPr lang="en-US" sz="2000" err="1"/>
              <a:t>mạng</a:t>
            </a:r>
            <a:r>
              <a:rPr lang="en-US" sz="2000"/>
              <a:t> </a:t>
            </a:r>
            <a:r>
              <a:rPr lang="en-US" sz="2000" err="1"/>
              <a:t>với</a:t>
            </a:r>
            <a:r>
              <a:rPr lang="en-US" sz="2000"/>
              <a:t> </a:t>
            </a:r>
            <a:r>
              <a:rPr lang="en-US" sz="2000" err="1"/>
              <a:t>nhau</a:t>
            </a:r>
            <a:endParaRPr lang="en-US" sz="2000"/>
          </a:p>
          <a:p>
            <a:pPr lvl="2"/>
            <a:r>
              <a:rPr lang="en-US" sz="2000"/>
              <a:t>Switch, Bridge, hub, repeater, gateway(Router) : </a:t>
            </a:r>
            <a:r>
              <a:rPr lang="en-US" sz="2000" err="1"/>
              <a:t>Thiết</a:t>
            </a:r>
            <a:r>
              <a:rPr lang="en-US" sz="2000"/>
              <a:t> </a:t>
            </a:r>
            <a:r>
              <a:rPr lang="en-US" sz="2000" err="1"/>
              <a:t>bị</a:t>
            </a:r>
            <a:r>
              <a:rPr lang="en-US" sz="2000"/>
              <a:t> ở </a:t>
            </a:r>
            <a:r>
              <a:rPr lang="en-US" sz="2000" err="1"/>
              <a:t>tầng</a:t>
            </a:r>
            <a:r>
              <a:rPr lang="en-US" sz="2000"/>
              <a:t> </a:t>
            </a:r>
            <a:r>
              <a:rPr lang="en-US" sz="2000" err="1"/>
              <a:t>vật</a:t>
            </a:r>
            <a:r>
              <a:rPr lang="en-US" sz="2000"/>
              <a:t> </a:t>
            </a:r>
            <a:r>
              <a:rPr lang="en-US" sz="2000" err="1"/>
              <a:t>lý</a:t>
            </a:r>
            <a:r>
              <a:rPr lang="en-US" sz="2000"/>
              <a:t> – Kết </a:t>
            </a:r>
            <a:r>
              <a:rPr lang="en-US" sz="2000" err="1"/>
              <a:t>nói</a:t>
            </a:r>
            <a:r>
              <a:rPr lang="en-US" sz="2000"/>
              <a:t> </a:t>
            </a:r>
            <a:r>
              <a:rPr lang="en-US" sz="2000" err="1"/>
              <a:t>nhiều</a:t>
            </a:r>
            <a:r>
              <a:rPr lang="en-US" sz="2000"/>
              <a:t> </a:t>
            </a:r>
            <a:r>
              <a:rPr lang="en-US" sz="2000" err="1"/>
              <a:t>máy</a:t>
            </a:r>
            <a:r>
              <a:rPr lang="en-US" sz="2000"/>
              <a:t> </a:t>
            </a:r>
            <a:r>
              <a:rPr lang="en-US" sz="2000" err="1"/>
              <a:t>tính</a:t>
            </a:r>
            <a:r>
              <a:rPr lang="en-US" sz="2000"/>
              <a:t> </a:t>
            </a:r>
            <a:r>
              <a:rPr lang="en-US" sz="2000" err="1"/>
              <a:t>trong</a:t>
            </a:r>
            <a:r>
              <a:rPr lang="en-US" sz="2000"/>
              <a:t> </a:t>
            </a:r>
            <a:r>
              <a:rPr lang="en-US" sz="2000" err="1"/>
              <a:t>cùng</a:t>
            </a:r>
            <a:r>
              <a:rPr lang="en-US" sz="2000"/>
              <a:t> 1 </a:t>
            </a:r>
            <a:r>
              <a:rPr lang="en-US" sz="2000" err="1"/>
              <a:t>mạng</a:t>
            </a:r>
            <a:endParaRPr lang="en-US" sz="2000"/>
          </a:p>
          <a:p>
            <a:pPr lvl="1"/>
            <a:r>
              <a:rPr lang="en-US" sz="2400" err="1"/>
              <a:t>Dùng</a:t>
            </a:r>
            <a:r>
              <a:rPr lang="en-US" sz="2400"/>
              <a:t> </a:t>
            </a:r>
            <a:r>
              <a:rPr lang="en-US" sz="2400" err="1"/>
              <a:t>để</a:t>
            </a:r>
            <a:r>
              <a:rPr lang="en-US" sz="2400"/>
              <a:t> </a:t>
            </a:r>
            <a:r>
              <a:rPr lang="en-US" sz="2400" err="1"/>
              <a:t>truy</a:t>
            </a:r>
            <a:r>
              <a:rPr lang="en-US" sz="2400"/>
              <a:t> </a:t>
            </a:r>
            <a:r>
              <a:rPr lang="en-US" sz="2400" err="1"/>
              <a:t>cập</a:t>
            </a:r>
            <a:r>
              <a:rPr lang="en-US" sz="2400"/>
              <a:t> </a:t>
            </a:r>
            <a:r>
              <a:rPr lang="en-US" sz="2400" err="1"/>
              <a:t>từ</a:t>
            </a:r>
            <a:r>
              <a:rPr lang="en-US" sz="2400"/>
              <a:t> </a:t>
            </a:r>
            <a:r>
              <a:rPr lang="en-US" sz="2400" err="1"/>
              <a:t>xa</a:t>
            </a:r>
            <a:endParaRPr lang="en-US" sz="2400"/>
          </a:p>
          <a:p>
            <a:pPr lvl="2"/>
            <a:r>
              <a:rPr lang="en-US" sz="2000"/>
              <a:t>Modem, ADSL modem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mạng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err="1"/>
              <a:t>Tầng</a:t>
            </a:r>
            <a:r>
              <a:rPr lang="en-US"/>
              <a:t> 1: modem, repeater, hub</a:t>
            </a:r>
          </a:p>
          <a:p>
            <a:pPr eaLnBrk="1" hangingPunct="1"/>
            <a:r>
              <a:rPr lang="en-US" err="1"/>
              <a:t>Tầng</a:t>
            </a:r>
            <a:r>
              <a:rPr lang="en-US"/>
              <a:t> 2: bridge, switch</a:t>
            </a:r>
          </a:p>
          <a:p>
            <a:pPr eaLnBrk="1" hangingPunct="1"/>
            <a:r>
              <a:rPr lang="en-US" err="1"/>
              <a:t>Tầng</a:t>
            </a:r>
            <a:r>
              <a:rPr lang="en-US"/>
              <a:t> 3: router</a:t>
            </a:r>
          </a:p>
          <a:p>
            <a:r>
              <a:rPr lang="en-US" err="1"/>
              <a:t>Khác</a:t>
            </a:r>
            <a:r>
              <a:rPr lang="en-US"/>
              <a:t>: NIC, access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Modem - 1</a:t>
            </a:r>
            <a:endParaRPr lang="en-US" sz="360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b="1"/>
              <a:t>MODEM = </a:t>
            </a:r>
            <a:r>
              <a:rPr lang="en-US" sz="2800" b="1" err="1"/>
              <a:t>MO</a:t>
            </a:r>
            <a:r>
              <a:rPr lang="en-US" sz="2800" err="1"/>
              <a:t>dulate</a:t>
            </a:r>
            <a:r>
              <a:rPr lang="en-US" sz="2800"/>
              <a:t> and </a:t>
            </a:r>
            <a:r>
              <a:rPr lang="en-US" sz="2800" b="1" err="1"/>
              <a:t>DEM</a:t>
            </a:r>
            <a:r>
              <a:rPr lang="en-US" sz="2800" err="1"/>
              <a:t>odulate</a:t>
            </a:r>
            <a:endParaRPr lang="en-US"/>
          </a:p>
          <a:p>
            <a:pPr eaLnBrk="1" hangingPunct="1"/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qua </a:t>
            </a:r>
            <a:r>
              <a:rPr lang="en-US" err="1"/>
              <a:t>mạng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</a:t>
            </a:r>
            <a:r>
              <a:rPr lang="en-US" err="1"/>
              <a:t>thoại</a:t>
            </a:r>
            <a:endParaRPr lang="en-US"/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2971800"/>
            <a:ext cx="60960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381000"/>
            <a:ext cx="11715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Modem - 2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err="1"/>
              <a:t>Chức</a:t>
            </a:r>
            <a:r>
              <a:rPr lang="en-US" sz="2800"/>
              <a:t> </a:t>
            </a:r>
            <a:r>
              <a:rPr lang="en-US" sz="2800" err="1"/>
              <a:t>năng</a:t>
            </a:r>
            <a:r>
              <a:rPr lang="en-US" sz="2800"/>
              <a:t>:</a:t>
            </a:r>
          </a:p>
          <a:p>
            <a:pPr lvl="1" eaLnBrk="1" hangingPunct="1"/>
            <a:r>
              <a:rPr lang="en-US" sz="2400" err="1">
                <a:latin typeface="Times New Roman" pitchFamily="18" charset="0"/>
              </a:rPr>
              <a:t>Điều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chế</a:t>
            </a:r>
            <a:r>
              <a:rPr lang="en-US" sz="2400" b="1"/>
              <a:t> [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Mo</a:t>
            </a:r>
            <a:r>
              <a:rPr lang="en-US" sz="2400" b="1">
                <a:latin typeface="Times New Roman" pitchFamily="18" charset="0"/>
              </a:rPr>
              <a:t>dulate</a:t>
            </a:r>
            <a:r>
              <a:rPr lang="en-US" sz="2400"/>
              <a:t>]: </a:t>
            </a:r>
            <a:r>
              <a:rPr lang="en-US" sz="2400" err="1">
                <a:latin typeface="Times New Roman" pitchFamily="18" charset="0"/>
              </a:rPr>
              <a:t>chuyển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đổi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tín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hiệu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số</a:t>
            </a:r>
            <a:r>
              <a:rPr lang="en-US" sz="2400"/>
              <a:t> (</a:t>
            </a:r>
            <a:r>
              <a:rPr lang="en-US" sz="2400">
                <a:latin typeface="Times New Roman" pitchFamily="18" charset="0"/>
              </a:rPr>
              <a:t>digital</a:t>
            </a:r>
            <a:r>
              <a:rPr lang="en-US" sz="2400"/>
              <a:t>) </a:t>
            </a:r>
            <a:r>
              <a:rPr lang="en-US" sz="2400" err="1">
                <a:latin typeface="Times New Roman" pitchFamily="18" charset="0"/>
              </a:rPr>
              <a:t>trên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máy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tính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thành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tín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hiệu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tương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tự</a:t>
            </a:r>
            <a:r>
              <a:rPr lang="en-US" sz="2400"/>
              <a:t> (</a:t>
            </a:r>
            <a:r>
              <a:rPr lang="en-US" sz="2400">
                <a:latin typeface="Times New Roman" pitchFamily="18" charset="0"/>
              </a:rPr>
              <a:t>analog</a:t>
            </a:r>
            <a:r>
              <a:rPr lang="en-US" sz="2400"/>
              <a:t>) </a:t>
            </a:r>
            <a:r>
              <a:rPr lang="en-US" sz="2400" err="1">
                <a:latin typeface="Times New Roman" pitchFamily="18" charset="0"/>
              </a:rPr>
              <a:t>trên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điện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thoại</a:t>
            </a:r>
            <a:r>
              <a:rPr lang="en-US" sz="2400"/>
              <a:t>.</a:t>
            </a:r>
          </a:p>
          <a:p>
            <a:pPr lvl="1" eaLnBrk="1" hangingPunct="1"/>
            <a:r>
              <a:rPr lang="en-US" sz="2400" err="1">
                <a:latin typeface="Times New Roman" pitchFamily="18" charset="0"/>
              </a:rPr>
              <a:t>Giải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điều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chế</a:t>
            </a:r>
            <a:r>
              <a:rPr lang="en-US" sz="2400"/>
              <a:t> </a:t>
            </a:r>
            <a:r>
              <a:rPr lang="en-US" sz="2400" b="1"/>
              <a:t>[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Dem</a:t>
            </a:r>
            <a:r>
              <a:rPr lang="en-US" sz="2400" b="1">
                <a:latin typeface="Times New Roman" pitchFamily="18" charset="0"/>
              </a:rPr>
              <a:t>odulate</a:t>
            </a:r>
            <a:r>
              <a:rPr lang="en-US" sz="2400"/>
              <a:t>]: </a:t>
            </a:r>
            <a:r>
              <a:rPr lang="en-US" sz="2400" err="1">
                <a:latin typeface="Times New Roman" pitchFamily="18" charset="0"/>
              </a:rPr>
              <a:t>chuyển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đổi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tín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hiệu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tín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hiệu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tương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tự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trên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điện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thoại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thành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tín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hiệu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số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trên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máy</a:t>
            </a:r>
            <a:r>
              <a:rPr lang="en-US" sz="2400"/>
              <a:t> </a:t>
            </a:r>
            <a:r>
              <a:rPr lang="en-US" sz="2400" err="1">
                <a:latin typeface="Times New Roman" pitchFamily="18" charset="0"/>
              </a:rPr>
              <a:t>tính</a:t>
            </a:r>
            <a:endParaRPr lang="en-US" sz="2400">
              <a:latin typeface="Times New Roman" pitchFamily="18" charset="0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381000"/>
            <a:ext cx="11715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Repeater - 1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Repeater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là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thiết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bị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mạng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nối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kết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nhánh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mạng</a:t>
            </a:r>
            <a:endParaRPr lang="en-US">
              <a:latin typeface="Times New Roman" pitchFamily="18" charset="0"/>
            </a:endParaRPr>
          </a:p>
          <a:p>
            <a:pPr lvl="1" eaLnBrk="1" hangingPunct="1"/>
            <a:r>
              <a:rPr lang="en-US" err="1">
                <a:latin typeface="Times New Roman" pitchFamily="18" charset="0"/>
              </a:rPr>
              <a:t>nhận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tín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hiệu</a:t>
            </a:r>
            <a:r>
              <a:rPr lang="en-US"/>
              <a:t> </a:t>
            </a:r>
            <a:r>
              <a:rPr lang="en-US">
                <a:latin typeface="Times New Roman" pitchFamily="18" charset="0"/>
              </a:rPr>
              <a:t>ở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một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nhánh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mạng</a:t>
            </a:r>
            <a:endParaRPr lang="en-US">
              <a:latin typeface="Times New Roman" pitchFamily="18" charset="0"/>
            </a:endParaRPr>
          </a:p>
          <a:p>
            <a:pPr lvl="1" eaLnBrk="1" hangingPunct="1"/>
            <a:r>
              <a:rPr lang="en-US" err="1">
                <a:latin typeface="Times New Roman" pitchFamily="18" charset="0"/>
              </a:rPr>
              <a:t>khuyếch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đại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tín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hiệu</a:t>
            </a:r>
            <a:r>
              <a:rPr lang="en-US">
                <a:latin typeface="Times New Roman" pitchFamily="18" charset="0"/>
              </a:rPr>
              <a:t> (</a:t>
            </a:r>
            <a:r>
              <a:rPr lang="en-US" err="1">
                <a:latin typeface="Times New Roman" pitchFamily="18" charset="0"/>
              </a:rPr>
              <a:t>không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xử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lý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nội</a:t>
            </a:r>
            <a:r>
              <a:rPr lang="en-US">
                <a:latin typeface="Times New Roman" pitchFamily="18" charset="0"/>
              </a:rPr>
              <a:t> dung)</a:t>
            </a:r>
          </a:p>
          <a:p>
            <a:pPr lvl="1" eaLnBrk="1" hangingPunct="1"/>
            <a:r>
              <a:rPr lang="en-US" err="1">
                <a:latin typeface="Times New Roman" pitchFamily="18" charset="0"/>
              </a:rPr>
              <a:t>truyền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đi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tiếp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vào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nhánh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mạng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còn</a:t>
            </a:r>
            <a:r>
              <a:rPr lang="en-US"/>
              <a:t> </a:t>
            </a:r>
            <a:r>
              <a:rPr lang="en-US" err="1">
                <a:latin typeface="Times New Roman" pitchFamily="18" charset="0"/>
              </a:rPr>
              <a:t>lại</a:t>
            </a:r>
            <a:endParaRPr lang="en-US">
              <a:latin typeface="Times New Roman" pitchFamily="18" charset="0"/>
            </a:endParaRPr>
          </a:p>
          <a:p>
            <a:pPr eaLnBrk="1" hangingPunct="1"/>
            <a:r>
              <a:rPr lang="en-US" err="1">
                <a:latin typeface="Times New Roman" pitchFamily="18" charset="0"/>
              </a:rPr>
              <a:t>Số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lượng</a:t>
            </a:r>
            <a:r>
              <a:rPr lang="en-US">
                <a:latin typeface="Times New Roman" pitchFamily="18" charset="0"/>
              </a:rPr>
              <a:t> repeater </a:t>
            </a:r>
            <a:r>
              <a:rPr lang="en-US" err="1">
                <a:latin typeface="Times New Roman" pitchFamily="18" charset="0"/>
              </a:rPr>
              <a:t>trong</a:t>
            </a:r>
            <a:r>
              <a:rPr lang="en-US">
                <a:latin typeface="Times New Roman" pitchFamily="18" charset="0"/>
              </a:rPr>
              <a:t> 1 </a:t>
            </a:r>
            <a:r>
              <a:rPr lang="en-US" err="1">
                <a:latin typeface="Times New Roman" pitchFamily="18" charset="0"/>
              </a:rPr>
              <a:t>mạng</a:t>
            </a:r>
            <a:r>
              <a:rPr lang="en-US">
                <a:latin typeface="Times New Roman" pitchFamily="18" charset="0"/>
              </a:rPr>
              <a:t> LAN </a:t>
            </a:r>
            <a:r>
              <a:rPr lang="en-US" err="1">
                <a:latin typeface="Times New Roman" pitchFamily="18" charset="0"/>
              </a:rPr>
              <a:t>có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</a:rPr>
              <a:t>hạn</a:t>
            </a:r>
            <a:endParaRPr lang="en-US">
              <a:latin typeface="Times New Roman" pitchFamily="18" charset="0"/>
            </a:endParaRPr>
          </a:p>
          <a:p>
            <a:pPr lvl="1"/>
            <a:r>
              <a:rPr lang="en-US">
                <a:latin typeface="Times New Roman" pitchFamily="18" charset="0"/>
              </a:rPr>
              <a:t>Quy </a:t>
            </a:r>
            <a:r>
              <a:rPr lang="en-US" err="1">
                <a:latin typeface="Times New Roman" pitchFamily="18" charset="0"/>
              </a:rPr>
              <a:t>luật</a:t>
            </a:r>
            <a:r>
              <a:rPr lang="en-US">
                <a:latin typeface="Times New Roman" pitchFamily="18" charset="0"/>
              </a:rPr>
              <a:t> 5 4 3 2 1</a:t>
            </a:r>
          </a:p>
          <a:p>
            <a:pPr eaLnBrk="1" hangingPunct="1"/>
            <a:endParaRPr lang="en-US"/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841875"/>
            <a:ext cx="68580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Repeater – minh </a:t>
            </a:r>
            <a:r>
              <a:rPr lang="en-US" err="1"/>
              <a:t>họa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mạng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690514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1336</Words>
  <Application>Microsoft Office PowerPoint</Application>
  <PresentationFormat>On-screen Show (4:3)</PresentationFormat>
  <Paragraphs>293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Comic Sans MS</vt:lpstr>
      <vt:lpstr>Helvetica</vt:lpstr>
      <vt:lpstr>Tahoma</vt:lpstr>
      <vt:lpstr>Times New Roman</vt:lpstr>
      <vt:lpstr>Wingdings</vt:lpstr>
      <vt:lpstr>Wingdings 3</vt:lpstr>
      <vt:lpstr>Office Theme</vt:lpstr>
      <vt:lpstr>Clip</vt:lpstr>
      <vt:lpstr>Chương 05 Thiết bị mạng</vt:lpstr>
      <vt:lpstr>Nội dung</vt:lpstr>
      <vt:lpstr>Collision</vt:lpstr>
      <vt:lpstr>Giới thiệu</vt:lpstr>
      <vt:lpstr>Các thiết bị mạng</vt:lpstr>
      <vt:lpstr>Modem - 1</vt:lpstr>
      <vt:lpstr>Modem - 2</vt:lpstr>
      <vt:lpstr>Repeater - 1</vt:lpstr>
      <vt:lpstr>Repeater – minh họa tín hiệu mạng</vt:lpstr>
      <vt:lpstr>Hub</vt:lpstr>
      <vt:lpstr>Hub – minh họa tín hiệu mạng</vt:lpstr>
      <vt:lpstr>Hub – phân loại</vt:lpstr>
      <vt:lpstr>Repeater &amp; hub</vt:lpstr>
      <vt:lpstr>Bridge - 1</vt:lpstr>
      <vt:lpstr>Bridge – minh họa tín hiệu mạng</vt:lpstr>
      <vt:lpstr>Bridge – minh họa tín hiệu mạng</vt:lpstr>
      <vt:lpstr>Bridge - 3</vt:lpstr>
      <vt:lpstr>Switch - 1</vt:lpstr>
      <vt:lpstr>Switch - 2</vt:lpstr>
      <vt:lpstr>Switch – học địa chỉ mac - 1</vt:lpstr>
      <vt:lpstr>Switch – học địa chỉ mac - 2</vt:lpstr>
      <vt:lpstr>Switch – học địa chỉ mac - 3</vt:lpstr>
      <vt:lpstr>Switch – VLAN</vt:lpstr>
      <vt:lpstr>Router</vt:lpstr>
      <vt:lpstr>NIC</vt:lpstr>
      <vt:lpstr>Access Point</vt:lpstr>
      <vt:lpstr>THIẾT BỊ MẠNG</vt:lpstr>
      <vt:lpstr>Nội dung</vt:lpstr>
      <vt:lpstr>Collision domain - Broadcast domain </vt:lpstr>
      <vt:lpstr>Các thiết bị mạng</vt:lpstr>
      <vt:lpstr>Ví dụ 1</vt:lpstr>
      <vt:lpstr>Ví dụ 2</vt:lpstr>
      <vt:lpstr>Tài liệu tham khảo</vt:lpstr>
    </vt:vector>
  </TitlesOfParts>
  <Company>sedept.fit.hcmus.edu.vn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36435</cp:lastModifiedBy>
  <cp:revision>55</cp:revision>
  <dcterms:created xsi:type="dcterms:W3CDTF">2011-10-20T15:27:09Z</dcterms:created>
  <dcterms:modified xsi:type="dcterms:W3CDTF">2020-12-14T04:07:49Z</dcterms:modified>
</cp:coreProperties>
</file>