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  <p:sldMasterId id="2147483653" r:id="rId4"/>
    <p:sldMasterId id="2147483654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Akatab"/>
      <p:regular r:id="rId29"/>
      <p:bold r:id="rId30"/>
    </p:embeddedFont>
    <p:embeddedFont>
      <p:font typeface="Noto Serif Ethiopic Light"/>
      <p:regular r:id="rId31"/>
      <p:bold r:id="rId32"/>
    </p:embeddedFont>
    <p:embeddedFont>
      <p:font typeface="Noto Serif Ethiopic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Akatab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otoSerifEthiopicLight-regular.fntdata"/><Relationship Id="rId30" Type="http://schemas.openxmlformats.org/officeDocument/2006/relationships/font" Target="fonts/Akatab-bold.fntdata"/><Relationship Id="rId11" Type="http://schemas.openxmlformats.org/officeDocument/2006/relationships/slide" Target="slides/slide4.xml"/><Relationship Id="rId33" Type="http://schemas.openxmlformats.org/officeDocument/2006/relationships/font" Target="fonts/NotoSerifEthiopic-regular.fntdata"/><Relationship Id="rId10" Type="http://schemas.openxmlformats.org/officeDocument/2006/relationships/slide" Target="slides/slide3.xml"/><Relationship Id="rId32" Type="http://schemas.openxmlformats.org/officeDocument/2006/relationships/font" Target="fonts/NotoSerifEthiopicLigh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NotoSerifEthiopic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5216cd2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5216cd29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5216cd2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e5216cd29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5216cd2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e5216cd29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216cd2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5216cd29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5216cd2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e5216cd29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5216cd2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5216cd29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5216cd2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e5216cd29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5216cd2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5216cd29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5216cd2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e5216cd296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5216cd2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e5216cd296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5216cd29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5216cd29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5216cd2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e5216cd29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71360" y="145800"/>
            <a:ext cx="8800920" cy="4851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240" rotWithShape="0" algn="bl" dir="5400000" dist="19080">
              <a:schemeClr val="dk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472840" y="1450440"/>
            <a:ext cx="561852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360" y="145800"/>
            <a:ext cx="8800920" cy="4851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240" rotWithShape="0" algn="bl" dir="5400000" dist="19080">
              <a:schemeClr val="dk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444960"/>
            <a:ext cx="770364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976760"/>
            <a:ext cx="741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>
            <a:off x="435600" y="97200"/>
            <a:ext cx="8272440" cy="4901040"/>
            <a:chOff x="435600" y="97200"/>
            <a:chExt cx="8272440" cy="4901040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435600" y="1292040"/>
              <a:ext cx="91080" cy="3706200"/>
              <a:chOff x="435600" y="1292040"/>
              <a:chExt cx="91080" cy="3706200"/>
            </a:xfrm>
          </p:grpSpPr>
          <p:sp>
            <p:nvSpPr>
              <p:cNvPr id="18" name="Google Shape;18;p3"/>
              <p:cNvSpPr/>
              <p:nvPr/>
            </p:nvSpPr>
            <p:spPr>
              <a:xfrm flipH="1" rot="-5400000">
                <a:off x="228960" y="1499400"/>
                <a:ext cx="504720" cy="9072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350" lIns="91425" spcFirstLastPara="1" rIns="91425" wrap="square" tIns="453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" name="Google Shape;19;p3"/>
              <p:cNvCxnSpPr/>
              <p:nvPr/>
            </p:nvCxnSpPr>
            <p:spPr>
              <a:xfrm>
                <a:off x="435600" y="1292040"/>
                <a:ext cx="360" cy="3706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868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" name="Google Shape;20;p3"/>
            <p:cNvGrpSpPr/>
            <p:nvPr/>
          </p:nvGrpSpPr>
          <p:grpSpPr>
            <a:xfrm>
              <a:off x="8616960" y="97200"/>
              <a:ext cx="91080" cy="3706200"/>
              <a:chOff x="8616960" y="97200"/>
              <a:chExt cx="91080" cy="3706200"/>
            </a:xfrm>
          </p:grpSpPr>
          <p:sp>
            <p:nvSpPr>
              <p:cNvPr id="21" name="Google Shape;21;p3"/>
              <p:cNvSpPr/>
              <p:nvPr/>
            </p:nvSpPr>
            <p:spPr>
              <a:xfrm rot="-5400000">
                <a:off x="8410320" y="3505320"/>
                <a:ext cx="504720" cy="9072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350" lIns="91425" spcFirstLastPara="1" rIns="91425" wrap="square" tIns="453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3"/>
              <p:cNvCxnSpPr/>
              <p:nvPr/>
            </p:nvCxnSpPr>
            <p:spPr>
              <a:xfrm flipH="1" rot="10800000">
                <a:off x="8616960" y="97200"/>
                <a:ext cx="360" cy="3706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868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71360" y="145800"/>
            <a:ext cx="8800920" cy="4851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240" rotWithShape="0" algn="bl" dir="5400000" dist="19080">
              <a:schemeClr val="dk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4960"/>
            <a:ext cx="770364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0000" y="1976760"/>
            <a:ext cx="7418880" cy="21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30" name="Google Shape;30;p5"/>
          <p:cNvGrpSpPr/>
          <p:nvPr/>
        </p:nvGrpSpPr>
        <p:grpSpPr>
          <a:xfrm>
            <a:off x="435600" y="97200"/>
            <a:ext cx="8272440" cy="4901040"/>
            <a:chOff x="435600" y="97200"/>
            <a:chExt cx="8272440" cy="4901040"/>
          </a:xfrm>
        </p:grpSpPr>
        <p:grpSp>
          <p:nvGrpSpPr>
            <p:cNvPr id="31" name="Google Shape;31;p5"/>
            <p:cNvGrpSpPr/>
            <p:nvPr/>
          </p:nvGrpSpPr>
          <p:grpSpPr>
            <a:xfrm>
              <a:off x="435600" y="1292040"/>
              <a:ext cx="91080" cy="3706200"/>
              <a:chOff x="435600" y="1292040"/>
              <a:chExt cx="91080" cy="3706200"/>
            </a:xfrm>
          </p:grpSpPr>
          <p:sp>
            <p:nvSpPr>
              <p:cNvPr id="32" name="Google Shape;32;p5"/>
              <p:cNvSpPr/>
              <p:nvPr/>
            </p:nvSpPr>
            <p:spPr>
              <a:xfrm flipH="1" rot="-5400000">
                <a:off x="228960" y="1499400"/>
                <a:ext cx="504720" cy="9072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350" lIns="91425" spcFirstLastPara="1" rIns="91425" wrap="square" tIns="45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" name="Google Shape;33;p5"/>
              <p:cNvCxnSpPr/>
              <p:nvPr/>
            </p:nvCxnSpPr>
            <p:spPr>
              <a:xfrm>
                <a:off x="435600" y="1292040"/>
                <a:ext cx="360" cy="3706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868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" name="Google Shape;34;p5"/>
            <p:cNvGrpSpPr/>
            <p:nvPr/>
          </p:nvGrpSpPr>
          <p:grpSpPr>
            <a:xfrm>
              <a:off x="8616960" y="97200"/>
              <a:ext cx="91080" cy="3706200"/>
              <a:chOff x="8616960" y="97200"/>
              <a:chExt cx="91080" cy="3706200"/>
            </a:xfrm>
          </p:grpSpPr>
          <p:sp>
            <p:nvSpPr>
              <p:cNvPr id="35" name="Google Shape;35;p5"/>
              <p:cNvSpPr/>
              <p:nvPr/>
            </p:nvSpPr>
            <p:spPr>
              <a:xfrm rot="-5400000">
                <a:off x="8410320" y="3505320"/>
                <a:ext cx="504720" cy="9072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350" lIns="91425" spcFirstLastPara="1" rIns="91425" wrap="square" tIns="45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" name="Google Shape;36;p5"/>
              <p:cNvCxnSpPr/>
              <p:nvPr/>
            </p:nvCxnSpPr>
            <p:spPr>
              <a:xfrm flipH="1" rot="10800000">
                <a:off x="8616960" y="97200"/>
                <a:ext cx="360" cy="3706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8684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171360" y="145800"/>
            <a:ext cx="8800920" cy="4851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240" rotWithShape="0" algn="bl" dir="5400000" dist="19080">
              <a:schemeClr val="dk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43" name="Google Shape;43;p7"/>
          <p:cNvGrpSpPr/>
          <p:nvPr/>
        </p:nvGrpSpPr>
        <p:grpSpPr>
          <a:xfrm>
            <a:off x="165600" y="4608720"/>
            <a:ext cx="7941240" cy="90720"/>
            <a:chOff x="165600" y="4608720"/>
            <a:chExt cx="7941240" cy="90720"/>
          </a:xfrm>
        </p:grpSpPr>
        <p:cxnSp>
          <p:nvCxnSpPr>
            <p:cNvPr id="44" name="Google Shape;44;p7"/>
            <p:cNvCxnSpPr/>
            <p:nvPr/>
          </p:nvCxnSpPr>
          <p:spPr>
            <a:xfrm flipH="1">
              <a:off x="165600" y="4699080"/>
              <a:ext cx="7941240" cy="360"/>
            </a:xfrm>
            <a:prstGeom prst="straightConnector1">
              <a:avLst/>
            </a:prstGeom>
            <a:noFill/>
            <a:ln cap="flat" cmpd="sng" w="9525">
              <a:solidFill>
                <a:srgbClr val="58684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" name="Google Shape;45;p7"/>
            <p:cNvSpPr/>
            <p:nvPr/>
          </p:nvSpPr>
          <p:spPr>
            <a:xfrm rot="10800000">
              <a:off x="7602120" y="4608720"/>
              <a:ext cx="504720" cy="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350" lIns="91425" spcFirstLastPara="1" rIns="91425" wrap="square" tIns="45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70200" y="1032840"/>
            <a:ext cx="779292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Noto Serif Ethiopic"/>
              <a:buNone/>
            </a:pPr>
            <a:r>
              <a:rPr b="0" lang="en-US" sz="43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         Discussion forum</a:t>
            </a:r>
            <a:endParaRPr b="0" sz="4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9"/>
          <p:cNvGrpSpPr/>
          <p:nvPr/>
        </p:nvGrpSpPr>
        <p:grpSpPr>
          <a:xfrm>
            <a:off x="169200" y="498600"/>
            <a:ext cx="8386200" cy="91080"/>
            <a:chOff x="169200" y="498600"/>
            <a:chExt cx="8386200" cy="91080"/>
          </a:xfrm>
        </p:grpSpPr>
        <p:cxnSp>
          <p:nvCxnSpPr>
            <p:cNvPr id="55" name="Google Shape;55;p9"/>
            <p:cNvCxnSpPr/>
            <p:nvPr/>
          </p:nvCxnSpPr>
          <p:spPr>
            <a:xfrm>
              <a:off x="169200" y="589320"/>
              <a:ext cx="8386200" cy="360"/>
            </a:xfrm>
            <a:prstGeom prst="straightConnector1">
              <a:avLst/>
            </a:prstGeom>
            <a:noFill/>
            <a:ln cap="flat" cmpd="sng" w="9525">
              <a:solidFill>
                <a:srgbClr val="58684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9"/>
            <p:cNvSpPr/>
            <p:nvPr/>
          </p:nvSpPr>
          <p:spPr>
            <a:xfrm>
              <a:off x="8049960" y="498600"/>
              <a:ext cx="504720" cy="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350" lIns="91425" spcFirstLastPara="1" rIns="91425" wrap="square" tIns="45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9"/>
          <p:cNvGrpSpPr/>
          <p:nvPr/>
        </p:nvGrpSpPr>
        <p:grpSpPr>
          <a:xfrm>
            <a:off x="1101600" y="146160"/>
            <a:ext cx="90720" cy="3697560"/>
            <a:chOff x="1101600" y="146160"/>
            <a:chExt cx="90720" cy="3697560"/>
          </a:xfrm>
        </p:grpSpPr>
        <p:sp>
          <p:nvSpPr>
            <p:cNvPr id="58" name="Google Shape;58;p9"/>
            <p:cNvSpPr/>
            <p:nvPr/>
          </p:nvSpPr>
          <p:spPr>
            <a:xfrm rot="-5400000">
              <a:off x="894600" y="3546000"/>
              <a:ext cx="504720" cy="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350" lIns="91425" spcFirstLastPara="1" rIns="91425" wrap="square" tIns="45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59;p9"/>
            <p:cNvCxnSpPr/>
            <p:nvPr/>
          </p:nvCxnSpPr>
          <p:spPr>
            <a:xfrm flipH="1" rot="10800000">
              <a:off x="1109160" y="146160"/>
              <a:ext cx="360" cy="3435120"/>
            </a:xfrm>
            <a:prstGeom prst="straightConnector1">
              <a:avLst/>
            </a:prstGeom>
            <a:noFill/>
            <a:ln cap="flat" cmpd="sng" w="9525">
              <a:solidFill>
                <a:srgbClr val="58684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1663560" y="3459960"/>
            <a:ext cx="6300720" cy="676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Noto Serif Ethiopic Light"/>
                <a:ea typeface="Noto Serif Ethiopic Light"/>
                <a:cs typeface="Noto Serif Ethiopic Light"/>
                <a:sym typeface="Noto Serif Ethiopic Light"/>
              </a:rPr>
              <a:t>                                                 By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Noto Serif Ethiopic Light"/>
                <a:ea typeface="Noto Serif Ethiopic Light"/>
                <a:cs typeface="Noto Serif Ethiopic Light"/>
                <a:sym typeface="Noto Serif Ethiopic Light"/>
              </a:rPr>
              <a:t>                                            Sarath S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00" y="817800"/>
            <a:ext cx="5437651" cy="3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75" y="873700"/>
            <a:ext cx="5203724" cy="35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5" y="777200"/>
            <a:ext cx="5442300" cy="39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25" y="765125"/>
            <a:ext cx="5517374" cy="40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50" y="885749"/>
            <a:ext cx="5264026" cy="38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75" y="789250"/>
            <a:ext cx="5505299" cy="40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5" y="753050"/>
            <a:ext cx="5565599" cy="39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75" y="825449"/>
            <a:ext cx="6434174" cy="38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00" y="789249"/>
            <a:ext cx="6120526" cy="39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652680" y="264240"/>
            <a:ext cx="282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5" y="789249"/>
            <a:ext cx="6494501" cy="38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35240" y="497160"/>
            <a:ext cx="770364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oto Serif Ethiopic"/>
              <a:buNone/>
            </a:pPr>
            <a:r>
              <a:rPr b="0" lang="en-US" sz="35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Introduction</a:t>
            </a:r>
            <a:endParaRPr b="0" sz="3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35240" y="1332720"/>
            <a:ext cx="7145280" cy="30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399" lvl="0" marL="32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3811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In today's interconnected world, online community forums serve as vital platforms for communication, collaboration, and knowledge sharing among users with shared interests.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9" lvl="0" marL="438119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These platforms foster vibrant communities where individuals can engage in discussions, seek advice, and contribute valuable insights. </a:t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298440" lvl="0" marL="43812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However, as technology evolves and user expectations change, there arises a need to enhance existing forum systems or develop new ones that cater to the evolving needs of users.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0000" y="437760"/>
            <a:ext cx="7703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oto Serif Ethiopic"/>
              <a:buNone/>
            </a:pPr>
            <a:r>
              <a:rPr lang="en-US" sz="3500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Future aspects</a:t>
            </a:r>
            <a:endParaRPr b="0" sz="3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75360" y="1196280"/>
            <a:ext cx="75744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9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Search option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Sharing posts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Suggesting popular communities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Communities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Notifications </a:t>
            </a:r>
            <a:endParaRPr sz="1600">
              <a:solidFill>
                <a:schemeClr val="dk1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Add Friends</a:t>
            </a:r>
            <a:endParaRPr sz="1600">
              <a:solidFill>
                <a:schemeClr val="dk1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0000" y="199908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oto Serif Ethiopic"/>
              <a:buNone/>
            </a:pPr>
            <a:r>
              <a:rPr b="0" lang="en-US" sz="35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THANK YOU</a:t>
            </a:r>
            <a:endParaRPr b="0" sz="3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720000" y="437760"/>
            <a:ext cx="770364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oto Serif Ethiopic"/>
              <a:buNone/>
            </a:pPr>
            <a:r>
              <a:rPr b="0" lang="en-US" sz="35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Existing System</a:t>
            </a:r>
            <a:endParaRPr b="0" sz="3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51960" y="1196280"/>
            <a:ext cx="7574400" cy="27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The existing community forum system represents a foundation upon which users currently engage in discussions and exchange information. </a:t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It likely incorporates fundamental features such as user registration, post creation, commenting, and categorization of content.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This system may have served its purpose well in the past, but as user expectations evolve and technology advances, there is a need to evaluate its effectiveness and consider enhancements or alternatives to better meet the needs of the community.</a:t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erif Ethiopic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Some of the forum webs are Stack Overflow,Stack Exchange,Reddit,Quora,.Etc</a:t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720000" y="437760"/>
            <a:ext cx="7703640" cy="6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oto Serif Ethiopic"/>
              <a:buNone/>
            </a:pPr>
            <a:r>
              <a:rPr b="0" lang="en-US" sz="35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Proposed System</a:t>
            </a:r>
            <a:endParaRPr b="0" sz="3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675360" y="1196280"/>
            <a:ext cx="7574400" cy="27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The proposed system, leveraging the MERN stack, seeks to address the shortcomings of the existing system while introducing modern features and improved scalability.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Firebase Google Authentiation to login user by their google account.</a:t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 MongoDB will serve as the database, providing flexibility and scalability for storing user data, posts, comments, and other relevant information.</a:t>
            </a:r>
            <a:endParaRPr sz="1400">
              <a:solidFill>
                <a:schemeClr val="dk1"/>
              </a:solidFill>
              <a:highlight>
                <a:srgbClr val="FCFCFC"/>
              </a:highlight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175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400"/>
              <a:buFont typeface="Noto Serif Ethiopic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Noto Serif Ethiopic"/>
                <a:ea typeface="Noto Serif Ethiopic"/>
                <a:cs typeface="Noto Serif Ethiopic"/>
                <a:sym typeface="Noto Serif Ethiopic"/>
              </a:rPr>
              <a:t> Express.js will handle backend operations, facilitating communication between the frontend and the database.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20000" y="437760"/>
            <a:ext cx="7703640" cy="6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oto Serif Ethiopic"/>
              <a:buNone/>
            </a:pPr>
            <a:r>
              <a:rPr b="0" lang="en-US" sz="35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Software required</a:t>
            </a:r>
            <a:endParaRPr b="0" sz="3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75360" y="1196280"/>
            <a:ext cx="7574400" cy="27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Npm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Node js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React js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Mongo DB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Vim (Text edit</a:t>
            </a: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r)</a:t>
            </a:r>
            <a:endParaRPr sz="1600">
              <a:solidFill>
                <a:schemeClr val="dk1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Libraries : mongoose,dotenv,express,nodemon,firebase,etc.</a:t>
            </a:r>
            <a:endParaRPr sz="1600">
              <a:solidFill>
                <a:schemeClr val="dk1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0000" y="437760"/>
            <a:ext cx="7703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Noto Serif Ethiopic"/>
              <a:buNone/>
            </a:pPr>
            <a:r>
              <a:rPr b="0" lang="en-US" sz="3500" strike="noStrike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Modules Used</a:t>
            </a:r>
            <a:endParaRPr b="0" sz="3500" strike="noStrike">
              <a:solidFill>
                <a:srgbClr val="5868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75360" y="1196280"/>
            <a:ext cx="75744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Secure login using google</a:t>
            </a:r>
            <a:endParaRPr sz="1600">
              <a:solidFill>
                <a:srgbClr val="586847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Questionnair Session </a:t>
            </a:r>
            <a:endParaRPr sz="1600">
              <a:solidFill>
                <a:srgbClr val="586847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Interaction between users</a:t>
            </a:r>
            <a:endParaRPr sz="1600">
              <a:solidFill>
                <a:srgbClr val="586847"/>
              </a:solidFill>
              <a:latin typeface="Noto Serif Ethiopic"/>
              <a:ea typeface="Noto Serif Ethiopic"/>
              <a:cs typeface="Noto Serif Ethiopic"/>
              <a:sym typeface="Noto Serif Ethiopic"/>
            </a:endParaRPr>
          </a:p>
          <a:p>
            <a:pPr indent="-33012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86847"/>
              </a:buClr>
              <a:buSzPts val="1600"/>
              <a:buFont typeface="Noto Serif Ethiopic"/>
              <a:buChar char="●"/>
            </a:pPr>
            <a:r>
              <a:rPr lang="en-US" sz="1600">
                <a:solidFill>
                  <a:srgbClr val="586847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Collecting data</a:t>
            </a:r>
            <a:endParaRPr b="0" i="0" sz="1600" u="none" cap="none" strike="noStrike">
              <a:solidFill>
                <a:srgbClr val="5868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95590" y="156925"/>
            <a:ext cx="2906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Noto Serif Ethiopic"/>
              <a:buNone/>
            </a:pPr>
            <a:r>
              <a:rPr b="0" lang="en-US" sz="29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Code </a:t>
            </a:r>
            <a:endParaRPr b="0" sz="2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-684360" y="528120"/>
            <a:ext cx="171360" cy="45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75" y="715200"/>
            <a:ext cx="5137201" cy="40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95590" y="156925"/>
            <a:ext cx="29064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Noto Serif Ethiopic"/>
              <a:buNone/>
            </a:pPr>
            <a:r>
              <a:rPr b="0" lang="en-US" sz="2900" strike="noStrike">
                <a:solidFill>
                  <a:schemeClr val="accent2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Code </a:t>
            </a:r>
            <a:endParaRPr b="0" sz="2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-684360" y="528120"/>
            <a:ext cx="171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75" y="765625"/>
            <a:ext cx="5137200" cy="3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652680" y="264240"/>
            <a:ext cx="281988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rPr>
              <a:t>Output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25" y="711750"/>
            <a:ext cx="5698325" cy="40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ecutive Summary of Marketing Plan Infographics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xecutive Summary of Marketing Plan Infographics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xecutive Summary of Marketing Plan Infographics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