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t>Surya Raj M</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Final</a:t>
            </a:r>
            <a:r>
              <a:rPr lang="en-IN" sz="2400" b="1" spc="-165" dirty="0">
                <a:solidFill>
                  <a:srgbClr val="2D936B"/>
                </a:solidFill>
                <a:latin typeface="Trebuchet MS"/>
                <a:cs typeface="Trebuchet MS"/>
              </a:rPr>
              <a:t> </a:t>
            </a:r>
            <a:r>
              <a:rPr lang="en-IN" sz="2400" b="1" spc="-5" dirty="0">
                <a:solidFill>
                  <a:srgbClr val="2D936B"/>
                </a:solidFill>
                <a:latin typeface="Trebuchet MS"/>
                <a:cs typeface="Trebuchet MS"/>
              </a:rPr>
              <a:t>Project</a:t>
            </a:r>
            <a:endParaRPr lang="en-IN"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a:t>
            </a:r>
            <a:r>
              <a:rPr lang="en-IN" sz="2000" u="heavy" spc="25" dirty="0" err="1">
                <a:solidFill>
                  <a:srgbClr val="006FC0"/>
                </a:solidFill>
                <a:uFill>
                  <a:solidFill>
                    <a:srgbClr val="006FC0"/>
                  </a:solidFill>
                </a:uFill>
                <a:latin typeface="Trebuchet MS"/>
                <a:cs typeface="Trebuchet MS"/>
              </a:rPr>
              <a:t>i</a:t>
            </a:r>
            <a:r>
              <a:rPr sz="2000" u="heavy" spc="25" dirty="0" err="1">
                <a:solidFill>
                  <a:srgbClr val="006FC0"/>
                </a:solidFill>
                <a:uFill>
                  <a:solidFill>
                    <a:srgbClr val="006FC0"/>
                  </a:solidFill>
                </a:uFill>
                <a:latin typeface="Trebuchet MS"/>
                <a:cs typeface="Trebuchet MS"/>
              </a:rPr>
              <a:t>nk</a:t>
            </a:r>
            <a:endParaRPr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6B6FEC79-5CF4-76FB-F0A1-B90DD6C38177}"/>
              </a:ext>
            </a:extLst>
          </p:cNvPr>
          <p:cNvSpPr txBox="1"/>
          <p:nvPr/>
        </p:nvSpPr>
        <p:spPr>
          <a:xfrm>
            <a:off x="1860548" y="2193417"/>
            <a:ext cx="6981295" cy="954107"/>
          </a:xfrm>
          <a:prstGeom prst="rect">
            <a:avLst/>
          </a:prstGeom>
          <a:noFill/>
        </p:spPr>
        <p:txBody>
          <a:bodyPr wrap="square" rtlCol="0">
            <a:spAutoFit/>
          </a:bodyPr>
          <a:lstStyle/>
          <a:p>
            <a:r>
              <a:rPr lang="en-IN" sz="2800" dirty="0">
                <a:latin typeface="Amasis MT Pro Black" panose="020F0502020204030204" pitchFamily="18" charset="0"/>
              </a:rPr>
              <a:t>HR CHATBOT USING TRANSFORMERS AND LANGCHAIN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D17DA1F-18DC-13D4-86E4-59B4D6C90D2B}"/>
              </a:ext>
            </a:extLst>
          </p:cNvPr>
          <p:cNvSpPr txBox="1"/>
          <p:nvPr/>
        </p:nvSpPr>
        <p:spPr>
          <a:xfrm>
            <a:off x="2319337" y="1698931"/>
            <a:ext cx="7414641" cy="3231654"/>
          </a:xfrm>
          <a:prstGeom prst="rect">
            <a:avLst/>
          </a:prstGeom>
          <a:noFill/>
        </p:spPr>
        <p:txBody>
          <a:bodyPr wrap="square" rtlCol="0">
            <a:spAutoFit/>
          </a:bodyPr>
          <a:lstStyle/>
          <a:p>
            <a:pPr algn="just"/>
            <a:r>
              <a:rPr lang="en-US" sz="2000" b="1" dirty="0"/>
              <a:t>Streamline Onboarding Procedures</a:t>
            </a:r>
            <a:r>
              <a:rPr lang="en-US" b="1" dirty="0"/>
              <a:t>: </a:t>
            </a:r>
            <a:r>
              <a:rPr lang="en-US" dirty="0"/>
              <a:t>Automate the delivery of onboarding materials and instructions to new hires, making it easier for them to understand and follow necessary steps without manual intervention from HR personnel.</a:t>
            </a:r>
          </a:p>
          <a:p>
            <a:pPr algn="just"/>
            <a:r>
              <a:rPr lang="en-US" sz="2000" b="1" dirty="0"/>
              <a:t>Immediate Response to Queries</a:t>
            </a:r>
            <a:r>
              <a:rPr lang="en-US" b="1" dirty="0"/>
              <a:t>: </a:t>
            </a:r>
            <a:r>
              <a:rPr lang="en-US" dirty="0"/>
              <a:t>Provide instant, 24/7 assistance to new hires by answering FAQs about company policies, benefits, workplace culture, and procedural steps, reducing the workload on HR staff and speeding up the resolution of common issues.</a:t>
            </a:r>
          </a:p>
          <a:p>
            <a:pPr algn="just"/>
            <a:r>
              <a:rPr lang="en-US" sz="2000" b="1" dirty="0"/>
              <a:t>Enhance Employee Experience: </a:t>
            </a:r>
            <a:r>
              <a:rPr lang="en-US" dirty="0"/>
              <a:t>Offer a personalized onboarding experience that helps new employees feel welcomed and valued from day one, improving their overall perception of the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01000" y="305447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AB4940-2B6E-13E8-777A-0F32B1419A8A}"/>
              </a:ext>
            </a:extLst>
          </p:cNvPr>
          <p:cNvSpPr txBox="1"/>
          <p:nvPr/>
        </p:nvSpPr>
        <p:spPr>
          <a:xfrm>
            <a:off x="990600" y="1752600"/>
            <a:ext cx="6248400" cy="3416320"/>
          </a:xfrm>
          <a:prstGeom prst="rect">
            <a:avLst/>
          </a:prstGeom>
          <a:noFill/>
        </p:spPr>
        <p:txBody>
          <a:bodyPr wrap="square" rtlCol="0">
            <a:spAutoFit/>
          </a:bodyPr>
          <a:lstStyle/>
          <a:p>
            <a:pPr algn="just"/>
            <a:r>
              <a:rPr lang="en-US" dirty="0"/>
              <a:t>The onboarding process is a critical phase for integrating new hires into an organization, yet it is often fraught with challenges that can impact employee satisfaction and long-term retention. New employees typically face a steep learning curve related to understanding organizational policies, completing necessary paperwork, and integrating into the corporate culture. Traditional onboarding procedures rely heavily on human resource personnel to deliver information manually, handle queries, and ensure compliance with procedural requirements. This method is not only time-consuming but also prone to inconsistencies and delays, which can lead to frustration and a sense of isolation among new hires.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CC0E807-6B0A-8636-0F25-3E7138780E84}"/>
              </a:ext>
            </a:extLst>
          </p:cNvPr>
          <p:cNvSpPr txBox="1"/>
          <p:nvPr/>
        </p:nvSpPr>
        <p:spPr>
          <a:xfrm>
            <a:off x="739775" y="2179252"/>
            <a:ext cx="5800725" cy="2862322"/>
          </a:xfrm>
          <a:prstGeom prst="rect">
            <a:avLst/>
          </a:prstGeom>
          <a:noFill/>
        </p:spPr>
        <p:txBody>
          <a:bodyPr wrap="square" rtlCol="0">
            <a:spAutoFit/>
          </a:bodyPr>
          <a:lstStyle/>
          <a:p>
            <a:pPr algn="just"/>
            <a:r>
              <a:rPr lang="en-US" dirty="0"/>
              <a:t>This project aims to develop an AI-powered chatbot designed to streamline the onboarding process for new employees, improving their initial experience and reducing the administrative burden on human resources departments. By integrating Natural Language Processing (NLP) and machine learning technologies, the chatbot will provide round-the-clock support, answering common queries, guiding new hires through documentation, and personalizing the onboarding experience based on individual needs and responses.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D32B5FA-6F56-0B98-FD6D-C664F1041AA0}"/>
              </a:ext>
            </a:extLst>
          </p:cNvPr>
          <p:cNvSpPr txBox="1"/>
          <p:nvPr/>
        </p:nvSpPr>
        <p:spPr>
          <a:xfrm>
            <a:off x="1219200" y="2019300"/>
            <a:ext cx="3276600" cy="1754326"/>
          </a:xfrm>
          <a:prstGeom prst="rect">
            <a:avLst/>
          </a:prstGeom>
          <a:noFill/>
        </p:spPr>
        <p:txBody>
          <a:bodyPr wrap="square" rtlCol="0">
            <a:spAutoFit/>
          </a:bodyPr>
          <a:lstStyle/>
          <a:p>
            <a:pPr marL="342900" indent="-342900">
              <a:buFont typeface="+mj-lt"/>
              <a:buAutoNum type="arabicPeriod"/>
            </a:pPr>
            <a:r>
              <a:rPr lang="en-IN" dirty="0"/>
              <a:t>New Hires</a:t>
            </a:r>
          </a:p>
          <a:p>
            <a:pPr marL="342900" indent="-342900">
              <a:buFont typeface="+mj-lt"/>
              <a:buAutoNum type="arabicPeriod"/>
            </a:pPr>
            <a:r>
              <a:rPr lang="en-IN" dirty="0"/>
              <a:t>Human Resources (HR) Professionals</a:t>
            </a:r>
          </a:p>
          <a:p>
            <a:pPr marL="342900" indent="-342900">
              <a:buFont typeface="+mj-lt"/>
              <a:buAutoNum type="arabicPeriod"/>
            </a:pPr>
            <a:r>
              <a:rPr lang="en-IN" dirty="0"/>
              <a:t>IT Support Staff</a:t>
            </a:r>
          </a:p>
          <a:p>
            <a:pPr marL="342900" indent="-342900">
              <a:buFont typeface="+mj-lt"/>
              <a:buAutoNum type="arabicPeriod"/>
            </a:pPr>
            <a:r>
              <a:rPr lang="en-IN" dirty="0"/>
              <a:t>Compliance and Legal Teams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4AE987EE-FC4C-8AAC-C7DC-0120358C4D18}"/>
              </a:ext>
            </a:extLst>
          </p:cNvPr>
          <p:cNvSpPr txBox="1"/>
          <p:nvPr/>
        </p:nvSpPr>
        <p:spPr>
          <a:xfrm>
            <a:off x="2882900" y="1145540"/>
            <a:ext cx="6954520" cy="5693866"/>
          </a:xfrm>
          <a:prstGeom prst="rect">
            <a:avLst/>
          </a:prstGeom>
          <a:noFill/>
        </p:spPr>
        <p:txBody>
          <a:bodyPr wrap="square" rtlCol="0">
            <a:spAutoFit/>
          </a:bodyPr>
          <a:lstStyle/>
          <a:p>
            <a:endParaRPr lang="en-US" dirty="0"/>
          </a:p>
          <a:p>
            <a:r>
              <a:rPr lang="en-US" sz="2000" b="1" dirty="0"/>
              <a:t>For New Hires:</a:t>
            </a:r>
          </a:p>
          <a:p>
            <a:endParaRPr lang="en-US" i="1" dirty="0"/>
          </a:p>
          <a:p>
            <a:r>
              <a:rPr lang="en-US" i="1" dirty="0"/>
              <a:t>Reduced Overwhelm</a:t>
            </a:r>
            <a:r>
              <a:rPr lang="en-US" dirty="0"/>
              <a:t>: Simplifies the influx of new information, making it manageable and accessible at the pace the new hire prefers.</a:t>
            </a:r>
          </a:p>
          <a:p>
            <a:r>
              <a:rPr lang="en-US" b="1" dirty="0"/>
              <a:t>Enhanced Onboarding Experience</a:t>
            </a:r>
            <a:r>
              <a:rPr lang="en-US" dirty="0"/>
              <a:t>: Offers a welcoming and supportive interaction, which can significantly boost a new employee's morale and initial perception of the company.</a:t>
            </a:r>
          </a:p>
          <a:p>
            <a:r>
              <a:rPr lang="en-US" b="1" dirty="0"/>
              <a:t>Empowerment through Information: </a:t>
            </a:r>
            <a:r>
              <a:rPr lang="en-US" dirty="0"/>
              <a:t>Provides new hires with the resources and knowledge they need to feel confident and prepared, reducing the typical stress associated with starting a new job.</a:t>
            </a:r>
          </a:p>
          <a:p>
            <a:r>
              <a:rPr lang="en-US" sz="2000" b="1" dirty="0"/>
              <a:t>For HR Departments:</a:t>
            </a:r>
          </a:p>
          <a:p>
            <a:endParaRPr lang="en-US" dirty="0"/>
          </a:p>
          <a:p>
            <a:r>
              <a:rPr lang="en-US" b="1" dirty="0"/>
              <a:t>Increased Efficiency: </a:t>
            </a:r>
            <a:r>
              <a:rPr lang="en-US" dirty="0"/>
              <a:t>Reduces the manual workload by automating responses to common questions and document processing, allowing HR professionals to focus on higher-value tasks.</a:t>
            </a:r>
          </a:p>
          <a:p>
            <a:r>
              <a:rPr lang="en-US" b="1" dirty="0"/>
              <a:t>Improved Compliance</a:t>
            </a:r>
            <a:r>
              <a:rPr lang="en-US" dirty="0"/>
              <a:t>: Ensures that all required onboarding procedures, including legal documentation, are completed thoroughly and stored correctly.</a:t>
            </a:r>
          </a:p>
          <a:p>
            <a:r>
              <a:rPr lang="en-US" b="1" dirty="0"/>
              <a:t>Enhanced Employee Retention:</a:t>
            </a:r>
            <a:endParaRPr lang="en-IN"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DF1927B-3DFA-8079-DCCB-264620E35F4C}"/>
              </a:ext>
            </a:extLst>
          </p:cNvPr>
          <p:cNvSpPr txBox="1"/>
          <p:nvPr/>
        </p:nvSpPr>
        <p:spPr>
          <a:xfrm>
            <a:off x="2409825" y="2511058"/>
            <a:ext cx="7400925" cy="2352952"/>
          </a:xfrm>
          <a:prstGeom prst="rect">
            <a:avLst/>
          </a:prstGeom>
          <a:noFill/>
        </p:spPr>
        <p:txBody>
          <a:bodyPr wrap="square" rtlCol="0">
            <a:spAutoFit/>
          </a:bodyPr>
          <a:lstStyle/>
          <a:p>
            <a:pPr marL="457200" indent="-457200" algn="just">
              <a:lnSpc>
                <a:spcPct val="150000"/>
              </a:lnSpc>
              <a:buFont typeface="+mj-lt"/>
              <a:buAutoNum type="arabicPeriod"/>
            </a:pPr>
            <a:r>
              <a:rPr lang="en-IN" sz="2000" b="1" dirty="0"/>
              <a:t>Personalized Onboarding Experience</a:t>
            </a:r>
          </a:p>
          <a:p>
            <a:pPr marL="457200" indent="-457200" algn="just">
              <a:lnSpc>
                <a:spcPct val="150000"/>
              </a:lnSpc>
              <a:buFont typeface="+mj-lt"/>
              <a:buAutoNum type="arabicPeriod"/>
            </a:pPr>
            <a:r>
              <a:rPr lang="en-IN" sz="2000" b="1" dirty="0"/>
              <a:t>Seamless 24/7 Support</a:t>
            </a:r>
          </a:p>
          <a:p>
            <a:pPr marL="457200" indent="-457200" algn="just">
              <a:lnSpc>
                <a:spcPct val="150000"/>
              </a:lnSpc>
              <a:buFont typeface="+mj-lt"/>
              <a:buAutoNum type="arabicPeriod"/>
            </a:pPr>
            <a:r>
              <a:rPr lang="en-IN" sz="2000" b="1" dirty="0"/>
              <a:t>Interactive and Conversational Interface</a:t>
            </a:r>
          </a:p>
          <a:p>
            <a:pPr marL="457200" indent="-457200" algn="just">
              <a:lnSpc>
                <a:spcPct val="150000"/>
              </a:lnSpc>
              <a:buFont typeface="+mj-lt"/>
              <a:buAutoNum type="arabicPeriod"/>
            </a:pPr>
            <a:r>
              <a:rPr lang="en-US" sz="2000" b="1" dirty="0"/>
              <a:t>Integration with HR Systems and Real-Time Updates </a:t>
            </a:r>
          </a:p>
          <a:p>
            <a:pPr marL="457200" indent="-457200" algn="just">
              <a:lnSpc>
                <a:spcPct val="150000"/>
              </a:lnSpc>
              <a:buFont typeface="+mj-lt"/>
              <a:buAutoNum type="arabicPeriod"/>
            </a:pPr>
            <a:r>
              <a:rPr lang="en-IN" sz="2000" b="1" dirty="0"/>
              <a:t>Automated Compliance and Documentation: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1" name="Picture 10" descr="A diagram of a data processing process&#10;&#10;Description automatically generated">
            <a:extLst>
              <a:ext uri="{FF2B5EF4-FFF2-40B4-BE49-F238E27FC236}">
                <a16:creationId xmlns:a16="http://schemas.microsoft.com/office/drawing/2014/main" id="{E3F07880-2203-C7F7-2E2C-A599132428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703" y="1103174"/>
            <a:ext cx="10900593" cy="514522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TotalTime>
  <Words>546</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Amasis MT Pro Black</vt:lpstr>
      <vt:lpstr>Calibri</vt:lpstr>
      <vt:lpstr>Trebuchet MS</vt:lpstr>
      <vt:lpstr>Office Theme</vt:lpstr>
      <vt:lpstr>Surya Raj 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Surya Raj M</dc:title>
  <cp:lastModifiedBy>Prathul P</cp:lastModifiedBy>
  <cp:revision>1</cp:revision>
  <dcterms:created xsi:type="dcterms:W3CDTF">2024-04-29T05:11:40Z</dcterms:created>
  <dcterms:modified xsi:type="dcterms:W3CDTF">2024-04-29T07:27:35Z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2024-04-29T00:00:00Z</vt:filetime>
  </property>
</Properties>
</file>