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63" r:id="rId5"/>
    <p:sldId id="264" r:id="rId6"/>
    <p:sldId id="265" r:id="rId7"/>
    <p:sldId id="269" r:id="rId8"/>
    <p:sldId id="274" r:id="rId9"/>
    <p:sldId id="270" r:id="rId10"/>
    <p:sldId id="275" r:id="rId11"/>
    <p:sldId id="276" r:id="rId12"/>
    <p:sldId id="271" r:id="rId13"/>
    <p:sldId id="277" r:id="rId14"/>
    <p:sldId id="268" r:id="rId15"/>
    <p:sldId id="267" r:id="rId16"/>
    <p:sldId id="260" r:id="rId17"/>
    <p:sldId id="261" r:id="rId18"/>
    <p:sldId id="26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p:cViewPr varScale="1">
        <p:scale>
          <a:sx n="93" d="100"/>
          <a:sy n="93" d="100"/>
        </p:scale>
        <p:origin x="224" y="10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10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43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66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04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99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67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e62892d8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e62892d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62892d8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62892d8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30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e62892d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e62892d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4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5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8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2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25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98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coursera.org/programs/a-p-shah-institute-of-technology-on-coursera-05d2i?productId=8D3R5HiaEeioIg7r4jw_PA&amp;productType=course&amp;showMiniModal=true" TargetMode="External"/><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realpython.com/python-exceptions/" TargetMode="External"/><Relationship Id="rId5" Type="http://schemas.openxmlformats.org/officeDocument/2006/relationships/hyperlink" Target="https://stackoverflow.com/questions/49704364/make-python3-as-my-default-python-on-mac/49711594" TargetMode="External"/><Relationship Id="rId4" Type="http://schemas.openxmlformats.org/officeDocument/2006/relationships/hyperlink" Target="https://www.coursera.org/programs/a-p-shah-institute-of-technology-on-coursera-05d2i?collectionId=&amp;productId=7A1yFTaREeWWBQrVFXqd1w&amp;productType=course&amp;showMiniModal=tru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571750"/>
            <a:ext cx="8520600" cy="9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Solving Math using Python Set 2</a:t>
            </a:r>
            <a:endParaRPr sz="4400" dirty="0"/>
          </a:p>
        </p:txBody>
      </p:sp>
      <p:sp>
        <p:nvSpPr>
          <p:cNvPr id="55" name="Google Shape;55;p13"/>
          <p:cNvSpPr txBox="1">
            <a:spLocks noGrp="1"/>
          </p:cNvSpPr>
          <p:nvPr>
            <p:ph type="subTitle" idx="1"/>
          </p:nvPr>
        </p:nvSpPr>
        <p:spPr>
          <a:xfrm>
            <a:off x="311700" y="3677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Member Names: Aditya Yadav, Het Patel, Riddhi Narkar</a:t>
            </a:r>
            <a:endParaRPr sz="1700" dirty="0"/>
          </a:p>
          <a:p>
            <a:pPr marL="0" lvl="0" indent="0" algn="ctr" rtl="0">
              <a:spcBef>
                <a:spcPts val="0"/>
              </a:spcBef>
              <a:spcAft>
                <a:spcPts val="0"/>
              </a:spcAft>
              <a:buNone/>
            </a:pPr>
            <a:endParaRPr sz="1700" dirty="0"/>
          </a:p>
        </p:txBody>
      </p:sp>
      <p:sp>
        <p:nvSpPr>
          <p:cNvPr id="56" name="Google Shape;56;p13"/>
          <p:cNvSpPr txBox="1"/>
          <p:nvPr/>
        </p:nvSpPr>
        <p:spPr>
          <a:xfrm>
            <a:off x="3296100" y="1795425"/>
            <a:ext cx="2471400" cy="36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Python</a:t>
            </a:r>
            <a:endParaRPr sz="2800" dirty="0"/>
          </a:p>
          <a:p>
            <a:pPr marL="0" lvl="0" indent="0" algn="ctr"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512000" y="0"/>
            <a:ext cx="8039593" cy="1151700"/>
          </a:xfrm>
          <a:prstGeom prst="rect">
            <a:avLst/>
          </a:prstGeom>
          <a:noFill/>
          <a:ln>
            <a:noFill/>
          </a:ln>
        </p:spPr>
      </p:pic>
      <p:sp>
        <p:nvSpPr>
          <p:cNvPr id="58" name="Google Shape;58;p13"/>
          <p:cNvSpPr txBox="1"/>
          <p:nvPr/>
        </p:nvSpPr>
        <p:spPr>
          <a:xfrm>
            <a:off x="0" y="1071325"/>
            <a:ext cx="91440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t>Department Of Computer Engineering</a:t>
            </a:r>
            <a:endParaRPr sz="16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3) Largest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702E6972-9C23-5C4B-A34E-A3C1B9B92B6F}"/>
              </a:ext>
            </a:extLst>
          </p:cNvPr>
          <p:cNvPicPr>
            <a:picLocks noChangeAspect="1"/>
          </p:cNvPicPr>
          <p:nvPr/>
        </p:nvPicPr>
        <p:blipFill>
          <a:blip r:embed="rId5"/>
          <a:stretch>
            <a:fillRect/>
          </a:stretch>
        </p:blipFill>
        <p:spPr>
          <a:xfrm>
            <a:off x="2319036" y="630245"/>
            <a:ext cx="3789156" cy="4360705"/>
          </a:xfrm>
          <a:prstGeom prst="rect">
            <a:avLst/>
          </a:prstGeom>
        </p:spPr>
      </p:pic>
    </p:spTree>
    <p:extLst>
      <p:ext uri="{BB962C8B-B14F-4D97-AF65-F5344CB8AC3E}">
        <p14:creationId xmlns:p14="http://schemas.microsoft.com/office/powerpoint/2010/main" val="1756223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4) Multiplication table</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F93BFA07-B531-3F47-84FB-8E3757D7FDBB}"/>
              </a:ext>
            </a:extLst>
          </p:cNvPr>
          <p:cNvPicPr>
            <a:picLocks noChangeAspect="1"/>
          </p:cNvPicPr>
          <p:nvPr/>
        </p:nvPicPr>
        <p:blipFill>
          <a:blip r:embed="rId5"/>
          <a:stretch>
            <a:fillRect/>
          </a:stretch>
        </p:blipFill>
        <p:spPr>
          <a:xfrm>
            <a:off x="3030027" y="669675"/>
            <a:ext cx="2740860" cy="4321275"/>
          </a:xfrm>
          <a:prstGeom prst="rect">
            <a:avLst/>
          </a:prstGeom>
        </p:spPr>
      </p:pic>
    </p:spTree>
    <p:extLst>
      <p:ext uri="{BB962C8B-B14F-4D97-AF65-F5344CB8AC3E}">
        <p14:creationId xmlns:p14="http://schemas.microsoft.com/office/powerpoint/2010/main" val="1110014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5) Number system convertor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lvl="0"/>
            <a:r>
              <a:rPr lang="en-US" sz="1600" dirty="0"/>
              <a:t>User is expected to select conversion type i.e., either from decimal to (binary, octal, hexadecimal) or (binary, octal, hexadecimal) to decimal.</a:t>
            </a:r>
            <a:endParaRPr lang="en-IN" sz="1600" dirty="0"/>
          </a:p>
          <a:p>
            <a:pPr lvl="0"/>
            <a:endParaRPr lang="en-IN" sz="1600" dirty="0"/>
          </a:p>
          <a:p>
            <a:pPr lvl="0"/>
            <a:r>
              <a:rPr lang="en-US" sz="1600" dirty="0"/>
              <a:t>For decimal to (binary, octal and hexadecimal) we have a while loop for storing the remainder in a list.</a:t>
            </a:r>
            <a:endParaRPr lang="en-IN" sz="1600" dirty="0"/>
          </a:p>
          <a:p>
            <a:pPr lvl="0"/>
            <a:endParaRPr lang="en-US" sz="1600" dirty="0"/>
          </a:p>
          <a:p>
            <a:pPr lvl="0"/>
            <a:r>
              <a:rPr lang="en-US" sz="1600" dirty="0"/>
              <a:t>When the while is terminated, using inbuilt reverse function, list is reversed and is converted to string via a for loop.</a:t>
            </a:r>
            <a:endParaRPr lang="en-IN" sz="1600" dirty="0"/>
          </a:p>
          <a:p>
            <a:pPr marL="114300" lvl="0" indent="0">
              <a:buNone/>
            </a:pPr>
            <a:endParaRPr lang="en-IN" sz="1600" dirty="0"/>
          </a:p>
          <a:p>
            <a:r>
              <a:rPr lang="en-US" sz="1600" dirty="0"/>
              <a:t>For (binary, octal and hexadecimal) to decimal we have used inbuilt int() function for the conversion.</a:t>
            </a:r>
            <a:r>
              <a:rPr lang="en-IN" sz="1600" dirty="0"/>
              <a:t> </a:t>
            </a:r>
          </a:p>
          <a:p>
            <a:pPr lvl="0"/>
            <a:endParaRPr lang="en-US" sz="1600" dirty="0"/>
          </a:p>
          <a:p>
            <a:pPr lvl="0"/>
            <a:r>
              <a:rPr lang="en-US" sz="1600" dirty="0"/>
              <a:t>Based on the users selection decimal number is converted according to the bases: 2,8 and 16 respectively using int( ).</a:t>
            </a:r>
            <a:endParaRPr lang="en-IN" sz="1600" dirty="0"/>
          </a:p>
          <a:p>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1769765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 6) Basic math operations</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DDD4966F-5238-F141-A7DA-F9285C1C9DF8}"/>
              </a:ext>
            </a:extLst>
          </p:cNvPr>
          <p:cNvPicPr>
            <a:picLocks noChangeAspect="1"/>
          </p:cNvPicPr>
          <p:nvPr/>
        </p:nvPicPr>
        <p:blipFill>
          <a:blip r:embed="rId5"/>
          <a:stretch>
            <a:fillRect/>
          </a:stretch>
        </p:blipFill>
        <p:spPr>
          <a:xfrm>
            <a:off x="2049277" y="666775"/>
            <a:ext cx="4253735" cy="4229100"/>
          </a:xfrm>
          <a:prstGeom prst="rect">
            <a:avLst/>
          </a:prstGeom>
        </p:spPr>
      </p:pic>
    </p:spTree>
    <p:extLst>
      <p:ext uri="{BB962C8B-B14F-4D97-AF65-F5344CB8AC3E}">
        <p14:creationId xmlns:p14="http://schemas.microsoft.com/office/powerpoint/2010/main" val="319609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600" dirty="0"/>
              <a:t>             7) Divisibility test</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5" name="Picture 4">
            <a:extLst>
              <a:ext uri="{FF2B5EF4-FFF2-40B4-BE49-F238E27FC236}">
                <a16:creationId xmlns:a16="http://schemas.microsoft.com/office/drawing/2014/main" id="{B9FAB517-9863-5A4B-8969-BADB4E1A6E05}"/>
              </a:ext>
            </a:extLst>
          </p:cNvPr>
          <p:cNvPicPr>
            <a:picLocks noChangeAspect="1"/>
          </p:cNvPicPr>
          <p:nvPr/>
        </p:nvPicPr>
        <p:blipFill>
          <a:blip r:embed="rId5"/>
          <a:stretch>
            <a:fillRect/>
          </a:stretch>
        </p:blipFill>
        <p:spPr>
          <a:xfrm>
            <a:off x="2123439" y="877234"/>
            <a:ext cx="4202583" cy="3532941"/>
          </a:xfrm>
          <a:prstGeom prst="rect">
            <a:avLst/>
          </a:prstGeom>
        </p:spPr>
      </p:pic>
    </p:spTree>
    <p:extLst>
      <p:ext uri="{BB962C8B-B14F-4D97-AF65-F5344CB8AC3E}">
        <p14:creationId xmlns:p14="http://schemas.microsoft.com/office/powerpoint/2010/main" val="29017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8) Armstrong’s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7" name="Picture 6">
            <a:extLst>
              <a:ext uri="{FF2B5EF4-FFF2-40B4-BE49-F238E27FC236}">
                <a16:creationId xmlns:a16="http://schemas.microsoft.com/office/drawing/2014/main" id="{BE75C8F9-7F2A-CE45-83A8-639CEF5616E6}"/>
              </a:ext>
            </a:extLst>
          </p:cNvPr>
          <p:cNvPicPr>
            <a:picLocks noChangeAspect="1"/>
          </p:cNvPicPr>
          <p:nvPr/>
        </p:nvPicPr>
        <p:blipFill>
          <a:blip r:embed="rId5"/>
          <a:stretch>
            <a:fillRect/>
          </a:stretch>
        </p:blipFill>
        <p:spPr>
          <a:xfrm>
            <a:off x="2660904" y="530842"/>
            <a:ext cx="3511296" cy="4504073"/>
          </a:xfrm>
          <a:prstGeom prst="rect">
            <a:avLst/>
          </a:prstGeom>
        </p:spPr>
      </p:pic>
    </p:spTree>
    <p:extLst>
      <p:ext uri="{BB962C8B-B14F-4D97-AF65-F5344CB8AC3E}">
        <p14:creationId xmlns:p14="http://schemas.microsoft.com/office/powerpoint/2010/main" val="341535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Output</a:t>
            </a:r>
            <a:endParaRPr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Outputs for Armstrong’s number:-</a:t>
            </a:r>
            <a:endParaRPr sz="1600" dirty="0"/>
          </a:p>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F20F26AE-1727-F946-A705-097C3C7CC5B6}"/>
              </a:ext>
            </a:extLst>
          </p:cNvPr>
          <p:cNvPicPr>
            <a:picLocks noChangeAspect="1"/>
          </p:cNvPicPr>
          <p:nvPr/>
        </p:nvPicPr>
        <p:blipFill>
          <a:blip r:embed="rId5"/>
          <a:stretch>
            <a:fillRect/>
          </a:stretch>
        </p:blipFill>
        <p:spPr>
          <a:xfrm>
            <a:off x="4351283" y="1518091"/>
            <a:ext cx="3167648" cy="1424684"/>
          </a:xfrm>
          <a:prstGeom prst="rect">
            <a:avLst/>
          </a:prstGeom>
        </p:spPr>
      </p:pic>
      <p:pic>
        <p:nvPicPr>
          <p:cNvPr id="6" name="Picture 5">
            <a:extLst>
              <a:ext uri="{FF2B5EF4-FFF2-40B4-BE49-F238E27FC236}">
                <a16:creationId xmlns:a16="http://schemas.microsoft.com/office/drawing/2014/main" id="{D4CAAE4D-238E-5C4A-BCE2-5D51385860D5}"/>
              </a:ext>
            </a:extLst>
          </p:cNvPr>
          <p:cNvPicPr>
            <a:picLocks noChangeAspect="1"/>
          </p:cNvPicPr>
          <p:nvPr/>
        </p:nvPicPr>
        <p:blipFill>
          <a:blip r:embed="rId6"/>
          <a:stretch>
            <a:fillRect/>
          </a:stretch>
        </p:blipFill>
        <p:spPr>
          <a:xfrm>
            <a:off x="965108" y="1558617"/>
            <a:ext cx="3070864" cy="1384158"/>
          </a:xfrm>
          <a:prstGeom prst="rect">
            <a:avLst/>
          </a:prstGeom>
        </p:spPr>
      </p:pic>
      <p:pic>
        <p:nvPicPr>
          <p:cNvPr id="8" name="Picture 7">
            <a:extLst>
              <a:ext uri="{FF2B5EF4-FFF2-40B4-BE49-F238E27FC236}">
                <a16:creationId xmlns:a16="http://schemas.microsoft.com/office/drawing/2014/main" id="{46DA7D17-122A-224D-9B82-887F15209EED}"/>
              </a:ext>
            </a:extLst>
          </p:cNvPr>
          <p:cNvPicPr>
            <a:picLocks noChangeAspect="1"/>
          </p:cNvPicPr>
          <p:nvPr/>
        </p:nvPicPr>
        <p:blipFill>
          <a:blip r:embed="rId7"/>
          <a:stretch>
            <a:fillRect/>
          </a:stretch>
        </p:blipFill>
        <p:spPr>
          <a:xfrm>
            <a:off x="2699315" y="3089996"/>
            <a:ext cx="3070864" cy="160718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Acknowledgement</a:t>
            </a:r>
            <a:endParaRPr/>
          </a:p>
          <a:p>
            <a:pPr marL="0" lvl="0" indent="0" algn="ctr" rtl="0">
              <a:spcBef>
                <a:spcPts val="0"/>
              </a:spcBef>
              <a:spcAft>
                <a:spcPts val="0"/>
              </a:spcAft>
              <a:buNone/>
            </a:pPr>
            <a:endParaRPr/>
          </a:p>
        </p:txBody>
      </p:sp>
      <p:sp>
        <p:nvSpPr>
          <p:cNvPr id="96" name="Google Shape;96;p18"/>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r>
              <a:rPr lang="en-US" sz="1600" dirty="0"/>
              <a:t>We, Group 5, are glad that we got this opportunity to thank our college, </a:t>
            </a:r>
            <a:r>
              <a:rPr lang="en-US" sz="1600" b="1" dirty="0"/>
              <a:t>APSIT</a:t>
            </a:r>
            <a:r>
              <a:rPr lang="en-US" sz="1600" dirty="0"/>
              <a:t> for giving us a chance to polish our coding skills. It was great fun to try to code such wonderful programs and test them; we got a lot of insights in our repository of knowledge of coding, learnt a plethora of new essential skills which will be of a great help in our future </a:t>
            </a:r>
            <a:r>
              <a:rPr lang="en-US" sz="1600" dirty="0" err="1"/>
              <a:t>endeavours</a:t>
            </a:r>
            <a:r>
              <a:rPr lang="en-US" sz="1600" dirty="0"/>
              <a:t>.</a:t>
            </a:r>
            <a:endParaRPr lang="en-IN" sz="1600" dirty="0"/>
          </a:p>
          <a:p>
            <a:r>
              <a:rPr lang="en-US" sz="1600" dirty="0"/>
              <a:t>We would also like to extend our thanks to </a:t>
            </a:r>
            <a:r>
              <a:rPr lang="en-US" sz="1600" b="1" dirty="0"/>
              <a:t>Prof. Merlin Jacob</a:t>
            </a:r>
            <a:r>
              <a:rPr lang="en-US" sz="1600" dirty="0"/>
              <a:t>, our faculty mentor, and </a:t>
            </a:r>
            <a:r>
              <a:rPr lang="en-US" sz="1600" b="1" dirty="0"/>
              <a:t>Ms. </a:t>
            </a:r>
            <a:r>
              <a:rPr lang="en-US" sz="1600" b="1" dirty="0" err="1"/>
              <a:t>Nimali</a:t>
            </a:r>
            <a:r>
              <a:rPr lang="en-US" sz="1600" b="1" dirty="0"/>
              <a:t> </a:t>
            </a:r>
            <a:r>
              <a:rPr lang="en-US" sz="1600" b="1" dirty="0" err="1"/>
              <a:t>Keny</a:t>
            </a:r>
            <a:r>
              <a:rPr lang="en-US" sz="1600" dirty="0"/>
              <a:t>, our student mentor to help and guide us when things got unclear and tricky. We are fortunate to have such great mentors like them who helped me and my teammates to ace through this project confidently.</a:t>
            </a:r>
            <a:endParaRPr lang="en-IN" sz="1600" dirty="0"/>
          </a:p>
          <a:p>
            <a:r>
              <a:rPr lang="en-US" sz="1600" dirty="0"/>
              <a:t>To conclude, we feel blessed to have had such a great support system for the successful completion of this project, a sincere thanks to all of you.</a:t>
            </a:r>
            <a:endParaRPr lang="en-IN" sz="1600" dirty="0"/>
          </a:p>
          <a:p>
            <a:pPr marL="0" lvl="0" indent="0" algn="l" rtl="0">
              <a:spcBef>
                <a:spcPts val="0"/>
              </a:spcBef>
              <a:spcAft>
                <a:spcPts val="1600"/>
              </a:spcAft>
              <a:buNone/>
            </a:pPr>
            <a:endParaRPr dirty="0"/>
          </a:p>
        </p:txBody>
      </p:sp>
      <p:pic>
        <p:nvPicPr>
          <p:cNvPr id="97" name="Google Shape;97;p18"/>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8" name="Google Shape;98;p18"/>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04" name="Google Shape;104;p19"/>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lvl="0"/>
            <a:r>
              <a:rPr lang="en-US" dirty="0"/>
              <a:t>Coursera course- </a:t>
            </a:r>
            <a:r>
              <a:rPr lang="en-US" dirty="0">
                <a:hlinkClick r:id="rId3"/>
              </a:rPr>
              <a:t>Crash Course on Python from Google</a:t>
            </a:r>
            <a:endParaRPr lang="en-IN" dirty="0"/>
          </a:p>
          <a:p>
            <a:pPr lvl="0"/>
            <a:endParaRPr lang="en-US" dirty="0"/>
          </a:p>
          <a:p>
            <a:pPr lvl="0"/>
            <a:r>
              <a:rPr lang="en-US" dirty="0"/>
              <a:t>Coursera course</a:t>
            </a:r>
            <a:r>
              <a:rPr lang="en-US" b="1" dirty="0"/>
              <a:t>- </a:t>
            </a:r>
            <a:r>
              <a:rPr lang="en-GB" dirty="0">
                <a:hlinkClick r:id="rId4"/>
              </a:rPr>
              <a:t>Programming for Everybody (Getting Started with Python)</a:t>
            </a:r>
            <a:endParaRPr lang="en-IN" b="1" dirty="0"/>
          </a:p>
          <a:p>
            <a:pPr marL="114300" indent="0">
              <a:buNone/>
            </a:pPr>
            <a:r>
              <a:rPr lang="en-US" dirty="0"/>
              <a:t> </a:t>
            </a:r>
            <a:endParaRPr lang="en-IN" dirty="0"/>
          </a:p>
          <a:p>
            <a:pPr lvl="0"/>
            <a:r>
              <a:rPr lang="en-US" dirty="0">
                <a:hlinkClick r:id="rId5"/>
              </a:rPr>
              <a:t>Stack overflow</a:t>
            </a:r>
            <a:r>
              <a:rPr lang="en-US" dirty="0"/>
              <a:t> for making Python 3 as default system interpreter</a:t>
            </a:r>
            <a:endParaRPr lang="en-IN" dirty="0"/>
          </a:p>
          <a:p>
            <a:endParaRPr lang="en-IN" dirty="0"/>
          </a:p>
          <a:p>
            <a:pPr lvl="0"/>
            <a:r>
              <a:rPr lang="en-US" dirty="0">
                <a:hlinkClick r:id="rId6"/>
              </a:rPr>
              <a:t>RealPython</a:t>
            </a:r>
            <a:r>
              <a:rPr lang="en-US" dirty="0"/>
              <a:t> for try and except exception handling</a:t>
            </a:r>
            <a:endParaRPr lang="en-IN" dirty="0"/>
          </a:p>
          <a:p>
            <a:pPr marL="0" lvl="0" indent="0" algn="l" rtl="0">
              <a:spcBef>
                <a:spcPts val="0"/>
              </a:spcBef>
              <a:spcAft>
                <a:spcPts val="1600"/>
              </a:spcAft>
              <a:buNone/>
            </a:pPr>
            <a:endParaRPr dirty="0"/>
          </a:p>
        </p:txBody>
      </p:sp>
      <p:pic>
        <p:nvPicPr>
          <p:cNvPr id="105" name="Google Shape;105;p19"/>
          <p:cNvPicPr preferRelativeResize="0"/>
          <p:nvPr/>
        </p:nvPicPr>
        <p:blipFill>
          <a:blip r:embed="rId7">
            <a:alphaModFix/>
          </a:blip>
          <a:stretch>
            <a:fillRect/>
          </a:stretch>
        </p:blipFill>
        <p:spPr>
          <a:xfrm>
            <a:off x="7898868" y="152550"/>
            <a:ext cx="1083283" cy="572699"/>
          </a:xfrm>
          <a:prstGeom prst="rect">
            <a:avLst/>
          </a:prstGeom>
          <a:noFill/>
          <a:ln>
            <a:noFill/>
          </a:ln>
        </p:spPr>
      </p:pic>
      <p:pic>
        <p:nvPicPr>
          <p:cNvPr id="106" name="Google Shape;106;p19"/>
          <p:cNvPicPr preferRelativeResize="0"/>
          <p:nvPr/>
        </p:nvPicPr>
        <p:blipFill>
          <a:blip r:embed="rId8">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Detail Project Workflow (Same as report)</a:t>
            </a:r>
            <a:endParaRPr/>
          </a:p>
          <a:p>
            <a:pPr marL="0" lvl="0" indent="0" algn="ctr" rtl="0">
              <a:spcBef>
                <a:spcPts val="0"/>
              </a:spcBef>
              <a:spcAft>
                <a:spcPts val="0"/>
              </a:spcAft>
              <a:buNone/>
            </a:pPr>
            <a:endParaRPr/>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Include Images and Flow charts</a:t>
            </a: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702257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64" name="Google Shape;64;p14"/>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114300" indent="0">
              <a:buNone/>
            </a:pPr>
            <a:r>
              <a:rPr lang="en-US" sz="1600" b="1" dirty="0"/>
              <a:t>Solving math using Python set 2.</a:t>
            </a:r>
            <a:endParaRPr lang="en-IN" sz="1600" b="1" dirty="0"/>
          </a:p>
          <a:p>
            <a:pPr lvl="0">
              <a:buFont typeface="+mj-lt"/>
              <a:buAutoNum type="arabicParenR"/>
            </a:pPr>
            <a:r>
              <a:rPr lang="en-US" sz="1600" dirty="0"/>
              <a:t> Unit Converter.</a:t>
            </a:r>
            <a:endParaRPr lang="en-IN" sz="1600" dirty="0"/>
          </a:p>
          <a:p>
            <a:pPr lvl="0">
              <a:buFont typeface="+mj-lt"/>
              <a:buAutoNum type="arabicParenR"/>
            </a:pPr>
            <a:r>
              <a:rPr lang="en-US" sz="1600" dirty="0"/>
              <a:t> Calculate a simple Quadratic Equation.</a:t>
            </a:r>
            <a:endParaRPr lang="en-IN" sz="1600" dirty="0"/>
          </a:p>
          <a:p>
            <a:pPr lvl="0">
              <a:buFont typeface="+mj-lt"/>
              <a:buAutoNum type="arabicParenR"/>
            </a:pPr>
            <a:r>
              <a:rPr lang="en-US" sz="1600" dirty="0"/>
              <a:t> Find the largest element amongst the list.</a:t>
            </a:r>
            <a:endParaRPr lang="en-IN" sz="1600" dirty="0"/>
          </a:p>
          <a:p>
            <a:pPr lvl="0">
              <a:buFont typeface="+mj-lt"/>
              <a:buAutoNum type="arabicParenR"/>
            </a:pPr>
            <a:r>
              <a:rPr lang="en-US" sz="1600" dirty="0"/>
              <a:t> Create a multiplication table, asking about which multiplication table user wants and till which number user wants to create the multiplication table.</a:t>
            </a:r>
            <a:endParaRPr lang="en-IN" sz="1600" dirty="0"/>
          </a:p>
          <a:p>
            <a:pPr lvl="0">
              <a:buFont typeface="+mj-lt"/>
              <a:buAutoNum type="arabicParenR"/>
            </a:pPr>
            <a:r>
              <a:rPr lang="en-US" sz="1600" dirty="0"/>
              <a:t> Python program to convert Decimal to Binary, Octal and Hexadecimal and vice versa.</a:t>
            </a:r>
            <a:endParaRPr lang="en-IN" sz="1600" dirty="0"/>
          </a:p>
          <a:p>
            <a:pPr lvl="0">
              <a:buFont typeface="+mj-lt"/>
              <a:buAutoNum type="arabicParenR"/>
            </a:pPr>
            <a:r>
              <a:rPr lang="en-US" sz="1600" dirty="0"/>
              <a:t> Find Sum, Difference, Multiplication on a list and difference of 2 lists.</a:t>
            </a:r>
            <a:endParaRPr lang="en-IN" sz="1600" dirty="0"/>
          </a:p>
          <a:p>
            <a:pPr lvl="0">
              <a:buFont typeface="+mj-lt"/>
              <a:buAutoNum type="arabicParenR"/>
            </a:pPr>
            <a:r>
              <a:rPr lang="en-US" sz="1600" dirty="0"/>
              <a:t> Find whether a number is divisible by another number or not.</a:t>
            </a:r>
            <a:endParaRPr lang="en-IN" sz="1600" dirty="0"/>
          </a:p>
          <a:p>
            <a:pPr lvl="0">
              <a:buFont typeface="+mj-lt"/>
              <a:buAutoNum type="arabicParenR"/>
            </a:pPr>
            <a:r>
              <a:rPr lang="en-US" sz="1600" dirty="0"/>
              <a:t> To check whether the number is an Armstrong number or not. </a:t>
            </a:r>
            <a:endParaRPr lang="en-IN" sz="1600" dirty="0"/>
          </a:p>
          <a:p>
            <a:pPr marL="0" lvl="0" indent="0" algn="l" rtl="0">
              <a:spcBef>
                <a:spcPts val="0"/>
              </a:spcBef>
              <a:spcAft>
                <a:spcPts val="1600"/>
              </a:spcAft>
              <a:buNone/>
            </a:pPr>
            <a:endParaRPr dirty="0"/>
          </a:p>
        </p:txBody>
      </p:sp>
      <p:pic>
        <p:nvPicPr>
          <p:cNvPr id="65" name="Google Shape;65;p14"/>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66" name="Google Shape;66;p14"/>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lvl="0" algn="ctr"/>
            <a:r>
              <a:rPr lang="en" dirty="0"/>
              <a:t>Topic Description</a:t>
            </a:r>
            <a:endParaRPr dirty="0"/>
          </a:p>
        </p:txBody>
      </p:sp>
      <p:sp>
        <p:nvSpPr>
          <p:cNvPr id="72" name="Google Shape;72;p15"/>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285750" indent="-285750">
              <a:spcAft>
                <a:spcPts val="1600"/>
              </a:spcAft>
            </a:pPr>
            <a:r>
              <a:rPr lang="en-IN" sz="1600" dirty="0"/>
              <a:t>In this coding project, we would be processing different numerical inputs, specifically a five type unit converter, simple quadratic equation solver, multiplication table calculator, number system converter, etc.</a:t>
            </a:r>
          </a:p>
          <a:p>
            <a:pPr marL="285750" indent="-285750">
              <a:spcAft>
                <a:spcPts val="1600"/>
              </a:spcAft>
            </a:pPr>
            <a:r>
              <a:rPr lang="en-IN" sz="1600" dirty="0"/>
              <a:t>Outputs mainly would be the answers of the mathematical statements or as string statements, whether some input qualifies a condition or not. </a:t>
            </a:r>
          </a:p>
          <a:p>
            <a:pPr marL="0" lvl="0" indent="0" algn="l" rtl="0">
              <a:spcBef>
                <a:spcPts val="0"/>
              </a:spcBef>
              <a:spcAft>
                <a:spcPts val="1600"/>
              </a:spcAft>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72" name="Google Shape;72;p15"/>
          <p:cNvSpPr txBox="1">
            <a:spLocks noGrp="1"/>
          </p:cNvSpPr>
          <p:nvPr>
            <p:ph type="body" idx="1"/>
          </p:nvPr>
        </p:nvSpPr>
        <p:spPr>
          <a:xfrm>
            <a:off x="311700" y="1152474"/>
            <a:ext cx="8520600" cy="3838475"/>
          </a:xfrm>
          <a:prstGeom prst="rect">
            <a:avLst/>
          </a:prstGeom>
        </p:spPr>
        <p:txBody>
          <a:bodyPr spcFirstLastPara="1" wrap="square" lIns="91425" tIns="91425" rIns="91425" bIns="91425" anchor="t" anchorCtr="0">
            <a:noAutofit/>
          </a:bodyPr>
          <a:lstStyle/>
          <a:p>
            <a:pPr marL="114300" indent="0">
              <a:buNone/>
            </a:pPr>
            <a:r>
              <a:rPr lang="en-IN" sz="1600" b="1" dirty="0"/>
              <a:t>Workflow:</a:t>
            </a:r>
          </a:p>
          <a:p>
            <a:pPr marL="114300" indent="0">
              <a:buNone/>
            </a:pPr>
            <a:r>
              <a:rPr lang="en-IN" sz="1600" dirty="0"/>
              <a:t>Since our project has many sub-topics, we would be using a myriad of modules as listed below: </a:t>
            </a:r>
          </a:p>
          <a:p>
            <a:pPr marL="114300" indent="0">
              <a:buNone/>
            </a:pPr>
            <a:endParaRPr lang="en-IN" sz="1600" dirty="0"/>
          </a:p>
          <a:p>
            <a:pPr marL="114300" indent="0">
              <a:buNone/>
            </a:pPr>
            <a:r>
              <a:rPr lang="en-IN" sz="1600" dirty="0"/>
              <a:t>1)  </a:t>
            </a:r>
            <a:r>
              <a:rPr lang="en-IN" sz="1600" b="1" i="1" dirty="0"/>
              <a:t>Five type unit converter: </a:t>
            </a:r>
            <a:r>
              <a:rPr lang="en-IN" sz="1600" dirty="0"/>
              <a:t>This one will have a sub-menu list for the exact type of conversion you’d like to perform. Input would be a numerical measurement and output would be a number converted into the desired unit. The five provided conversions are:- (1) Kilometre to Mile, (2) Celsius to Fahrenheit, (3) Feet to Metre, (4) Pounds to Kilograms, and (5) USD to INR. </a:t>
            </a:r>
          </a:p>
          <a:p>
            <a:pPr marL="114300" indent="0">
              <a:buNone/>
            </a:pPr>
            <a:endParaRPr lang="en-IN" sz="1600" dirty="0"/>
          </a:p>
          <a:p>
            <a:pPr marL="114300" indent="0">
              <a:buNone/>
            </a:pPr>
            <a:r>
              <a:rPr lang="en-IN" sz="1600" dirty="0"/>
              <a:t>2)  </a:t>
            </a:r>
            <a:r>
              <a:rPr lang="en-IN" sz="1600" b="1" i="1" dirty="0"/>
              <a:t>Simple Quadratic eq. solver: </a:t>
            </a:r>
            <a:r>
              <a:rPr lang="en-IN" sz="1600" dirty="0"/>
              <a:t>This code would solve any type of quadratic equation. Inputs would be coefficients of the equation in proper order, entered by adding a space between each new coefficient and output would be the roots. </a:t>
            </a:r>
          </a:p>
          <a:p>
            <a:pPr marL="0" lvl="0" indent="0" algn="l" rtl="0">
              <a:spcBef>
                <a:spcPts val="0"/>
              </a:spcBef>
              <a:spcAft>
                <a:spcPts val="1600"/>
              </a:spcAft>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45450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72" name="Google Shape;72;p15"/>
          <p:cNvSpPr txBox="1">
            <a:spLocks noGrp="1"/>
          </p:cNvSpPr>
          <p:nvPr>
            <p:ph type="body" idx="1"/>
          </p:nvPr>
        </p:nvSpPr>
        <p:spPr>
          <a:xfrm>
            <a:off x="311700" y="1152474"/>
            <a:ext cx="8520600" cy="3838475"/>
          </a:xfrm>
          <a:prstGeom prst="rect">
            <a:avLst/>
          </a:prstGeom>
        </p:spPr>
        <p:txBody>
          <a:bodyPr spcFirstLastPara="1" wrap="square" lIns="91425" tIns="91425" rIns="91425" bIns="91425" anchor="t" anchorCtr="0">
            <a:noAutofit/>
          </a:bodyPr>
          <a:lstStyle/>
          <a:p>
            <a:pPr marL="114300" indent="0">
              <a:buNone/>
            </a:pPr>
            <a:r>
              <a:rPr lang="en-IN" sz="1600" i="1" dirty="0"/>
              <a:t>3) </a:t>
            </a:r>
            <a:r>
              <a:rPr lang="en-IN" sz="1600" b="1" i="1" dirty="0"/>
              <a:t>Largest element from list: </a:t>
            </a:r>
            <a:r>
              <a:rPr lang="en-IN" sz="1600" dirty="0"/>
              <a:t>Here we would accept a list from the user and output the largest number of that list. </a:t>
            </a:r>
          </a:p>
          <a:p>
            <a:pPr marL="114300" indent="0">
              <a:buNone/>
            </a:pPr>
            <a:endParaRPr lang="en-IN" sz="1600" dirty="0"/>
          </a:p>
          <a:p>
            <a:pPr marL="114300" indent="0">
              <a:buNone/>
            </a:pPr>
            <a:r>
              <a:rPr lang="en-IN" sz="1600" dirty="0"/>
              <a:t>4)  </a:t>
            </a:r>
            <a:r>
              <a:rPr lang="en-IN" sz="1600" b="1" i="1" dirty="0"/>
              <a:t>Multiplication table: </a:t>
            </a:r>
            <a:r>
              <a:rPr lang="en-IN" sz="1600" dirty="0"/>
              <a:t>Here we would be accepting 2 integers, one for the number whose table is desired, and second, the integer until which the products are expected. Output would be in a detailed multiplication table format. </a:t>
            </a:r>
          </a:p>
          <a:p>
            <a:pPr marL="114300" indent="0">
              <a:buNone/>
            </a:pPr>
            <a:endParaRPr lang="en-IN" sz="1600" dirty="0"/>
          </a:p>
          <a:p>
            <a:pPr marL="114300" indent="0">
              <a:buNone/>
            </a:pPr>
            <a:r>
              <a:rPr lang="en-IN" sz="1600" dirty="0"/>
              <a:t>5)  </a:t>
            </a:r>
            <a:r>
              <a:rPr lang="en-IN" sz="1600" b="1" i="1" dirty="0"/>
              <a:t>Number system converter: </a:t>
            </a:r>
            <a:r>
              <a:rPr lang="en-IN" sz="1600" dirty="0"/>
              <a:t>This script will convert decimal into binary, octal, and hexadecimal and vice-versa. This again, would have a sub-menu for the 6 possible types. The input would be in the desired number system and the output would be processed according to the user’s needs. </a:t>
            </a:r>
          </a:p>
          <a:p>
            <a:pPr marL="0" lvl="0" indent="0" algn="l" rtl="0">
              <a:spcBef>
                <a:spcPts val="0"/>
              </a:spcBef>
              <a:spcAft>
                <a:spcPts val="1600"/>
              </a:spcAft>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425286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72" name="Google Shape;72;p15"/>
          <p:cNvSpPr txBox="1">
            <a:spLocks noGrp="1"/>
          </p:cNvSpPr>
          <p:nvPr>
            <p:ph type="body" idx="1"/>
          </p:nvPr>
        </p:nvSpPr>
        <p:spPr>
          <a:xfrm>
            <a:off x="311700" y="900225"/>
            <a:ext cx="8520600" cy="3838475"/>
          </a:xfrm>
          <a:prstGeom prst="rect">
            <a:avLst/>
          </a:prstGeom>
        </p:spPr>
        <p:txBody>
          <a:bodyPr spcFirstLastPara="1" wrap="square" lIns="91425" tIns="91425" rIns="91425" bIns="91425" anchor="t" anchorCtr="0">
            <a:noAutofit/>
          </a:bodyPr>
          <a:lstStyle/>
          <a:p>
            <a:pPr marL="114300" indent="0">
              <a:buNone/>
            </a:pPr>
            <a:r>
              <a:rPr lang="en-IN" sz="1500" dirty="0"/>
              <a:t>6)  </a:t>
            </a:r>
            <a:r>
              <a:rPr lang="en-IN" sz="1500" b="1" i="1" dirty="0"/>
              <a:t>Mathematical operations on a list: </a:t>
            </a:r>
            <a:r>
              <a:rPr lang="en-IN" sz="1500" dirty="0"/>
              <a:t>Here, we will have a sub-menu for addition, subtraction, multiplication, and difference with 2 lists operations. Input will be a list and the output would be the number achieved by carrying out the desired operation on the list’s elements. For the difference with 2 lists option, the input would be 2 lists of the same length and the output will be a list having corresponding elements’ difference in proper order. </a:t>
            </a:r>
          </a:p>
          <a:p>
            <a:pPr marL="114300" indent="0">
              <a:buNone/>
            </a:pPr>
            <a:endParaRPr lang="en-IN" sz="1500" dirty="0"/>
          </a:p>
          <a:p>
            <a:pPr marL="114300" indent="0">
              <a:buNone/>
            </a:pPr>
            <a:r>
              <a:rPr lang="en-IN" sz="1500" dirty="0"/>
              <a:t>7)  </a:t>
            </a:r>
            <a:r>
              <a:rPr lang="en-IN" sz="1500" b="1" i="1" dirty="0"/>
              <a:t>Divisibility test: </a:t>
            </a:r>
            <a:r>
              <a:rPr lang="en-IN" sz="1500" dirty="0"/>
              <a:t>Here we will be inputting two integers. The output would be a string telling whether the other number is its divisor or otherwise. </a:t>
            </a:r>
          </a:p>
          <a:p>
            <a:pPr marL="114300" indent="0">
              <a:buNone/>
            </a:pPr>
            <a:endParaRPr lang="en-IN" sz="1500" dirty="0"/>
          </a:p>
          <a:p>
            <a:pPr marL="114300" indent="0">
              <a:buNone/>
            </a:pPr>
            <a:r>
              <a:rPr lang="en-IN" sz="1500" dirty="0"/>
              <a:t>8)  </a:t>
            </a:r>
            <a:r>
              <a:rPr lang="en-IN" sz="1500" b="1" i="1" dirty="0"/>
              <a:t>Armstrong number: </a:t>
            </a:r>
            <a:r>
              <a:rPr lang="en-IN" sz="1500" dirty="0"/>
              <a:t>The input here would be an integer and the output would be a string specifying whether or not, the input is an Armstrong’s number. In case of a negative input, appropriate message is displayed and the user is prompted to re- enter the input. </a:t>
            </a:r>
          </a:p>
          <a:p>
            <a:pPr marL="114300" indent="0">
              <a:buNone/>
            </a:pPr>
            <a:endParaRPr lang="en-IN" sz="1500" dirty="0"/>
          </a:p>
          <a:p>
            <a:pPr marL="114300" indent="0">
              <a:buNone/>
            </a:pPr>
            <a:r>
              <a:rPr lang="en-IN" sz="1500" dirty="0"/>
              <a:t>With a view to make this code more user-friendly, we have tried to develop this code with exception handling. </a:t>
            </a:r>
          </a:p>
          <a:p>
            <a:pPr marL="0" lvl="0" indent="0" algn="l" rtl="0">
              <a:spcBef>
                <a:spcPts val="0"/>
              </a:spcBef>
              <a:spcAft>
                <a:spcPts val="1600"/>
              </a:spcAft>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143206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Detail Project Workflow</a:t>
            </a:r>
            <a:endParaRPr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indent="0">
              <a:buNone/>
            </a:pPr>
            <a:r>
              <a:rPr lang="en-US" sz="1600" b="1" dirty="0"/>
              <a:t>Main function flow:</a:t>
            </a:r>
          </a:p>
          <a:p>
            <a:pPr marL="285750" indent="-285750"/>
            <a:r>
              <a:rPr lang="en-US" sz="1600" dirty="0"/>
              <a:t>We have created a main menu with all the 8 problem statements’ requirements along with an additional option to end the program. </a:t>
            </a:r>
          </a:p>
          <a:p>
            <a:pPr marL="285750" indent="-285750"/>
            <a:endParaRPr lang="en-US" sz="1600" dirty="0"/>
          </a:p>
          <a:p>
            <a:pPr marL="285750" indent="-285750"/>
            <a:r>
              <a:rPr lang="en-US" sz="1600" dirty="0"/>
              <a:t>Every time the user choose an option number, he is re-directed to the appropriate function and further respective process takes place. If the input isn’t a valid option number, an error message prints and prompts the user to re-enter the same.</a:t>
            </a:r>
          </a:p>
          <a:p>
            <a:pPr marL="285750" indent="-285750"/>
            <a:endParaRPr lang="en-US" sz="1600" dirty="0"/>
          </a:p>
          <a:p>
            <a:pPr marL="285750" indent="-285750"/>
            <a:r>
              <a:rPr lang="en-US" sz="1600" dirty="0"/>
              <a:t>After the respective processing takes place in the function, output is printed, and again the user is re-directed to the main menu. This is developed with a view that the user can use the code as many times as he desires before he chooses to exit.</a:t>
            </a:r>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3252490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t>       </a:t>
            </a:r>
            <a:r>
              <a:rPr lang="en" sz="1600" dirty="0"/>
              <a:t>1) Unit convertor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26644EDB-0168-8F4C-9152-642751372011}"/>
              </a:ext>
            </a:extLst>
          </p:cNvPr>
          <p:cNvPicPr>
            <a:picLocks noChangeAspect="1"/>
          </p:cNvPicPr>
          <p:nvPr/>
        </p:nvPicPr>
        <p:blipFill>
          <a:blip r:embed="rId5"/>
          <a:stretch>
            <a:fillRect/>
          </a:stretch>
        </p:blipFill>
        <p:spPr>
          <a:xfrm>
            <a:off x="1892300" y="787478"/>
            <a:ext cx="4645660" cy="4216322"/>
          </a:xfrm>
          <a:prstGeom prst="rect">
            <a:avLst/>
          </a:prstGeom>
        </p:spPr>
      </p:pic>
    </p:spTree>
    <p:extLst>
      <p:ext uri="{BB962C8B-B14F-4D97-AF65-F5344CB8AC3E}">
        <p14:creationId xmlns:p14="http://schemas.microsoft.com/office/powerpoint/2010/main" val="256491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2) Quadratic equation solver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EC13D288-4DD6-EB4D-A7FF-2B31B7F353BE}"/>
              </a:ext>
            </a:extLst>
          </p:cNvPr>
          <p:cNvPicPr>
            <a:picLocks noChangeAspect="1"/>
          </p:cNvPicPr>
          <p:nvPr/>
        </p:nvPicPr>
        <p:blipFill>
          <a:blip r:embed="rId5"/>
          <a:stretch>
            <a:fillRect/>
          </a:stretch>
        </p:blipFill>
        <p:spPr>
          <a:xfrm>
            <a:off x="902046" y="966787"/>
            <a:ext cx="6705448" cy="3629076"/>
          </a:xfrm>
          <a:prstGeom prst="rect">
            <a:avLst/>
          </a:prstGeom>
        </p:spPr>
      </p:pic>
    </p:spTree>
    <p:extLst>
      <p:ext uri="{BB962C8B-B14F-4D97-AF65-F5344CB8AC3E}">
        <p14:creationId xmlns:p14="http://schemas.microsoft.com/office/powerpoint/2010/main" val="158631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1184</Words>
  <Application>Microsoft Macintosh PowerPoint</Application>
  <PresentationFormat>On-screen Show (16:9)</PresentationFormat>
  <Paragraphs>79</Paragraphs>
  <Slides>19</Slides>
  <Notes>19</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Solving Math using Python Set 2</vt:lpstr>
      <vt:lpstr>Problem Statement</vt:lpstr>
      <vt:lpstr>Topic Description</vt:lpstr>
      <vt:lpstr>Abstract</vt:lpstr>
      <vt:lpstr>Abstract</vt:lpstr>
      <vt:lpstr>Abstract</vt:lpstr>
      <vt:lpstr>Detail Project Workflow </vt:lpstr>
      <vt:lpstr>       1) Unit convertor </vt:lpstr>
      <vt:lpstr>       2) Quadratic equation solver </vt:lpstr>
      <vt:lpstr>       3) Largest number </vt:lpstr>
      <vt:lpstr>       4) Multiplication table </vt:lpstr>
      <vt:lpstr>       5) Number system convertor </vt:lpstr>
      <vt:lpstr>       6) Basic math operations </vt:lpstr>
      <vt:lpstr>             7) Divisibility test </vt:lpstr>
      <vt:lpstr>              8) Armstrong’s number </vt:lpstr>
      <vt:lpstr>Output </vt:lpstr>
      <vt:lpstr>Acknowledgement </vt:lpstr>
      <vt:lpstr>References</vt:lpstr>
      <vt:lpstr>Detail Project Workflow (Same as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Math using Python Set 2</dc:title>
  <cp:lastModifiedBy>Riddhi Narkar</cp:lastModifiedBy>
  <cp:revision>20</cp:revision>
  <dcterms:modified xsi:type="dcterms:W3CDTF">2020-07-27T14:15:26Z</dcterms:modified>
</cp:coreProperties>
</file>