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63" r:id="rId4"/>
    <p:sldId id="269" r:id="rId5"/>
    <p:sldId id="274" r:id="rId6"/>
    <p:sldId id="270" r:id="rId7"/>
    <p:sldId id="275" r:id="rId8"/>
    <p:sldId id="276" r:id="rId9"/>
    <p:sldId id="271" r:id="rId10"/>
    <p:sldId id="277" r:id="rId11"/>
    <p:sldId id="268" r:id="rId12"/>
    <p:sldId id="267" r:id="rId13"/>
    <p:sldId id="260" r:id="rId14"/>
    <p:sldId id="306" r:id="rId15"/>
    <p:sldId id="309" r:id="rId16"/>
    <p:sldId id="310" r:id="rId17"/>
    <p:sldId id="308" r:id="rId18"/>
    <p:sldId id="287" r:id="rId19"/>
    <p:sldId id="288" r:id="rId20"/>
    <p:sldId id="294" r:id="rId21"/>
    <p:sldId id="311" r:id="rId22"/>
    <p:sldId id="295" r:id="rId23"/>
    <p:sldId id="312" r:id="rId24"/>
    <p:sldId id="296" r:id="rId25"/>
    <p:sldId id="297" r:id="rId26"/>
    <p:sldId id="298" r:id="rId27"/>
    <p:sldId id="299" r:id="rId28"/>
    <p:sldId id="300" r:id="rId29"/>
    <p:sldId id="301" r:id="rId30"/>
    <p:sldId id="303" r:id="rId31"/>
    <p:sldId id="304" r:id="rId32"/>
    <p:sldId id="305" r:id="rId33"/>
    <p:sldId id="292" r:id="rId34"/>
    <p:sldId id="261" r:id="rId35"/>
    <p:sldId id="262"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5"/>
    <p:restoredTop sz="94562"/>
  </p:normalViewPr>
  <p:slideViewPr>
    <p:cSldViewPr snapToGrid="0">
      <p:cViewPr varScale="1">
        <p:scale>
          <a:sx n="126" d="100"/>
          <a:sy n="126" d="100"/>
        </p:scale>
        <p:origin x="216"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04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9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6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17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72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0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216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70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27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e62892d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e62892d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905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681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56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475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322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51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364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967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525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23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43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717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604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034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737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e62892d8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e62892d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62892d8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62892d8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2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2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98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10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4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6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emf"/><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oursera.org/programs/a-p-shah-institute-of-technology-on-coursera-05d2i?productId=8D3R5HiaEeioIg7r4jw_PA&amp;productType=course&amp;showMiniModal=true" TargetMode="External"/><Relationship Id="rId7"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realpython.com/python-exceptions/" TargetMode="External"/><Relationship Id="rId5" Type="http://schemas.openxmlformats.org/officeDocument/2006/relationships/hyperlink" Target="https://stackoverflow.com/questions/49704364/make-python3-as-my-default-python-on-mac/49711594" TargetMode="External"/><Relationship Id="rId4" Type="http://schemas.openxmlformats.org/officeDocument/2006/relationships/hyperlink" Target="https://www.coursera.org/programs/a-p-shah-institute-of-technology-on-coursera-05d2i?collectionId=&amp;productId=7A1yFTaREeWWBQrVFXqd1w&amp;productType=course&amp;showMiniModal=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71750"/>
            <a:ext cx="8520600" cy="9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Solving Math using Python Set 2</a:t>
            </a:r>
            <a:endParaRPr sz="4400" dirty="0"/>
          </a:p>
        </p:txBody>
      </p:sp>
      <p:sp>
        <p:nvSpPr>
          <p:cNvPr id="55" name="Google Shape;55;p13"/>
          <p:cNvSpPr txBox="1">
            <a:spLocks noGrp="1"/>
          </p:cNvSpPr>
          <p:nvPr>
            <p:ph type="subTitle" idx="1"/>
          </p:nvPr>
        </p:nvSpPr>
        <p:spPr>
          <a:xfrm>
            <a:off x="311700" y="3677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Member Names: Aditya Yadav, Het Patel, Riddhi Narkar</a:t>
            </a:r>
            <a:endParaRPr sz="1700" dirty="0"/>
          </a:p>
          <a:p>
            <a:pPr marL="0" lvl="0" indent="0" algn="ctr" rtl="0">
              <a:spcBef>
                <a:spcPts val="0"/>
              </a:spcBef>
              <a:spcAft>
                <a:spcPts val="0"/>
              </a:spcAft>
              <a:buNone/>
            </a:pPr>
            <a:endParaRPr sz="1700" dirty="0"/>
          </a:p>
        </p:txBody>
      </p:sp>
      <p:sp>
        <p:nvSpPr>
          <p:cNvPr id="56" name="Google Shape;56;p13"/>
          <p:cNvSpPr txBox="1"/>
          <p:nvPr/>
        </p:nvSpPr>
        <p:spPr>
          <a:xfrm>
            <a:off x="3296100" y="1795425"/>
            <a:ext cx="2471400" cy="3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Python</a:t>
            </a:r>
            <a:endParaRPr sz="2800" dirty="0"/>
          </a:p>
          <a:p>
            <a:pPr marL="0" lvl="0" indent="0" algn="ctr"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512000" y="0"/>
            <a:ext cx="8039593" cy="1151700"/>
          </a:xfrm>
          <a:prstGeom prst="rect">
            <a:avLst/>
          </a:prstGeom>
          <a:noFill/>
          <a:ln>
            <a:noFill/>
          </a:ln>
        </p:spPr>
      </p:pic>
      <p:sp>
        <p:nvSpPr>
          <p:cNvPr id="58" name="Google Shape;58;p13"/>
          <p:cNvSpPr txBox="1"/>
          <p:nvPr/>
        </p:nvSpPr>
        <p:spPr>
          <a:xfrm>
            <a:off x="0" y="1071325"/>
            <a:ext cx="91440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t>Department Of Computer Engineering</a:t>
            </a:r>
            <a:endParaRPr sz="1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 6) Basic math operations</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DD4966F-5238-F141-A7DA-F9285C1C9DF8}"/>
              </a:ext>
            </a:extLst>
          </p:cNvPr>
          <p:cNvPicPr>
            <a:picLocks noChangeAspect="1"/>
          </p:cNvPicPr>
          <p:nvPr/>
        </p:nvPicPr>
        <p:blipFill>
          <a:blip r:embed="rId5"/>
          <a:stretch>
            <a:fillRect/>
          </a:stretch>
        </p:blipFill>
        <p:spPr>
          <a:xfrm>
            <a:off x="2049277" y="666775"/>
            <a:ext cx="4253735" cy="4229100"/>
          </a:xfrm>
          <a:prstGeom prst="rect">
            <a:avLst/>
          </a:prstGeom>
        </p:spPr>
      </p:pic>
    </p:spTree>
    <p:extLst>
      <p:ext uri="{BB962C8B-B14F-4D97-AF65-F5344CB8AC3E}">
        <p14:creationId xmlns:p14="http://schemas.microsoft.com/office/powerpoint/2010/main" val="319609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600" dirty="0"/>
              <a:t>             7) Divisibility test</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5" name="Picture 4">
            <a:extLst>
              <a:ext uri="{FF2B5EF4-FFF2-40B4-BE49-F238E27FC236}">
                <a16:creationId xmlns:a16="http://schemas.microsoft.com/office/drawing/2014/main" id="{B9FAB517-9863-5A4B-8969-BADB4E1A6E05}"/>
              </a:ext>
            </a:extLst>
          </p:cNvPr>
          <p:cNvPicPr>
            <a:picLocks noChangeAspect="1"/>
          </p:cNvPicPr>
          <p:nvPr/>
        </p:nvPicPr>
        <p:blipFill>
          <a:blip r:embed="rId5"/>
          <a:stretch>
            <a:fillRect/>
          </a:stretch>
        </p:blipFill>
        <p:spPr>
          <a:xfrm>
            <a:off x="2123439" y="877234"/>
            <a:ext cx="4202583" cy="3532941"/>
          </a:xfrm>
          <a:prstGeom prst="rect">
            <a:avLst/>
          </a:prstGeom>
        </p:spPr>
      </p:pic>
    </p:spTree>
    <p:extLst>
      <p:ext uri="{BB962C8B-B14F-4D97-AF65-F5344CB8AC3E}">
        <p14:creationId xmlns:p14="http://schemas.microsoft.com/office/powerpoint/2010/main" val="29017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8) Armstrong’s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7" name="Picture 6">
            <a:extLst>
              <a:ext uri="{FF2B5EF4-FFF2-40B4-BE49-F238E27FC236}">
                <a16:creationId xmlns:a16="http://schemas.microsoft.com/office/drawing/2014/main" id="{BE75C8F9-7F2A-CE45-83A8-639CEF5616E6}"/>
              </a:ext>
            </a:extLst>
          </p:cNvPr>
          <p:cNvPicPr>
            <a:picLocks noChangeAspect="1"/>
          </p:cNvPicPr>
          <p:nvPr/>
        </p:nvPicPr>
        <p:blipFill>
          <a:blip r:embed="rId5"/>
          <a:stretch>
            <a:fillRect/>
          </a:stretch>
        </p:blipFill>
        <p:spPr>
          <a:xfrm>
            <a:off x="2660904" y="530842"/>
            <a:ext cx="3511296" cy="4504073"/>
          </a:xfrm>
          <a:prstGeom prst="rect">
            <a:avLst/>
          </a:prstGeom>
        </p:spPr>
      </p:pic>
    </p:spTree>
    <p:extLst>
      <p:ext uri="{BB962C8B-B14F-4D97-AF65-F5344CB8AC3E}">
        <p14:creationId xmlns:p14="http://schemas.microsoft.com/office/powerpoint/2010/main" val="341535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14" name="Picture 13">
            <a:extLst>
              <a:ext uri="{FF2B5EF4-FFF2-40B4-BE49-F238E27FC236}">
                <a16:creationId xmlns:a16="http://schemas.microsoft.com/office/drawing/2014/main" id="{2474BB16-DDAC-8445-A4F9-89171B690E5B}"/>
              </a:ext>
            </a:extLst>
          </p:cNvPr>
          <p:cNvPicPr>
            <a:picLocks noChangeAspect="1"/>
          </p:cNvPicPr>
          <p:nvPr/>
        </p:nvPicPr>
        <p:blipFill>
          <a:blip r:embed="rId5"/>
          <a:stretch>
            <a:fillRect/>
          </a:stretch>
        </p:blipFill>
        <p:spPr>
          <a:xfrm>
            <a:off x="714460" y="836717"/>
            <a:ext cx="8117840" cy="39954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C562C5AE-FA04-6C49-8567-6A3454ABF9C2}"/>
              </a:ext>
            </a:extLst>
          </p:cNvPr>
          <p:cNvPicPr>
            <a:picLocks noChangeAspect="1"/>
          </p:cNvPicPr>
          <p:nvPr/>
        </p:nvPicPr>
        <p:blipFill>
          <a:blip r:embed="rId5"/>
          <a:stretch>
            <a:fillRect/>
          </a:stretch>
        </p:blipFill>
        <p:spPr>
          <a:xfrm>
            <a:off x="201802" y="857755"/>
            <a:ext cx="8757374" cy="4133195"/>
          </a:xfrm>
          <a:prstGeom prst="rect">
            <a:avLst/>
          </a:prstGeom>
        </p:spPr>
      </p:pic>
    </p:spTree>
    <p:extLst>
      <p:ext uri="{BB962C8B-B14F-4D97-AF65-F5344CB8AC3E}">
        <p14:creationId xmlns:p14="http://schemas.microsoft.com/office/powerpoint/2010/main" val="304436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C63B50-A49D-584F-B637-6DA1D60BB356}"/>
              </a:ext>
            </a:extLst>
          </p:cNvPr>
          <p:cNvPicPr>
            <a:picLocks noChangeAspect="1"/>
          </p:cNvPicPr>
          <p:nvPr/>
        </p:nvPicPr>
        <p:blipFill>
          <a:blip r:embed="rId5"/>
          <a:stretch>
            <a:fillRect/>
          </a:stretch>
        </p:blipFill>
        <p:spPr>
          <a:xfrm>
            <a:off x="2244384" y="502544"/>
            <a:ext cx="5245578" cy="4558187"/>
          </a:xfrm>
          <a:prstGeom prst="rect">
            <a:avLst/>
          </a:prstGeom>
        </p:spPr>
      </p:pic>
    </p:spTree>
    <p:extLst>
      <p:ext uri="{BB962C8B-B14F-4D97-AF65-F5344CB8AC3E}">
        <p14:creationId xmlns:p14="http://schemas.microsoft.com/office/powerpoint/2010/main" val="40004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Main menu</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B02007C-8394-8B49-8B0F-0FA5FC315026}"/>
              </a:ext>
            </a:extLst>
          </p:cNvPr>
          <p:cNvPicPr>
            <a:picLocks noChangeAspect="1"/>
          </p:cNvPicPr>
          <p:nvPr/>
        </p:nvPicPr>
        <p:blipFill>
          <a:blip r:embed="rId5"/>
          <a:stretch>
            <a:fillRect/>
          </a:stretch>
        </p:blipFill>
        <p:spPr>
          <a:xfrm>
            <a:off x="184824" y="867933"/>
            <a:ext cx="8520600" cy="3852021"/>
          </a:xfrm>
          <a:prstGeom prst="rect">
            <a:avLst/>
          </a:prstGeom>
        </p:spPr>
      </p:pic>
    </p:spTree>
    <p:extLst>
      <p:ext uri="{BB962C8B-B14F-4D97-AF65-F5344CB8AC3E}">
        <p14:creationId xmlns:p14="http://schemas.microsoft.com/office/powerpoint/2010/main" val="205960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C33CB7E8-E91B-FB40-A4DE-8729991A9A69}"/>
              </a:ext>
            </a:extLst>
          </p:cNvPr>
          <p:cNvPicPr>
            <a:picLocks noChangeAspect="1"/>
          </p:cNvPicPr>
          <p:nvPr/>
        </p:nvPicPr>
        <p:blipFill>
          <a:blip r:embed="rId5"/>
          <a:stretch>
            <a:fillRect/>
          </a:stretch>
        </p:blipFill>
        <p:spPr>
          <a:xfrm>
            <a:off x="1018582" y="625977"/>
            <a:ext cx="2957445" cy="2105081"/>
          </a:xfrm>
          <a:prstGeom prst="rect">
            <a:avLst/>
          </a:prstGeom>
        </p:spPr>
      </p:pic>
      <p:pic>
        <p:nvPicPr>
          <p:cNvPr id="7" name="Picture 6">
            <a:extLst>
              <a:ext uri="{FF2B5EF4-FFF2-40B4-BE49-F238E27FC236}">
                <a16:creationId xmlns:a16="http://schemas.microsoft.com/office/drawing/2014/main" id="{EC0E06D6-D8CB-6442-AA07-A33031B5CE5D}"/>
              </a:ext>
            </a:extLst>
          </p:cNvPr>
          <p:cNvPicPr>
            <a:picLocks noChangeAspect="1"/>
          </p:cNvPicPr>
          <p:nvPr/>
        </p:nvPicPr>
        <p:blipFill>
          <a:blip r:embed="rId6"/>
          <a:stretch>
            <a:fillRect/>
          </a:stretch>
        </p:blipFill>
        <p:spPr>
          <a:xfrm>
            <a:off x="4339238" y="499190"/>
            <a:ext cx="2903291" cy="2135155"/>
          </a:xfrm>
          <a:prstGeom prst="rect">
            <a:avLst/>
          </a:prstGeom>
        </p:spPr>
      </p:pic>
      <p:pic>
        <p:nvPicPr>
          <p:cNvPr id="10" name="Picture 9">
            <a:extLst>
              <a:ext uri="{FF2B5EF4-FFF2-40B4-BE49-F238E27FC236}">
                <a16:creationId xmlns:a16="http://schemas.microsoft.com/office/drawing/2014/main" id="{3094156A-B425-1240-AA53-B3B834B70317}"/>
              </a:ext>
            </a:extLst>
          </p:cNvPr>
          <p:cNvPicPr>
            <a:picLocks noChangeAspect="1"/>
          </p:cNvPicPr>
          <p:nvPr/>
        </p:nvPicPr>
        <p:blipFill>
          <a:blip r:embed="rId7"/>
          <a:stretch>
            <a:fillRect/>
          </a:stretch>
        </p:blipFill>
        <p:spPr>
          <a:xfrm>
            <a:off x="1018582" y="2783943"/>
            <a:ext cx="2913380" cy="2223903"/>
          </a:xfrm>
          <a:prstGeom prst="rect">
            <a:avLst/>
          </a:prstGeom>
        </p:spPr>
      </p:pic>
      <p:pic>
        <p:nvPicPr>
          <p:cNvPr id="17" name="Picture 16">
            <a:extLst>
              <a:ext uri="{FF2B5EF4-FFF2-40B4-BE49-F238E27FC236}">
                <a16:creationId xmlns:a16="http://schemas.microsoft.com/office/drawing/2014/main" id="{DF98C733-1CDB-5849-A068-EAC14B256C9B}"/>
              </a:ext>
            </a:extLst>
          </p:cNvPr>
          <p:cNvPicPr>
            <a:picLocks noChangeAspect="1"/>
          </p:cNvPicPr>
          <p:nvPr/>
        </p:nvPicPr>
        <p:blipFill>
          <a:blip r:embed="rId8"/>
          <a:stretch>
            <a:fillRect/>
          </a:stretch>
        </p:blipFill>
        <p:spPr>
          <a:xfrm>
            <a:off x="4298352" y="2750322"/>
            <a:ext cx="2913380" cy="2257524"/>
          </a:xfrm>
          <a:prstGeom prst="rect">
            <a:avLst/>
          </a:prstGeom>
        </p:spPr>
      </p:pic>
    </p:spTree>
    <p:extLst>
      <p:ext uri="{BB962C8B-B14F-4D97-AF65-F5344CB8AC3E}">
        <p14:creationId xmlns:p14="http://schemas.microsoft.com/office/powerpoint/2010/main" val="816869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CE30B67C-527B-2041-916D-B5C5A84C2502}"/>
              </a:ext>
            </a:extLst>
          </p:cNvPr>
          <p:cNvPicPr>
            <a:picLocks noChangeAspect="1"/>
          </p:cNvPicPr>
          <p:nvPr/>
        </p:nvPicPr>
        <p:blipFill>
          <a:blip r:embed="rId5"/>
          <a:stretch>
            <a:fillRect/>
          </a:stretch>
        </p:blipFill>
        <p:spPr>
          <a:xfrm>
            <a:off x="311700" y="1090027"/>
            <a:ext cx="4697300" cy="3643700"/>
          </a:xfrm>
          <a:prstGeom prst="rect">
            <a:avLst/>
          </a:prstGeom>
        </p:spPr>
      </p:pic>
      <p:pic>
        <p:nvPicPr>
          <p:cNvPr id="7" name="Picture 6">
            <a:extLst>
              <a:ext uri="{FF2B5EF4-FFF2-40B4-BE49-F238E27FC236}">
                <a16:creationId xmlns:a16="http://schemas.microsoft.com/office/drawing/2014/main" id="{18650614-08CE-BB49-88C3-71D97C785363}"/>
              </a:ext>
            </a:extLst>
          </p:cNvPr>
          <p:cNvPicPr>
            <a:picLocks noChangeAspect="1"/>
          </p:cNvPicPr>
          <p:nvPr/>
        </p:nvPicPr>
        <p:blipFill>
          <a:blip r:embed="rId6"/>
          <a:stretch>
            <a:fillRect/>
          </a:stretch>
        </p:blipFill>
        <p:spPr>
          <a:xfrm>
            <a:off x="5195654" y="842771"/>
            <a:ext cx="3636646" cy="3890956"/>
          </a:xfrm>
          <a:prstGeom prst="rect">
            <a:avLst/>
          </a:prstGeom>
        </p:spPr>
      </p:pic>
    </p:spTree>
    <p:extLst>
      <p:ext uri="{BB962C8B-B14F-4D97-AF65-F5344CB8AC3E}">
        <p14:creationId xmlns:p14="http://schemas.microsoft.com/office/powerpoint/2010/main" val="379487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Unit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5CFED381-EC7C-7048-B82C-18F66F4F3443}"/>
              </a:ext>
            </a:extLst>
          </p:cNvPr>
          <p:cNvPicPr>
            <a:picLocks noChangeAspect="1"/>
          </p:cNvPicPr>
          <p:nvPr/>
        </p:nvPicPr>
        <p:blipFill>
          <a:blip r:embed="rId5"/>
          <a:stretch>
            <a:fillRect/>
          </a:stretch>
        </p:blipFill>
        <p:spPr>
          <a:xfrm>
            <a:off x="984256" y="606825"/>
            <a:ext cx="6832402" cy="4384125"/>
          </a:xfrm>
          <a:prstGeom prst="rect">
            <a:avLst/>
          </a:prstGeom>
        </p:spPr>
      </p:pic>
    </p:spTree>
    <p:extLst>
      <p:ext uri="{BB962C8B-B14F-4D97-AF65-F5344CB8AC3E}">
        <p14:creationId xmlns:p14="http://schemas.microsoft.com/office/powerpoint/2010/main" val="294277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64" name="Google Shape;64;p14"/>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marL="114300" indent="0">
              <a:buNone/>
            </a:pPr>
            <a:r>
              <a:rPr lang="en-US" sz="1400" b="1" dirty="0"/>
              <a:t>Solving math using Python set 2.</a:t>
            </a:r>
            <a:endParaRPr lang="en-IN" sz="1400" b="1" dirty="0"/>
          </a:p>
          <a:p>
            <a:pPr lvl="0">
              <a:buFont typeface="+mj-lt"/>
              <a:buAutoNum type="arabicPeriod"/>
            </a:pPr>
            <a:r>
              <a:rPr lang="en-US" sz="1400" dirty="0"/>
              <a:t> Unit Converter.</a:t>
            </a:r>
            <a:endParaRPr lang="en-IN" sz="1400" dirty="0"/>
          </a:p>
          <a:p>
            <a:pPr lvl="0">
              <a:buFont typeface="+mj-lt"/>
              <a:buAutoNum type="arabicPeriod"/>
            </a:pPr>
            <a:endParaRPr lang="en-US" sz="1400" dirty="0"/>
          </a:p>
          <a:p>
            <a:pPr lvl="0">
              <a:buFont typeface="+mj-lt"/>
              <a:buAutoNum type="arabicPeriod"/>
            </a:pPr>
            <a:r>
              <a:rPr lang="en-US" sz="1400" dirty="0"/>
              <a:t> Calculate a simple Quadratic Equation.</a:t>
            </a:r>
            <a:endParaRPr lang="en-IN" sz="1400" dirty="0"/>
          </a:p>
          <a:p>
            <a:pPr lvl="0">
              <a:buFont typeface="+mj-lt"/>
              <a:buAutoNum type="arabicPeriod"/>
            </a:pPr>
            <a:endParaRPr lang="en-US" sz="1400" dirty="0"/>
          </a:p>
          <a:p>
            <a:pPr lvl="0">
              <a:buFont typeface="+mj-lt"/>
              <a:buAutoNum type="arabicPeriod"/>
            </a:pPr>
            <a:r>
              <a:rPr lang="en-US" sz="1400" dirty="0"/>
              <a:t> Find the largest element amongst the list.</a:t>
            </a:r>
            <a:endParaRPr lang="en-IN" sz="1400" dirty="0"/>
          </a:p>
          <a:p>
            <a:pPr lvl="0">
              <a:buFont typeface="+mj-lt"/>
              <a:buAutoNum type="arabicPeriod"/>
            </a:pPr>
            <a:endParaRPr lang="en-US" sz="1400" dirty="0"/>
          </a:p>
          <a:p>
            <a:pPr lvl="0">
              <a:buFont typeface="+mj-lt"/>
              <a:buAutoNum type="arabicPeriod"/>
            </a:pPr>
            <a:r>
              <a:rPr lang="en-US" sz="1400" dirty="0"/>
              <a:t> Create a multiplication table, asking about which multiplication table user wants and till which number user wants to create the multiplication table.</a:t>
            </a:r>
            <a:endParaRPr lang="en-IN" sz="1400" dirty="0"/>
          </a:p>
          <a:p>
            <a:pPr lvl="0">
              <a:buFont typeface="+mj-lt"/>
              <a:buAutoNum type="arabicPeriod"/>
            </a:pPr>
            <a:endParaRPr lang="en-US" sz="1400" dirty="0"/>
          </a:p>
          <a:p>
            <a:pPr lvl="0">
              <a:buFont typeface="+mj-lt"/>
              <a:buAutoNum type="arabicPeriod"/>
            </a:pPr>
            <a:r>
              <a:rPr lang="en-US" sz="1400" dirty="0"/>
              <a:t> Python program to convert Decimal to Binary, Octal and Hexadecimal and vice versa.</a:t>
            </a:r>
            <a:endParaRPr lang="en-IN" sz="1400" dirty="0"/>
          </a:p>
          <a:p>
            <a:pPr lvl="0">
              <a:buFont typeface="+mj-lt"/>
              <a:buAutoNum type="arabicPeriod"/>
            </a:pPr>
            <a:endParaRPr lang="en-US" sz="1400" dirty="0"/>
          </a:p>
          <a:p>
            <a:pPr lvl="0">
              <a:buFont typeface="+mj-lt"/>
              <a:buAutoNum type="arabicPeriod"/>
            </a:pPr>
            <a:r>
              <a:rPr lang="en-US" sz="1400" dirty="0"/>
              <a:t>Find Sum, Difference, Multiplication on a list and difference of 2 lists.</a:t>
            </a:r>
            <a:endParaRPr lang="en-IN" sz="1400" dirty="0"/>
          </a:p>
          <a:p>
            <a:pPr lvl="0">
              <a:buFont typeface="+mj-lt"/>
              <a:buAutoNum type="arabicPeriod"/>
            </a:pPr>
            <a:endParaRPr lang="en-US" sz="1400" dirty="0"/>
          </a:p>
          <a:p>
            <a:pPr lvl="0">
              <a:buFont typeface="+mj-lt"/>
              <a:buAutoNum type="arabicPeriod"/>
            </a:pPr>
            <a:r>
              <a:rPr lang="en-US" sz="1400" dirty="0"/>
              <a:t> Find whether a number is divisible by another number or not.</a:t>
            </a:r>
            <a:endParaRPr lang="en-IN" sz="1400" dirty="0"/>
          </a:p>
          <a:p>
            <a:pPr lvl="0">
              <a:buFont typeface="+mj-lt"/>
              <a:buAutoNum type="arabicPeriod"/>
            </a:pPr>
            <a:endParaRPr lang="en-US" sz="1400" dirty="0"/>
          </a:p>
          <a:p>
            <a:pPr lvl="0">
              <a:buFont typeface="+mj-lt"/>
              <a:buAutoNum type="arabicPeriod"/>
            </a:pPr>
            <a:r>
              <a:rPr lang="en-US" sz="1400" dirty="0"/>
              <a:t> To check whether the number is an Armstrong number or not. </a:t>
            </a:r>
          </a:p>
          <a:p>
            <a:pPr lvl="0">
              <a:buFont typeface="+mj-lt"/>
              <a:buAutoNum type="arabicPeriod"/>
            </a:pPr>
            <a:endParaRPr lang="en-US" sz="1400" dirty="0"/>
          </a:p>
          <a:p>
            <a:pPr marL="114300" lvl="0" indent="0">
              <a:buNone/>
            </a:pPr>
            <a:endParaRPr lang="en-IN" sz="1400" dirty="0"/>
          </a:p>
          <a:p>
            <a:pPr marL="0" lvl="0" indent="0" algn="l" rtl="0">
              <a:spcBef>
                <a:spcPts val="0"/>
              </a:spcBef>
              <a:spcAft>
                <a:spcPts val="1600"/>
              </a:spcAft>
              <a:buNone/>
            </a:pPr>
            <a:endParaRPr dirty="0"/>
          </a:p>
        </p:txBody>
      </p:sp>
      <p:pic>
        <p:nvPicPr>
          <p:cNvPr id="65" name="Google Shape;65;p14"/>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66" name="Google Shape;66;p14"/>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Quadratic equation solver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6" name="Picture 5">
            <a:extLst>
              <a:ext uri="{FF2B5EF4-FFF2-40B4-BE49-F238E27FC236}">
                <a16:creationId xmlns:a16="http://schemas.microsoft.com/office/drawing/2014/main" id="{257F50F2-3900-664D-8D04-27F7941F9C48}"/>
              </a:ext>
            </a:extLst>
          </p:cNvPr>
          <p:cNvPicPr>
            <a:picLocks noChangeAspect="1"/>
          </p:cNvPicPr>
          <p:nvPr/>
        </p:nvPicPr>
        <p:blipFill>
          <a:blip r:embed="rId5"/>
          <a:stretch>
            <a:fillRect/>
          </a:stretch>
        </p:blipFill>
        <p:spPr>
          <a:xfrm>
            <a:off x="129811" y="1077277"/>
            <a:ext cx="4442189" cy="1718205"/>
          </a:xfrm>
          <a:prstGeom prst="rect">
            <a:avLst/>
          </a:prstGeom>
        </p:spPr>
      </p:pic>
      <p:pic>
        <p:nvPicPr>
          <p:cNvPr id="8" name="Picture 7">
            <a:extLst>
              <a:ext uri="{FF2B5EF4-FFF2-40B4-BE49-F238E27FC236}">
                <a16:creationId xmlns:a16="http://schemas.microsoft.com/office/drawing/2014/main" id="{C56C800B-D09A-AD47-A93A-F308457EFE3C}"/>
              </a:ext>
            </a:extLst>
          </p:cNvPr>
          <p:cNvPicPr>
            <a:picLocks noChangeAspect="1"/>
          </p:cNvPicPr>
          <p:nvPr/>
        </p:nvPicPr>
        <p:blipFill>
          <a:blip r:embed="rId6"/>
          <a:stretch>
            <a:fillRect/>
          </a:stretch>
        </p:blipFill>
        <p:spPr>
          <a:xfrm>
            <a:off x="4607939" y="1152475"/>
            <a:ext cx="4406250" cy="1643008"/>
          </a:xfrm>
          <a:prstGeom prst="rect">
            <a:avLst/>
          </a:prstGeom>
        </p:spPr>
      </p:pic>
      <p:pic>
        <p:nvPicPr>
          <p:cNvPr id="10" name="Picture 9">
            <a:extLst>
              <a:ext uri="{FF2B5EF4-FFF2-40B4-BE49-F238E27FC236}">
                <a16:creationId xmlns:a16="http://schemas.microsoft.com/office/drawing/2014/main" id="{D0BE0AA0-2854-C643-8510-E6FEC7E1A2C1}"/>
              </a:ext>
            </a:extLst>
          </p:cNvPr>
          <p:cNvPicPr>
            <a:picLocks noChangeAspect="1"/>
          </p:cNvPicPr>
          <p:nvPr/>
        </p:nvPicPr>
        <p:blipFill>
          <a:blip r:embed="rId7"/>
          <a:stretch>
            <a:fillRect/>
          </a:stretch>
        </p:blipFill>
        <p:spPr>
          <a:xfrm>
            <a:off x="184483" y="3026208"/>
            <a:ext cx="4186815" cy="1691226"/>
          </a:xfrm>
          <a:prstGeom prst="rect">
            <a:avLst/>
          </a:prstGeom>
        </p:spPr>
      </p:pic>
      <p:pic>
        <p:nvPicPr>
          <p:cNvPr id="12" name="Picture 11">
            <a:extLst>
              <a:ext uri="{FF2B5EF4-FFF2-40B4-BE49-F238E27FC236}">
                <a16:creationId xmlns:a16="http://schemas.microsoft.com/office/drawing/2014/main" id="{1D6C7FFD-02C1-6747-86AC-1E5CB7623B7C}"/>
              </a:ext>
            </a:extLst>
          </p:cNvPr>
          <p:cNvPicPr>
            <a:picLocks noChangeAspect="1"/>
          </p:cNvPicPr>
          <p:nvPr/>
        </p:nvPicPr>
        <p:blipFill>
          <a:blip r:embed="rId8"/>
          <a:stretch>
            <a:fillRect/>
          </a:stretch>
        </p:blipFill>
        <p:spPr>
          <a:xfrm>
            <a:off x="4572000" y="2977591"/>
            <a:ext cx="4241485" cy="1788460"/>
          </a:xfrm>
          <a:prstGeom prst="rect">
            <a:avLst/>
          </a:prstGeom>
        </p:spPr>
      </p:pic>
    </p:spTree>
    <p:extLst>
      <p:ext uri="{BB962C8B-B14F-4D97-AF65-F5344CB8AC3E}">
        <p14:creationId xmlns:p14="http://schemas.microsoft.com/office/powerpoint/2010/main" val="3939790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Quadratic equation solver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3FFD3745-9B8A-6D49-9622-ACCCD08A9192}"/>
              </a:ext>
            </a:extLst>
          </p:cNvPr>
          <p:cNvPicPr>
            <a:picLocks noChangeAspect="1"/>
          </p:cNvPicPr>
          <p:nvPr/>
        </p:nvPicPr>
        <p:blipFill>
          <a:blip r:embed="rId5"/>
          <a:stretch>
            <a:fillRect/>
          </a:stretch>
        </p:blipFill>
        <p:spPr>
          <a:xfrm>
            <a:off x="1034683" y="1057275"/>
            <a:ext cx="6338937" cy="3028950"/>
          </a:xfrm>
          <a:prstGeom prst="rect">
            <a:avLst/>
          </a:prstGeom>
        </p:spPr>
      </p:pic>
    </p:spTree>
    <p:extLst>
      <p:ext uri="{BB962C8B-B14F-4D97-AF65-F5344CB8AC3E}">
        <p14:creationId xmlns:p14="http://schemas.microsoft.com/office/powerpoint/2010/main" val="413523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Largest number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9663C6F-069D-C349-B284-59D2D97A0906}"/>
              </a:ext>
            </a:extLst>
          </p:cNvPr>
          <p:cNvPicPr>
            <a:picLocks noChangeAspect="1"/>
          </p:cNvPicPr>
          <p:nvPr/>
        </p:nvPicPr>
        <p:blipFill>
          <a:blip r:embed="rId5"/>
          <a:stretch>
            <a:fillRect/>
          </a:stretch>
        </p:blipFill>
        <p:spPr>
          <a:xfrm>
            <a:off x="902046" y="725249"/>
            <a:ext cx="3226259" cy="1958529"/>
          </a:xfrm>
          <a:prstGeom prst="rect">
            <a:avLst/>
          </a:prstGeom>
        </p:spPr>
      </p:pic>
      <p:pic>
        <p:nvPicPr>
          <p:cNvPr id="6" name="Picture 5">
            <a:extLst>
              <a:ext uri="{FF2B5EF4-FFF2-40B4-BE49-F238E27FC236}">
                <a16:creationId xmlns:a16="http://schemas.microsoft.com/office/drawing/2014/main" id="{77FC337B-6EF6-7945-9AA2-DD49605C95D3}"/>
              </a:ext>
            </a:extLst>
          </p:cNvPr>
          <p:cNvPicPr>
            <a:picLocks noChangeAspect="1"/>
          </p:cNvPicPr>
          <p:nvPr/>
        </p:nvPicPr>
        <p:blipFill>
          <a:blip r:embed="rId6"/>
          <a:stretch>
            <a:fillRect/>
          </a:stretch>
        </p:blipFill>
        <p:spPr>
          <a:xfrm>
            <a:off x="4572000" y="725248"/>
            <a:ext cx="3442970" cy="1958529"/>
          </a:xfrm>
          <a:prstGeom prst="rect">
            <a:avLst/>
          </a:prstGeom>
        </p:spPr>
      </p:pic>
      <p:pic>
        <p:nvPicPr>
          <p:cNvPr id="8" name="Picture 7">
            <a:extLst>
              <a:ext uri="{FF2B5EF4-FFF2-40B4-BE49-F238E27FC236}">
                <a16:creationId xmlns:a16="http://schemas.microsoft.com/office/drawing/2014/main" id="{34714429-84DA-4246-B4D0-62646AC7324A}"/>
              </a:ext>
            </a:extLst>
          </p:cNvPr>
          <p:cNvPicPr>
            <a:picLocks noChangeAspect="1"/>
          </p:cNvPicPr>
          <p:nvPr/>
        </p:nvPicPr>
        <p:blipFill>
          <a:blip r:embed="rId7"/>
          <a:stretch>
            <a:fillRect/>
          </a:stretch>
        </p:blipFill>
        <p:spPr>
          <a:xfrm>
            <a:off x="2654329" y="2954660"/>
            <a:ext cx="3369860" cy="2036290"/>
          </a:xfrm>
          <a:prstGeom prst="rect">
            <a:avLst/>
          </a:prstGeom>
        </p:spPr>
      </p:pic>
    </p:spTree>
    <p:extLst>
      <p:ext uri="{BB962C8B-B14F-4D97-AF65-F5344CB8AC3E}">
        <p14:creationId xmlns:p14="http://schemas.microsoft.com/office/powerpoint/2010/main" val="3332238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Largest number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10" name="Picture 9">
            <a:extLst>
              <a:ext uri="{FF2B5EF4-FFF2-40B4-BE49-F238E27FC236}">
                <a16:creationId xmlns:a16="http://schemas.microsoft.com/office/drawing/2014/main" id="{C5D5DE9D-D26F-9B4F-8A93-EABD62A8B9C3}"/>
              </a:ext>
            </a:extLst>
          </p:cNvPr>
          <p:cNvPicPr>
            <a:picLocks noChangeAspect="1"/>
          </p:cNvPicPr>
          <p:nvPr/>
        </p:nvPicPr>
        <p:blipFill>
          <a:blip r:embed="rId5"/>
          <a:stretch>
            <a:fillRect/>
          </a:stretch>
        </p:blipFill>
        <p:spPr>
          <a:xfrm>
            <a:off x="4825530" y="1386446"/>
            <a:ext cx="3940017" cy="2604579"/>
          </a:xfrm>
          <a:prstGeom prst="rect">
            <a:avLst/>
          </a:prstGeom>
        </p:spPr>
      </p:pic>
      <p:pic>
        <p:nvPicPr>
          <p:cNvPr id="7" name="Picture 6">
            <a:extLst>
              <a:ext uri="{FF2B5EF4-FFF2-40B4-BE49-F238E27FC236}">
                <a16:creationId xmlns:a16="http://schemas.microsoft.com/office/drawing/2014/main" id="{95DEEA4C-70E0-9340-B201-E2987AC15C85}"/>
              </a:ext>
            </a:extLst>
          </p:cNvPr>
          <p:cNvPicPr>
            <a:picLocks noChangeAspect="1"/>
          </p:cNvPicPr>
          <p:nvPr/>
        </p:nvPicPr>
        <p:blipFill>
          <a:blip r:embed="rId6"/>
          <a:stretch>
            <a:fillRect/>
          </a:stretch>
        </p:blipFill>
        <p:spPr>
          <a:xfrm>
            <a:off x="631984" y="1101467"/>
            <a:ext cx="3686488" cy="2906475"/>
          </a:xfrm>
          <a:prstGeom prst="rect">
            <a:avLst/>
          </a:prstGeom>
        </p:spPr>
      </p:pic>
    </p:spTree>
    <p:extLst>
      <p:ext uri="{BB962C8B-B14F-4D97-AF65-F5344CB8AC3E}">
        <p14:creationId xmlns:p14="http://schemas.microsoft.com/office/powerpoint/2010/main" val="3438617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Multiplication table</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DAB680B4-E78F-B742-9A0F-90364581D981}"/>
              </a:ext>
            </a:extLst>
          </p:cNvPr>
          <p:cNvPicPr>
            <a:picLocks noChangeAspect="1"/>
          </p:cNvPicPr>
          <p:nvPr/>
        </p:nvPicPr>
        <p:blipFill>
          <a:blip r:embed="rId5"/>
          <a:stretch>
            <a:fillRect/>
          </a:stretch>
        </p:blipFill>
        <p:spPr>
          <a:xfrm>
            <a:off x="289109" y="1330960"/>
            <a:ext cx="4211770" cy="2660065"/>
          </a:xfrm>
          <a:prstGeom prst="rect">
            <a:avLst/>
          </a:prstGeom>
        </p:spPr>
      </p:pic>
      <p:pic>
        <p:nvPicPr>
          <p:cNvPr id="3" name="Picture 2">
            <a:extLst>
              <a:ext uri="{FF2B5EF4-FFF2-40B4-BE49-F238E27FC236}">
                <a16:creationId xmlns:a16="http://schemas.microsoft.com/office/drawing/2014/main" id="{DDBF8F13-2B79-334C-BE8A-A6D3C6D4AD59}"/>
              </a:ext>
            </a:extLst>
          </p:cNvPr>
          <p:cNvPicPr>
            <a:picLocks noChangeAspect="1"/>
          </p:cNvPicPr>
          <p:nvPr/>
        </p:nvPicPr>
        <p:blipFill>
          <a:blip r:embed="rId6"/>
          <a:stretch>
            <a:fillRect/>
          </a:stretch>
        </p:blipFill>
        <p:spPr>
          <a:xfrm>
            <a:off x="4643122" y="928818"/>
            <a:ext cx="3777574" cy="3674208"/>
          </a:xfrm>
          <a:prstGeom prst="rect">
            <a:avLst/>
          </a:prstGeom>
        </p:spPr>
      </p:pic>
    </p:spTree>
    <p:extLst>
      <p:ext uri="{BB962C8B-B14F-4D97-AF65-F5344CB8AC3E}">
        <p14:creationId xmlns:p14="http://schemas.microsoft.com/office/powerpoint/2010/main" val="294063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166B97CB-DAC2-DF4D-94CD-F1AC617DB474}"/>
              </a:ext>
            </a:extLst>
          </p:cNvPr>
          <p:cNvPicPr>
            <a:picLocks noChangeAspect="1"/>
          </p:cNvPicPr>
          <p:nvPr/>
        </p:nvPicPr>
        <p:blipFill>
          <a:blip r:embed="rId5"/>
          <a:stretch>
            <a:fillRect/>
          </a:stretch>
        </p:blipFill>
        <p:spPr>
          <a:xfrm>
            <a:off x="4515551" y="614635"/>
            <a:ext cx="3659504" cy="2052536"/>
          </a:xfrm>
          <a:prstGeom prst="rect">
            <a:avLst/>
          </a:prstGeom>
        </p:spPr>
      </p:pic>
      <p:pic>
        <p:nvPicPr>
          <p:cNvPr id="6" name="Picture 5">
            <a:extLst>
              <a:ext uri="{FF2B5EF4-FFF2-40B4-BE49-F238E27FC236}">
                <a16:creationId xmlns:a16="http://schemas.microsoft.com/office/drawing/2014/main" id="{9FAD90D3-A619-8A4B-804A-6A2B52DEF471}"/>
              </a:ext>
            </a:extLst>
          </p:cNvPr>
          <p:cNvPicPr>
            <a:picLocks noChangeAspect="1"/>
          </p:cNvPicPr>
          <p:nvPr/>
        </p:nvPicPr>
        <p:blipFill>
          <a:blip r:embed="rId6"/>
          <a:stretch>
            <a:fillRect/>
          </a:stretch>
        </p:blipFill>
        <p:spPr>
          <a:xfrm>
            <a:off x="988378" y="643127"/>
            <a:ext cx="3298985" cy="2052536"/>
          </a:xfrm>
          <a:prstGeom prst="rect">
            <a:avLst/>
          </a:prstGeom>
        </p:spPr>
      </p:pic>
      <p:pic>
        <p:nvPicPr>
          <p:cNvPr id="8" name="Picture 7">
            <a:extLst>
              <a:ext uri="{FF2B5EF4-FFF2-40B4-BE49-F238E27FC236}">
                <a16:creationId xmlns:a16="http://schemas.microsoft.com/office/drawing/2014/main" id="{F185F017-367E-0343-9615-255E5B1A5C1E}"/>
              </a:ext>
            </a:extLst>
          </p:cNvPr>
          <p:cNvPicPr>
            <a:picLocks noChangeAspect="1"/>
          </p:cNvPicPr>
          <p:nvPr/>
        </p:nvPicPr>
        <p:blipFill>
          <a:blip r:embed="rId7"/>
          <a:stretch>
            <a:fillRect/>
          </a:stretch>
        </p:blipFill>
        <p:spPr>
          <a:xfrm>
            <a:off x="2569593" y="2839938"/>
            <a:ext cx="3364230" cy="2192687"/>
          </a:xfrm>
          <a:prstGeom prst="rect">
            <a:avLst/>
          </a:prstGeom>
        </p:spPr>
      </p:pic>
    </p:spTree>
    <p:extLst>
      <p:ext uri="{BB962C8B-B14F-4D97-AF65-F5344CB8AC3E}">
        <p14:creationId xmlns:p14="http://schemas.microsoft.com/office/powerpoint/2010/main" val="1670368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3F8D3EC-9F9D-2B41-9569-4B0553155D6D}"/>
              </a:ext>
            </a:extLst>
          </p:cNvPr>
          <p:cNvPicPr>
            <a:picLocks noChangeAspect="1"/>
          </p:cNvPicPr>
          <p:nvPr/>
        </p:nvPicPr>
        <p:blipFill>
          <a:blip r:embed="rId5"/>
          <a:stretch>
            <a:fillRect/>
          </a:stretch>
        </p:blipFill>
        <p:spPr>
          <a:xfrm>
            <a:off x="1051897" y="573216"/>
            <a:ext cx="3245066" cy="2027238"/>
          </a:xfrm>
          <a:prstGeom prst="rect">
            <a:avLst/>
          </a:prstGeom>
        </p:spPr>
      </p:pic>
      <p:pic>
        <p:nvPicPr>
          <p:cNvPr id="6" name="Picture 5">
            <a:extLst>
              <a:ext uri="{FF2B5EF4-FFF2-40B4-BE49-F238E27FC236}">
                <a16:creationId xmlns:a16="http://schemas.microsoft.com/office/drawing/2014/main" id="{2E52F1BE-BA3B-7142-B670-7EC047B3BEFE}"/>
              </a:ext>
            </a:extLst>
          </p:cNvPr>
          <p:cNvPicPr>
            <a:picLocks noChangeAspect="1"/>
          </p:cNvPicPr>
          <p:nvPr/>
        </p:nvPicPr>
        <p:blipFill>
          <a:blip r:embed="rId6"/>
          <a:stretch>
            <a:fillRect/>
          </a:stretch>
        </p:blipFill>
        <p:spPr>
          <a:xfrm>
            <a:off x="4450080" y="573216"/>
            <a:ext cx="3298937" cy="2027238"/>
          </a:xfrm>
          <a:prstGeom prst="rect">
            <a:avLst/>
          </a:prstGeom>
        </p:spPr>
      </p:pic>
      <p:pic>
        <p:nvPicPr>
          <p:cNvPr id="8" name="Picture 7">
            <a:extLst>
              <a:ext uri="{FF2B5EF4-FFF2-40B4-BE49-F238E27FC236}">
                <a16:creationId xmlns:a16="http://schemas.microsoft.com/office/drawing/2014/main" id="{A100CCCD-A22C-FF40-9B6F-B9CCDA0505CF}"/>
              </a:ext>
            </a:extLst>
          </p:cNvPr>
          <p:cNvPicPr>
            <a:picLocks noChangeAspect="1"/>
          </p:cNvPicPr>
          <p:nvPr/>
        </p:nvPicPr>
        <p:blipFill>
          <a:blip r:embed="rId7"/>
          <a:stretch>
            <a:fillRect/>
          </a:stretch>
        </p:blipFill>
        <p:spPr>
          <a:xfrm>
            <a:off x="2476687" y="2814066"/>
            <a:ext cx="3395794" cy="2123347"/>
          </a:xfrm>
          <a:prstGeom prst="rect">
            <a:avLst/>
          </a:prstGeom>
        </p:spPr>
      </p:pic>
    </p:spTree>
    <p:extLst>
      <p:ext uri="{BB962C8B-B14F-4D97-AF65-F5344CB8AC3E}">
        <p14:creationId xmlns:p14="http://schemas.microsoft.com/office/powerpoint/2010/main" val="276273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6" name="Picture 5">
            <a:extLst>
              <a:ext uri="{FF2B5EF4-FFF2-40B4-BE49-F238E27FC236}">
                <a16:creationId xmlns:a16="http://schemas.microsoft.com/office/drawing/2014/main" id="{08C3C754-F0EA-5042-8A9A-E005B365DFBA}"/>
              </a:ext>
            </a:extLst>
          </p:cNvPr>
          <p:cNvPicPr>
            <a:picLocks noChangeAspect="1"/>
          </p:cNvPicPr>
          <p:nvPr/>
        </p:nvPicPr>
        <p:blipFill>
          <a:blip r:embed="rId5"/>
          <a:stretch>
            <a:fillRect/>
          </a:stretch>
        </p:blipFill>
        <p:spPr>
          <a:xfrm>
            <a:off x="2438272" y="3106603"/>
            <a:ext cx="3451998" cy="1884347"/>
          </a:xfrm>
          <a:prstGeom prst="rect">
            <a:avLst/>
          </a:prstGeom>
        </p:spPr>
      </p:pic>
      <p:pic>
        <p:nvPicPr>
          <p:cNvPr id="8" name="Picture 7">
            <a:extLst>
              <a:ext uri="{FF2B5EF4-FFF2-40B4-BE49-F238E27FC236}">
                <a16:creationId xmlns:a16="http://schemas.microsoft.com/office/drawing/2014/main" id="{D144FDB5-931A-984D-BC67-02A9F7A61FA3}"/>
              </a:ext>
            </a:extLst>
          </p:cNvPr>
          <p:cNvPicPr>
            <a:picLocks noChangeAspect="1"/>
          </p:cNvPicPr>
          <p:nvPr/>
        </p:nvPicPr>
        <p:blipFill>
          <a:blip r:embed="rId6"/>
          <a:stretch>
            <a:fillRect/>
          </a:stretch>
        </p:blipFill>
        <p:spPr>
          <a:xfrm>
            <a:off x="1253351" y="573170"/>
            <a:ext cx="2975735" cy="2515286"/>
          </a:xfrm>
          <a:prstGeom prst="rect">
            <a:avLst/>
          </a:prstGeom>
        </p:spPr>
      </p:pic>
      <p:pic>
        <p:nvPicPr>
          <p:cNvPr id="5" name="Picture 4">
            <a:extLst>
              <a:ext uri="{FF2B5EF4-FFF2-40B4-BE49-F238E27FC236}">
                <a16:creationId xmlns:a16="http://schemas.microsoft.com/office/drawing/2014/main" id="{5854839E-A4A9-264A-83CD-7EA600299F8A}"/>
              </a:ext>
            </a:extLst>
          </p:cNvPr>
          <p:cNvPicPr>
            <a:picLocks noChangeAspect="1"/>
          </p:cNvPicPr>
          <p:nvPr/>
        </p:nvPicPr>
        <p:blipFill>
          <a:blip r:embed="rId7"/>
          <a:stretch>
            <a:fillRect/>
          </a:stretch>
        </p:blipFill>
        <p:spPr>
          <a:xfrm>
            <a:off x="4510128" y="536877"/>
            <a:ext cx="2760283" cy="2551579"/>
          </a:xfrm>
          <a:prstGeom prst="rect">
            <a:avLst/>
          </a:prstGeom>
        </p:spPr>
      </p:pic>
    </p:spTree>
    <p:extLst>
      <p:ext uri="{BB962C8B-B14F-4D97-AF65-F5344CB8AC3E}">
        <p14:creationId xmlns:p14="http://schemas.microsoft.com/office/powerpoint/2010/main" val="96733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Number system converter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2" name="Picture 1">
            <a:extLst>
              <a:ext uri="{FF2B5EF4-FFF2-40B4-BE49-F238E27FC236}">
                <a16:creationId xmlns:a16="http://schemas.microsoft.com/office/drawing/2014/main" id="{659C33EC-CD84-1943-B8AA-1948BB18B378}"/>
              </a:ext>
            </a:extLst>
          </p:cNvPr>
          <p:cNvPicPr>
            <a:picLocks noChangeAspect="1"/>
          </p:cNvPicPr>
          <p:nvPr/>
        </p:nvPicPr>
        <p:blipFill>
          <a:blip r:embed="rId5"/>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9DC7CF5B-1AAC-7741-B535-19302EDD8E81}"/>
              </a:ext>
            </a:extLst>
          </p:cNvPr>
          <p:cNvPicPr>
            <a:picLocks noChangeAspect="1"/>
          </p:cNvPicPr>
          <p:nvPr/>
        </p:nvPicPr>
        <p:blipFill>
          <a:blip r:embed="rId6"/>
          <a:stretch>
            <a:fillRect/>
          </a:stretch>
        </p:blipFill>
        <p:spPr>
          <a:xfrm>
            <a:off x="773132" y="818109"/>
            <a:ext cx="7597736" cy="4050503"/>
          </a:xfrm>
          <a:prstGeom prst="rect">
            <a:avLst/>
          </a:prstGeom>
        </p:spPr>
      </p:pic>
    </p:spTree>
    <p:extLst>
      <p:ext uri="{BB962C8B-B14F-4D97-AF65-F5344CB8AC3E}">
        <p14:creationId xmlns:p14="http://schemas.microsoft.com/office/powerpoint/2010/main" val="591684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926C84DF-ED92-7944-AEE9-0B3E2A32D01A}"/>
              </a:ext>
            </a:extLst>
          </p:cNvPr>
          <p:cNvPicPr>
            <a:picLocks noChangeAspect="1"/>
          </p:cNvPicPr>
          <p:nvPr/>
        </p:nvPicPr>
        <p:blipFill>
          <a:blip r:embed="rId5"/>
          <a:stretch>
            <a:fillRect/>
          </a:stretch>
        </p:blipFill>
        <p:spPr>
          <a:xfrm>
            <a:off x="184824" y="1341120"/>
            <a:ext cx="2733607" cy="2307590"/>
          </a:xfrm>
          <a:prstGeom prst="rect">
            <a:avLst/>
          </a:prstGeom>
        </p:spPr>
      </p:pic>
      <p:pic>
        <p:nvPicPr>
          <p:cNvPr id="6" name="Picture 5">
            <a:extLst>
              <a:ext uri="{FF2B5EF4-FFF2-40B4-BE49-F238E27FC236}">
                <a16:creationId xmlns:a16="http://schemas.microsoft.com/office/drawing/2014/main" id="{F0923910-FA8D-854F-86AE-322254F4F26A}"/>
              </a:ext>
            </a:extLst>
          </p:cNvPr>
          <p:cNvPicPr>
            <a:picLocks noChangeAspect="1"/>
          </p:cNvPicPr>
          <p:nvPr/>
        </p:nvPicPr>
        <p:blipFill>
          <a:blip r:embed="rId6"/>
          <a:stretch>
            <a:fillRect/>
          </a:stretch>
        </p:blipFill>
        <p:spPr>
          <a:xfrm>
            <a:off x="3036764" y="1341120"/>
            <a:ext cx="2822431" cy="2307590"/>
          </a:xfrm>
          <a:prstGeom prst="rect">
            <a:avLst/>
          </a:prstGeom>
        </p:spPr>
      </p:pic>
      <p:pic>
        <p:nvPicPr>
          <p:cNvPr id="8" name="Picture 7">
            <a:extLst>
              <a:ext uri="{FF2B5EF4-FFF2-40B4-BE49-F238E27FC236}">
                <a16:creationId xmlns:a16="http://schemas.microsoft.com/office/drawing/2014/main" id="{7ECFF5F4-F71D-1740-AA7F-F0FF0189A6B7}"/>
              </a:ext>
            </a:extLst>
          </p:cNvPr>
          <p:cNvPicPr>
            <a:picLocks noChangeAspect="1"/>
          </p:cNvPicPr>
          <p:nvPr/>
        </p:nvPicPr>
        <p:blipFill>
          <a:blip r:embed="rId7"/>
          <a:stretch>
            <a:fillRect/>
          </a:stretch>
        </p:blipFill>
        <p:spPr>
          <a:xfrm>
            <a:off x="5977528" y="1341120"/>
            <a:ext cx="3019698" cy="2307590"/>
          </a:xfrm>
          <a:prstGeom prst="rect">
            <a:avLst/>
          </a:prstGeom>
        </p:spPr>
      </p:pic>
    </p:spTree>
    <p:extLst>
      <p:ext uri="{BB962C8B-B14F-4D97-AF65-F5344CB8AC3E}">
        <p14:creationId xmlns:p14="http://schemas.microsoft.com/office/powerpoint/2010/main" val="377387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72" name="Google Shape;72;p15"/>
          <p:cNvSpPr txBox="1">
            <a:spLocks noGrp="1"/>
          </p:cNvSpPr>
          <p:nvPr>
            <p:ph type="body" idx="1"/>
          </p:nvPr>
        </p:nvSpPr>
        <p:spPr>
          <a:xfrm>
            <a:off x="311700" y="725250"/>
            <a:ext cx="8520600" cy="4265700"/>
          </a:xfrm>
          <a:prstGeom prst="rect">
            <a:avLst/>
          </a:prstGeom>
        </p:spPr>
        <p:txBody>
          <a:bodyPr spcFirstLastPara="1" wrap="square" lIns="91425" tIns="91425" rIns="91425" bIns="91425" anchor="t" anchorCtr="0">
            <a:noAutofit/>
          </a:bodyPr>
          <a:lstStyle/>
          <a:p>
            <a:pPr marL="114300" indent="0">
              <a:buNone/>
            </a:pPr>
            <a:r>
              <a:rPr lang="en-IN" sz="1400" dirty="0"/>
              <a:t>1)  </a:t>
            </a:r>
            <a:r>
              <a:rPr lang="en-IN" sz="1400" b="1" i="1" dirty="0"/>
              <a:t>Five type unit converter: </a:t>
            </a:r>
            <a:r>
              <a:rPr lang="en-IN" sz="1400" dirty="0"/>
              <a:t>(1) Kilometre to Mile, (2) Celsius to Fahrenheit, (3) Feet to Metre, (4) Pounds to Kilograms, (5) USD to INR. </a:t>
            </a:r>
          </a:p>
          <a:p>
            <a:pPr marL="114300" indent="0">
              <a:buNone/>
            </a:pPr>
            <a:endParaRPr lang="en-IN" sz="1400" dirty="0"/>
          </a:p>
          <a:p>
            <a:pPr marL="114300" indent="0">
              <a:buNone/>
            </a:pPr>
            <a:r>
              <a:rPr lang="en-IN" sz="1400" dirty="0"/>
              <a:t>2)  </a:t>
            </a:r>
            <a:r>
              <a:rPr lang="en-IN" sz="1400" b="1" i="1" dirty="0"/>
              <a:t>Simple Quadratic eq. solver</a:t>
            </a:r>
            <a:endParaRPr lang="en-IN" sz="1400" i="1" dirty="0"/>
          </a:p>
          <a:p>
            <a:pPr marL="114300" indent="0">
              <a:buNone/>
            </a:pPr>
            <a:endParaRPr lang="en-IN" sz="1400" i="1" dirty="0"/>
          </a:p>
          <a:p>
            <a:pPr marL="114300" indent="0">
              <a:buNone/>
            </a:pPr>
            <a:r>
              <a:rPr lang="en-IN" sz="1400" i="1" dirty="0"/>
              <a:t>3) </a:t>
            </a:r>
            <a:r>
              <a:rPr lang="en-IN" sz="1400" b="1" i="1" dirty="0"/>
              <a:t>Largest element from list</a:t>
            </a:r>
            <a:endParaRPr lang="en-IN" sz="1400" dirty="0"/>
          </a:p>
          <a:p>
            <a:pPr marL="114300" indent="0">
              <a:buNone/>
            </a:pPr>
            <a:endParaRPr lang="en-IN" sz="1400" dirty="0"/>
          </a:p>
          <a:p>
            <a:pPr marL="114300" indent="0">
              <a:buNone/>
            </a:pPr>
            <a:r>
              <a:rPr lang="en-IN" sz="1400" dirty="0"/>
              <a:t>4)  </a:t>
            </a:r>
            <a:r>
              <a:rPr lang="en-IN" sz="1400" b="1" i="1" dirty="0"/>
              <a:t>Multiplication table</a:t>
            </a:r>
            <a:endParaRPr lang="en-IN" sz="1400" dirty="0"/>
          </a:p>
          <a:p>
            <a:pPr marL="114300" indent="0">
              <a:buNone/>
            </a:pPr>
            <a:endParaRPr lang="en-IN" sz="1400" dirty="0"/>
          </a:p>
          <a:p>
            <a:pPr marL="114300" indent="0">
              <a:buNone/>
            </a:pPr>
            <a:r>
              <a:rPr lang="en-IN" sz="1400" dirty="0"/>
              <a:t>5)  </a:t>
            </a:r>
            <a:r>
              <a:rPr lang="en-IN" sz="1400" b="1" i="1" dirty="0"/>
              <a:t>Number system converter</a:t>
            </a:r>
          </a:p>
          <a:p>
            <a:pPr marL="114300" indent="0">
              <a:buNone/>
            </a:pPr>
            <a:endParaRPr lang="en-IN" sz="1400" dirty="0"/>
          </a:p>
          <a:p>
            <a:pPr marL="114300" indent="0">
              <a:buNone/>
            </a:pPr>
            <a:r>
              <a:rPr lang="en-IN" sz="1400" dirty="0"/>
              <a:t>6)  </a:t>
            </a:r>
            <a:r>
              <a:rPr lang="en-IN" sz="1400" b="1" i="1" dirty="0"/>
              <a:t>Mathematical operations on a list:</a:t>
            </a:r>
            <a:r>
              <a:rPr lang="en-IN" sz="1400" dirty="0"/>
              <a:t> (1) addition, (2) subtraction, (3) multiplication (4) difference with 2 lists operations.</a:t>
            </a:r>
          </a:p>
          <a:p>
            <a:pPr marL="114300" indent="0">
              <a:buNone/>
            </a:pPr>
            <a:endParaRPr lang="en-IN" sz="1400" dirty="0"/>
          </a:p>
          <a:p>
            <a:pPr marL="114300" indent="0">
              <a:buNone/>
            </a:pPr>
            <a:r>
              <a:rPr lang="en-IN" sz="1400" dirty="0"/>
              <a:t>7)  </a:t>
            </a:r>
            <a:r>
              <a:rPr lang="en-IN" sz="1400" b="1" i="1" dirty="0"/>
              <a:t>Divisibility test</a:t>
            </a:r>
            <a:endParaRPr lang="en-IN" sz="1400" dirty="0"/>
          </a:p>
          <a:p>
            <a:pPr marL="114300" indent="0">
              <a:buNone/>
            </a:pPr>
            <a:endParaRPr lang="en-IN" sz="1400" dirty="0"/>
          </a:p>
          <a:p>
            <a:pPr marL="114300" indent="0">
              <a:buNone/>
            </a:pPr>
            <a:r>
              <a:rPr lang="en-IN" sz="1400" dirty="0"/>
              <a:t>8)  </a:t>
            </a:r>
            <a:r>
              <a:rPr lang="en-IN" sz="1400" b="1" i="1" dirty="0"/>
              <a:t>Armstrong number</a:t>
            </a:r>
            <a:endParaRPr lang="en-IN" sz="1400" dirty="0"/>
          </a:p>
          <a:p>
            <a:pPr marL="114300" indent="0">
              <a:buNone/>
            </a:pPr>
            <a:endParaRPr lang="en-IN" dirty="0"/>
          </a:p>
          <a:p>
            <a:pPr marL="114300" indent="0">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4545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4319544-5EA6-F242-A9C7-4208D2935E8A}"/>
              </a:ext>
            </a:extLst>
          </p:cNvPr>
          <p:cNvPicPr>
            <a:picLocks noChangeAspect="1"/>
          </p:cNvPicPr>
          <p:nvPr/>
        </p:nvPicPr>
        <p:blipFill>
          <a:blip r:embed="rId5"/>
          <a:stretch>
            <a:fillRect/>
          </a:stretch>
        </p:blipFill>
        <p:spPr>
          <a:xfrm>
            <a:off x="184824" y="1262799"/>
            <a:ext cx="4636220" cy="3094088"/>
          </a:xfrm>
          <a:prstGeom prst="rect">
            <a:avLst/>
          </a:prstGeom>
        </p:spPr>
      </p:pic>
      <p:pic>
        <p:nvPicPr>
          <p:cNvPr id="8" name="Picture 7">
            <a:extLst>
              <a:ext uri="{FF2B5EF4-FFF2-40B4-BE49-F238E27FC236}">
                <a16:creationId xmlns:a16="http://schemas.microsoft.com/office/drawing/2014/main" id="{1685AFE0-CAE9-AE47-935E-25CA78EE400D}"/>
              </a:ext>
            </a:extLst>
          </p:cNvPr>
          <p:cNvPicPr>
            <a:picLocks noChangeAspect="1"/>
          </p:cNvPicPr>
          <p:nvPr/>
        </p:nvPicPr>
        <p:blipFill>
          <a:blip r:embed="rId6"/>
          <a:stretch>
            <a:fillRect/>
          </a:stretch>
        </p:blipFill>
        <p:spPr>
          <a:xfrm>
            <a:off x="4935027" y="1262799"/>
            <a:ext cx="3897273" cy="3094088"/>
          </a:xfrm>
          <a:prstGeom prst="rect">
            <a:avLst/>
          </a:prstGeom>
        </p:spPr>
      </p:pic>
    </p:spTree>
    <p:extLst>
      <p:ext uri="{BB962C8B-B14F-4D97-AF65-F5344CB8AC3E}">
        <p14:creationId xmlns:p14="http://schemas.microsoft.com/office/powerpoint/2010/main" val="51891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Basic math operations</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2EC1BC0B-25F8-A042-9BE8-BC1337E7B384}"/>
              </a:ext>
            </a:extLst>
          </p:cNvPr>
          <p:cNvPicPr>
            <a:picLocks noChangeAspect="1"/>
          </p:cNvPicPr>
          <p:nvPr/>
        </p:nvPicPr>
        <p:blipFill>
          <a:blip r:embed="rId5"/>
          <a:stretch>
            <a:fillRect/>
          </a:stretch>
        </p:blipFill>
        <p:spPr>
          <a:xfrm>
            <a:off x="902046" y="685510"/>
            <a:ext cx="7342312" cy="4305440"/>
          </a:xfrm>
          <a:prstGeom prst="rect">
            <a:avLst/>
          </a:prstGeom>
        </p:spPr>
      </p:pic>
    </p:spTree>
    <p:extLst>
      <p:ext uri="{BB962C8B-B14F-4D97-AF65-F5344CB8AC3E}">
        <p14:creationId xmlns:p14="http://schemas.microsoft.com/office/powerpoint/2010/main" val="213895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Divisibility test</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003DC8D3-1E14-984A-9037-104EF19DECC4}"/>
              </a:ext>
            </a:extLst>
          </p:cNvPr>
          <p:cNvPicPr>
            <a:picLocks noChangeAspect="1"/>
          </p:cNvPicPr>
          <p:nvPr/>
        </p:nvPicPr>
        <p:blipFill>
          <a:blip r:embed="rId5"/>
          <a:stretch>
            <a:fillRect/>
          </a:stretch>
        </p:blipFill>
        <p:spPr>
          <a:xfrm>
            <a:off x="2457312" y="2709407"/>
            <a:ext cx="4399843" cy="2308829"/>
          </a:xfrm>
          <a:prstGeom prst="rect">
            <a:avLst/>
          </a:prstGeom>
        </p:spPr>
      </p:pic>
      <p:pic>
        <p:nvPicPr>
          <p:cNvPr id="6" name="Picture 5">
            <a:extLst>
              <a:ext uri="{FF2B5EF4-FFF2-40B4-BE49-F238E27FC236}">
                <a16:creationId xmlns:a16="http://schemas.microsoft.com/office/drawing/2014/main" id="{A9454F91-2AAC-994C-B4A7-44618C24B787}"/>
              </a:ext>
            </a:extLst>
          </p:cNvPr>
          <p:cNvPicPr>
            <a:picLocks noChangeAspect="1"/>
          </p:cNvPicPr>
          <p:nvPr/>
        </p:nvPicPr>
        <p:blipFill>
          <a:blip r:embed="rId6"/>
          <a:stretch>
            <a:fillRect/>
          </a:stretch>
        </p:blipFill>
        <p:spPr>
          <a:xfrm>
            <a:off x="2457312" y="541826"/>
            <a:ext cx="4399843" cy="2070514"/>
          </a:xfrm>
          <a:prstGeom prst="rect">
            <a:avLst/>
          </a:prstGeom>
        </p:spPr>
      </p:pic>
    </p:spTree>
    <p:extLst>
      <p:ext uri="{BB962C8B-B14F-4D97-AF65-F5344CB8AC3E}">
        <p14:creationId xmlns:p14="http://schemas.microsoft.com/office/powerpoint/2010/main" val="2413328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Output: Armstrong’s number</a:t>
            </a:r>
            <a:endParaRPr sz="1600" dirty="0"/>
          </a:p>
          <a:p>
            <a:pPr marL="0" lvl="0" indent="0" algn="ctr" rtl="0">
              <a:spcBef>
                <a:spcPts val="0"/>
              </a:spcBef>
              <a:spcAft>
                <a:spcPts val="0"/>
              </a:spcAft>
              <a:buNone/>
            </a:pPr>
            <a:endParaRPr sz="1800"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20F26AE-1727-F946-A705-097C3C7CC5B6}"/>
              </a:ext>
            </a:extLst>
          </p:cNvPr>
          <p:cNvPicPr>
            <a:picLocks noChangeAspect="1"/>
          </p:cNvPicPr>
          <p:nvPr/>
        </p:nvPicPr>
        <p:blipFill>
          <a:blip r:embed="rId5"/>
          <a:stretch>
            <a:fillRect/>
          </a:stretch>
        </p:blipFill>
        <p:spPr>
          <a:xfrm>
            <a:off x="4351282" y="1239586"/>
            <a:ext cx="3786877" cy="1703189"/>
          </a:xfrm>
          <a:prstGeom prst="rect">
            <a:avLst/>
          </a:prstGeom>
        </p:spPr>
      </p:pic>
      <p:pic>
        <p:nvPicPr>
          <p:cNvPr id="6" name="Picture 5">
            <a:extLst>
              <a:ext uri="{FF2B5EF4-FFF2-40B4-BE49-F238E27FC236}">
                <a16:creationId xmlns:a16="http://schemas.microsoft.com/office/drawing/2014/main" id="{D4CAAE4D-238E-5C4A-BCE2-5D51385860D5}"/>
              </a:ext>
            </a:extLst>
          </p:cNvPr>
          <p:cNvPicPr>
            <a:picLocks noChangeAspect="1"/>
          </p:cNvPicPr>
          <p:nvPr/>
        </p:nvPicPr>
        <p:blipFill>
          <a:blip r:embed="rId6"/>
          <a:stretch>
            <a:fillRect/>
          </a:stretch>
        </p:blipFill>
        <p:spPr>
          <a:xfrm>
            <a:off x="383899" y="1249913"/>
            <a:ext cx="3755748" cy="1692862"/>
          </a:xfrm>
          <a:prstGeom prst="rect">
            <a:avLst/>
          </a:prstGeom>
        </p:spPr>
      </p:pic>
      <p:pic>
        <p:nvPicPr>
          <p:cNvPr id="8" name="Picture 7">
            <a:extLst>
              <a:ext uri="{FF2B5EF4-FFF2-40B4-BE49-F238E27FC236}">
                <a16:creationId xmlns:a16="http://schemas.microsoft.com/office/drawing/2014/main" id="{46DA7D17-122A-224D-9B82-887F15209EED}"/>
              </a:ext>
            </a:extLst>
          </p:cNvPr>
          <p:cNvPicPr>
            <a:picLocks noChangeAspect="1"/>
          </p:cNvPicPr>
          <p:nvPr/>
        </p:nvPicPr>
        <p:blipFill>
          <a:blip r:embed="rId7"/>
          <a:stretch>
            <a:fillRect/>
          </a:stretch>
        </p:blipFill>
        <p:spPr>
          <a:xfrm>
            <a:off x="2204521" y="3089996"/>
            <a:ext cx="3565658" cy="1866139"/>
          </a:xfrm>
          <a:prstGeom prst="rect">
            <a:avLst/>
          </a:prstGeom>
        </p:spPr>
      </p:pic>
    </p:spTree>
    <p:extLst>
      <p:ext uri="{BB962C8B-B14F-4D97-AF65-F5344CB8AC3E}">
        <p14:creationId xmlns:p14="http://schemas.microsoft.com/office/powerpoint/2010/main" val="321755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Acknowledgement</a:t>
            </a:r>
            <a:endParaRPr/>
          </a:p>
          <a:p>
            <a:pPr marL="0" lvl="0" indent="0" algn="ctr" rtl="0">
              <a:spcBef>
                <a:spcPts val="0"/>
              </a:spcBef>
              <a:spcAft>
                <a:spcPts val="0"/>
              </a:spcAft>
              <a:buNone/>
            </a:pPr>
            <a:endParaRPr/>
          </a:p>
        </p:txBody>
      </p:sp>
      <p:sp>
        <p:nvSpPr>
          <p:cNvPr id="96" name="Google Shape;96;p18"/>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r>
              <a:rPr lang="en-US" sz="1600" dirty="0"/>
              <a:t>We, Group 5, are glad that we got this opportunity to thank our college, </a:t>
            </a:r>
            <a:r>
              <a:rPr lang="en-US" sz="1600" b="1" dirty="0"/>
              <a:t>APSIT</a:t>
            </a:r>
            <a:r>
              <a:rPr lang="en-US" sz="1600" dirty="0"/>
              <a:t> for giving us a chance to polish our coding skills. It was great fun to try to code such wonderful programs and test them; we got a lot of insights in our repository of knowledge of coding, learnt a plethora of new essential skills which will be of a great help in our future </a:t>
            </a:r>
            <a:r>
              <a:rPr lang="en-US" sz="1600" dirty="0" err="1"/>
              <a:t>endeavours</a:t>
            </a:r>
            <a:r>
              <a:rPr lang="en-US" sz="1600" dirty="0"/>
              <a:t>.</a:t>
            </a:r>
            <a:endParaRPr lang="en-IN" sz="1600" dirty="0"/>
          </a:p>
          <a:p>
            <a:r>
              <a:rPr lang="en-US" sz="1600" dirty="0"/>
              <a:t>We would also like to extend our thanks to </a:t>
            </a:r>
            <a:r>
              <a:rPr lang="en-US" sz="1600" b="1" dirty="0"/>
              <a:t>Prof. Merlin Jacob</a:t>
            </a:r>
            <a:r>
              <a:rPr lang="en-US" sz="1600" dirty="0"/>
              <a:t>, our faculty mentor, and </a:t>
            </a:r>
            <a:r>
              <a:rPr lang="en-US" sz="1600" b="1" dirty="0"/>
              <a:t>Ms. </a:t>
            </a:r>
            <a:r>
              <a:rPr lang="en-US" sz="1600" b="1" dirty="0" err="1"/>
              <a:t>Nimali</a:t>
            </a:r>
            <a:r>
              <a:rPr lang="en-US" sz="1600" b="1" dirty="0"/>
              <a:t> </a:t>
            </a:r>
            <a:r>
              <a:rPr lang="en-US" sz="1600" b="1" dirty="0" err="1"/>
              <a:t>Keny</a:t>
            </a:r>
            <a:r>
              <a:rPr lang="en-US" sz="1600" dirty="0"/>
              <a:t>, our student mentor to help and guide us when things got unclear and tricky. We are fortunate to have such great mentors like them who helped me and my teammates to ace through this project confidently.</a:t>
            </a:r>
            <a:endParaRPr lang="en-IN" sz="1600" dirty="0"/>
          </a:p>
          <a:p>
            <a:r>
              <a:rPr lang="en-US" sz="1600" dirty="0"/>
              <a:t>To conclude, we feel blessed to have had such a great support system for the successful completion of this project, a sincere thanks to all of you.</a:t>
            </a:r>
            <a:endParaRPr lang="en-IN" sz="1600" dirty="0"/>
          </a:p>
          <a:p>
            <a:pPr marL="0" lvl="0" indent="0" algn="l" rtl="0">
              <a:spcBef>
                <a:spcPts val="0"/>
              </a:spcBef>
              <a:spcAft>
                <a:spcPts val="1600"/>
              </a:spcAft>
              <a:buNone/>
            </a:pPr>
            <a:endParaRPr dirty="0"/>
          </a:p>
        </p:txBody>
      </p:sp>
      <p:pic>
        <p:nvPicPr>
          <p:cNvPr id="97" name="Google Shape;97;p18"/>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8" name="Google Shape;98;p18"/>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04" name="Google Shape;104;p19"/>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lvl="0"/>
            <a:r>
              <a:rPr lang="en-US" dirty="0"/>
              <a:t>Coursera course- </a:t>
            </a:r>
            <a:r>
              <a:rPr lang="en-US" dirty="0">
                <a:hlinkClick r:id="rId3"/>
              </a:rPr>
              <a:t>Crash Course on Python from Google</a:t>
            </a:r>
            <a:endParaRPr lang="en-IN" dirty="0"/>
          </a:p>
          <a:p>
            <a:pPr lvl="0"/>
            <a:endParaRPr lang="en-US" dirty="0"/>
          </a:p>
          <a:p>
            <a:pPr lvl="0"/>
            <a:r>
              <a:rPr lang="en-US" dirty="0"/>
              <a:t>Coursera course</a:t>
            </a:r>
            <a:r>
              <a:rPr lang="en-US" b="1" dirty="0"/>
              <a:t>- </a:t>
            </a:r>
            <a:r>
              <a:rPr lang="en-GB" dirty="0">
                <a:hlinkClick r:id="rId4"/>
              </a:rPr>
              <a:t>Programming for Everybody (Getting Started with Python)</a:t>
            </a:r>
            <a:endParaRPr lang="en-IN" b="1" dirty="0"/>
          </a:p>
          <a:p>
            <a:pPr marL="114300" indent="0">
              <a:buNone/>
            </a:pPr>
            <a:r>
              <a:rPr lang="en-US" dirty="0"/>
              <a:t> </a:t>
            </a:r>
            <a:endParaRPr lang="en-IN" dirty="0"/>
          </a:p>
          <a:p>
            <a:pPr lvl="0"/>
            <a:r>
              <a:rPr lang="en-US" dirty="0">
                <a:hlinkClick r:id="rId5"/>
              </a:rPr>
              <a:t>Stack overflow</a:t>
            </a:r>
            <a:r>
              <a:rPr lang="en-US" dirty="0"/>
              <a:t> for making Python 3 as default system interpreter</a:t>
            </a:r>
            <a:endParaRPr lang="en-IN" dirty="0"/>
          </a:p>
          <a:p>
            <a:endParaRPr lang="en-IN" dirty="0"/>
          </a:p>
          <a:p>
            <a:pPr lvl="0"/>
            <a:r>
              <a:rPr lang="en-US" dirty="0">
                <a:hlinkClick r:id="rId6"/>
              </a:rPr>
              <a:t>RealPython</a:t>
            </a:r>
            <a:r>
              <a:rPr lang="en-US" dirty="0"/>
              <a:t> for try and except exception handling</a:t>
            </a:r>
            <a:endParaRPr lang="en-IN" dirty="0"/>
          </a:p>
          <a:p>
            <a:pPr marL="0" lvl="0" indent="0" algn="l" rtl="0">
              <a:spcBef>
                <a:spcPts val="0"/>
              </a:spcBef>
              <a:spcAft>
                <a:spcPts val="1600"/>
              </a:spcAft>
              <a:buNone/>
            </a:pPr>
            <a:endParaRPr dirty="0"/>
          </a:p>
        </p:txBody>
      </p:sp>
      <p:pic>
        <p:nvPicPr>
          <p:cNvPr id="105" name="Google Shape;105;p19"/>
          <p:cNvPicPr preferRelativeResize="0"/>
          <p:nvPr/>
        </p:nvPicPr>
        <p:blipFill>
          <a:blip r:embed="rId7">
            <a:alphaModFix/>
          </a:blip>
          <a:stretch>
            <a:fillRect/>
          </a:stretch>
        </p:blipFill>
        <p:spPr>
          <a:xfrm>
            <a:off x="7898868" y="152550"/>
            <a:ext cx="1083283" cy="572699"/>
          </a:xfrm>
          <a:prstGeom prst="rect">
            <a:avLst/>
          </a:prstGeom>
          <a:noFill/>
          <a:ln>
            <a:noFill/>
          </a:ln>
        </p:spPr>
      </p:pic>
      <p:pic>
        <p:nvPicPr>
          <p:cNvPr id="106" name="Google Shape;106;p19"/>
          <p:cNvPicPr preferRelativeResize="0"/>
          <p:nvPr/>
        </p:nvPicPr>
        <p:blipFill>
          <a:blip r:embed="rId8">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Detail Project Workflow</a:t>
            </a:r>
            <a:endParaRPr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indent="0">
              <a:buNone/>
            </a:pPr>
            <a:r>
              <a:rPr lang="en-US" sz="1600" b="1" dirty="0"/>
              <a:t>Main function flow:</a:t>
            </a:r>
          </a:p>
          <a:p>
            <a:pPr marL="285750" indent="-285750"/>
            <a:r>
              <a:rPr lang="en-US" sz="1600" dirty="0"/>
              <a:t>We have created a main menu with all the 8 problem statements’ requirements along with an additional option to end the program. </a:t>
            </a:r>
          </a:p>
          <a:p>
            <a:pPr marL="285750" indent="-285750"/>
            <a:endParaRPr lang="en-US" sz="1600" dirty="0"/>
          </a:p>
          <a:p>
            <a:pPr marL="285750" indent="-285750"/>
            <a:r>
              <a:rPr lang="en-US" sz="1600" dirty="0"/>
              <a:t>Every time the user choose an option number, he is re-directed to the appropriate function and further respective process takes place. If the input isn’t a valid option number, an error message prints and prompts the user to re-enter the same.</a:t>
            </a:r>
          </a:p>
          <a:p>
            <a:pPr marL="285750" indent="-285750"/>
            <a:endParaRPr lang="en-US" sz="1600" dirty="0"/>
          </a:p>
          <a:p>
            <a:pPr marL="285750" indent="-285750"/>
            <a:r>
              <a:rPr lang="en-US" sz="1600" dirty="0"/>
              <a:t>After the respective processing takes place in the function, output is printed, and again the user is re-directed to the main menu. This is developed with a view that the user can use the code as many times as he desires before he chooses to exit.</a:t>
            </a:r>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325249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t>       </a:t>
            </a:r>
            <a:r>
              <a:rPr lang="en" sz="1600" dirty="0"/>
              <a:t>1) Unit converter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26644EDB-0168-8F4C-9152-642751372011}"/>
              </a:ext>
            </a:extLst>
          </p:cNvPr>
          <p:cNvPicPr>
            <a:picLocks noChangeAspect="1"/>
          </p:cNvPicPr>
          <p:nvPr/>
        </p:nvPicPr>
        <p:blipFill>
          <a:blip r:embed="rId5"/>
          <a:stretch>
            <a:fillRect/>
          </a:stretch>
        </p:blipFill>
        <p:spPr>
          <a:xfrm>
            <a:off x="1892300" y="787478"/>
            <a:ext cx="4645660" cy="4216322"/>
          </a:xfrm>
          <a:prstGeom prst="rect">
            <a:avLst/>
          </a:prstGeom>
        </p:spPr>
      </p:pic>
    </p:spTree>
    <p:extLst>
      <p:ext uri="{BB962C8B-B14F-4D97-AF65-F5344CB8AC3E}">
        <p14:creationId xmlns:p14="http://schemas.microsoft.com/office/powerpoint/2010/main" val="256491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2) Quadratic equation solver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13D288-4DD6-EB4D-A7FF-2B31B7F353BE}"/>
              </a:ext>
            </a:extLst>
          </p:cNvPr>
          <p:cNvPicPr>
            <a:picLocks noChangeAspect="1"/>
          </p:cNvPicPr>
          <p:nvPr/>
        </p:nvPicPr>
        <p:blipFill>
          <a:blip r:embed="rId5"/>
          <a:stretch>
            <a:fillRect/>
          </a:stretch>
        </p:blipFill>
        <p:spPr>
          <a:xfrm>
            <a:off x="902046" y="966787"/>
            <a:ext cx="6705448" cy="3629076"/>
          </a:xfrm>
          <a:prstGeom prst="rect">
            <a:avLst/>
          </a:prstGeom>
        </p:spPr>
      </p:pic>
    </p:spTree>
    <p:extLst>
      <p:ext uri="{BB962C8B-B14F-4D97-AF65-F5344CB8AC3E}">
        <p14:creationId xmlns:p14="http://schemas.microsoft.com/office/powerpoint/2010/main" val="158631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3) Largest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702E6972-9C23-5C4B-A34E-A3C1B9B92B6F}"/>
              </a:ext>
            </a:extLst>
          </p:cNvPr>
          <p:cNvPicPr>
            <a:picLocks noChangeAspect="1"/>
          </p:cNvPicPr>
          <p:nvPr/>
        </p:nvPicPr>
        <p:blipFill>
          <a:blip r:embed="rId5"/>
          <a:stretch>
            <a:fillRect/>
          </a:stretch>
        </p:blipFill>
        <p:spPr>
          <a:xfrm>
            <a:off x="2319036" y="630245"/>
            <a:ext cx="3789156" cy="4360705"/>
          </a:xfrm>
          <a:prstGeom prst="rect">
            <a:avLst/>
          </a:prstGeom>
        </p:spPr>
      </p:pic>
    </p:spTree>
    <p:extLst>
      <p:ext uri="{BB962C8B-B14F-4D97-AF65-F5344CB8AC3E}">
        <p14:creationId xmlns:p14="http://schemas.microsoft.com/office/powerpoint/2010/main" val="1756223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4) Multiplication table</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F93BFA07-B531-3F47-84FB-8E3757D7FDBB}"/>
              </a:ext>
            </a:extLst>
          </p:cNvPr>
          <p:cNvPicPr>
            <a:picLocks noChangeAspect="1"/>
          </p:cNvPicPr>
          <p:nvPr/>
        </p:nvPicPr>
        <p:blipFill>
          <a:blip r:embed="rId5"/>
          <a:stretch>
            <a:fillRect/>
          </a:stretch>
        </p:blipFill>
        <p:spPr>
          <a:xfrm>
            <a:off x="3030027" y="669675"/>
            <a:ext cx="2740860" cy="4321275"/>
          </a:xfrm>
          <a:prstGeom prst="rect">
            <a:avLst/>
          </a:prstGeom>
        </p:spPr>
      </p:pic>
    </p:spTree>
    <p:extLst>
      <p:ext uri="{BB962C8B-B14F-4D97-AF65-F5344CB8AC3E}">
        <p14:creationId xmlns:p14="http://schemas.microsoft.com/office/powerpoint/2010/main" val="1110014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5) Number system converter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lvl="0"/>
            <a:r>
              <a:rPr lang="en-US" sz="1600" dirty="0"/>
              <a:t>User is expected to select conversion type i.e., either from decimal to (binary, octal, hexadecimal) or (binary, octal, hexadecimal) to decimal.</a:t>
            </a:r>
            <a:endParaRPr lang="en-IN" sz="1600" dirty="0"/>
          </a:p>
          <a:p>
            <a:pPr lvl="0"/>
            <a:endParaRPr lang="en-IN" sz="1600" dirty="0"/>
          </a:p>
          <a:p>
            <a:pPr lvl="0"/>
            <a:r>
              <a:rPr lang="en-US" sz="1600" dirty="0"/>
              <a:t>For decimal to (binary, octal and hexadecimal) we have a while loop for storing the remainder in a list.</a:t>
            </a:r>
            <a:endParaRPr lang="en-IN" sz="1600" dirty="0"/>
          </a:p>
          <a:p>
            <a:pPr lvl="0"/>
            <a:endParaRPr lang="en-US" sz="1600" dirty="0"/>
          </a:p>
          <a:p>
            <a:pPr lvl="0"/>
            <a:r>
              <a:rPr lang="en-US" sz="1600" dirty="0"/>
              <a:t>When the while is terminated, using inbuilt reverse function, list is reversed and is converted to string via a for loop.</a:t>
            </a:r>
            <a:endParaRPr lang="en-IN" sz="1600" dirty="0"/>
          </a:p>
          <a:p>
            <a:pPr marL="114300" lvl="0" indent="0">
              <a:buNone/>
            </a:pPr>
            <a:endParaRPr lang="en-IN" sz="1600" dirty="0"/>
          </a:p>
          <a:p>
            <a:r>
              <a:rPr lang="en-US" sz="1600" dirty="0"/>
              <a:t>For (binary, octal and hexadecimal) to decimal we have used inbuilt int() function for the conversion.</a:t>
            </a:r>
            <a:r>
              <a:rPr lang="en-IN" sz="1600" dirty="0"/>
              <a:t> </a:t>
            </a:r>
          </a:p>
          <a:p>
            <a:pPr lvl="0"/>
            <a:endParaRPr lang="en-US" sz="1600" dirty="0"/>
          </a:p>
          <a:p>
            <a:pPr lvl="0"/>
            <a:r>
              <a:rPr lang="en-US" sz="1600" dirty="0"/>
              <a:t>Based on the users selection decimal number is converted according to the bases: 2,8 and 16 respectively using int( ).</a:t>
            </a:r>
            <a:endParaRPr lang="en-IN" sz="1600" dirty="0"/>
          </a:p>
          <a:p>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1769765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872</Words>
  <Application>Microsoft Macintosh PowerPoint</Application>
  <PresentationFormat>On-screen Show (16:9)</PresentationFormat>
  <Paragraphs>116</Paragraphs>
  <Slides>35</Slides>
  <Notes>35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35</vt:i4>
      </vt:variant>
    </vt:vector>
  </HeadingPairs>
  <TitlesOfParts>
    <vt:vector size="37" baseType="lpstr">
      <vt:lpstr>Arial</vt:lpstr>
      <vt:lpstr>Simple Light</vt:lpstr>
      <vt:lpstr>Solving Math using Python Set 2</vt:lpstr>
      <vt:lpstr>Problem Statement</vt:lpstr>
      <vt:lpstr>Abstract</vt:lpstr>
      <vt:lpstr>Detail Project Workflow </vt:lpstr>
      <vt:lpstr>       1) Unit converter </vt:lpstr>
      <vt:lpstr>       2) Quadratic equation solver </vt:lpstr>
      <vt:lpstr>       3) Largest number </vt:lpstr>
      <vt:lpstr>       4) Multiplication table </vt:lpstr>
      <vt:lpstr>       5) Number system converter </vt:lpstr>
      <vt:lpstr>       6) Basic math operations </vt:lpstr>
      <vt:lpstr>             7) Divisibility test </vt:lpstr>
      <vt:lpstr>              8) Armstrong’s number </vt:lpstr>
      <vt:lpstr>         Output: Main menu </vt:lpstr>
      <vt:lpstr>         Output: Main menu </vt:lpstr>
      <vt:lpstr>         Output: Main menu </vt:lpstr>
      <vt:lpstr>         Output: Main menu </vt:lpstr>
      <vt:lpstr>         Output: Unit converter </vt:lpstr>
      <vt:lpstr>          Output: Unit converter </vt:lpstr>
      <vt:lpstr>          Output: Unit converter </vt:lpstr>
      <vt:lpstr>          Output: Quadratic equation solver </vt:lpstr>
      <vt:lpstr>          Output: Quadratic equation solver </vt:lpstr>
      <vt:lpstr>          Output: Largest number </vt:lpstr>
      <vt:lpstr>          Output: Largest number </vt:lpstr>
      <vt:lpstr>          Output: Multiplication table </vt:lpstr>
      <vt:lpstr>          Output: Number system converter </vt:lpstr>
      <vt:lpstr>          Output: Number system converter </vt:lpstr>
      <vt:lpstr>          Output: Number system converter </vt:lpstr>
      <vt:lpstr>          Output: Number system converter </vt:lpstr>
      <vt:lpstr>          Output: Basic math operations </vt:lpstr>
      <vt:lpstr>          Output: Basic math operations </vt:lpstr>
      <vt:lpstr>          Output: Basic math operations </vt:lpstr>
      <vt:lpstr>          Output: Divisibility test </vt:lpstr>
      <vt:lpstr>          Output: Armstrong’s number </vt:lpstr>
      <vt:lpstr>Acknowledgement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Math using Python Set 2</dc:title>
  <cp:lastModifiedBy>Riddhi Narkar</cp:lastModifiedBy>
  <cp:revision>29</cp:revision>
  <dcterms:modified xsi:type="dcterms:W3CDTF">2020-07-28T07:38:11Z</dcterms:modified>
</cp:coreProperties>
</file>