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11AA298-5BBC-4FE0-B6A5-73CF1F73F110}">
  <a:tblStyle styleId="{111AA298-5BBC-4FE0-B6A5-73CF1F73F11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149093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e4230fe18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5e4230fe1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e4230fe18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5e4230fe18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e4230fe18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5e4230fe18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e4230fe18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5e4230fe18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e4230fe18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5e4230fe18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e4230fe18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5e4230fe18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e4230fe18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e4230fe18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e4230fe18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5e4230fe18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e4230fe18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5e4230fe18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4230fe1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5e4230fe18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4230fe18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5e4230fe18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e44d6539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e44d6539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e4230fe18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e4230fe18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44d6539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44d653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e4230fe18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5e4230fe18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e44d653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e44d653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e4230fe18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5e4230fe18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archive.ics.uci.edu/ml/datasets/Wine"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inear_classifier" TargetMode="External"/><Relationship Id="rId3" Type="http://schemas.openxmlformats.org/officeDocument/2006/relationships/image" Target="../media/image1.png"/><Relationship Id="rId7" Type="http://schemas.openxmlformats.org/officeDocument/2006/relationships/hyperlink" Target="https://en.wikipedia.org/wiki/Perceptron#cite_note-largemargin-1"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Binary_classification" TargetMode="External"/><Relationship Id="rId5" Type="http://schemas.openxmlformats.org/officeDocument/2006/relationships/hyperlink" Target="https://en.wikipedia.org/wiki/Supervised_classification" TargetMode="External"/><Relationship Id="rId10" Type="http://schemas.openxmlformats.org/officeDocument/2006/relationships/hyperlink" Target="https://en.wikipedia.org/wiki/Feature_vector"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Linear_predictor_func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Perceptrons and Neural Networks</a:t>
            </a:r>
            <a:endParaRPr/>
          </a:p>
        </p:txBody>
      </p:sp>
      <p:sp>
        <p:nvSpPr>
          <p:cNvPr id="130" name="Google Shape;13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4572000" lvl="0" indent="457200" algn="ctr" rtl="0">
              <a:spcBef>
                <a:spcPts val="0"/>
              </a:spcBef>
              <a:spcAft>
                <a:spcPts val="0"/>
              </a:spcAft>
              <a:buNone/>
            </a:pPr>
            <a:r>
              <a:rPr lang="en-GB"/>
              <a:t>By Nishant Gupta</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a:picLocks noGrp="1"/>
          </p:cNvPicPr>
          <p:nvPr>
            <p:ph type="body" idx="1"/>
          </p:nvPr>
        </p:nvPicPr>
        <p:blipFill rotWithShape="1">
          <a:blip r:embed="rId3">
            <a:alphaModFix/>
          </a:blip>
          <a:srcRect/>
          <a:stretch/>
        </p:blipFill>
        <p:spPr>
          <a:xfrm>
            <a:off x="909650" y="192750"/>
            <a:ext cx="5762700" cy="2721900"/>
          </a:xfrm>
          <a:prstGeom prst="rect">
            <a:avLst/>
          </a:prstGeom>
          <a:noFill/>
          <a:ln>
            <a:noFill/>
          </a:ln>
        </p:spPr>
      </p:pic>
      <p:sp>
        <p:nvSpPr>
          <p:cNvPr id="186" name="Google Shape;186;p34"/>
          <p:cNvSpPr/>
          <p:nvPr/>
        </p:nvSpPr>
        <p:spPr>
          <a:xfrm>
            <a:off x="685800" y="3714750"/>
            <a:ext cx="7391400" cy="9002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The best way is to check the ground near you and observe where the land tends to descend. This will give an idea in what direction you should take your first step. If you follow the descending path, it is very likely you would reach the lake.</a:t>
            </a:r>
            <a:endParaRPr sz="1800">
              <a:solidFill>
                <a:schemeClr val="dk1"/>
              </a:solidFill>
              <a:latin typeface="Calibri"/>
              <a:ea typeface="Calibri"/>
              <a:cs typeface="Calibri"/>
              <a:sym typeface="Calibri"/>
            </a:endParaRPr>
          </a:p>
        </p:txBody>
      </p:sp>
      <p:sp>
        <p:nvSpPr>
          <p:cNvPr id="187" name="Google Shape;187;p34"/>
          <p:cNvSpPr txBox="1"/>
          <p:nvPr/>
        </p:nvSpPr>
        <p:spPr>
          <a:xfrm>
            <a:off x="957850" y="147100"/>
            <a:ext cx="6400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chemeClr val="dk1"/>
                </a:solidFill>
                <a:latin typeface="Calibri"/>
                <a:ea typeface="Calibri"/>
                <a:cs typeface="Calibri"/>
                <a:sym typeface="Calibri"/>
              </a:rPr>
              <a:t>Gradient Descent  Applied To Neural Network </a:t>
            </a:r>
            <a:endParaRPr sz="1800" b="1">
              <a:solidFill>
                <a:schemeClr val="dk1"/>
              </a:solidFill>
              <a:latin typeface="Calibri"/>
              <a:ea typeface="Calibri"/>
              <a:cs typeface="Calibri"/>
              <a:sym typeface="Calibri"/>
            </a:endParaRPr>
          </a:p>
        </p:txBody>
      </p:sp>
      <p:sp>
        <p:nvSpPr>
          <p:cNvPr id="188" name="Google Shape;188;p34"/>
          <p:cNvSpPr/>
          <p:nvPr/>
        </p:nvSpPr>
        <p:spPr>
          <a:xfrm>
            <a:off x="1170950" y="3013175"/>
            <a:ext cx="6528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to reach a lake blindfolded??  and you have zero visibility</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89" name="Google Shape;189;p34"/>
          <p:cNvCxnSpPr/>
          <p:nvPr/>
        </p:nvCxnSpPr>
        <p:spPr>
          <a:xfrm>
            <a:off x="2057400" y="2343150"/>
            <a:ext cx="2209800" cy="5715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GB" sz="3959"/>
              <a:t>Gradient Descent applied to cost function </a:t>
            </a:r>
            <a:endParaRPr sz="3959"/>
          </a:p>
        </p:txBody>
      </p:sp>
      <p:pic>
        <p:nvPicPr>
          <p:cNvPr id="195" name="Google Shape;195;p35"/>
          <p:cNvPicPr preferRelativeResize="0">
            <a:picLocks noGrp="1"/>
          </p:cNvPicPr>
          <p:nvPr>
            <p:ph type="body" idx="1"/>
          </p:nvPr>
        </p:nvPicPr>
        <p:blipFill rotWithShape="1">
          <a:blip r:embed="rId3">
            <a:alphaModFix/>
          </a:blip>
          <a:srcRect/>
          <a:stretch/>
        </p:blipFill>
        <p:spPr>
          <a:xfrm>
            <a:off x="304800" y="1200150"/>
            <a:ext cx="3373500" cy="2685900"/>
          </a:xfrm>
          <a:prstGeom prst="rect">
            <a:avLst/>
          </a:prstGeom>
          <a:noFill/>
          <a:ln>
            <a:noFill/>
          </a:ln>
        </p:spPr>
      </p:pic>
      <p:pic>
        <p:nvPicPr>
          <p:cNvPr id="196" name="Google Shape;196;p35" descr="Image result for linear regression equation"/>
          <p:cNvPicPr preferRelativeResize="0"/>
          <p:nvPr/>
        </p:nvPicPr>
        <p:blipFill rotWithShape="1">
          <a:blip r:embed="rId4">
            <a:alphaModFix/>
          </a:blip>
          <a:srcRect/>
          <a:stretch/>
        </p:blipFill>
        <p:spPr>
          <a:xfrm>
            <a:off x="3655218" y="3829050"/>
            <a:ext cx="3373636" cy="1192888"/>
          </a:xfrm>
          <a:prstGeom prst="rect">
            <a:avLst/>
          </a:prstGeom>
          <a:noFill/>
          <a:ln>
            <a:noFill/>
          </a:ln>
        </p:spPr>
      </p:pic>
      <p:sp>
        <p:nvSpPr>
          <p:cNvPr id="197" name="Google Shape;197;p35"/>
          <p:cNvSpPr txBox="1"/>
          <p:nvPr/>
        </p:nvSpPr>
        <p:spPr>
          <a:xfrm>
            <a:off x="3962400" y="1576000"/>
            <a:ext cx="5029200" cy="193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The gradient descent  will  help in learning the right</a:t>
            </a:r>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parameters.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Initially parameters are randomly initialized and then gradient will move in such direction that predicted value is close to actual value.</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a:off x="457200" y="171450"/>
            <a:ext cx="8229600" cy="4764882"/>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GB" sz="2000"/>
              <a:t>Objective -&gt; To find equation of hyperplane (classifier boundary) </a:t>
            </a:r>
            <a:endParaRPr/>
          </a:p>
        </p:txBody>
      </p:sp>
      <p:pic>
        <p:nvPicPr>
          <p:cNvPr id="203" name="Google Shape;203;p36"/>
          <p:cNvPicPr preferRelativeResize="0"/>
          <p:nvPr/>
        </p:nvPicPr>
        <p:blipFill rotWithShape="1">
          <a:blip r:embed="rId3">
            <a:alphaModFix/>
          </a:blip>
          <a:srcRect/>
          <a:stretch/>
        </p:blipFill>
        <p:spPr>
          <a:xfrm>
            <a:off x="5245802" y="3413950"/>
            <a:ext cx="2943225" cy="1485027"/>
          </a:xfrm>
          <a:prstGeom prst="rect">
            <a:avLst/>
          </a:prstGeom>
          <a:noFill/>
          <a:ln>
            <a:noFill/>
          </a:ln>
        </p:spPr>
      </p:pic>
      <p:pic>
        <p:nvPicPr>
          <p:cNvPr id="204" name="Google Shape;204;p36"/>
          <p:cNvPicPr preferRelativeResize="0"/>
          <p:nvPr/>
        </p:nvPicPr>
        <p:blipFill rotWithShape="1">
          <a:blip r:embed="rId4">
            <a:alphaModFix/>
          </a:blip>
          <a:srcRect/>
          <a:stretch/>
        </p:blipFill>
        <p:spPr>
          <a:xfrm>
            <a:off x="267127" y="1462976"/>
            <a:ext cx="3934474" cy="2287500"/>
          </a:xfrm>
          <a:prstGeom prst="rect">
            <a:avLst/>
          </a:prstGeom>
          <a:noFill/>
          <a:ln>
            <a:noFill/>
          </a:ln>
        </p:spPr>
      </p:pic>
      <p:pic>
        <p:nvPicPr>
          <p:cNvPr id="205" name="Google Shape;205;p36"/>
          <p:cNvPicPr preferRelativeResize="0"/>
          <p:nvPr/>
        </p:nvPicPr>
        <p:blipFill rotWithShape="1">
          <a:blip r:embed="rId5">
            <a:alphaModFix/>
          </a:blip>
          <a:srcRect/>
          <a:stretch/>
        </p:blipFill>
        <p:spPr>
          <a:xfrm>
            <a:off x="4959438" y="2124525"/>
            <a:ext cx="3393986" cy="1112100"/>
          </a:xfrm>
          <a:prstGeom prst="rect">
            <a:avLst/>
          </a:prstGeom>
          <a:noFill/>
          <a:ln>
            <a:noFill/>
          </a:ln>
        </p:spPr>
      </p:pic>
      <p:pic>
        <p:nvPicPr>
          <p:cNvPr id="206" name="Google Shape;206;p36"/>
          <p:cNvPicPr preferRelativeResize="0"/>
          <p:nvPr/>
        </p:nvPicPr>
        <p:blipFill rotWithShape="1">
          <a:blip r:embed="rId6">
            <a:alphaModFix/>
          </a:blip>
          <a:srcRect l="-14051" t="-68152"/>
          <a:stretch/>
        </p:blipFill>
        <p:spPr>
          <a:xfrm>
            <a:off x="4572000" y="1061504"/>
            <a:ext cx="4572000" cy="91917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GB" sz="3959"/>
              <a:t>Logistic Regression / Single Layer Perceptron </a:t>
            </a:r>
            <a:endParaRPr sz="3959"/>
          </a:p>
        </p:txBody>
      </p:sp>
      <p:sp>
        <p:nvSpPr>
          <p:cNvPr id="212" name="Google Shape;212;p3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GB" sz="2000" dirty="0"/>
              <a:t>A single neuron is same as Logistic Regression if activation function used in the output layer is logistic .</a:t>
            </a:r>
            <a:endParaRPr dirty="0"/>
          </a:p>
          <a:p>
            <a:pPr marL="342900" lvl="0" indent="-215900" algn="l" rtl="0">
              <a:spcBef>
                <a:spcPts val="400"/>
              </a:spcBef>
              <a:spcAft>
                <a:spcPts val="0"/>
              </a:spcAft>
              <a:buClr>
                <a:schemeClr val="dk1"/>
              </a:buClr>
              <a:buSzPts val="2000"/>
              <a:buNone/>
            </a:pPr>
            <a:endParaRPr sz="2000" dirty="0"/>
          </a:p>
          <a:p>
            <a:pPr marL="342900" lvl="0" indent="-342900" algn="l" rtl="0">
              <a:spcBef>
                <a:spcPts val="400"/>
              </a:spcBef>
              <a:spcAft>
                <a:spcPts val="0"/>
              </a:spcAft>
              <a:buClr>
                <a:schemeClr val="dk1"/>
              </a:buClr>
              <a:buSzPts val="2000"/>
              <a:buChar char="•"/>
            </a:pPr>
            <a:r>
              <a:rPr lang="en-GB" sz="2000" dirty="0"/>
              <a:t>Are there neural network regression network also likewise Linear Regression ?</a:t>
            </a:r>
            <a:endParaRPr dirty="0"/>
          </a:p>
          <a:p>
            <a:pPr marL="342900" lvl="0" indent="-215900" algn="l" rtl="0">
              <a:spcBef>
                <a:spcPts val="400"/>
              </a:spcBef>
              <a:spcAft>
                <a:spcPts val="0"/>
              </a:spcAft>
              <a:buClr>
                <a:schemeClr val="dk1"/>
              </a:buClr>
              <a:buSzPts val="2000"/>
              <a:buNone/>
            </a:pPr>
            <a:endParaRPr sz="2000" dirty="0"/>
          </a:p>
          <a:p>
            <a:pPr marL="342900" lvl="0" indent="-215900" algn="l" rtl="0">
              <a:spcBef>
                <a:spcPts val="400"/>
              </a:spcBef>
              <a:spcAft>
                <a:spcPts val="0"/>
              </a:spcAft>
              <a:buClr>
                <a:schemeClr val="dk1"/>
              </a:buClr>
              <a:buSzPts val="2000"/>
              <a:buNone/>
            </a:pPr>
            <a:endParaRPr sz="2000" dirty="0"/>
          </a:p>
        </p:txBody>
      </p:sp>
      <p:graphicFrame>
        <p:nvGraphicFramePr>
          <p:cNvPr id="213" name="Google Shape;213;p37"/>
          <p:cNvGraphicFramePr/>
          <p:nvPr/>
        </p:nvGraphicFramePr>
        <p:xfrm>
          <a:off x="457200" y="3127725"/>
          <a:ext cx="8382000" cy="1485960"/>
        </p:xfrm>
        <a:graphic>
          <a:graphicData uri="http://schemas.openxmlformats.org/drawingml/2006/table">
            <a:tbl>
              <a:tblPr firstRow="1" bandRow="1">
                <a:noFill/>
                <a:tableStyleId>{111AA298-5BBC-4FE0-B6A5-73CF1F73F110}</a:tableStyleId>
              </a:tblPr>
              <a:tblGrid>
                <a:gridCol w="1905000"/>
                <a:gridCol w="3683000"/>
                <a:gridCol w="2794000"/>
              </a:tblGrid>
              <a:tr h="278125">
                <a:tc>
                  <a:txBody>
                    <a:bodyPr/>
                    <a:lstStyle/>
                    <a:p>
                      <a:pPr marL="0" marR="0" lvl="0" indent="0" algn="l" rtl="0">
                        <a:spcBef>
                          <a:spcPts val="0"/>
                        </a:spcBef>
                        <a:spcAft>
                          <a:spcPts val="0"/>
                        </a:spcAft>
                        <a:buNone/>
                      </a:pPr>
                      <a:endParaRPr sz="1400"/>
                    </a:p>
                  </a:txBody>
                  <a:tcPr marL="91450" marR="91450" marT="34300" marB="34300"/>
                </a:tc>
                <a:tc>
                  <a:txBody>
                    <a:bodyPr/>
                    <a:lstStyle/>
                    <a:p>
                      <a:pPr marL="0" marR="0" lvl="0" indent="0" algn="l" rtl="0">
                        <a:spcBef>
                          <a:spcPts val="0"/>
                        </a:spcBef>
                        <a:spcAft>
                          <a:spcPts val="0"/>
                        </a:spcAft>
                        <a:buNone/>
                      </a:pPr>
                      <a:r>
                        <a:rPr lang="en-GB" sz="1400"/>
                        <a:t>Regression </a:t>
                      </a:r>
                      <a:endParaRPr sz="1400"/>
                    </a:p>
                  </a:txBody>
                  <a:tcPr marL="91450" marR="91450" marT="34300" marB="34300"/>
                </a:tc>
                <a:tc>
                  <a:txBody>
                    <a:bodyPr/>
                    <a:lstStyle/>
                    <a:p>
                      <a:pPr marL="0" marR="0" lvl="0" indent="0" algn="l" rtl="0">
                        <a:spcBef>
                          <a:spcPts val="0"/>
                        </a:spcBef>
                        <a:spcAft>
                          <a:spcPts val="0"/>
                        </a:spcAft>
                        <a:buNone/>
                      </a:pPr>
                      <a:r>
                        <a:rPr lang="en-GB" sz="1400"/>
                        <a:t>Classification </a:t>
                      </a:r>
                      <a:endParaRPr sz="1400"/>
                    </a:p>
                  </a:txBody>
                  <a:tcPr marL="91450" marR="91450" marT="34300" marB="34300"/>
                </a:tc>
              </a:tr>
              <a:tr h="278125">
                <a:tc>
                  <a:txBody>
                    <a:bodyPr/>
                    <a:lstStyle/>
                    <a:p>
                      <a:pPr marL="0" marR="0" lvl="0" indent="0" algn="l" rtl="0">
                        <a:spcBef>
                          <a:spcPts val="0"/>
                        </a:spcBef>
                        <a:spcAft>
                          <a:spcPts val="0"/>
                        </a:spcAft>
                        <a:buNone/>
                      </a:pPr>
                      <a:r>
                        <a:rPr lang="en-GB" sz="1400"/>
                        <a:t>Activation Function in Output Layer </a:t>
                      </a:r>
                      <a:endParaRPr sz="1400"/>
                    </a:p>
                  </a:txBody>
                  <a:tcPr marL="91450" marR="91450" marT="34300" marB="34300"/>
                </a:tc>
                <a:tc>
                  <a:txBody>
                    <a:bodyPr/>
                    <a:lstStyle/>
                    <a:p>
                      <a:pPr marL="0" marR="0" lvl="0" indent="0" algn="l" rtl="0">
                        <a:spcBef>
                          <a:spcPts val="0"/>
                        </a:spcBef>
                        <a:spcAft>
                          <a:spcPts val="0"/>
                        </a:spcAft>
                        <a:buNone/>
                      </a:pPr>
                      <a:r>
                        <a:rPr lang="en-GB" sz="1400"/>
                        <a:t>Linear  Activation Function (Values are unbounded)</a:t>
                      </a:r>
                      <a:endParaRPr sz="1400"/>
                    </a:p>
                  </a:txBody>
                  <a:tcPr marL="91450" marR="91450" marT="34300" marB="34300"/>
                </a:tc>
                <a:tc>
                  <a:txBody>
                    <a:bodyPr/>
                    <a:lstStyle/>
                    <a:p>
                      <a:pPr marL="0" marR="0" lvl="0" indent="0" algn="l" rtl="0">
                        <a:spcBef>
                          <a:spcPts val="0"/>
                        </a:spcBef>
                        <a:spcAft>
                          <a:spcPts val="0"/>
                        </a:spcAft>
                        <a:buNone/>
                      </a:pPr>
                      <a:r>
                        <a:rPr lang="en-GB" sz="1400"/>
                        <a:t>Softmax -&gt; For Multi Class and </a:t>
                      </a:r>
                      <a:endParaRPr sz="1100"/>
                    </a:p>
                    <a:p>
                      <a:pPr marL="0" marR="0" lvl="0" indent="0" algn="l" rtl="0">
                        <a:spcBef>
                          <a:spcPts val="0"/>
                        </a:spcBef>
                        <a:spcAft>
                          <a:spcPts val="0"/>
                        </a:spcAft>
                        <a:buNone/>
                      </a:pPr>
                      <a:r>
                        <a:rPr lang="en-GB" sz="1400"/>
                        <a:t>Sigmoid -&gt; For Binary Classification </a:t>
                      </a:r>
                      <a:endParaRPr sz="1400"/>
                    </a:p>
                  </a:txBody>
                  <a:tcPr marL="91450" marR="91450" marT="34300" marB="34300"/>
                </a:tc>
              </a:tr>
              <a:tr h="278125">
                <a:tc>
                  <a:txBody>
                    <a:bodyPr/>
                    <a:lstStyle/>
                    <a:p>
                      <a:pPr marL="0" marR="0" lvl="0" indent="0" algn="l" rtl="0">
                        <a:spcBef>
                          <a:spcPts val="0"/>
                        </a:spcBef>
                        <a:spcAft>
                          <a:spcPts val="0"/>
                        </a:spcAft>
                        <a:buNone/>
                      </a:pPr>
                      <a:endParaRPr sz="1400"/>
                    </a:p>
                  </a:txBody>
                  <a:tcPr marL="91450" marR="91450" marT="34300" marB="34300"/>
                </a:tc>
                <a:tc>
                  <a:txBody>
                    <a:bodyPr/>
                    <a:lstStyle/>
                    <a:p>
                      <a:pPr marL="0" marR="0" lvl="0" indent="0" algn="l" rtl="0">
                        <a:spcBef>
                          <a:spcPts val="0"/>
                        </a:spcBef>
                        <a:spcAft>
                          <a:spcPts val="0"/>
                        </a:spcAft>
                        <a:buNone/>
                      </a:pPr>
                      <a:r>
                        <a:rPr lang="en-GB" sz="1400"/>
                        <a:t>In case of Regression we don’t want to bound our output in between some range  </a:t>
                      </a:r>
                      <a:endParaRPr sz="1400"/>
                    </a:p>
                  </a:txBody>
                  <a:tcPr marL="91450" marR="91450" marT="34300" marB="34300"/>
                </a:tc>
                <a:tc>
                  <a:txBody>
                    <a:bodyPr/>
                    <a:lstStyle/>
                    <a:p>
                      <a:pPr marL="0" marR="0" lvl="0" indent="0" algn="l" rtl="0">
                        <a:spcBef>
                          <a:spcPts val="0"/>
                        </a:spcBef>
                        <a:spcAft>
                          <a:spcPts val="0"/>
                        </a:spcAft>
                        <a:buNone/>
                      </a:pPr>
                      <a:r>
                        <a:rPr lang="en-GB" sz="1400"/>
                        <a:t>In case of classification we need to come up with probability of each class of which sum should be 1 .</a:t>
                      </a:r>
                      <a:endParaRPr sz="1400"/>
                    </a:p>
                  </a:txBody>
                  <a:tcPr marL="91450" marR="91450" marT="34300" marB="3430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38"/>
          <p:cNvSpPr txBox="1">
            <a:spLocks noGrp="1"/>
          </p:cNvSpPr>
          <p:nvPr>
            <p:ph type="body" idx="1"/>
          </p:nvPr>
        </p:nvSpPr>
        <p:spPr>
          <a:xfrm>
            <a:off x="457200" y="1200150"/>
            <a:ext cx="8305800" cy="3771900"/>
          </a:xfrm>
          <a:prstGeom prst="rect">
            <a:avLst/>
          </a:prstGeom>
          <a:noFill/>
          <a:ln>
            <a:noFill/>
          </a:ln>
        </p:spPr>
        <p:txBody>
          <a:bodyPr spcFirstLastPara="1" wrap="square" lIns="91425" tIns="45700" rIns="91425" bIns="45700" anchor="t" anchorCtr="0">
            <a:noAutofit/>
          </a:bodyPr>
          <a:lstStyle/>
          <a:p>
            <a:pPr marL="1143000" lvl="2" indent="-76200" algn="l" rtl="0">
              <a:spcBef>
                <a:spcPts val="0"/>
              </a:spcBef>
              <a:spcAft>
                <a:spcPts val="0"/>
              </a:spcAft>
              <a:buClr>
                <a:schemeClr val="dk1"/>
              </a:buClr>
              <a:buSzPts val="2400"/>
              <a:buNone/>
            </a:pPr>
            <a:endParaRPr/>
          </a:p>
          <a:p>
            <a:pPr marL="1143000" lvl="2" indent="-76200" algn="l" rtl="0">
              <a:spcBef>
                <a:spcPts val="480"/>
              </a:spcBef>
              <a:spcAft>
                <a:spcPts val="0"/>
              </a:spcAft>
              <a:buClr>
                <a:schemeClr val="dk1"/>
              </a:buClr>
              <a:buSzPts val="2400"/>
              <a:buNone/>
            </a:pPr>
            <a:endParaRPr/>
          </a:p>
        </p:txBody>
      </p:sp>
      <p:sp>
        <p:nvSpPr>
          <p:cNvPr id="220" name="Google Shape;220;p38"/>
          <p:cNvSpPr txBox="1"/>
          <p:nvPr/>
        </p:nvSpPr>
        <p:spPr>
          <a:xfrm>
            <a:off x="609600" y="4343400"/>
            <a:ext cx="7467600" cy="4847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Generally Sigmoid and Softmax are used  in output layer and others are used in hidden layer.</a:t>
            </a:r>
            <a:endParaRPr sz="1800">
              <a:solidFill>
                <a:schemeClr val="dk1"/>
              </a:solidFill>
              <a:latin typeface="Calibri"/>
              <a:ea typeface="Calibri"/>
              <a:cs typeface="Calibri"/>
              <a:sym typeface="Calibri"/>
            </a:endParaRPr>
          </a:p>
        </p:txBody>
      </p:sp>
      <p:pic>
        <p:nvPicPr>
          <p:cNvPr id="221" name="Google Shape;221;p38" descr="Image result for sigmoid  tanh  softmax  relu"/>
          <p:cNvPicPr preferRelativeResize="0"/>
          <p:nvPr/>
        </p:nvPicPr>
        <p:blipFill rotWithShape="1">
          <a:blip r:embed="rId3">
            <a:alphaModFix/>
          </a:blip>
          <a:srcRect/>
          <a:stretch/>
        </p:blipFill>
        <p:spPr>
          <a:xfrm>
            <a:off x="914400" y="242597"/>
            <a:ext cx="6867331" cy="3643604"/>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lvl="0">
              <a:buSzPts val="3959"/>
            </a:pPr>
            <a:r>
              <a:rPr lang="en-GB" sz="2000" dirty="0" smtClean="0"/>
              <a:t>OR,AND </a:t>
            </a:r>
            <a:r>
              <a:rPr lang="en-GB" sz="2000" dirty="0"/>
              <a:t>Gate Using </a:t>
            </a:r>
            <a:r>
              <a:rPr lang="en-GB" sz="2000" dirty="0"/>
              <a:t>Perceptron</a:t>
            </a:r>
            <a:br>
              <a:rPr lang="en-GB" sz="2000" dirty="0"/>
            </a:br>
            <a:r>
              <a:rPr lang="en-GB" sz="2000" dirty="0" smtClean="0"/>
              <a:t>XOR Gate Using Multi Layer Perceptron </a:t>
            </a:r>
            <a:endParaRPr sz="2000" dirty="0"/>
          </a:p>
        </p:txBody>
      </p:sp>
      <p:pic>
        <p:nvPicPr>
          <p:cNvPr id="227" name="Google Shape;227;p39"/>
          <p:cNvPicPr preferRelativeResize="0">
            <a:picLocks noGrp="1"/>
          </p:cNvPicPr>
          <p:nvPr>
            <p:ph type="body" idx="1"/>
          </p:nvPr>
        </p:nvPicPr>
        <p:blipFill rotWithShape="1">
          <a:blip r:embed="rId3">
            <a:alphaModFix/>
          </a:blip>
          <a:srcRect/>
          <a:stretch/>
        </p:blipFill>
        <p:spPr>
          <a:xfrm>
            <a:off x="368950" y="1332925"/>
            <a:ext cx="8077200" cy="31125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Clr>
                <a:schemeClr val="dk1"/>
              </a:buClr>
              <a:buSzPts val="1100"/>
              <a:buFont typeface="Arial"/>
              <a:buNone/>
            </a:pPr>
            <a:r>
              <a:rPr lang="en-GB" sz="3200"/>
              <a:t>Drawbacks of Single Layer Perceptron</a:t>
            </a:r>
            <a:endParaRPr/>
          </a:p>
        </p:txBody>
      </p:sp>
      <p:sp>
        <p:nvSpPr>
          <p:cNvPr id="233" name="Google Shape;233;p40"/>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just" rtl="0">
              <a:spcBef>
                <a:spcPts val="0"/>
              </a:spcBef>
              <a:spcAft>
                <a:spcPts val="0"/>
              </a:spcAft>
              <a:buClr>
                <a:srgbClr val="000000"/>
              </a:buClr>
              <a:buFont typeface="Arial"/>
              <a:buNone/>
            </a:pPr>
            <a:r>
              <a:rPr lang="en-GB" sz="1800"/>
              <a:t>Single layer Perceptron can only learn linear </a:t>
            </a:r>
            <a:endParaRPr sz="1400">
              <a:solidFill>
                <a:srgbClr val="000000"/>
              </a:solidFill>
              <a:latin typeface="Arial"/>
              <a:ea typeface="Arial"/>
              <a:cs typeface="Arial"/>
              <a:sym typeface="Arial"/>
            </a:endParaRPr>
          </a:p>
          <a:p>
            <a:pPr marL="0" lvl="0" indent="0" algn="just" rtl="0">
              <a:spcBef>
                <a:spcPts val="0"/>
              </a:spcBef>
              <a:spcAft>
                <a:spcPts val="0"/>
              </a:spcAft>
              <a:buClr>
                <a:srgbClr val="000000"/>
              </a:buClr>
              <a:buFont typeface="Arial"/>
              <a:buNone/>
            </a:pPr>
            <a:r>
              <a:rPr lang="en-GB" sz="1800"/>
              <a:t>boundaries for  implementing XOR </a:t>
            </a:r>
            <a:endParaRPr sz="1400">
              <a:solidFill>
                <a:srgbClr val="000000"/>
              </a:solidFill>
              <a:latin typeface="Arial"/>
              <a:ea typeface="Arial"/>
              <a:cs typeface="Arial"/>
              <a:sym typeface="Arial"/>
            </a:endParaRPr>
          </a:p>
          <a:p>
            <a:pPr marL="0" lvl="0" indent="0" algn="just" rtl="0">
              <a:spcBef>
                <a:spcPts val="0"/>
              </a:spcBef>
              <a:spcAft>
                <a:spcPts val="0"/>
              </a:spcAft>
              <a:buClr>
                <a:srgbClr val="000000"/>
              </a:buClr>
              <a:buFont typeface="Arial"/>
              <a:buNone/>
            </a:pPr>
            <a:r>
              <a:rPr lang="en-GB" sz="1800"/>
              <a:t>gate we need multi layer perceptron.</a:t>
            </a:r>
            <a:endParaRPr sz="1800"/>
          </a:p>
          <a:p>
            <a:pPr marL="0" lvl="0" indent="0" algn="l" rtl="0">
              <a:spcBef>
                <a:spcPts val="360"/>
              </a:spcBef>
              <a:spcAft>
                <a:spcPts val="0"/>
              </a:spcAft>
              <a:buNone/>
            </a:pPr>
            <a:endParaRPr/>
          </a:p>
        </p:txBody>
      </p:sp>
      <p:pic>
        <p:nvPicPr>
          <p:cNvPr id="234" name="Google Shape;234;p40"/>
          <p:cNvPicPr preferRelativeResize="0"/>
          <p:nvPr/>
        </p:nvPicPr>
        <p:blipFill rotWithShape="1">
          <a:blip r:embed="rId3">
            <a:alphaModFix/>
          </a:blip>
          <a:srcRect/>
          <a:stretch/>
        </p:blipFill>
        <p:spPr>
          <a:xfrm>
            <a:off x="5141000" y="1216954"/>
            <a:ext cx="3545800" cy="249839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533400" y="1943100"/>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Uses of Perceptron in Industry</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Case Study </a:t>
            </a:r>
            <a:endParaRPr/>
          </a:p>
        </p:txBody>
      </p:sp>
      <p:sp>
        <p:nvSpPr>
          <p:cNvPr id="245" name="Google Shape;245;p4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GB" sz="2000"/>
              <a:t>We will use the wine data set from the UCI Machine Learning Repository. It has various chemical features of different wines, all grown in the same region in Italy, but the data is labeled by three different possible cultivars. </a:t>
            </a:r>
            <a:endParaRPr sz="2000"/>
          </a:p>
          <a:p>
            <a:pPr marL="342900" lvl="0" indent="-215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GB" sz="2000"/>
              <a:t>We will try to build a model that can classify what cultivar a wine belongs to based on its chemical features using Neural Networks. </a:t>
            </a:r>
            <a:endParaRPr sz="2000"/>
          </a:p>
          <a:p>
            <a:pPr marL="342900" lvl="0" indent="-215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en-GB" sz="2000"/>
              <a:t>You can get the data </a:t>
            </a:r>
            <a:r>
              <a:rPr lang="en-GB" sz="2000" u="sng">
                <a:solidFill>
                  <a:schemeClr val="hlink"/>
                </a:solidFill>
                <a:hlinkClick r:id="rId3"/>
              </a:rPr>
              <a:t>here</a:t>
            </a:r>
            <a:r>
              <a:rPr lang="en-GB" sz="2000"/>
              <a:t> .</a:t>
            </a:r>
            <a:endParaRPr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81000" y="171450"/>
            <a:ext cx="77724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Perceptron </a:t>
            </a:r>
            <a:endParaRPr/>
          </a:p>
        </p:txBody>
      </p:sp>
      <p:pic>
        <p:nvPicPr>
          <p:cNvPr id="136" name="Google Shape;136;p26"/>
          <p:cNvPicPr preferRelativeResize="0"/>
          <p:nvPr/>
        </p:nvPicPr>
        <p:blipFill rotWithShape="1">
          <a:blip r:embed="rId3">
            <a:alphaModFix/>
          </a:blip>
          <a:srcRect/>
          <a:stretch/>
        </p:blipFill>
        <p:spPr>
          <a:xfrm>
            <a:off x="1819776" y="996825"/>
            <a:ext cx="4699424" cy="2175525"/>
          </a:xfrm>
          <a:prstGeom prst="rect">
            <a:avLst/>
          </a:prstGeom>
          <a:noFill/>
          <a:ln>
            <a:noFill/>
          </a:ln>
        </p:spPr>
      </p:pic>
      <p:sp>
        <p:nvSpPr>
          <p:cNvPr id="137" name="Google Shape;137;p26"/>
          <p:cNvSpPr txBox="1"/>
          <p:nvPr/>
        </p:nvSpPr>
        <p:spPr>
          <a:xfrm>
            <a:off x="596600" y="3095350"/>
            <a:ext cx="7904100" cy="16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222222"/>
                </a:solidFill>
                <a:highlight>
                  <a:srgbClr val="FFFFFF"/>
                </a:highlight>
              </a:rPr>
              <a:t>In </a:t>
            </a:r>
            <a:r>
              <a:rPr lang="en-GB" sz="1800">
                <a:solidFill>
                  <a:srgbClr val="0B0080"/>
                </a:solidFill>
                <a:highlight>
                  <a:srgbClr val="FFFFFF"/>
                </a:highlight>
                <a:uFill>
                  <a:noFill/>
                </a:uFill>
                <a:hlinkClick r:id="rId4"/>
              </a:rPr>
              <a:t>machine learning</a:t>
            </a:r>
            <a:r>
              <a:rPr lang="en-GB" sz="1800">
                <a:solidFill>
                  <a:srgbClr val="222222"/>
                </a:solidFill>
                <a:highlight>
                  <a:srgbClr val="FFFFFF"/>
                </a:highlight>
              </a:rPr>
              <a:t>, the </a:t>
            </a:r>
            <a:r>
              <a:rPr lang="en-GB" sz="1800" b="1">
                <a:solidFill>
                  <a:srgbClr val="222222"/>
                </a:solidFill>
                <a:highlight>
                  <a:srgbClr val="FFFFFF"/>
                </a:highlight>
              </a:rPr>
              <a:t>perceptron</a:t>
            </a:r>
            <a:r>
              <a:rPr lang="en-GB" sz="1800">
                <a:solidFill>
                  <a:srgbClr val="222222"/>
                </a:solidFill>
                <a:highlight>
                  <a:srgbClr val="FFFFFF"/>
                </a:highlight>
              </a:rPr>
              <a:t> is an algorithm for </a:t>
            </a:r>
            <a:r>
              <a:rPr lang="en-GB" sz="1800">
                <a:solidFill>
                  <a:srgbClr val="0B0080"/>
                </a:solidFill>
                <a:highlight>
                  <a:srgbClr val="FFFFFF"/>
                </a:highlight>
                <a:uFill>
                  <a:noFill/>
                </a:uFill>
                <a:hlinkClick r:id="rId5"/>
              </a:rPr>
              <a:t>supervised learning</a:t>
            </a:r>
            <a:r>
              <a:rPr lang="en-GB" sz="1800">
                <a:solidFill>
                  <a:srgbClr val="222222"/>
                </a:solidFill>
                <a:highlight>
                  <a:srgbClr val="FFFFFF"/>
                </a:highlight>
              </a:rPr>
              <a:t> of </a:t>
            </a:r>
            <a:r>
              <a:rPr lang="en-GB" sz="1800">
                <a:solidFill>
                  <a:srgbClr val="0B0080"/>
                </a:solidFill>
                <a:highlight>
                  <a:srgbClr val="FFFFFF"/>
                </a:highlight>
                <a:uFill>
                  <a:noFill/>
                </a:uFill>
                <a:hlinkClick r:id="rId6"/>
              </a:rPr>
              <a:t>binary classifiers</a:t>
            </a:r>
            <a:r>
              <a:rPr lang="en-GB" sz="1800">
                <a:solidFill>
                  <a:srgbClr val="222222"/>
                </a:solidFill>
                <a:highlight>
                  <a:srgbClr val="FFFFFF"/>
                </a:highlight>
              </a:rPr>
              <a:t>. A binary classifier is a function which can decide whether or not an input, represented by a vector of numbers, belongs to some specific class.</a:t>
            </a:r>
            <a:r>
              <a:rPr lang="en-GB" sz="1800" baseline="30000">
                <a:solidFill>
                  <a:srgbClr val="0B0080"/>
                </a:solidFill>
                <a:highlight>
                  <a:srgbClr val="FFFFFF"/>
                </a:highlight>
                <a:uFill>
                  <a:noFill/>
                </a:uFill>
                <a:hlinkClick r:id="rId7"/>
              </a:rPr>
              <a:t>[1]</a:t>
            </a:r>
            <a:r>
              <a:rPr lang="en-GB" sz="1800">
                <a:solidFill>
                  <a:srgbClr val="222222"/>
                </a:solidFill>
                <a:highlight>
                  <a:srgbClr val="FFFFFF"/>
                </a:highlight>
              </a:rPr>
              <a:t> It is a type of </a:t>
            </a:r>
            <a:r>
              <a:rPr lang="en-GB" sz="1800">
                <a:solidFill>
                  <a:srgbClr val="0B0080"/>
                </a:solidFill>
                <a:highlight>
                  <a:srgbClr val="FFFFFF"/>
                </a:highlight>
                <a:uFill>
                  <a:noFill/>
                </a:uFill>
                <a:hlinkClick r:id="rId8"/>
              </a:rPr>
              <a:t>linear classifier</a:t>
            </a:r>
            <a:r>
              <a:rPr lang="en-GB" sz="1800">
                <a:solidFill>
                  <a:srgbClr val="222222"/>
                </a:solidFill>
                <a:highlight>
                  <a:srgbClr val="FFFFFF"/>
                </a:highlight>
              </a:rPr>
              <a:t>, i.e. a classification algorithm that makes its predictions based on a </a:t>
            </a:r>
            <a:r>
              <a:rPr lang="en-GB" sz="1800">
                <a:solidFill>
                  <a:srgbClr val="0B0080"/>
                </a:solidFill>
                <a:highlight>
                  <a:srgbClr val="FFFFFF"/>
                </a:highlight>
                <a:uFill>
                  <a:noFill/>
                </a:uFill>
                <a:hlinkClick r:id="rId9"/>
              </a:rPr>
              <a:t>linear predictor function</a:t>
            </a:r>
            <a:r>
              <a:rPr lang="en-GB" sz="1800">
                <a:solidFill>
                  <a:srgbClr val="222222"/>
                </a:solidFill>
                <a:highlight>
                  <a:srgbClr val="FFFFFF"/>
                </a:highlight>
              </a:rPr>
              <a:t> combining a set of weights with the </a:t>
            </a:r>
            <a:r>
              <a:rPr lang="en-GB" sz="1800">
                <a:solidFill>
                  <a:srgbClr val="0B0080"/>
                </a:solidFill>
                <a:highlight>
                  <a:srgbClr val="FFFFFF"/>
                </a:highlight>
                <a:uFill>
                  <a:noFill/>
                </a:uFill>
                <a:hlinkClick r:id="rId10"/>
              </a:rPr>
              <a:t>feature vector</a:t>
            </a:r>
            <a:r>
              <a:rPr lang="en-GB" sz="1800">
                <a:solidFill>
                  <a:srgbClr val="222222"/>
                </a:solidFill>
                <a:highlight>
                  <a:srgbClr val="FFFFFF"/>
                </a:highlight>
              </a:rPr>
              <a:t>.</a:t>
            </a:r>
            <a:endParaRPr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body" idx="1"/>
          </p:nvPr>
        </p:nvSpPr>
        <p:spPr>
          <a:xfrm>
            <a:off x="457200" y="400050"/>
            <a:ext cx="82296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GB" sz="2000" b="1"/>
              <a:t>Why do we need Weights and Bias?</a:t>
            </a:r>
            <a:endParaRPr/>
          </a:p>
          <a:p>
            <a:pPr marL="342900" lvl="0" indent="-342900" algn="l" rtl="0">
              <a:spcBef>
                <a:spcPts val="400"/>
              </a:spcBef>
              <a:spcAft>
                <a:spcPts val="0"/>
              </a:spcAft>
              <a:buClr>
                <a:schemeClr val="dk1"/>
              </a:buClr>
              <a:buSzPts val="2000"/>
              <a:buChar char="•"/>
            </a:pPr>
            <a:r>
              <a:rPr lang="en-GB" sz="2000" b="1"/>
              <a:t>Weights</a:t>
            </a:r>
            <a:r>
              <a:rPr lang="en-GB" sz="2000"/>
              <a:t> shows the strength of the particular node.</a:t>
            </a:r>
            <a:endParaRPr/>
          </a:p>
          <a:p>
            <a:pPr marL="342900" lvl="0" indent="-342900" algn="l" rtl="0">
              <a:spcBef>
                <a:spcPts val="400"/>
              </a:spcBef>
              <a:spcAft>
                <a:spcPts val="0"/>
              </a:spcAft>
              <a:buClr>
                <a:schemeClr val="dk1"/>
              </a:buClr>
              <a:buSzPts val="2000"/>
              <a:buChar char="•"/>
            </a:pPr>
            <a:r>
              <a:rPr lang="en-GB" sz="2000" b="1" i="1"/>
              <a:t>A bias</a:t>
            </a:r>
            <a:r>
              <a:rPr lang="en-GB" sz="2000"/>
              <a:t> value allows you to shift the activation function curve up or down</a:t>
            </a:r>
            <a:endParaRPr/>
          </a:p>
          <a:p>
            <a:pPr marL="342900" lvl="0" indent="-215900" algn="l" rtl="0">
              <a:spcBef>
                <a:spcPts val="400"/>
              </a:spcBef>
              <a:spcAft>
                <a:spcPts val="0"/>
              </a:spcAft>
              <a:buClr>
                <a:schemeClr val="dk1"/>
              </a:buClr>
              <a:buSzPts val="2000"/>
              <a:buNone/>
            </a:pPr>
            <a:endParaRPr sz="2000" b="1"/>
          </a:p>
          <a:p>
            <a:pPr marL="342900" lvl="0" indent="-342900" algn="l" rtl="0">
              <a:spcBef>
                <a:spcPts val="400"/>
              </a:spcBef>
              <a:spcAft>
                <a:spcPts val="0"/>
              </a:spcAft>
              <a:buClr>
                <a:schemeClr val="dk1"/>
              </a:buClr>
              <a:buSzPts val="2000"/>
              <a:buChar char="•"/>
            </a:pPr>
            <a:r>
              <a:rPr lang="en-GB" sz="2000" b="1"/>
              <a:t>Power of Perceptron ? </a:t>
            </a:r>
            <a:r>
              <a:rPr lang="en-GB" sz="2000"/>
              <a:t>A single </a:t>
            </a:r>
            <a:r>
              <a:rPr lang="en-GB" sz="2000" i="1"/>
              <a:t>perceptron</a:t>
            </a:r>
            <a:r>
              <a:rPr lang="en-GB" sz="2000"/>
              <a:t> can only be used to implement </a:t>
            </a:r>
            <a:r>
              <a:rPr lang="en-GB" sz="2000" b="1"/>
              <a:t>linearly separable</a:t>
            </a:r>
            <a:r>
              <a:rPr lang="en-GB" sz="2000"/>
              <a:t> functions</a:t>
            </a:r>
            <a:endParaRPr/>
          </a:p>
          <a:p>
            <a:pPr marL="342900" lvl="0" indent="-215900" algn="l" rtl="0">
              <a:spcBef>
                <a:spcPts val="400"/>
              </a:spcBef>
              <a:spcAft>
                <a:spcPts val="0"/>
              </a:spcAft>
              <a:buClr>
                <a:schemeClr val="dk1"/>
              </a:buClr>
              <a:buSzPts val="2000"/>
              <a:buNone/>
            </a:pPr>
            <a:endParaRPr sz="2000"/>
          </a:p>
          <a:p>
            <a:pPr marL="342900" lvl="0" indent="-215900" algn="l" rtl="0">
              <a:spcBef>
                <a:spcPts val="400"/>
              </a:spcBef>
              <a:spcAft>
                <a:spcPts val="0"/>
              </a:spcAft>
              <a:buClr>
                <a:schemeClr val="dk1"/>
              </a:buClr>
              <a:buSzPts val="2000"/>
              <a:buNone/>
            </a:pPr>
            <a:endParaRPr sz="2000"/>
          </a:p>
        </p:txBody>
      </p:sp>
      <p:pic>
        <p:nvPicPr>
          <p:cNvPr id="143" name="Google Shape;143;p27"/>
          <p:cNvPicPr preferRelativeResize="0"/>
          <p:nvPr/>
        </p:nvPicPr>
        <p:blipFill rotWithShape="1">
          <a:blip r:embed="rId3">
            <a:alphaModFix/>
          </a:blip>
          <a:srcRect/>
          <a:stretch/>
        </p:blipFill>
        <p:spPr>
          <a:xfrm>
            <a:off x="817418" y="2457450"/>
            <a:ext cx="3086100" cy="239417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1100400" y="532250"/>
            <a:ext cx="6383850" cy="4500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p:nvPr/>
        </p:nvSpPr>
        <p:spPr>
          <a:xfrm>
            <a:off x="138600" y="688500"/>
            <a:ext cx="8670000" cy="3766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Clr>
                <a:srgbClr val="6D6D6D"/>
              </a:buClr>
              <a:buSzPts val="1800"/>
              <a:buFont typeface="Times New Roman"/>
              <a:buAutoNum type="arabicPeriod"/>
            </a:pPr>
            <a:r>
              <a:rPr lang="en-GB" sz="1800" b="1">
                <a:solidFill>
                  <a:srgbClr val="6D6D6D"/>
                </a:solidFill>
                <a:highlight>
                  <a:srgbClr val="FFFFFF"/>
                </a:highlight>
                <a:latin typeface="Times New Roman"/>
                <a:ea typeface="Times New Roman"/>
                <a:cs typeface="Times New Roman"/>
                <a:sym typeface="Times New Roman"/>
              </a:rPr>
              <a:t>Input Nodes –</a:t>
            </a:r>
            <a:r>
              <a:rPr lang="en-GB" sz="1800">
                <a:solidFill>
                  <a:srgbClr val="6D6D6D"/>
                </a:solidFill>
                <a:highlight>
                  <a:srgbClr val="FFFFFF"/>
                </a:highlight>
                <a:latin typeface="Times New Roman"/>
                <a:ea typeface="Times New Roman"/>
                <a:cs typeface="Times New Roman"/>
                <a:sym typeface="Times New Roman"/>
              </a:rPr>
              <a:t> The Input nodes provide information from the outside world to the network and are together referred to as the “Input Layer”. No computation is performed in any of the Input nodes – they just pass on the information to the hidden nodes.</a:t>
            </a:r>
            <a:endParaRPr sz="1800">
              <a:solidFill>
                <a:srgbClr val="6D6D6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6D6D6D"/>
              </a:buClr>
              <a:buSzPts val="1800"/>
              <a:buFont typeface="Times New Roman"/>
              <a:buAutoNum type="arabicPeriod"/>
            </a:pPr>
            <a:r>
              <a:rPr lang="en-GB" sz="1800" b="1">
                <a:solidFill>
                  <a:srgbClr val="6D6D6D"/>
                </a:solidFill>
                <a:highlight>
                  <a:srgbClr val="FFFFFF"/>
                </a:highlight>
                <a:latin typeface="Times New Roman"/>
                <a:ea typeface="Times New Roman"/>
                <a:cs typeface="Times New Roman"/>
                <a:sym typeface="Times New Roman"/>
              </a:rPr>
              <a:t>Hidden Nodes – </a:t>
            </a:r>
            <a:r>
              <a:rPr lang="en-GB" sz="1800">
                <a:solidFill>
                  <a:srgbClr val="6D6D6D"/>
                </a:solidFill>
                <a:highlight>
                  <a:srgbClr val="FFFFFF"/>
                </a:highlight>
                <a:latin typeface="Times New Roman"/>
                <a:ea typeface="Times New Roman"/>
                <a:cs typeface="Times New Roman"/>
                <a:sym typeface="Times New Roman"/>
              </a:rPr>
              <a:t>The Hidden nodes have no direct connection with the outside world (hence the name “hidden”). They perform computations and transfer information from the input nodes to the output nodes. A collection of hidden nodes forms a “Hidden Layer”. While a feedforward network will only have a single input layer and a single output layer, it can have zero or multiple Hidden Layers.</a:t>
            </a:r>
            <a:endParaRPr sz="1800">
              <a:solidFill>
                <a:srgbClr val="6D6D6D"/>
              </a:solidFill>
              <a:highlight>
                <a:srgbClr val="FFFFFF"/>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6D6D6D"/>
              </a:buClr>
              <a:buSzPts val="1800"/>
              <a:buFont typeface="Times New Roman"/>
              <a:buAutoNum type="arabicPeriod"/>
            </a:pPr>
            <a:r>
              <a:rPr lang="en-GB" sz="1800" b="1">
                <a:solidFill>
                  <a:srgbClr val="6D6D6D"/>
                </a:solidFill>
                <a:highlight>
                  <a:srgbClr val="FFFFFF"/>
                </a:highlight>
                <a:latin typeface="Times New Roman"/>
                <a:ea typeface="Times New Roman"/>
                <a:cs typeface="Times New Roman"/>
                <a:sym typeface="Times New Roman"/>
              </a:rPr>
              <a:t>Output Nodes – </a:t>
            </a:r>
            <a:r>
              <a:rPr lang="en-GB" sz="1800">
                <a:solidFill>
                  <a:srgbClr val="6D6D6D"/>
                </a:solidFill>
                <a:highlight>
                  <a:srgbClr val="FFFFFF"/>
                </a:highlight>
                <a:latin typeface="Times New Roman"/>
                <a:ea typeface="Times New Roman"/>
                <a:cs typeface="Times New Roman"/>
                <a:sym typeface="Times New Roman"/>
              </a:rPr>
              <a:t>The Output nodes are collectively referred to as the “Output Layer” and are responsible for computations and transferring information from the network to the outside world.</a:t>
            </a:r>
            <a:endParaRPr sz="1800">
              <a:solidFill>
                <a:srgbClr val="6D6D6D"/>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2327925" y="1038400"/>
            <a:ext cx="4263150" cy="3778325"/>
          </a:xfrm>
          <a:prstGeom prst="rect">
            <a:avLst/>
          </a:prstGeom>
          <a:noFill/>
          <a:ln>
            <a:noFill/>
          </a:ln>
        </p:spPr>
      </p:pic>
      <p:sp>
        <p:nvSpPr>
          <p:cNvPr id="159" name="Google Shape;159;p30"/>
          <p:cNvSpPr txBox="1"/>
          <p:nvPr/>
        </p:nvSpPr>
        <p:spPr>
          <a:xfrm>
            <a:off x="962350" y="486300"/>
            <a:ext cx="7342500" cy="44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b="1">
                <a:latin typeface="Calibri"/>
                <a:ea typeface="Calibri"/>
                <a:cs typeface="Calibri"/>
                <a:sym typeface="Calibri"/>
              </a:rPr>
              <a:t>Flow of Input data In Two Layer Neural Network </a:t>
            </a:r>
            <a:endParaRPr sz="2000"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p:nvPr/>
        </p:nvSpPr>
        <p:spPr>
          <a:xfrm>
            <a:off x="491836" y="2857500"/>
            <a:ext cx="739140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165" name="Google Shape;165;p31"/>
          <p:cNvPicPr preferRelativeResize="0"/>
          <p:nvPr/>
        </p:nvPicPr>
        <p:blipFill rotWithShape="1">
          <a:blip r:embed="rId3">
            <a:alphaModFix/>
          </a:blip>
          <a:srcRect/>
          <a:stretch/>
        </p:blipFill>
        <p:spPr>
          <a:xfrm>
            <a:off x="491825" y="1529800"/>
            <a:ext cx="5001001" cy="3562250"/>
          </a:xfrm>
          <a:prstGeom prst="rect">
            <a:avLst/>
          </a:prstGeom>
          <a:noFill/>
          <a:ln>
            <a:noFill/>
          </a:ln>
        </p:spPr>
      </p:pic>
      <p:sp>
        <p:nvSpPr>
          <p:cNvPr id="166" name="Google Shape;166;p31"/>
          <p:cNvSpPr/>
          <p:nvPr/>
        </p:nvSpPr>
        <p:spPr>
          <a:xfrm>
            <a:off x="145473" y="457200"/>
            <a:ext cx="8970818" cy="6924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Consider the task of predicting whether I would watch a random game of football on TV or not using the behavioral data available. And let's assume my decision is solely dependent on 3 binary inputs (binary for simplicity).</a:t>
            </a:r>
            <a:endParaRPr/>
          </a:p>
        </p:txBody>
      </p:sp>
      <p:pic>
        <p:nvPicPr>
          <p:cNvPr id="167" name="Google Shape;167;p31"/>
          <p:cNvPicPr preferRelativeResize="0"/>
          <p:nvPr/>
        </p:nvPicPr>
        <p:blipFill rotWithShape="1">
          <a:blip r:embed="rId4">
            <a:alphaModFix/>
          </a:blip>
          <a:srcRect/>
          <a:stretch/>
        </p:blipFill>
        <p:spPr>
          <a:xfrm>
            <a:off x="5492824" y="2191025"/>
            <a:ext cx="3309375" cy="19740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body" idx="1"/>
          </p:nvPr>
        </p:nvSpPr>
        <p:spPr>
          <a:xfrm>
            <a:off x="457200" y="492800"/>
            <a:ext cx="8229600" cy="4101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2000"/>
              <a:t>Objective of a classifier to come up with right weights that will determine the decision boundary </a:t>
            </a:r>
            <a:endParaRPr sz="2000"/>
          </a:p>
          <a:p>
            <a:pPr marL="0" lvl="0" indent="0" algn="l" rtl="0">
              <a:spcBef>
                <a:spcPts val="360"/>
              </a:spcBef>
              <a:spcAft>
                <a:spcPts val="0"/>
              </a:spcAft>
              <a:buNone/>
            </a:pPr>
            <a:endParaRPr sz="1800"/>
          </a:p>
          <a:p>
            <a:pPr marL="0" lvl="0" indent="0" algn="l" rtl="0">
              <a:spcBef>
                <a:spcPts val="360"/>
              </a:spcBef>
              <a:spcAft>
                <a:spcPts val="0"/>
              </a:spcAft>
              <a:buNone/>
            </a:pPr>
            <a:r>
              <a:rPr lang="en-GB" sz="1800"/>
              <a:t>Commonly Gradient Descent is used to come up to the right parameters .</a:t>
            </a:r>
            <a:endParaRPr sz="1800"/>
          </a:p>
          <a:p>
            <a:pPr marL="0" lvl="0" indent="0" algn="l" rtl="0">
              <a:spcBef>
                <a:spcPts val="360"/>
              </a:spcBef>
              <a:spcAft>
                <a:spcPts val="0"/>
              </a:spcAft>
              <a:buNone/>
            </a:pPr>
            <a:endParaRPr sz="1800"/>
          </a:p>
          <a:p>
            <a:pPr marL="0" lvl="0" indent="0" algn="l" rtl="0">
              <a:spcBef>
                <a:spcPts val="360"/>
              </a:spcBef>
              <a:spcAft>
                <a:spcPts val="0"/>
              </a:spcAft>
              <a:buNone/>
            </a:pPr>
            <a:endParaRPr sz="1800"/>
          </a:p>
          <a:p>
            <a:pPr marL="0" lvl="0" indent="0" algn="l" rtl="0">
              <a:spcBef>
                <a:spcPts val="360"/>
              </a:spcBef>
              <a:spcAft>
                <a:spcPts val="0"/>
              </a:spcAft>
              <a:buNone/>
            </a:pPr>
            <a:endParaRPr sz="1800"/>
          </a:p>
          <a:p>
            <a:pPr marL="0" lvl="0" indent="0" algn="l" rtl="0">
              <a:spcBef>
                <a:spcPts val="360"/>
              </a:spcBef>
              <a:spcAft>
                <a:spcPts val="0"/>
              </a:spcAft>
              <a:buNone/>
            </a:pPr>
            <a:endParaRPr sz="1800"/>
          </a:p>
          <a:p>
            <a:pPr marL="0" lvl="0" indent="0" algn="l" rtl="0">
              <a:spcBef>
                <a:spcPts val="360"/>
              </a:spcBef>
              <a:spcAft>
                <a:spcPts val="0"/>
              </a:spcAft>
              <a:buNone/>
            </a:pPr>
            <a:endParaRPr sz="1800"/>
          </a:p>
        </p:txBody>
      </p:sp>
      <p:pic>
        <p:nvPicPr>
          <p:cNvPr id="173" name="Google Shape;173;p32"/>
          <p:cNvPicPr preferRelativeResize="0"/>
          <p:nvPr/>
        </p:nvPicPr>
        <p:blipFill>
          <a:blip r:embed="rId3">
            <a:alphaModFix/>
          </a:blip>
          <a:stretch>
            <a:fillRect/>
          </a:stretch>
        </p:blipFill>
        <p:spPr>
          <a:xfrm>
            <a:off x="998750" y="1991350"/>
            <a:ext cx="6023525" cy="29266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1910250" y="200200"/>
            <a:ext cx="4713900" cy="50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GB" sz="2200"/>
              <a:t>What is Cost Function ?	</a:t>
            </a:r>
            <a:r>
              <a:rPr lang="en-GB" sz="3959"/>
              <a:t>		</a:t>
            </a:r>
            <a:endParaRPr sz="3959"/>
          </a:p>
        </p:txBody>
      </p:sp>
      <p:pic>
        <p:nvPicPr>
          <p:cNvPr id="179" name="Google Shape;179;p33"/>
          <p:cNvPicPr preferRelativeResize="0">
            <a:picLocks noGrp="1"/>
          </p:cNvPicPr>
          <p:nvPr>
            <p:ph type="body" idx="1"/>
          </p:nvPr>
        </p:nvPicPr>
        <p:blipFill rotWithShape="1">
          <a:blip r:embed="rId3">
            <a:alphaModFix/>
          </a:blip>
          <a:srcRect/>
          <a:stretch/>
        </p:blipFill>
        <p:spPr>
          <a:xfrm>
            <a:off x="63000" y="1093375"/>
            <a:ext cx="9018000" cy="1664400"/>
          </a:xfrm>
          <a:prstGeom prst="rect">
            <a:avLst/>
          </a:prstGeom>
          <a:noFill/>
          <a:ln>
            <a:noFill/>
          </a:ln>
        </p:spPr>
      </p:pic>
      <p:sp>
        <p:nvSpPr>
          <p:cNvPr id="180" name="Google Shape;180;p33"/>
          <p:cNvSpPr/>
          <p:nvPr/>
        </p:nvSpPr>
        <p:spPr>
          <a:xfrm>
            <a:off x="449350" y="3016418"/>
            <a:ext cx="8077200" cy="13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In ML, cost functions are used to estimate how badly models are performing. Put simply, </a:t>
            </a:r>
            <a:r>
              <a:rPr lang="en-GB" sz="1800" b="1" i="1">
                <a:solidFill>
                  <a:schemeClr val="dk1"/>
                </a:solidFill>
                <a:latin typeface="Calibri"/>
                <a:ea typeface="Calibri"/>
                <a:cs typeface="Calibri"/>
                <a:sym typeface="Calibri"/>
              </a:rPr>
              <a:t>a cost function is a measure of how wrong the model is in terms of its ability to estimate the relationship between X and y.</a:t>
            </a:r>
            <a:r>
              <a:rPr lang="en-GB" sz="1800">
                <a:solidFill>
                  <a:schemeClr val="dk1"/>
                </a:solidFill>
                <a:latin typeface="Calibri"/>
                <a:ea typeface="Calibri"/>
                <a:cs typeface="Calibri"/>
                <a:sym typeface="Calibri"/>
              </a:rPr>
              <a:t> This is typically expressed as a difference or distance between the predicted value and the actual value. The objective of a ML model, therefore, is to find parameters, weights or a structure that </a:t>
            </a:r>
            <a:r>
              <a:rPr lang="en-GB" sz="1800" b="1">
                <a:solidFill>
                  <a:schemeClr val="dk1"/>
                </a:solidFill>
                <a:latin typeface="Calibri"/>
                <a:ea typeface="Calibri"/>
                <a:cs typeface="Calibri"/>
                <a:sym typeface="Calibri"/>
              </a:rPr>
              <a:t>minimises </a:t>
            </a:r>
            <a:r>
              <a:rPr lang="en-GB" sz="1800">
                <a:solidFill>
                  <a:schemeClr val="dk1"/>
                </a:solidFill>
                <a:latin typeface="Calibri"/>
                <a:ea typeface="Calibri"/>
                <a:cs typeface="Calibri"/>
                <a:sym typeface="Calibri"/>
              </a:rPr>
              <a:t>the cost function.</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On-screen Show (16:9)</PresentationFormat>
  <Paragraphs>60</Paragraphs>
  <Slides>18</Slides>
  <Notes>18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Simple Light</vt:lpstr>
      <vt:lpstr>Office Theme</vt:lpstr>
      <vt:lpstr>Perceptrons and Neural Networks</vt:lpstr>
      <vt:lpstr>Perceptron </vt:lpstr>
      <vt:lpstr>PowerPoint Presentation</vt:lpstr>
      <vt:lpstr>PowerPoint Presentation</vt:lpstr>
      <vt:lpstr>PowerPoint Presentation</vt:lpstr>
      <vt:lpstr>PowerPoint Presentation</vt:lpstr>
      <vt:lpstr>PowerPoint Presentation</vt:lpstr>
      <vt:lpstr>PowerPoint Presentation</vt:lpstr>
      <vt:lpstr>What is Cost Function ?   </vt:lpstr>
      <vt:lpstr>PowerPoint Presentation</vt:lpstr>
      <vt:lpstr>Gradient Descent applied to cost function </vt:lpstr>
      <vt:lpstr>PowerPoint Presentation</vt:lpstr>
      <vt:lpstr>Logistic Regression / Single Layer Perceptron </vt:lpstr>
      <vt:lpstr>PowerPoint Presentation</vt:lpstr>
      <vt:lpstr>OR,AND Gate Using Perceptron XOR Gate Using Multi Layer Perceptron </vt:lpstr>
      <vt:lpstr>Drawbacks of Single Layer Perceptron</vt:lpstr>
      <vt:lpstr>Uses of Perceptron in Industry</vt:lpstr>
      <vt:lpstr>Case Study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Perceptrons and Neural Networks</dc:title>
  <cp:lastModifiedBy>Nishant Gupta</cp:lastModifiedBy>
  <cp:revision>1</cp:revision>
  <dcterms:modified xsi:type="dcterms:W3CDTF">2019-08-05T20:00:26Z</dcterms:modified>
</cp:coreProperties>
</file>