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matic SC"/>
      <p:regular r:id="rId16"/>
      <p:bold r:id="rId17"/>
    </p:embeddedFont>
    <p:embeddedFont>
      <p:font typeface="Source Code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notesMaster" Target="notesMasters/notesMaster1.xml"/><Relationship Id="rId19" Type="http://schemas.openxmlformats.org/officeDocument/2006/relationships/font" Target="fonts/SourceCodePro-bold.fntdata"/><Relationship Id="rId6" Type="http://schemas.openxmlformats.org/officeDocument/2006/relationships/slide" Target="slides/slide1.xml"/><Relationship Id="rId18"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3428f509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3428f509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64db048c7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4db048c7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3428f50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3428f50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3428f509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3428f509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3428f509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3428f509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3428f509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3428f509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3428f509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3428f509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3428f509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3428f509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3428f509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3428f509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28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ReactJS Fundamentals</a:t>
            </a:r>
            <a:endParaRPr/>
          </a:p>
        </p:txBody>
      </p:sp>
      <p:sp>
        <p:nvSpPr>
          <p:cNvPr id="57" name="Google Shape;57;p13"/>
          <p:cNvSpPr txBox="1"/>
          <p:nvPr>
            <p:ph type="ctrTitle"/>
          </p:nvPr>
        </p:nvSpPr>
        <p:spPr>
          <a:xfrm>
            <a:off x="4916475" y="3639400"/>
            <a:ext cx="4008300" cy="1080300"/>
          </a:xfrm>
          <a:prstGeom prst="rect">
            <a:avLst/>
          </a:prstGeom>
        </p:spPr>
        <p:txBody>
          <a:bodyPr anchorCtr="0" anchor="ctr" bIns="91425" lIns="91425" spcFirstLastPara="1" rIns="91425" wrap="square" tIns="91425">
            <a:noAutofit/>
          </a:bodyPr>
          <a:lstStyle/>
          <a:p>
            <a:pPr indent="0" lvl="0" marL="274320" rtl="0" algn="ctr">
              <a:spcBef>
                <a:spcPts val="0"/>
              </a:spcBef>
              <a:spcAft>
                <a:spcPts val="0"/>
              </a:spcAft>
              <a:buNone/>
            </a:pPr>
            <a:r>
              <a:rPr lang="en" sz="3000"/>
              <a:t>By:</a:t>
            </a:r>
            <a:r>
              <a:rPr lang="en" sz="3000"/>
              <a:t> </a:t>
            </a:r>
            <a:r>
              <a:rPr b="0" lang="en" sz="3000"/>
              <a:t>Mohammad Zeeshan</a:t>
            </a:r>
            <a:endParaRPr b="0"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1" name="Shape 101"/>
        <p:cNvGrpSpPr/>
        <p:nvPr/>
      </p:nvGrpSpPr>
      <p:grpSpPr>
        <a:xfrm>
          <a:off x="0" y="0"/>
          <a:ext cx="0" cy="0"/>
          <a:chOff x="0" y="0"/>
          <a:chExt cx="0" cy="0"/>
        </a:xfrm>
      </p:grpSpPr>
      <p:sp>
        <p:nvSpPr>
          <p:cNvPr id="102" name="Google Shape;102;p22"/>
          <p:cNvSpPr txBox="1"/>
          <p:nvPr>
            <p:ph type="ctrTitle"/>
          </p:nvPr>
        </p:nvSpPr>
        <p:spPr>
          <a:xfrm>
            <a:off x="311700" y="254750"/>
            <a:ext cx="8520600" cy="4599000"/>
          </a:xfrm>
          <a:prstGeom prst="rect">
            <a:avLst/>
          </a:prstGeom>
        </p:spPr>
        <p:txBody>
          <a:bodyPr anchorCtr="0" anchor="ctr" bIns="91425" lIns="91425" spcFirstLastPara="1" rIns="91425" wrap="square" tIns="91425">
            <a:noAutofit/>
          </a:bodyPr>
          <a:lstStyle/>
          <a:p>
            <a:pPr indent="457200" lvl="0" marL="2286000" rtl="0" algn="l">
              <a:lnSpc>
                <a:spcPct val="115000"/>
              </a:lnSpc>
              <a:spcBef>
                <a:spcPts val="1200"/>
              </a:spcBef>
              <a:spcAft>
                <a:spcPts val="0"/>
              </a:spcAft>
              <a:buNone/>
            </a:pPr>
            <a:r>
              <a:rPr lang="en" sz="6000">
                <a:latin typeface="Arial"/>
                <a:ea typeface="Arial"/>
                <a:cs typeface="Arial"/>
                <a:sym typeface="Arial"/>
              </a:rPr>
              <a:t>THANKS</a:t>
            </a:r>
            <a:endParaRPr b="0" i="1" sz="2400">
              <a:solidFill>
                <a:srgbClr val="24292E"/>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b="0" sz="1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297500"/>
            <a:ext cx="8520600" cy="4556100"/>
          </a:xfrm>
          <a:prstGeom prst="rect">
            <a:avLst/>
          </a:prstGeom>
        </p:spPr>
        <p:txBody>
          <a:bodyPr anchorCtr="0" anchor="ctr" bIns="91425" lIns="91425" spcFirstLastPara="1" rIns="91425" wrap="square" tIns="91425">
            <a:noAutofit/>
          </a:bodyPr>
          <a:lstStyle/>
          <a:p>
            <a:pPr indent="457200" lvl="0" marL="1371600" rtl="0" algn="l">
              <a:spcBef>
                <a:spcPts val="0"/>
              </a:spcBef>
              <a:spcAft>
                <a:spcPts val="0"/>
              </a:spcAft>
              <a:buNone/>
            </a:pPr>
            <a:r>
              <a:rPr lang="en" sz="3600">
                <a:latin typeface="Arial"/>
                <a:ea typeface="Arial"/>
                <a:cs typeface="Arial"/>
                <a:sym typeface="Arial"/>
              </a:rPr>
              <a:t>Overview of the Session</a:t>
            </a:r>
            <a:endParaRPr sz="36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a:p>
            <a:pPr indent="-342900" lvl="0" marL="457200" rtl="0" algn="l">
              <a:spcBef>
                <a:spcPts val="0"/>
              </a:spcBef>
              <a:spcAft>
                <a:spcPts val="0"/>
              </a:spcAft>
              <a:buSzPts val="1800"/>
              <a:buFont typeface="Arial"/>
              <a:buChar char="-"/>
            </a:pPr>
            <a:r>
              <a:rPr b="0" lang="en" sz="1800">
                <a:latin typeface="Arial"/>
                <a:ea typeface="Arial"/>
                <a:cs typeface="Arial"/>
                <a:sym typeface="Arial"/>
              </a:rPr>
              <a:t>What is react and JSX?</a:t>
            </a:r>
            <a:endParaRPr b="0" sz="1800">
              <a:latin typeface="Arial"/>
              <a:ea typeface="Arial"/>
              <a:cs typeface="Arial"/>
              <a:sym typeface="Arial"/>
            </a:endParaRPr>
          </a:p>
          <a:p>
            <a:pPr indent="-342900" lvl="0" marL="457200" rtl="0" algn="l">
              <a:spcBef>
                <a:spcPts val="0"/>
              </a:spcBef>
              <a:spcAft>
                <a:spcPts val="0"/>
              </a:spcAft>
              <a:buSzPts val="1800"/>
              <a:buFont typeface="Arial"/>
              <a:buChar char="-"/>
            </a:pPr>
            <a:r>
              <a:rPr b="0" lang="en" sz="1800">
                <a:latin typeface="Arial"/>
                <a:ea typeface="Arial"/>
                <a:cs typeface="Arial"/>
                <a:sym typeface="Arial"/>
              </a:rPr>
              <a:t>What is component in react and its benefit?</a:t>
            </a:r>
            <a:endParaRPr b="0" sz="1800">
              <a:latin typeface="Arial"/>
              <a:ea typeface="Arial"/>
              <a:cs typeface="Arial"/>
              <a:sym typeface="Arial"/>
            </a:endParaRPr>
          </a:p>
          <a:p>
            <a:pPr indent="-342900" lvl="0" marL="457200" rtl="0" algn="l">
              <a:spcBef>
                <a:spcPts val="0"/>
              </a:spcBef>
              <a:spcAft>
                <a:spcPts val="0"/>
              </a:spcAft>
              <a:buSzPts val="1800"/>
              <a:buFont typeface="Arial"/>
              <a:buChar char="-"/>
            </a:pPr>
            <a:r>
              <a:rPr b="0" lang="en" sz="1800">
                <a:latin typeface="Arial"/>
                <a:ea typeface="Arial"/>
                <a:cs typeface="Arial"/>
                <a:sym typeface="Arial"/>
              </a:rPr>
              <a:t>How JSX differ from HTML?</a:t>
            </a:r>
            <a:endParaRPr b="0" sz="1800">
              <a:latin typeface="Arial"/>
              <a:ea typeface="Arial"/>
              <a:cs typeface="Arial"/>
              <a:sym typeface="Arial"/>
            </a:endParaRPr>
          </a:p>
          <a:p>
            <a:pPr indent="-342900" lvl="0" marL="457200" rtl="0" algn="l">
              <a:spcBef>
                <a:spcPts val="0"/>
              </a:spcBef>
              <a:spcAft>
                <a:spcPts val="0"/>
              </a:spcAft>
              <a:buSzPts val="1800"/>
              <a:buFont typeface="Arial"/>
              <a:buChar char="-"/>
            </a:pPr>
            <a:r>
              <a:rPr b="0" lang="en" sz="1800">
                <a:latin typeface="Arial"/>
                <a:ea typeface="Arial"/>
                <a:cs typeface="Arial"/>
                <a:sym typeface="Arial"/>
              </a:rPr>
              <a:t>How browser understand the JSX?</a:t>
            </a:r>
            <a:endParaRPr b="0" sz="1800">
              <a:latin typeface="Arial"/>
              <a:ea typeface="Arial"/>
              <a:cs typeface="Arial"/>
              <a:sym typeface="Arial"/>
            </a:endParaRPr>
          </a:p>
          <a:p>
            <a:pPr indent="-342900" lvl="0" marL="457200" rtl="0" algn="l">
              <a:spcBef>
                <a:spcPts val="0"/>
              </a:spcBef>
              <a:spcAft>
                <a:spcPts val="0"/>
              </a:spcAft>
              <a:buSzPts val="1800"/>
              <a:buFont typeface="Arial"/>
              <a:buChar char="-"/>
            </a:pPr>
            <a:r>
              <a:rPr b="0" lang="en" sz="1800">
                <a:latin typeface="Arial"/>
                <a:ea typeface="Arial"/>
                <a:cs typeface="Arial"/>
                <a:sym typeface="Arial"/>
              </a:rPr>
              <a:t>What is component state and its use?</a:t>
            </a:r>
            <a:endParaRPr b="0" sz="1800">
              <a:latin typeface="Arial"/>
              <a:ea typeface="Arial"/>
              <a:cs typeface="Arial"/>
              <a:sym typeface="Arial"/>
            </a:endParaRPr>
          </a:p>
          <a:p>
            <a:pPr indent="-342900" lvl="0" marL="457200" rtl="0" algn="l">
              <a:spcBef>
                <a:spcPts val="0"/>
              </a:spcBef>
              <a:spcAft>
                <a:spcPts val="0"/>
              </a:spcAft>
              <a:buSzPts val="1800"/>
              <a:buFont typeface="Arial"/>
              <a:buChar char="-"/>
            </a:pPr>
            <a:r>
              <a:rPr b="0" lang="en" sz="1800">
                <a:latin typeface="Arial"/>
                <a:ea typeface="Arial"/>
                <a:cs typeface="Arial"/>
                <a:sym typeface="Arial"/>
              </a:rPr>
              <a:t>What are the props and </a:t>
            </a:r>
            <a:r>
              <a:rPr b="0" lang="en" sz="1800">
                <a:latin typeface="Arial"/>
                <a:ea typeface="Arial"/>
                <a:cs typeface="Arial"/>
                <a:sym typeface="Arial"/>
              </a:rPr>
              <a:t>its</a:t>
            </a:r>
            <a:r>
              <a:rPr b="0" lang="en" sz="1800">
                <a:latin typeface="Arial"/>
                <a:ea typeface="Arial"/>
                <a:cs typeface="Arial"/>
                <a:sym typeface="Arial"/>
              </a:rPr>
              <a:t> use?</a:t>
            </a:r>
            <a:endParaRPr b="0" sz="1800">
              <a:latin typeface="Arial"/>
              <a:ea typeface="Arial"/>
              <a:cs typeface="Arial"/>
              <a:sym typeface="Arial"/>
            </a:endParaRPr>
          </a:p>
          <a:p>
            <a:pPr indent="-342900" lvl="0" marL="457200" rtl="0" algn="l">
              <a:spcBef>
                <a:spcPts val="0"/>
              </a:spcBef>
              <a:spcAft>
                <a:spcPts val="0"/>
              </a:spcAft>
              <a:buSzPts val="1800"/>
              <a:buFont typeface="Arial"/>
              <a:buChar char="-"/>
            </a:pPr>
            <a:r>
              <a:rPr b="0" lang="en" sz="1800">
                <a:latin typeface="Arial"/>
                <a:ea typeface="Arial"/>
                <a:cs typeface="Arial"/>
                <a:sym typeface="Arial"/>
              </a:rPr>
              <a:t>What is the component lifecycle in react and its methods?</a:t>
            </a:r>
            <a:endParaRPr b="0" sz="1800">
              <a:latin typeface="Arial"/>
              <a:ea typeface="Arial"/>
              <a:cs typeface="Arial"/>
              <a:sym typeface="Arial"/>
            </a:endParaRPr>
          </a:p>
          <a:p>
            <a:pPr indent="-342900" lvl="0" marL="457200" rtl="0" algn="l">
              <a:spcBef>
                <a:spcPts val="0"/>
              </a:spcBef>
              <a:spcAft>
                <a:spcPts val="0"/>
              </a:spcAft>
              <a:buSzPts val="1800"/>
              <a:buFont typeface="Arial"/>
              <a:buChar char="-"/>
            </a:pPr>
            <a:r>
              <a:rPr b="0" lang="en" sz="1800">
                <a:latin typeface="Arial"/>
                <a:ea typeface="Arial"/>
                <a:cs typeface="Arial"/>
                <a:sym typeface="Arial"/>
              </a:rPr>
              <a:t>A mini todo app project to understand all the react fundamental.</a:t>
            </a:r>
            <a:endParaRPr b="0" sz="1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254750"/>
            <a:ext cx="8520600" cy="4599000"/>
          </a:xfrm>
          <a:prstGeom prst="rect">
            <a:avLst/>
          </a:prstGeom>
        </p:spPr>
        <p:txBody>
          <a:bodyPr anchorCtr="0" anchor="ctr" bIns="91425" lIns="91425" spcFirstLastPara="1" rIns="91425" wrap="square" tIns="91425">
            <a:noAutofit/>
          </a:bodyPr>
          <a:lstStyle/>
          <a:p>
            <a:pPr indent="457200" lvl="0" marL="914400" rtl="0" algn="l">
              <a:spcBef>
                <a:spcPts val="0"/>
              </a:spcBef>
              <a:spcAft>
                <a:spcPts val="0"/>
              </a:spcAft>
              <a:buNone/>
            </a:pPr>
            <a:r>
              <a:rPr lang="en" sz="4800">
                <a:latin typeface="Arial"/>
                <a:ea typeface="Arial"/>
                <a:cs typeface="Arial"/>
                <a:sym typeface="Arial"/>
              </a:rPr>
              <a:t>What is React?</a:t>
            </a:r>
            <a:endParaRPr sz="48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a:p>
            <a:pPr indent="-381000" lvl="0" marL="457200" rtl="0" algn="l">
              <a:spcBef>
                <a:spcPts val="0"/>
              </a:spcBef>
              <a:spcAft>
                <a:spcPts val="0"/>
              </a:spcAft>
              <a:buSzPts val="2400"/>
              <a:buFont typeface="Arial"/>
              <a:buChar char="-"/>
            </a:pPr>
            <a:r>
              <a:rPr b="0" lang="en" sz="2400">
                <a:latin typeface="Arial"/>
                <a:ea typeface="Arial"/>
                <a:cs typeface="Arial"/>
                <a:sym typeface="Arial"/>
              </a:rPr>
              <a:t>React is a javascript library created by the facebook.</a:t>
            </a:r>
            <a:endParaRPr b="0" sz="2400">
              <a:latin typeface="Arial"/>
              <a:ea typeface="Arial"/>
              <a:cs typeface="Arial"/>
              <a:sym typeface="Arial"/>
            </a:endParaRPr>
          </a:p>
          <a:p>
            <a:pPr indent="-381000" lvl="0" marL="457200" rtl="0" algn="l">
              <a:spcBef>
                <a:spcPts val="0"/>
              </a:spcBef>
              <a:spcAft>
                <a:spcPts val="0"/>
              </a:spcAft>
              <a:buSzPts val="2400"/>
              <a:buFont typeface="Arial"/>
              <a:buChar char="-"/>
            </a:pPr>
            <a:r>
              <a:rPr b="0" lang="en" sz="2400">
                <a:latin typeface="Arial"/>
                <a:ea typeface="Arial"/>
                <a:cs typeface="Arial"/>
                <a:sym typeface="Arial"/>
              </a:rPr>
              <a:t>It is available on open source so anyone can use it at free of cost.</a:t>
            </a:r>
            <a:endParaRPr b="0" sz="2400">
              <a:latin typeface="Arial"/>
              <a:ea typeface="Arial"/>
              <a:cs typeface="Arial"/>
              <a:sym typeface="Arial"/>
            </a:endParaRPr>
          </a:p>
          <a:p>
            <a:pPr indent="-381000" lvl="0" marL="457200" rtl="0" algn="l">
              <a:spcBef>
                <a:spcPts val="0"/>
              </a:spcBef>
              <a:spcAft>
                <a:spcPts val="0"/>
              </a:spcAft>
              <a:buSzPts val="2400"/>
              <a:buFont typeface="Arial"/>
              <a:buChar char="-"/>
            </a:pPr>
            <a:r>
              <a:rPr b="0" lang="en" sz="2400">
                <a:latin typeface="Arial"/>
                <a:ea typeface="Arial"/>
                <a:cs typeface="Arial"/>
                <a:sym typeface="Arial"/>
              </a:rPr>
              <a:t>It is a user interface (UI) library.</a:t>
            </a:r>
            <a:endParaRPr b="0" sz="2400">
              <a:latin typeface="Arial"/>
              <a:ea typeface="Arial"/>
              <a:cs typeface="Arial"/>
              <a:sym typeface="Arial"/>
            </a:endParaRPr>
          </a:p>
          <a:p>
            <a:pPr indent="-381000" lvl="0" marL="457200" rtl="0" algn="l">
              <a:spcBef>
                <a:spcPts val="0"/>
              </a:spcBef>
              <a:spcAft>
                <a:spcPts val="0"/>
              </a:spcAft>
              <a:buSzPts val="2400"/>
              <a:buFont typeface="Arial"/>
              <a:buChar char="-"/>
            </a:pPr>
            <a:r>
              <a:rPr b="0" lang="en" sz="2400">
                <a:latin typeface="Arial"/>
                <a:ea typeface="Arial"/>
                <a:cs typeface="Arial"/>
                <a:sym typeface="Arial"/>
              </a:rPr>
              <a:t>React is a tool for building UI components.</a:t>
            </a:r>
            <a:endParaRPr b="0" sz="2400">
              <a:latin typeface="Arial"/>
              <a:ea typeface="Arial"/>
              <a:cs typeface="Arial"/>
              <a:sym typeface="Arial"/>
            </a:endParaRPr>
          </a:p>
          <a:p>
            <a:pPr indent="-381000" lvl="0" marL="457200" rtl="0" algn="l">
              <a:spcBef>
                <a:spcPts val="0"/>
              </a:spcBef>
              <a:spcAft>
                <a:spcPts val="0"/>
              </a:spcAft>
              <a:buSzPts val="2400"/>
              <a:buFont typeface="Arial"/>
              <a:buChar char="-"/>
            </a:pPr>
            <a:r>
              <a:rPr b="0" lang="en" sz="2400">
                <a:latin typeface="Arial"/>
                <a:ea typeface="Arial"/>
                <a:cs typeface="Arial"/>
                <a:sym typeface="Arial"/>
              </a:rPr>
              <a:t>It is specially used for creating the single page applications.</a:t>
            </a:r>
            <a:endParaRPr b="0" sz="2400">
              <a:latin typeface="Arial"/>
              <a:ea typeface="Arial"/>
              <a:cs typeface="Arial"/>
              <a:sym typeface="Arial"/>
            </a:endParaRPr>
          </a:p>
          <a:p>
            <a:pPr indent="-381000" lvl="0" marL="457200" rtl="0" algn="l">
              <a:spcBef>
                <a:spcPts val="0"/>
              </a:spcBef>
              <a:spcAft>
                <a:spcPts val="0"/>
              </a:spcAft>
              <a:buSzPts val="2400"/>
              <a:buFont typeface="Arial"/>
              <a:buChar char="-"/>
            </a:pPr>
            <a:r>
              <a:rPr b="0" lang="en" sz="2400">
                <a:latin typeface="Arial"/>
                <a:ea typeface="Arial"/>
                <a:cs typeface="Arial"/>
                <a:sym typeface="Arial"/>
              </a:rPr>
              <a:t>It is only handling the view layer of the web and mobile apps.</a:t>
            </a:r>
            <a:endParaRPr b="0" sz="2400">
              <a:latin typeface="Arial"/>
              <a:ea typeface="Arial"/>
              <a:cs typeface="Arial"/>
              <a:sym typeface="Arial"/>
            </a:endParaRPr>
          </a:p>
          <a:p>
            <a:pPr indent="0" lvl="0" marL="457200" rtl="0" algn="l">
              <a:spcBef>
                <a:spcPts val="0"/>
              </a:spcBef>
              <a:spcAft>
                <a:spcPts val="0"/>
              </a:spcAft>
              <a:buNone/>
            </a:pPr>
            <a:r>
              <a:t/>
            </a:r>
            <a:endParaRPr b="0"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1" name="Shape 71"/>
        <p:cNvGrpSpPr/>
        <p:nvPr/>
      </p:nvGrpSpPr>
      <p:grpSpPr>
        <a:xfrm>
          <a:off x="0" y="0"/>
          <a:ext cx="0" cy="0"/>
          <a:chOff x="0" y="0"/>
          <a:chExt cx="0" cy="0"/>
        </a:xfrm>
      </p:grpSpPr>
      <p:sp>
        <p:nvSpPr>
          <p:cNvPr id="72" name="Google Shape;72;p16"/>
          <p:cNvSpPr txBox="1"/>
          <p:nvPr>
            <p:ph type="ctrTitle"/>
          </p:nvPr>
        </p:nvSpPr>
        <p:spPr>
          <a:xfrm>
            <a:off x="311700" y="254750"/>
            <a:ext cx="8520600" cy="4599000"/>
          </a:xfrm>
          <a:prstGeom prst="rect">
            <a:avLst/>
          </a:prstGeom>
        </p:spPr>
        <p:txBody>
          <a:bodyPr anchorCtr="0" anchor="ctr" bIns="91425" lIns="91425" spcFirstLastPara="1" rIns="91425" wrap="square" tIns="91425">
            <a:noAutofit/>
          </a:bodyPr>
          <a:lstStyle/>
          <a:p>
            <a:pPr indent="457200" lvl="0" marL="0" rtl="0" algn="l">
              <a:spcBef>
                <a:spcPts val="0"/>
              </a:spcBef>
              <a:spcAft>
                <a:spcPts val="0"/>
              </a:spcAft>
              <a:buNone/>
            </a:pPr>
            <a:r>
              <a:rPr lang="en" sz="4800">
                <a:latin typeface="Arial"/>
                <a:ea typeface="Arial"/>
                <a:cs typeface="Arial"/>
                <a:sym typeface="Arial"/>
              </a:rPr>
              <a:t>Fundamentals of React</a:t>
            </a:r>
            <a:r>
              <a:rPr lang="en" sz="4800">
                <a:latin typeface="Arial"/>
                <a:ea typeface="Arial"/>
                <a:cs typeface="Arial"/>
                <a:sym typeface="Arial"/>
              </a:rPr>
              <a:t>?</a:t>
            </a:r>
            <a:endParaRPr sz="48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a:p>
            <a:pPr indent="-381000" lvl="0" marL="457200" rtl="0" algn="l">
              <a:spcBef>
                <a:spcPts val="0"/>
              </a:spcBef>
              <a:spcAft>
                <a:spcPts val="0"/>
              </a:spcAft>
              <a:buSzPts val="2400"/>
              <a:buFont typeface="Arial"/>
              <a:buChar char="-"/>
            </a:pPr>
            <a:r>
              <a:rPr b="0" lang="en" sz="2400">
                <a:latin typeface="Arial"/>
                <a:ea typeface="Arial"/>
                <a:cs typeface="Arial"/>
                <a:sym typeface="Arial"/>
              </a:rPr>
              <a:t>Its uses the virtual DOM instead real DOM considering real DOM manipulation are expensive.</a:t>
            </a:r>
            <a:endParaRPr b="0" sz="2400">
              <a:latin typeface="Arial"/>
              <a:ea typeface="Arial"/>
              <a:cs typeface="Arial"/>
              <a:sym typeface="Arial"/>
            </a:endParaRPr>
          </a:p>
          <a:p>
            <a:pPr indent="-381000" lvl="0" marL="457200" rtl="0" algn="l">
              <a:spcBef>
                <a:spcPts val="0"/>
              </a:spcBef>
              <a:spcAft>
                <a:spcPts val="0"/>
              </a:spcAft>
              <a:buSzPts val="2400"/>
              <a:buFont typeface="Arial"/>
              <a:buChar char="-"/>
            </a:pPr>
            <a:r>
              <a:rPr b="0" lang="en" sz="2400">
                <a:latin typeface="Arial"/>
                <a:ea typeface="Arial"/>
                <a:cs typeface="Arial"/>
                <a:sym typeface="Arial"/>
              </a:rPr>
              <a:t>Its support the server side rendering.</a:t>
            </a:r>
            <a:endParaRPr b="0" sz="2400">
              <a:latin typeface="Arial"/>
              <a:ea typeface="Arial"/>
              <a:cs typeface="Arial"/>
              <a:sym typeface="Arial"/>
            </a:endParaRPr>
          </a:p>
          <a:p>
            <a:pPr indent="-381000" lvl="0" marL="457200" rtl="0" algn="l">
              <a:spcBef>
                <a:spcPts val="0"/>
              </a:spcBef>
              <a:spcAft>
                <a:spcPts val="0"/>
              </a:spcAft>
              <a:buSzPts val="2400"/>
              <a:buFont typeface="Arial"/>
              <a:buChar char="-"/>
            </a:pPr>
            <a:r>
              <a:rPr b="0" lang="en" sz="2400">
                <a:latin typeface="Arial"/>
                <a:ea typeface="Arial"/>
                <a:cs typeface="Arial"/>
                <a:sym typeface="Arial"/>
              </a:rPr>
              <a:t>Its follow the unidirectional data flow and one way binding.</a:t>
            </a:r>
            <a:endParaRPr b="0" sz="2400">
              <a:latin typeface="Arial"/>
              <a:ea typeface="Arial"/>
              <a:cs typeface="Arial"/>
              <a:sym typeface="Arial"/>
            </a:endParaRPr>
          </a:p>
          <a:p>
            <a:pPr indent="-381000" lvl="0" marL="457200" rtl="0" algn="l">
              <a:spcBef>
                <a:spcPts val="0"/>
              </a:spcBef>
              <a:spcAft>
                <a:spcPts val="0"/>
              </a:spcAft>
              <a:buSzPts val="2400"/>
              <a:buFont typeface="Arial"/>
              <a:buChar char="-"/>
            </a:pPr>
            <a:r>
              <a:rPr b="0" lang="en" sz="2400">
                <a:latin typeface="Arial"/>
                <a:ea typeface="Arial"/>
                <a:cs typeface="Arial"/>
                <a:sym typeface="Arial"/>
              </a:rPr>
              <a:t>It uses the reusable/composable components UI components to develop the view.</a:t>
            </a:r>
            <a:endParaRPr b="0" sz="2400">
              <a:latin typeface="Arial"/>
              <a:ea typeface="Arial"/>
              <a:cs typeface="Arial"/>
              <a:sym typeface="Arial"/>
            </a:endParaRPr>
          </a:p>
          <a:p>
            <a:pPr indent="0" lvl="0" marL="457200" rtl="0" algn="l">
              <a:spcBef>
                <a:spcPts val="0"/>
              </a:spcBef>
              <a:spcAft>
                <a:spcPts val="0"/>
              </a:spcAft>
              <a:buNone/>
            </a:pPr>
            <a:r>
              <a:t/>
            </a:r>
            <a:endParaRPr b="0" sz="1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6" name="Shape 76"/>
        <p:cNvGrpSpPr/>
        <p:nvPr/>
      </p:nvGrpSpPr>
      <p:grpSpPr>
        <a:xfrm>
          <a:off x="0" y="0"/>
          <a:ext cx="0" cy="0"/>
          <a:chOff x="0" y="0"/>
          <a:chExt cx="0" cy="0"/>
        </a:xfrm>
      </p:grpSpPr>
      <p:sp>
        <p:nvSpPr>
          <p:cNvPr id="77" name="Google Shape;77;p17"/>
          <p:cNvSpPr txBox="1"/>
          <p:nvPr>
            <p:ph type="ctrTitle"/>
          </p:nvPr>
        </p:nvSpPr>
        <p:spPr>
          <a:xfrm>
            <a:off x="311700" y="254750"/>
            <a:ext cx="8520600" cy="4599000"/>
          </a:xfrm>
          <a:prstGeom prst="rect">
            <a:avLst/>
          </a:prstGeom>
        </p:spPr>
        <p:txBody>
          <a:bodyPr anchorCtr="0" anchor="ctr" bIns="91425" lIns="91425" spcFirstLastPara="1" rIns="91425" wrap="square" tIns="91425">
            <a:noAutofit/>
          </a:bodyPr>
          <a:lstStyle/>
          <a:p>
            <a:pPr indent="457200" lvl="0" marL="914400" rtl="0" algn="l">
              <a:spcBef>
                <a:spcPts val="0"/>
              </a:spcBef>
              <a:spcAft>
                <a:spcPts val="0"/>
              </a:spcAft>
              <a:buNone/>
            </a:pPr>
            <a:r>
              <a:rPr lang="en" sz="4800">
                <a:latin typeface="Arial"/>
                <a:ea typeface="Arial"/>
                <a:cs typeface="Arial"/>
                <a:sym typeface="Arial"/>
              </a:rPr>
              <a:t>What is JSX</a:t>
            </a:r>
            <a:r>
              <a:rPr lang="en" sz="4800">
                <a:latin typeface="Arial"/>
                <a:ea typeface="Arial"/>
                <a:cs typeface="Arial"/>
                <a:sym typeface="Arial"/>
              </a:rPr>
              <a:t>?</a:t>
            </a:r>
            <a:endParaRPr sz="48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a:p>
            <a:pPr indent="-381000" lvl="0" marL="457200" rtl="0" algn="l">
              <a:spcBef>
                <a:spcPts val="0"/>
              </a:spcBef>
              <a:spcAft>
                <a:spcPts val="0"/>
              </a:spcAft>
              <a:buSzPts val="2400"/>
              <a:buFont typeface="Arial"/>
              <a:buChar char="-"/>
            </a:pPr>
            <a:r>
              <a:rPr b="0" lang="en" sz="2400">
                <a:latin typeface="Arial"/>
                <a:ea typeface="Arial"/>
                <a:cs typeface="Arial"/>
                <a:sym typeface="Arial"/>
              </a:rPr>
              <a:t>JSX stands for the javascript XML</a:t>
            </a:r>
            <a:r>
              <a:rPr b="0" lang="en" sz="2400">
                <a:latin typeface="Arial"/>
                <a:ea typeface="Arial"/>
                <a:cs typeface="Arial"/>
                <a:sym typeface="Arial"/>
              </a:rPr>
              <a:t>.</a:t>
            </a:r>
            <a:endParaRPr b="0" sz="2400">
              <a:latin typeface="Arial"/>
              <a:ea typeface="Arial"/>
              <a:cs typeface="Arial"/>
              <a:sym typeface="Arial"/>
            </a:endParaRPr>
          </a:p>
          <a:p>
            <a:pPr indent="-381000" lvl="0" marL="457200" rtl="0" algn="l">
              <a:spcBef>
                <a:spcPts val="0"/>
              </a:spcBef>
              <a:spcAft>
                <a:spcPts val="0"/>
              </a:spcAft>
              <a:buSzPts val="2400"/>
              <a:buFont typeface="Arial"/>
              <a:buChar char="-"/>
            </a:pPr>
            <a:r>
              <a:rPr b="0" lang="en" sz="2400">
                <a:latin typeface="Arial"/>
                <a:ea typeface="Arial"/>
                <a:cs typeface="Arial"/>
                <a:sym typeface="Arial"/>
              </a:rPr>
              <a:t>It is a combination of the javascript with the HTML.</a:t>
            </a:r>
            <a:endParaRPr b="0" sz="2400">
              <a:latin typeface="Arial"/>
              <a:ea typeface="Arial"/>
              <a:cs typeface="Arial"/>
              <a:sym typeface="Arial"/>
            </a:endParaRPr>
          </a:p>
          <a:p>
            <a:pPr indent="-381000" lvl="0" marL="457200" rtl="0" algn="l">
              <a:spcBef>
                <a:spcPts val="0"/>
              </a:spcBef>
              <a:spcAft>
                <a:spcPts val="0"/>
              </a:spcAft>
              <a:buSzPts val="2400"/>
              <a:buFont typeface="Arial"/>
              <a:buChar char="-"/>
            </a:pPr>
            <a:r>
              <a:rPr b="0" lang="en" sz="2400">
                <a:latin typeface="Arial"/>
                <a:ea typeface="Arial"/>
                <a:cs typeface="Arial"/>
                <a:sym typeface="Arial"/>
              </a:rPr>
              <a:t>Like HTML, JSX tags can have a name, attributes and children.</a:t>
            </a:r>
            <a:endParaRPr b="0" sz="2400">
              <a:latin typeface="Arial"/>
              <a:ea typeface="Arial"/>
              <a:cs typeface="Arial"/>
              <a:sym typeface="Arial"/>
            </a:endParaRPr>
          </a:p>
          <a:p>
            <a:pPr indent="-381000" lvl="0" marL="457200" rtl="0" algn="l">
              <a:spcBef>
                <a:spcPts val="0"/>
              </a:spcBef>
              <a:spcAft>
                <a:spcPts val="0"/>
              </a:spcAft>
              <a:buSzPts val="2400"/>
              <a:buFont typeface="Arial"/>
              <a:buChar char="-"/>
            </a:pPr>
            <a:r>
              <a:rPr b="0" lang="en" sz="2400">
                <a:latin typeface="Arial"/>
                <a:ea typeface="Arial"/>
                <a:cs typeface="Arial"/>
                <a:sym typeface="Arial"/>
              </a:rPr>
              <a:t>Basically it’s just provide syntactic sugar for the React.createElement() function.</a:t>
            </a:r>
            <a:endParaRPr b="0" sz="2400">
              <a:latin typeface="Arial"/>
              <a:ea typeface="Arial"/>
              <a:cs typeface="Arial"/>
              <a:sym typeface="Arial"/>
            </a:endParaRPr>
          </a:p>
          <a:p>
            <a:pPr indent="-381000" lvl="0" marL="457200" rtl="0" algn="l">
              <a:spcBef>
                <a:spcPts val="0"/>
              </a:spcBef>
              <a:spcAft>
                <a:spcPts val="0"/>
              </a:spcAft>
              <a:buSzPts val="2400"/>
              <a:buFont typeface="Arial"/>
              <a:buChar char="-"/>
            </a:pPr>
            <a:r>
              <a:rPr b="0" lang="en" sz="2400">
                <a:latin typeface="Arial"/>
                <a:ea typeface="Arial"/>
                <a:cs typeface="Arial"/>
                <a:sym typeface="Arial"/>
              </a:rPr>
              <a:t>Browser don’t understand the JSX code! We write JSX and then run tools to turn it into normal JS.</a:t>
            </a:r>
            <a:endParaRPr b="0" sz="2400">
              <a:latin typeface="Arial"/>
              <a:ea typeface="Arial"/>
              <a:cs typeface="Arial"/>
              <a:sym typeface="Arial"/>
            </a:endParaRPr>
          </a:p>
          <a:p>
            <a:pPr indent="0" lvl="0" marL="0" rtl="0" algn="l">
              <a:spcBef>
                <a:spcPts val="0"/>
              </a:spcBef>
              <a:spcAft>
                <a:spcPts val="0"/>
              </a:spcAft>
              <a:buNone/>
            </a:pPr>
            <a:r>
              <a:t/>
            </a:r>
            <a:endParaRPr b="0" sz="2400">
              <a:latin typeface="Arial"/>
              <a:ea typeface="Arial"/>
              <a:cs typeface="Arial"/>
              <a:sym typeface="Arial"/>
            </a:endParaRPr>
          </a:p>
          <a:p>
            <a:pPr indent="0" lvl="0" marL="457200" rtl="0" algn="l">
              <a:spcBef>
                <a:spcPts val="0"/>
              </a:spcBef>
              <a:spcAft>
                <a:spcPts val="0"/>
              </a:spcAft>
              <a:buNone/>
            </a:pPr>
            <a:r>
              <a:t/>
            </a:r>
            <a:endParaRPr b="0" sz="18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1" name="Shape 81"/>
        <p:cNvGrpSpPr/>
        <p:nvPr/>
      </p:nvGrpSpPr>
      <p:grpSpPr>
        <a:xfrm>
          <a:off x="0" y="0"/>
          <a:ext cx="0" cy="0"/>
          <a:chOff x="0" y="0"/>
          <a:chExt cx="0" cy="0"/>
        </a:xfrm>
      </p:grpSpPr>
      <p:sp>
        <p:nvSpPr>
          <p:cNvPr id="82" name="Google Shape;82;p18"/>
          <p:cNvSpPr txBox="1"/>
          <p:nvPr>
            <p:ph type="ctrTitle"/>
          </p:nvPr>
        </p:nvSpPr>
        <p:spPr>
          <a:xfrm>
            <a:off x="311700" y="254750"/>
            <a:ext cx="8520600" cy="459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latin typeface="Arial"/>
                <a:ea typeface="Arial"/>
                <a:cs typeface="Arial"/>
                <a:sym typeface="Arial"/>
              </a:rPr>
              <a:t>What is React Component?</a:t>
            </a:r>
            <a:endParaRPr sz="48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a:p>
            <a:pPr indent="-381000" lvl="0" marL="457200" rtl="0" algn="l">
              <a:spcBef>
                <a:spcPts val="0"/>
              </a:spcBef>
              <a:spcAft>
                <a:spcPts val="0"/>
              </a:spcAft>
              <a:buSzPts val="2400"/>
              <a:buFont typeface="Arial"/>
              <a:buChar char="-"/>
            </a:pPr>
            <a:r>
              <a:rPr b="0" lang="en" sz="2400">
                <a:latin typeface="Arial"/>
                <a:ea typeface="Arial"/>
                <a:cs typeface="Arial"/>
                <a:sym typeface="Arial"/>
              </a:rPr>
              <a:t>Components are basic building block for the UI in react.</a:t>
            </a:r>
            <a:endParaRPr b="0" sz="2400">
              <a:latin typeface="Arial"/>
              <a:ea typeface="Arial"/>
              <a:cs typeface="Arial"/>
              <a:sym typeface="Arial"/>
            </a:endParaRPr>
          </a:p>
          <a:p>
            <a:pPr indent="-381000" lvl="0" marL="457200" rtl="0" algn="l">
              <a:spcBef>
                <a:spcPts val="0"/>
              </a:spcBef>
              <a:spcAft>
                <a:spcPts val="0"/>
              </a:spcAft>
              <a:buSzPts val="2400"/>
              <a:buFont typeface="Arial"/>
              <a:buChar char="-"/>
            </a:pPr>
            <a:r>
              <a:rPr b="0" lang="en" sz="2400">
                <a:latin typeface="Arial"/>
                <a:ea typeface="Arial"/>
                <a:cs typeface="Arial"/>
                <a:sym typeface="Arial"/>
              </a:rPr>
              <a:t>It let us to split UI into independent, reusable pieces and think about each piece in isolation.</a:t>
            </a:r>
            <a:endParaRPr b="0" sz="2400">
              <a:latin typeface="Arial"/>
              <a:ea typeface="Arial"/>
              <a:cs typeface="Arial"/>
              <a:sym typeface="Arial"/>
            </a:endParaRPr>
          </a:p>
          <a:p>
            <a:pPr indent="-381000" lvl="0" marL="457200" rtl="0" algn="l">
              <a:spcBef>
                <a:spcPts val="0"/>
              </a:spcBef>
              <a:spcAft>
                <a:spcPts val="0"/>
              </a:spcAft>
              <a:buSzPts val="2400"/>
              <a:buFont typeface="Arial"/>
              <a:buChar char="-"/>
            </a:pPr>
            <a:r>
              <a:rPr b="0" lang="en" sz="2400">
                <a:latin typeface="Arial"/>
                <a:ea typeface="Arial"/>
                <a:cs typeface="Arial"/>
                <a:sym typeface="Arial"/>
              </a:rPr>
              <a:t>Conceptually, components are javascript functions accept arbitrary inputs and return react element describing what appear on the screen.</a:t>
            </a:r>
            <a:endParaRPr b="0" sz="2400">
              <a:latin typeface="Arial"/>
              <a:ea typeface="Arial"/>
              <a:cs typeface="Arial"/>
              <a:sym typeface="Arial"/>
            </a:endParaRPr>
          </a:p>
          <a:p>
            <a:pPr indent="-381000" lvl="0" marL="457200" rtl="0" algn="l">
              <a:spcBef>
                <a:spcPts val="0"/>
              </a:spcBef>
              <a:spcAft>
                <a:spcPts val="0"/>
              </a:spcAft>
              <a:buSzPts val="2400"/>
              <a:buFont typeface="Arial"/>
              <a:buChar char="-"/>
            </a:pPr>
            <a:r>
              <a:rPr b="0" lang="en" sz="2400">
                <a:latin typeface="Arial"/>
                <a:ea typeface="Arial"/>
                <a:cs typeface="Arial"/>
                <a:sym typeface="Arial"/>
              </a:rPr>
              <a:t>There is function based and class based components.</a:t>
            </a:r>
            <a:endParaRPr b="0" sz="2400">
              <a:latin typeface="Arial"/>
              <a:ea typeface="Arial"/>
              <a:cs typeface="Arial"/>
              <a:sym typeface="Arial"/>
            </a:endParaRPr>
          </a:p>
          <a:p>
            <a:pPr indent="-381000" lvl="0" marL="457200" rtl="0" algn="l">
              <a:spcBef>
                <a:spcPts val="0"/>
              </a:spcBef>
              <a:spcAft>
                <a:spcPts val="0"/>
              </a:spcAft>
              <a:buSzPts val="2400"/>
              <a:buFont typeface="Arial"/>
              <a:buChar char="-"/>
            </a:pPr>
            <a:r>
              <a:rPr b="0" lang="en" sz="2400">
                <a:latin typeface="Arial"/>
                <a:ea typeface="Arial"/>
                <a:cs typeface="Arial"/>
                <a:sym typeface="Arial"/>
              </a:rPr>
              <a:t>Use class component if need for state and lifecycle methd.</a:t>
            </a:r>
            <a:endParaRPr b="0" sz="2400">
              <a:latin typeface="Arial"/>
              <a:ea typeface="Arial"/>
              <a:cs typeface="Arial"/>
              <a:sym typeface="Arial"/>
            </a:endParaRPr>
          </a:p>
          <a:p>
            <a:pPr indent="0" lvl="0" marL="0" rtl="0" algn="l">
              <a:spcBef>
                <a:spcPts val="0"/>
              </a:spcBef>
              <a:spcAft>
                <a:spcPts val="0"/>
              </a:spcAft>
              <a:buNone/>
            </a:pPr>
            <a:r>
              <a:t/>
            </a:r>
            <a:endParaRPr b="0" sz="2400">
              <a:latin typeface="Arial"/>
              <a:ea typeface="Arial"/>
              <a:cs typeface="Arial"/>
              <a:sym typeface="Arial"/>
            </a:endParaRPr>
          </a:p>
          <a:p>
            <a:pPr indent="0" lvl="0" marL="457200" rtl="0" algn="l">
              <a:spcBef>
                <a:spcPts val="0"/>
              </a:spcBef>
              <a:spcAft>
                <a:spcPts val="0"/>
              </a:spcAft>
              <a:buNone/>
            </a:pPr>
            <a:r>
              <a:t/>
            </a:r>
            <a:endParaRPr b="0" sz="18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6" name="Shape 86"/>
        <p:cNvGrpSpPr/>
        <p:nvPr/>
      </p:nvGrpSpPr>
      <p:grpSpPr>
        <a:xfrm>
          <a:off x="0" y="0"/>
          <a:ext cx="0" cy="0"/>
          <a:chOff x="0" y="0"/>
          <a:chExt cx="0" cy="0"/>
        </a:xfrm>
      </p:grpSpPr>
      <p:sp>
        <p:nvSpPr>
          <p:cNvPr id="87" name="Google Shape;87;p19"/>
          <p:cNvSpPr txBox="1"/>
          <p:nvPr>
            <p:ph type="ctrTitle"/>
          </p:nvPr>
        </p:nvSpPr>
        <p:spPr>
          <a:xfrm>
            <a:off x="311700" y="254750"/>
            <a:ext cx="8520600" cy="4599000"/>
          </a:xfrm>
          <a:prstGeom prst="rect">
            <a:avLst/>
          </a:prstGeom>
        </p:spPr>
        <p:txBody>
          <a:bodyPr anchorCtr="0" anchor="ctr" bIns="91425" lIns="91425" spcFirstLastPara="1" rIns="91425" wrap="square" tIns="91425">
            <a:noAutofit/>
          </a:bodyPr>
          <a:lstStyle/>
          <a:p>
            <a:pPr indent="457200" lvl="0" marL="914400" rtl="0" algn="l">
              <a:spcBef>
                <a:spcPts val="0"/>
              </a:spcBef>
              <a:spcAft>
                <a:spcPts val="0"/>
              </a:spcAft>
              <a:buNone/>
            </a:pPr>
            <a:r>
              <a:rPr lang="en" sz="4800">
                <a:latin typeface="Arial"/>
                <a:ea typeface="Arial"/>
                <a:cs typeface="Arial"/>
                <a:sym typeface="Arial"/>
              </a:rPr>
              <a:t>State vs Props</a:t>
            </a:r>
            <a:endParaRPr sz="48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a:p>
            <a:pPr indent="-381000" lvl="0" marL="457200" rtl="0" algn="l">
              <a:spcBef>
                <a:spcPts val="0"/>
              </a:spcBef>
              <a:spcAft>
                <a:spcPts val="0"/>
              </a:spcAft>
              <a:buSzPts val="2400"/>
              <a:buFont typeface="Arial"/>
              <a:buChar char="-"/>
            </a:pPr>
            <a:r>
              <a:rPr b="0" i="1" lang="en" sz="2400">
                <a:solidFill>
                  <a:srgbClr val="24292E"/>
                </a:solidFill>
                <a:highlight>
                  <a:srgbClr val="FFFFFF"/>
                </a:highlight>
                <a:latin typeface="Arial"/>
                <a:ea typeface="Arial"/>
                <a:cs typeface="Arial"/>
                <a:sym typeface="Arial"/>
              </a:rPr>
              <a:t>State</a:t>
            </a:r>
            <a:r>
              <a:rPr b="0" lang="en" sz="2400">
                <a:solidFill>
                  <a:srgbClr val="24292E"/>
                </a:solidFill>
                <a:highlight>
                  <a:srgbClr val="FFFFFF"/>
                </a:highlight>
                <a:latin typeface="Arial"/>
                <a:ea typeface="Arial"/>
                <a:cs typeface="Arial"/>
                <a:sym typeface="Arial"/>
              </a:rPr>
              <a:t> of a component is an object that holds some information that may change over the lifetime of the component.</a:t>
            </a:r>
            <a:endParaRPr b="0" sz="2400">
              <a:solidFill>
                <a:srgbClr val="24292E"/>
              </a:solidFill>
              <a:highlight>
                <a:srgbClr val="FFFFFF"/>
              </a:highlight>
              <a:latin typeface="Arial"/>
              <a:ea typeface="Arial"/>
              <a:cs typeface="Arial"/>
              <a:sym typeface="Arial"/>
            </a:endParaRPr>
          </a:p>
          <a:p>
            <a:pPr indent="-381000" lvl="0" marL="457200" rtl="0" algn="l">
              <a:spcBef>
                <a:spcPts val="0"/>
              </a:spcBef>
              <a:spcAft>
                <a:spcPts val="0"/>
              </a:spcAft>
              <a:buClr>
                <a:srgbClr val="24292E"/>
              </a:buClr>
              <a:buSzPts val="2400"/>
              <a:buFont typeface="Arial"/>
              <a:buChar char="-"/>
            </a:pPr>
            <a:r>
              <a:rPr b="0" i="1" lang="en" sz="2400">
                <a:solidFill>
                  <a:srgbClr val="24292E"/>
                </a:solidFill>
                <a:highlight>
                  <a:srgbClr val="FFFFFF"/>
                </a:highlight>
                <a:latin typeface="Arial"/>
                <a:ea typeface="Arial"/>
                <a:cs typeface="Arial"/>
                <a:sym typeface="Arial"/>
              </a:rPr>
              <a:t>Props</a:t>
            </a:r>
            <a:r>
              <a:rPr b="0" lang="en" sz="2400">
                <a:solidFill>
                  <a:srgbClr val="24292E"/>
                </a:solidFill>
                <a:highlight>
                  <a:srgbClr val="FFFFFF"/>
                </a:highlight>
                <a:latin typeface="Arial"/>
                <a:ea typeface="Arial"/>
                <a:cs typeface="Arial"/>
                <a:sym typeface="Arial"/>
              </a:rPr>
              <a:t> are inputs to components. They are single values or objects containing a set of values that are passed to components on creation using a naming convention similar to HTML-tag attributes.</a:t>
            </a:r>
            <a:endParaRPr b="0" sz="2400">
              <a:solidFill>
                <a:srgbClr val="24292E"/>
              </a:solidFill>
              <a:highlight>
                <a:srgbClr val="FFFFFF"/>
              </a:highlight>
              <a:latin typeface="Arial"/>
              <a:ea typeface="Arial"/>
              <a:cs typeface="Arial"/>
              <a:sym typeface="Arial"/>
            </a:endParaRPr>
          </a:p>
          <a:p>
            <a:pPr indent="-381000" lvl="0" marL="457200" rtl="0" algn="l">
              <a:spcBef>
                <a:spcPts val="0"/>
              </a:spcBef>
              <a:spcAft>
                <a:spcPts val="0"/>
              </a:spcAft>
              <a:buClr>
                <a:srgbClr val="24292E"/>
              </a:buClr>
              <a:buSzPts val="2400"/>
              <a:buFont typeface="Arial"/>
              <a:buChar char="-"/>
            </a:pPr>
            <a:r>
              <a:rPr b="0" lang="en" sz="2400">
                <a:solidFill>
                  <a:srgbClr val="24292E"/>
                </a:solidFill>
                <a:highlight>
                  <a:srgbClr val="FFFFFF"/>
                </a:highlight>
                <a:latin typeface="Arial"/>
                <a:ea typeface="Arial"/>
                <a:cs typeface="Arial"/>
                <a:sym typeface="Arial"/>
              </a:rPr>
              <a:t>State can only mutate by the setState function.</a:t>
            </a:r>
            <a:endParaRPr b="0" sz="2400">
              <a:solidFill>
                <a:srgbClr val="24292E"/>
              </a:solidFill>
              <a:highlight>
                <a:srgbClr val="FFFFFF"/>
              </a:highlight>
              <a:latin typeface="Arial"/>
              <a:ea typeface="Arial"/>
              <a:cs typeface="Arial"/>
              <a:sym typeface="Arial"/>
            </a:endParaRPr>
          </a:p>
          <a:p>
            <a:pPr indent="-381000" lvl="0" marL="457200" rtl="0" algn="l">
              <a:spcBef>
                <a:spcPts val="0"/>
              </a:spcBef>
              <a:spcAft>
                <a:spcPts val="0"/>
              </a:spcAft>
              <a:buClr>
                <a:srgbClr val="24292E"/>
              </a:buClr>
              <a:buSzPts val="2400"/>
              <a:buFont typeface="Arial"/>
              <a:buChar char="-"/>
            </a:pPr>
            <a:r>
              <a:rPr b="0" lang="en" sz="2400">
                <a:solidFill>
                  <a:srgbClr val="24292E"/>
                </a:solidFill>
                <a:highlight>
                  <a:srgbClr val="FFFFFF"/>
                </a:highlight>
                <a:latin typeface="Arial"/>
                <a:ea typeface="Arial"/>
                <a:cs typeface="Arial"/>
                <a:sym typeface="Arial"/>
              </a:rPr>
              <a:t>State only mutate by component to which its belong.</a:t>
            </a:r>
            <a:endParaRPr b="0" sz="2400">
              <a:solidFill>
                <a:srgbClr val="24292E"/>
              </a:solidFill>
              <a:highlight>
                <a:srgbClr val="FFFFFF"/>
              </a:highlight>
              <a:latin typeface="Arial"/>
              <a:ea typeface="Arial"/>
              <a:cs typeface="Arial"/>
              <a:sym typeface="Arial"/>
            </a:endParaRPr>
          </a:p>
          <a:p>
            <a:pPr indent="0" lvl="0" marL="457200" rtl="0" algn="l">
              <a:spcBef>
                <a:spcPts val="0"/>
              </a:spcBef>
              <a:spcAft>
                <a:spcPts val="0"/>
              </a:spcAft>
              <a:buNone/>
            </a:pPr>
            <a:r>
              <a:t/>
            </a:r>
            <a:endParaRPr b="0" sz="1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1" name="Shape 91"/>
        <p:cNvGrpSpPr/>
        <p:nvPr/>
      </p:nvGrpSpPr>
      <p:grpSpPr>
        <a:xfrm>
          <a:off x="0" y="0"/>
          <a:ext cx="0" cy="0"/>
          <a:chOff x="0" y="0"/>
          <a:chExt cx="0" cy="0"/>
        </a:xfrm>
      </p:grpSpPr>
      <p:sp>
        <p:nvSpPr>
          <p:cNvPr id="92" name="Google Shape;92;p20"/>
          <p:cNvSpPr txBox="1"/>
          <p:nvPr>
            <p:ph type="ctrTitle"/>
          </p:nvPr>
        </p:nvSpPr>
        <p:spPr>
          <a:xfrm>
            <a:off x="311700" y="254750"/>
            <a:ext cx="8520600" cy="459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4800">
              <a:latin typeface="Arial"/>
              <a:ea typeface="Arial"/>
              <a:cs typeface="Arial"/>
              <a:sym typeface="Arial"/>
            </a:endParaRPr>
          </a:p>
          <a:p>
            <a:pPr indent="-381000" lvl="0" marL="457200" rtl="0" algn="l">
              <a:lnSpc>
                <a:spcPct val="115000"/>
              </a:lnSpc>
              <a:spcBef>
                <a:spcPts val="1200"/>
              </a:spcBef>
              <a:spcAft>
                <a:spcPts val="0"/>
              </a:spcAft>
              <a:buClr>
                <a:srgbClr val="24292E"/>
              </a:buClr>
              <a:buSzPts val="2400"/>
              <a:buFont typeface="Arial"/>
              <a:buChar char="-"/>
            </a:pPr>
            <a:r>
              <a:rPr b="0" lang="en" sz="2400">
                <a:solidFill>
                  <a:srgbClr val="24292E"/>
                </a:solidFill>
                <a:highlight>
                  <a:srgbClr val="FFFFFF"/>
                </a:highlight>
                <a:latin typeface="Arial"/>
                <a:ea typeface="Arial"/>
                <a:cs typeface="Arial"/>
                <a:sym typeface="Arial"/>
              </a:rPr>
              <a:t>The primary purpose of props in React is to provide following component functionality:</a:t>
            </a:r>
            <a:endParaRPr b="0" sz="2400">
              <a:solidFill>
                <a:srgbClr val="24292E"/>
              </a:solidFill>
              <a:highlight>
                <a:srgbClr val="FFFFFF"/>
              </a:highlight>
              <a:latin typeface="Arial"/>
              <a:ea typeface="Arial"/>
              <a:cs typeface="Arial"/>
              <a:sym typeface="Arial"/>
            </a:endParaRPr>
          </a:p>
          <a:p>
            <a:pPr indent="-381000" lvl="0" marL="914400" rtl="0" algn="l">
              <a:lnSpc>
                <a:spcPct val="115000"/>
              </a:lnSpc>
              <a:spcBef>
                <a:spcPts val="0"/>
              </a:spcBef>
              <a:spcAft>
                <a:spcPts val="0"/>
              </a:spcAft>
              <a:buClr>
                <a:srgbClr val="24292E"/>
              </a:buClr>
              <a:buSzPts val="2400"/>
              <a:buFont typeface="Arial"/>
              <a:buAutoNum type="romanLcPeriod"/>
            </a:pPr>
            <a:r>
              <a:rPr b="0" lang="en" sz="2400">
                <a:solidFill>
                  <a:srgbClr val="24292E"/>
                </a:solidFill>
                <a:highlight>
                  <a:srgbClr val="FFFFFF"/>
                </a:highlight>
                <a:latin typeface="Arial"/>
                <a:ea typeface="Arial"/>
                <a:cs typeface="Arial"/>
                <a:sym typeface="Arial"/>
              </a:rPr>
              <a:t>Pass custom data to your component.</a:t>
            </a:r>
            <a:endParaRPr b="0" sz="2400">
              <a:solidFill>
                <a:srgbClr val="24292E"/>
              </a:solidFill>
              <a:highlight>
                <a:srgbClr val="FFFFFF"/>
              </a:highlight>
              <a:latin typeface="Arial"/>
              <a:ea typeface="Arial"/>
              <a:cs typeface="Arial"/>
              <a:sym typeface="Arial"/>
            </a:endParaRPr>
          </a:p>
          <a:p>
            <a:pPr indent="-381000" lvl="0" marL="914400" rtl="0" algn="l">
              <a:lnSpc>
                <a:spcPct val="115000"/>
              </a:lnSpc>
              <a:spcBef>
                <a:spcPts val="0"/>
              </a:spcBef>
              <a:spcAft>
                <a:spcPts val="0"/>
              </a:spcAft>
              <a:buClr>
                <a:srgbClr val="24292E"/>
              </a:buClr>
              <a:buSzPts val="2400"/>
              <a:buFont typeface="Arial"/>
              <a:buAutoNum type="romanLcPeriod"/>
            </a:pPr>
            <a:r>
              <a:rPr b="0" lang="en" sz="2400">
                <a:solidFill>
                  <a:srgbClr val="24292E"/>
                </a:solidFill>
                <a:highlight>
                  <a:srgbClr val="FFFFFF"/>
                </a:highlight>
                <a:latin typeface="Arial"/>
                <a:ea typeface="Arial"/>
                <a:cs typeface="Arial"/>
                <a:sym typeface="Arial"/>
              </a:rPr>
              <a:t>Trigger state changes.</a:t>
            </a:r>
            <a:endParaRPr b="0" sz="2400">
              <a:solidFill>
                <a:srgbClr val="24292E"/>
              </a:solidFill>
              <a:highlight>
                <a:srgbClr val="FFFFFF"/>
              </a:highlight>
              <a:latin typeface="Arial"/>
              <a:ea typeface="Arial"/>
              <a:cs typeface="Arial"/>
              <a:sym typeface="Arial"/>
            </a:endParaRPr>
          </a:p>
          <a:p>
            <a:pPr indent="-381000" lvl="0" marL="914400" rtl="0" algn="l">
              <a:lnSpc>
                <a:spcPct val="115000"/>
              </a:lnSpc>
              <a:spcBef>
                <a:spcPts val="0"/>
              </a:spcBef>
              <a:spcAft>
                <a:spcPts val="0"/>
              </a:spcAft>
              <a:buClr>
                <a:srgbClr val="24292E"/>
              </a:buClr>
              <a:buSzPts val="2400"/>
              <a:buFont typeface="Arial"/>
              <a:buAutoNum type="romanLcPeriod"/>
            </a:pPr>
            <a:r>
              <a:rPr b="0" lang="en" sz="2400">
                <a:solidFill>
                  <a:srgbClr val="24292E"/>
                </a:solidFill>
                <a:highlight>
                  <a:srgbClr val="FFFFFF"/>
                </a:highlight>
                <a:latin typeface="Arial"/>
                <a:ea typeface="Arial"/>
                <a:cs typeface="Arial"/>
                <a:sym typeface="Arial"/>
              </a:rPr>
              <a:t>Use via this.props.reactProp inside component's render() method.</a:t>
            </a:r>
            <a:endParaRPr b="0" sz="2400">
              <a:solidFill>
                <a:srgbClr val="24292E"/>
              </a:solidFill>
              <a:highlight>
                <a:srgbClr val="FFFFFF"/>
              </a:highlight>
              <a:latin typeface="Arial"/>
              <a:ea typeface="Arial"/>
              <a:cs typeface="Arial"/>
              <a:sym typeface="Arial"/>
            </a:endParaRPr>
          </a:p>
          <a:p>
            <a:pPr indent="-381000" lvl="0" marL="457200" rtl="0" algn="l">
              <a:lnSpc>
                <a:spcPct val="115000"/>
              </a:lnSpc>
              <a:spcBef>
                <a:spcPts val="0"/>
              </a:spcBef>
              <a:spcAft>
                <a:spcPts val="0"/>
              </a:spcAft>
              <a:buClr>
                <a:srgbClr val="24292E"/>
              </a:buClr>
              <a:buSzPts val="2400"/>
              <a:buFont typeface="Arial"/>
              <a:buChar char="-"/>
            </a:pPr>
            <a:r>
              <a:rPr b="0" lang="en" sz="2400">
                <a:solidFill>
                  <a:srgbClr val="24292E"/>
                </a:solidFill>
                <a:highlight>
                  <a:srgbClr val="FFFFFF"/>
                </a:highlight>
                <a:latin typeface="Arial"/>
                <a:ea typeface="Arial"/>
                <a:cs typeface="Arial"/>
                <a:sym typeface="Arial"/>
              </a:rPr>
              <a:t>Props cannot be mutate by the child component.</a:t>
            </a:r>
            <a:endParaRPr b="0" sz="2400">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a:p>
            <a:pPr indent="0" lvl="0" marL="457200" rtl="0" algn="l">
              <a:spcBef>
                <a:spcPts val="0"/>
              </a:spcBef>
              <a:spcAft>
                <a:spcPts val="0"/>
              </a:spcAft>
              <a:buNone/>
            </a:pPr>
            <a:r>
              <a:t/>
            </a:r>
            <a:endParaRPr b="0" sz="18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6" name="Shape 96"/>
        <p:cNvGrpSpPr/>
        <p:nvPr/>
      </p:nvGrpSpPr>
      <p:grpSpPr>
        <a:xfrm>
          <a:off x="0" y="0"/>
          <a:ext cx="0" cy="0"/>
          <a:chOff x="0" y="0"/>
          <a:chExt cx="0" cy="0"/>
        </a:xfrm>
      </p:grpSpPr>
      <p:sp>
        <p:nvSpPr>
          <p:cNvPr id="97" name="Google Shape;97;p21"/>
          <p:cNvSpPr txBox="1"/>
          <p:nvPr>
            <p:ph type="ctrTitle"/>
          </p:nvPr>
        </p:nvSpPr>
        <p:spPr>
          <a:xfrm>
            <a:off x="311700" y="254750"/>
            <a:ext cx="8520600" cy="4599000"/>
          </a:xfrm>
          <a:prstGeom prst="rect">
            <a:avLst/>
          </a:prstGeom>
        </p:spPr>
        <p:txBody>
          <a:bodyPr anchorCtr="0" anchor="ctr" bIns="91425" lIns="91425" spcFirstLastPara="1" rIns="91425" wrap="square" tIns="91425">
            <a:noAutofit/>
          </a:bodyPr>
          <a:lstStyle/>
          <a:p>
            <a:pPr indent="457200" lvl="0" marL="914400" rtl="0" algn="l">
              <a:spcBef>
                <a:spcPts val="0"/>
              </a:spcBef>
              <a:spcAft>
                <a:spcPts val="0"/>
              </a:spcAft>
              <a:buNone/>
            </a:pPr>
            <a:r>
              <a:rPr lang="en" sz="4800">
                <a:latin typeface="Arial"/>
                <a:ea typeface="Arial"/>
                <a:cs typeface="Arial"/>
                <a:sym typeface="Arial"/>
              </a:rPr>
              <a:t>Component Lifecycle</a:t>
            </a:r>
            <a:endParaRPr sz="4800">
              <a:latin typeface="Arial"/>
              <a:ea typeface="Arial"/>
              <a:cs typeface="Arial"/>
              <a:sym typeface="Arial"/>
            </a:endParaRPr>
          </a:p>
          <a:p>
            <a:pPr indent="0" lvl="0" marL="0" rtl="0" algn="l">
              <a:lnSpc>
                <a:spcPct val="115000"/>
              </a:lnSpc>
              <a:spcBef>
                <a:spcPts val="1200"/>
              </a:spcBef>
              <a:spcAft>
                <a:spcPts val="0"/>
              </a:spcAft>
              <a:buNone/>
            </a:pPr>
            <a:r>
              <a:rPr b="0" lang="en" sz="1800">
                <a:solidFill>
                  <a:srgbClr val="24292E"/>
                </a:solidFill>
                <a:highlight>
                  <a:srgbClr val="FFFFFF"/>
                </a:highlight>
                <a:latin typeface="Arial"/>
                <a:ea typeface="Arial"/>
                <a:cs typeface="Arial"/>
                <a:sym typeface="Arial"/>
              </a:rPr>
              <a:t>The component lifecycle has three distinct lifecycle phases:</a:t>
            </a:r>
            <a:endParaRPr b="0" sz="1800">
              <a:solidFill>
                <a:srgbClr val="24292E"/>
              </a:solidFill>
              <a:highlight>
                <a:srgbClr val="FFFFFF"/>
              </a:highlight>
              <a:latin typeface="Arial"/>
              <a:ea typeface="Arial"/>
              <a:cs typeface="Arial"/>
              <a:sym typeface="Arial"/>
            </a:endParaRPr>
          </a:p>
          <a:p>
            <a:pPr indent="-342900" lvl="0" marL="457200" rtl="0" algn="l">
              <a:lnSpc>
                <a:spcPct val="115000"/>
              </a:lnSpc>
              <a:spcBef>
                <a:spcPts val="1200"/>
              </a:spcBef>
              <a:spcAft>
                <a:spcPts val="0"/>
              </a:spcAft>
              <a:buClr>
                <a:srgbClr val="24292E"/>
              </a:buClr>
              <a:buSzPts val="1800"/>
              <a:buFont typeface="Arial"/>
              <a:buAutoNum type="romanLcPeriod"/>
            </a:pPr>
            <a:r>
              <a:rPr lang="en" sz="1800">
                <a:solidFill>
                  <a:srgbClr val="24292E"/>
                </a:solidFill>
                <a:highlight>
                  <a:srgbClr val="FFFFFF"/>
                </a:highlight>
                <a:latin typeface="Arial"/>
                <a:ea typeface="Arial"/>
                <a:cs typeface="Arial"/>
                <a:sym typeface="Arial"/>
              </a:rPr>
              <a:t>Mounting:</a:t>
            </a:r>
            <a:r>
              <a:rPr b="0" lang="en" sz="1800">
                <a:solidFill>
                  <a:srgbClr val="24292E"/>
                </a:solidFill>
                <a:highlight>
                  <a:srgbClr val="FFFFFF"/>
                </a:highlight>
                <a:latin typeface="Arial"/>
                <a:ea typeface="Arial"/>
                <a:cs typeface="Arial"/>
                <a:sym typeface="Arial"/>
              </a:rPr>
              <a:t> The component is ready to mount in the browser DOM. This phase covers initialization from constructor(),  render(), and componentDidMount() lifecycle methods.</a:t>
            </a:r>
            <a:endParaRPr b="0" sz="1800">
              <a:solidFill>
                <a:srgbClr val="24292E"/>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rgbClr val="24292E"/>
              </a:buClr>
              <a:buSzPts val="1800"/>
              <a:buFont typeface="Arial"/>
              <a:buAutoNum type="romanLcPeriod"/>
            </a:pPr>
            <a:r>
              <a:rPr lang="en" sz="1800">
                <a:solidFill>
                  <a:srgbClr val="24292E"/>
                </a:solidFill>
                <a:highlight>
                  <a:srgbClr val="FFFFFF"/>
                </a:highlight>
                <a:latin typeface="Arial"/>
                <a:ea typeface="Arial"/>
                <a:cs typeface="Arial"/>
                <a:sym typeface="Arial"/>
              </a:rPr>
              <a:t>Updating:</a:t>
            </a:r>
            <a:r>
              <a:rPr b="0" lang="en" sz="1800">
                <a:solidFill>
                  <a:srgbClr val="24292E"/>
                </a:solidFill>
                <a:highlight>
                  <a:srgbClr val="FFFFFF"/>
                </a:highlight>
                <a:latin typeface="Arial"/>
                <a:ea typeface="Arial"/>
                <a:cs typeface="Arial"/>
                <a:sym typeface="Arial"/>
              </a:rPr>
              <a:t> In this phase, the component get updated in two ways, sending the new props and updating the state either from setState() or forceUpdate(). This phase covers shouldComponentUpdate(), render() and componentDidUpdate() lifecycle methods.</a:t>
            </a:r>
            <a:endParaRPr b="0" sz="1800">
              <a:solidFill>
                <a:srgbClr val="24292E"/>
              </a:solidFill>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rgbClr val="24292E"/>
              </a:buClr>
              <a:buSzPts val="1800"/>
              <a:buFont typeface="Arial"/>
              <a:buAutoNum type="romanLcPeriod"/>
            </a:pPr>
            <a:r>
              <a:rPr lang="en" sz="1800">
                <a:solidFill>
                  <a:srgbClr val="24292E"/>
                </a:solidFill>
                <a:highlight>
                  <a:srgbClr val="FFFFFF"/>
                </a:highlight>
                <a:latin typeface="Arial"/>
                <a:ea typeface="Arial"/>
                <a:cs typeface="Arial"/>
                <a:sym typeface="Arial"/>
              </a:rPr>
              <a:t>Unmounting:</a:t>
            </a:r>
            <a:r>
              <a:rPr b="0" lang="en" sz="1800">
                <a:solidFill>
                  <a:srgbClr val="24292E"/>
                </a:solidFill>
                <a:highlight>
                  <a:srgbClr val="FFFFFF"/>
                </a:highlight>
                <a:latin typeface="Arial"/>
                <a:ea typeface="Arial"/>
                <a:cs typeface="Arial"/>
                <a:sym typeface="Arial"/>
              </a:rPr>
              <a:t> In this last phase, the component is not needed and get unmounted from the browser DOM. This phase includes componentWillUnmount() lifecycle method.</a:t>
            </a:r>
            <a:endParaRPr b="0" sz="1800">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t/>
            </a:r>
            <a:endParaRPr b="0" i="1" sz="2400">
              <a:solidFill>
                <a:srgbClr val="24292E"/>
              </a:solidFill>
              <a:highlight>
                <a:srgbClr val="FFFFFF"/>
              </a:highlight>
              <a:latin typeface="Arial"/>
              <a:ea typeface="Arial"/>
              <a:cs typeface="Arial"/>
              <a:sym typeface="Arial"/>
            </a:endParaRPr>
          </a:p>
          <a:p>
            <a:pPr indent="0" lvl="0" marL="457200" rtl="0" algn="l">
              <a:spcBef>
                <a:spcPts val="0"/>
              </a:spcBef>
              <a:spcAft>
                <a:spcPts val="0"/>
              </a:spcAft>
              <a:buNone/>
            </a:pPr>
            <a:r>
              <a:t/>
            </a:r>
            <a:endParaRPr b="0" sz="1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