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62" r:id="rId11"/>
    <p:sldId id="283" r:id="rId12"/>
    <p:sldId id="284" r:id="rId13"/>
    <p:sldId id="285" r:id="rId14"/>
    <p:sldId id="267" r:id="rId15"/>
    <p:sldId id="274" r:id="rId16"/>
    <p:sldId id="277" r:id="rId17"/>
    <p:sldId id="279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400" y="12954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76200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841" y="421589"/>
            <a:ext cx="203631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04745"/>
            <a:ext cx="7473950" cy="139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1418" y="6444903"/>
            <a:ext cx="2216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%7Emooney/cs38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2226944"/>
            <a:ext cx="46418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 algn="ctr">
              <a:lnSpc>
                <a:spcPct val="100000"/>
              </a:lnSpc>
              <a:spcBef>
                <a:spcPts val="95"/>
              </a:spcBef>
            </a:pPr>
            <a:r>
              <a:rPr lang="en-IN" sz="4000" b="1" dirty="0">
                <a:solidFill>
                  <a:srgbClr val="336600"/>
                </a:solidFill>
                <a:latin typeface="Times New Roman"/>
                <a:cs typeface="Times New Roman"/>
              </a:rPr>
              <a:t>Language</a:t>
            </a:r>
            <a:r>
              <a:rPr lang="en-IN" sz="4000" b="1" spc="-3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Models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0" y="421589"/>
            <a:ext cx="4193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N-Gram </a:t>
            </a:r>
            <a:r>
              <a:rPr spc="-5" dirty="0"/>
              <a:t>Word</a:t>
            </a:r>
            <a:r>
              <a:rPr spc="-7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4868290" y="2839847"/>
            <a:ext cx="3352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0316" y="5565343"/>
            <a:ext cx="3352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357629"/>
            <a:ext cx="7697470" cy="45878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97230" indent="-342900">
              <a:lnSpc>
                <a:spcPts val="259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have n-gram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over sequences 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words,  </a:t>
            </a:r>
            <a:r>
              <a:rPr sz="2400" dirty="0">
                <a:latin typeface="Times New Roman"/>
                <a:cs typeface="Times New Roman"/>
              </a:rPr>
              <a:t>characters, syllables or other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units.</a:t>
            </a: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Estimate </a:t>
            </a:r>
            <a:r>
              <a:rPr sz="2400" dirty="0">
                <a:latin typeface="Times New Roman"/>
                <a:cs typeface="Times New Roman"/>
              </a:rPr>
              <a:t>probability of each </a:t>
            </a:r>
            <a:r>
              <a:rPr sz="2400" spc="-5" dirty="0">
                <a:latin typeface="Times New Roman"/>
                <a:cs typeface="Times New Roman"/>
              </a:rPr>
              <a:t>word </a:t>
            </a:r>
            <a:r>
              <a:rPr sz="2400" dirty="0">
                <a:latin typeface="Times New Roman"/>
                <a:cs typeface="Times New Roman"/>
              </a:rPr>
              <a:t>given prior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context.</a:t>
            </a: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P(phone |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Please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turn off your</a:t>
            </a:r>
            <a:r>
              <a:rPr sz="2000" spc="-1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  <a:tab pos="427101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N-gram model uses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of prior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context.</a:t>
            </a: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Unigram:</a:t>
            </a:r>
            <a:r>
              <a:rPr sz="2000" spc="4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P(phone)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Bigram: </a:t>
            </a:r>
            <a:r>
              <a:rPr sz="2000" spc="5" dirty="0">
                <a:solidFill>
                  <a:srgbClr val="333399"/>
                </a:solidFill>
                <a:latin typeface="Times New Roman"/>
                <a:cs typeface="Times New Roman"/>
              </a:rPr>
              <a:t>P(phone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|</a:t>
            </a:r>
            <a:r>
              <a:rPr sz="2000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Trigram: </a:t>
            </a:r>
            <a:r>
              <a:rPr sz="2000" spc="5" dirty="0">
                <a:solidFill>
                  <a:srgbClr val="333399"/>
                </a:solidFill>
                <a:latin typeface="Times New Roman"/>
                <a:cs typeface="Times New Roman"/>
              </a:rPr>
              <a:t>P(phone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| your</a:t>
            </a:r>
            <a:r>
              <a:rPr sz="2000" spc="-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100"/>
              </a:lnSpc>
              <a:spcBef>
                <a:spcPts val="56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  <a:tab pos="1428115" algn="l"/>
                <a:tab pos="47332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i="1" spc="-5" dirty="0">
                <a:latin typeface="Times New Roman"/>
                <a:cs typeface="Times New Roman"/>
              </a:rPr>
              <a:t>Markov assumption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presumption </a:t>
            </a:r>
            <a:r>
              <a:rPr sz="2400" dirty="0">
                <a:latin typeface="Times New Roman"/>
                <a:cs typeface="Times New Roman"/>
              </a:rPr>
              <a:t>that the future  behavior of a </a:t>
            </a:r>
            <a:r>
              <a:rPr sz="2400" spc="-5" dirty="0">
                <a:latin typeface="Times New Roman"/>
                <a:cs typeface="Times New Roman"/>
              </a:rPr>
              <a:t>dynamical </a:t>
            </a:r>
            <a:r>
              <a:rPr sz="2400" dirty="0">
                <a:latin typeface="Times New Roman"/>
                <a:cs typeface="Times New Roman"/>
              </a:rPr>
              <a:t>system only depends on its recent  history.	In particular, in a </a:t>
            </a:r>
            <a:r>
              <a:rPr sz="2400" b="1" i="1" spc="-5" dirty="0">
                <a:latin typeface="Times New Roman"/>
                <a:cs typeface="Times New Roman"/>
              </a:rPr>
              <a:t>kth-order Markov </a:t>
            </a:r>
            <a:r>
              <a:rPr sz="2400" b="1" i="1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, the  next state only depends on the </a:t>
            </a:r>
            <a:r>
              <a:rPr sz="2400" i="1" dirty="0">
                <a:latin typeface="Times New Roman"/>
                <a:cs typeface="Times New Roman"/>
              </a:rPr>
              <a:t>k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recent states,  therefore an </a:t>
            </a:r>
            <a:r>
              <a:rPr sz="2400" spc="-5" dirty="0">
                <a:latin typeface="Times New Roman"/>
                <a:cs typeface="Times New Roman"/>
              </a:rPr>
              <a:t>N-gram model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(N	</a:t>
            </a:r>
            <a:r>
              <a:rPr sz="2400" dirty="0">
                <a:latin typeface="Times New Roman"/>
                <a:cs typeface="Times New Roman"/>
              </a:rPr>
              <a:t>1)-order </a:t>
            </a:r>
            <a:r>
              <a:rPr sz="2400" spc="-5" dirty="0">
                <a:latin typeface="Times New Roman"/>
                <a:cs typeface="Times New Roman"/>
              </a:rPr>
              <a:t>Markov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Hidden Markov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6D4FFB-FBF2-A84B-9CB8-5C195CE1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1" y="2509911"/>
            <a:ext cx="83720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Hidden Markov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89CE8F-8EF2-9E4B-9E36-09F57466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2200"/>
            <a:ext cx="9144000" cy="4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Hidden Markov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361141-8223-B442-A51B-E255A25C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373" y="421589"/>
            <a:ext cx="316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Unknown</a:t>
            </a:r>
            <a:r>
              <a:rPr spc="-95" dirty="0"/>
              <a:t> </a:t>
            </a:r>
            <a:r>
              <a:rPr dirty="0"/>
              <a:t>Words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569200" cy="4459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16839" indent="-342900" algn="just">
              <a:lnSpc>
                <a:spcPct val="90000"/>
              </a:lnSpc>
              <a:spcBef>
                <a:spcPts val="484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How to handle words in the test corpus that  did not occur in the training data, i.e. </a:t>
            </a:r>
            <a:r>
              <a:rPr sz="3200" b="1" i="1" dirty="0">
                <a:latin typeface="Times New Roman"/>
                <a:cs typeface="Times New Roman"/>
              </a:rPr>
              <a:t>out</a:t>
            </a:r>
            <a:r>
              <a:rPr sz="3200" b="1" i="1" spc="-1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of  vocabulary </a:t>
            </a:r>
            <a:r>
              <a:rPr sz="3200" dirty="0">
                <a:latin typeface="Times New Roman"/>
                <a:cs typeface="Times New Roman"/>
              </a:rPr>
              <a:t>(OOV)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words?</a:t>
            </a:r>
            <a:endParaRPr sz="3200">
              <a:latin typeface="Times New Roman"/>
              <a:cs typeface="Times New Roman"/>
            </a:endParaRPr>
          </a:p>
          <a:p>
            <a:pPr marL="355600" marR="582930" indent="-342900">
              <a:lnSpc>
                <a:spcPts val="3460"/>
              </a:lnSpc>
              <a:spcBef>
                <a:spcPts val="81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Train a model that includes an explicit  symbol for an unknown word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(&lt;UNK&gt;).</a:t>
            </a:r>
            <a:endParaRPr sz="3200">
              <a:latin typeface="Times New Roman"/>
              <a:cs typeface="Times New Roman"/>
            </a:endParaRPr>
          </a:p>
          <a:p>
            <a:pPr marL="756285" marR="497205" lvl="1" indent="-286385">
              <a:lnSpc>
                <a:spcPts val="3020"/>
              </a:lnSpc>
              <a:spcBef>
                <a:spcPts val="67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a vocabulary in advance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replace  other words in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training corpus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ts val="2985"/>
              </a:lnSpc>
            </a:pP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&lt;UNK&gt;.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3030"/>
              </a:lnSpc>
              <a:spcBef>
                <a:spcPts val="71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Replace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first occurrence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each word in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training data with</a:t>
            </a:r>
            <a:r>
              <a:rPr sz="28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&lt;UNK&gt;.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421589"/>
            <a:ext cx="37198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55" dirty="0"/>
              <a:t> </a:t>
            </a:r>
            <a:r>
              <a:rPr spc="-5" dirty="0"/>
              <a:t>Combination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760603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652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As N increases, the power (expressiveness)  of an N-gram model increases, </a:t>
            </a:r>
            <a:r>
              <a:rPr sz="3200" b="1" i="1" dirty="0">
                <a:latin typeface="Times New Roman"/>
                <a:cs typeface="Times New Roman"/>
              </a:rPr>
              <a:t>but </a:t>
            </a:r>
            <a:r>
              <a:rPr sz="3200" dirty="0">
                <a:latin typeface="Times New Roman"/>
                <a:cs typeface="Times New Roman"/>
              </a:rPr>
              <a:t>the  ability to estimate accurate parameters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  sparse data decreases (i.e.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smoothing  problem gets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worse).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general approach is to combine the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  of multiple N-gram models of increasing  complexity (i.e. increasing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553" y="421589"/>
            <a:ext cx="1804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7447915" cy="3789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36294" indent="-342900">
              <a:lnSpc>
                <a:spcPts val="302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Language models assign a probability that a  sentence is a legal </a:t>
            </a:r>
            <a:r>
              <a:rPr sz="2800" dirty="0">
                <a:latin typeface="Times New Roman"/>
                <a:cs typeface="Times New Roman"/>
              </a:rPr>
              <a:t>string </a:t>
            </a:r>
            <a:r>
              <a:rPr sz="2800" spc="-5" dirty="0">
                <a:latin typeface="Times New Roman"/>
                <a:cs typeface="Times New Roman"/>
              </a:rPr>
              <a:t>in 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 dirty="0">
              <a:latin typeface="Times New Roman"/>
              <a:cs typeface="Times New Roman"/>
            </a:endParaRPr>
          </a:p>
          <a:p>
            <a:pPr marL="355600" marR="557530" indent="-342900">
              <a:lnSpc>
                <a:spcPts val="3020"/>
              </a:lnSpc>
              <a:spcBef>
                <a:spcPts val="6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 </a:t>
            </a:r>
            <a:r>
              <a:rPr sz="2800" dirty="0">
                <a:latin typeface="Times New Roman"/>
                <a:cs typeface="Times New Roman"/>
              </a:rPr>
              <a:t>useful </a:t>
            </a:r>
            <a:r>
              <a:rPr sz="2800" spc="-5" dirty="0">
                <a:latin typeface="Times New Roman"/>
                <a:cs typeface="Times New Roman"/>
              </a:rPr>
              <a:t>as a component of </a:t>
            </a:r>
            <a:r>
              <a:rPr sz="2800" spc="-10" dirty="0">
                <a:latin typeface="Times New Roman"/>
                <a:cs typeface="Times New Roman"/>
              </a:rPr>
              <a:t>many NLP  </a:t>
            </a:r>
            <a:r>
              <a:rPr sz="2800" spc="-5" dirty="0">
                <a:latin typeface="Times New Roman"/>
                <a:cs typeface="Times New Roman"/>
              </a:rPr>
              <a:t>systems, such as ASR, </a:t>
            </a:r>
            <a:r>
              <a:rPr sz="2800" spc="-10" dirty="0">
                <a:latin typeface="Times New Roman"/>
                <a:cs typeface="Times New Roman"/>
              </a:rPr>
              <a:t>OCR,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MT.</a:t>
            </a:r>
            <a:endParaRPr sz="2800" dirty="0">
              <a:latin typeface="Times New Roman"/>
              <a:cs typeface="Times New Roman"/>
            </a:endParaRPr>
          </a:p>
          <a:p>
            <a:pPr marL="355600" marR="892175" indent="-342900" algn="just">
              <a:lnSpc>
                <a:spcPct val="90000"/>
              </a:lnSpc>
              <a:spcBef>
                <a:spcPts val="635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 N-gram models are easy to train on  corpora and can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useful estimates of  sentence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likelihood.</a:t>
            </a:r>
            <a:endParaRPr sz="2800" dirty="0">
              <a:latin typeface="Times New Roman"/>
              <a:cs typeface="Times New Roman"/>
            </a:endParaRPr>
          </a:p>
          <a:p>
            <a:pPr marL="355600" marR="332105" indent="-342900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N-gram gives inaccurate parameters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models  trained on sparse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697230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lang="en-US" sz="2800" spc="-5">
                <a:latin typeface="Times New Roman"/>
                <a:cs typeface="Times New Roman"/>
              </a:rPr>
              <a:t>Part of </a:t>
            </a:r>
            <a:r>
              <a:rPr lang="en-US" sz="2800" spc="-5" dirty="0">
                <a:latin typeface="Times New Roman"/>
                <a:cs typeface="Times New Roman"/>
              </a:rPr>
              <a:t>t</a:t>
            </a:r>
            <a:r>
              <a:rPr sz="2800" spc="-5">
                <a:latin typeface="Times New Roman"/>
                <a:cs typeface="Times New Roman"/>
              </a:rPr>
              <a:t>hese </a:t>
            </a:r>
            <a:r>
              <a:rPr sz="2800" spc="-5" dirty="0">
                <a:latin typeface="Times New Roman"/>
                <a:cs typeface="Times New Roman"/>
              </a:rPr>
              <a:t>slides are developed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Raymond  J.Mooney’s slides from University of Texas at  Austin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  <a:hlinkClick r:id="rId2"/>
              </a:rPr>
              <a:t>http://www.cs.utexas.edu/~mooney/cs388/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80" y="421589"/>
            <a:ext cx="541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 Language</a:t>
            </a:r>
            <a:r>
              <a:rPr spc="-70" dirty="0"/>
              <a:t> </a:t>
            </a:r>
            <a:r>
              <a:rPr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120890" cy="4001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idea behind NLP: To give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computers  the ability to process human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</a:p>
          <a:p>
            <a:pPr marL="355600" marR="76835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 get computers to perform useful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tasks  involving human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language: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Dialogue</a:t>
            </a:r>
            <a:r>
              <a:rPr sz="28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Cleverbot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Machine</a:t>
            </a:r>
            <a:r>
              <a:rPr sz="28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translation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Question answering (Search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engines)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80" y="421589"/>
            <a:ext cx="541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 Language</a:t>
            </a:r>
            <a:r>
              <a:rPr spc="-70" dirty="0"/>
              <a:t> </a:t>
            </a:r>
            <a:r>
              <a:rPr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94231"/>
            <a:ext cx="7068820" cy="3855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Knowledge 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One of the important information about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language: Is a </a:t>
            </a:r>
            <a:r>
              <a:rPr sz="3200" spc="-5" dirty="0">
                <a:latin typeface="Times New Roman"/>
                <a:cs typeface="Times New Roman"/>
              </a:rPr>
              <a:t>string </a:t>
            </a:r>
            <a:r>
              <a:rPr sz="3200" dirty="0">
                <a:latin typeface="Times New Roman"/>
                <a:cs typeface="Times New Roman"/>
              </a:rPr>
              <a:t>a valid member of a  language or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not?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Word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Phrase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CC00"/>
                </a:solidFill>
                <a:latin typeface="Times New Roman"/>
                <a:cs typeface="Times New Roman"/>
              </a:rPr>
              <a:t>–</a:t>
            </a:r>
            <a:r>
              <a:rPr sz="2800" spc="15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792" y="421589"/>
            <a:ext cx="3316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spc="-8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611745" cy="4660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Formal grammars (e.g. regular, context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free)  give a hard “binary” </a:t>
            </a:r>
            <a:r>
              <a:rPr sz="3200" spc="5" dirty="0">
                <a:latin typeface="Times New Roman"/>
                <a:cs typeface="Times New Roman"/>
              </a:rPr>
              <a:t>model </a:t>
            </a:r>
            <a:r>
              <a:rPr sz="3200" dirty="0">
                <a:latin typeface="Times New Roman"/>
                <a:cs typeface="Times New Roman"/>
              </a:rPr>
              <a:t>of the legal  sentences in 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630555" indent="-342900">
              <a:lnSpc>
                <a:spcPct val="9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 NLP, a </a:t>
            </a:r>
            <a:r>
              <a:rPr sz="3200" b="1" i="1" dirty="0">
                <a:latin typeface="Times New Roman"/>
                <a:cs typeface="Times New Roman"/>
              </a:rPr>
              <a:t>probabilistic </a:t>
            </a:r>
            <a:r>
              <a:rPr sz="3200" dirty="0">
                <a:latin typeface="Times New Roman"/>
                <a:cs typeface="Times New Roman"/>
              </a:rPr>
              <a:t>model of a  language that gives a probability that a  string is a member of a language is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  useful.</a:t>
            </a:r>
            <a:endParaRPr sz="3200">
              <a:latin typeface="Times New Roman"/>
              <a:cs typeface="Times New Roman"/>
            </a:endParaRPr>
          </a:p>
          <a:p>
            <a:pPr marL="355600" marR="46355" indent="-342900">
              <a:lnSpc>
                <a:spcPct val="90000"/>
              </a:lnSpc>
              <a:spcBef>
                <a:spcPts val="76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 specify a correct probability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distribution,  the probability of all sentences in a  language must sum 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421589"/>
            <a:ext cx="4816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 of Language</a:t>
            </a:r>
            <a:r>
              <a:rPr spc="-7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9468" y="1304913"/>
            <a:ext cx="7852409" cy="47186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Speech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 marL="756285" marR="169545" lvl="1" indent="-286385">
              <a:lnSpc>
                <a:spcPts val="2600"/>
              </a:lnSpc>
              <a:spcBef>
                <a:spcPts val="62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“I ate a cherry” is a 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than “Eye</a:t>
            </a:r>
            <a:r>
              <a:rPr sz="2400" spc="-16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eight  uh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Jerry”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OCR &amp; Handwriting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 probable sentences are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 correct</a:t>
            </a:r>
            <a:r>
              <a:rPr sz="2400" spc="-2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readings.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translation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 likely sentences are probably better</a:t>
            </a:r>
            <a:r>
              <a:rPr sz="2400" spc="-1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translations.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 likely sentences are probably better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NL</a:t>
            </a:r>
            <a:r>
              <a:rPr sz="2400" spc="-2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generations.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Context sensitive </a:t>
            </a:r>
            <a:r>
              <a:rPr sz="2800" dirty="0">
                <a:latin typeface="Times New Roman"/>
                <a:cs typeface="Times New Roman"/>
              </a:rPr>
              <a:t>spelling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“Their are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problems wit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this</a:t>
            </a:r>
            <a:r>
              <a:rPr sz="2400" spc="-8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sentence.”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501" y="421589"/>
            <a:ext cx="4178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Completion Prediction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7621905" cy="358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956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language model also supports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predicting  the completion of 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sentence.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  <a:tab pos="523113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Please turn off your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cell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  <a:tab pos="530225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Your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program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does</a:t>
            </a:r>
            <a:r>
              <a:rPr sz="2800" spc="-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not</a:t>
            </a:r>
            <a:r>
              <a:rPr sz="28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imes New Roman"/>
                <a:cs typeface="Times New Roman"/>
              </a:rPr>
              <a:t>Predictive text input </a:t>
            </a:r>
            <a:r>
              <a:rPr sz="3200" dirty="0">
                <a:latin typeface="Times New Roman"/>
                <a:cs typeface="Times New Roman"/>
              </a:rPr>
              <a:t>systems can guess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  you are typing and give choices on how to  complete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21" y="457200"/>
            <a:ext cx="5818758" cy="553998"/>
          </a:xfrm>
        </p:spPr>
        <p:txBody>
          <a:bodyPr/>
          <a:lstStyle/>
          <a:p>
            <a:pPr algn="ctr"/>
            <a:r>
              <a:rPr lang="en-US" dirty="0"/>
              <a:t>Part of Speech Tagging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AA615-2B4E-6749-BA02-9AA6EAE8D778}"/>
              </a:ext>
            </a:extLst>
          </p:cNvPr>
          <p:cNvSpPr/>
          <p:nvPr/>
        </p:nvSpPr>
        <p:spPr>
          <a:xfrm>
            <a:off x="685800" y="1752600"/>
            <a:ext cx="8150860" cy="639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important use-case for language models is part-of-speech tagging. We’ll explore this in detail in this presentation and try to solve this in code too.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saw Jane.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saw Will.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E902E-6EAE-704B-A9C9-1F24F727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03065"/>
              </p:ext>
            </p:extLst>
          </p:nvPr>
        </p:nvGraphicFramePr>
        <p:xfrm>
          <a:off x="1713230" y="4531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0900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18606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9930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7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5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20" y="457200"/>
            <a:ext cx="6947979" cy="553998"/>
          </a:xfrm>
        </p:spPr>
        <p:txBody>
          <a:bodyPr/>
          <a:lstStyle/>
          <a:p>
            <a:pPr algn="l"/>
            <a:r>
              <a:rPr lang="en-US" dirty="0"/>
              <a:t>Part of Speech Tagging - Dilemma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AA615-2B4E-6749-BA02-9AA6EAE8D778}"/>
              </a:ext>
            </a:extLst>
          </p:cNvPr>
          <p:cNvSpPr/>
          <p:nvPr/>
        </p:nvSpPr>
        <p:spPr>
          <a:xfrm>
            <a:off x="685800" y="1253423"/>
            <a:ext cx="8150860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765"/>
              </a:spcBef>
              <a:buClr>
                <a:srgbClr val="FF0000"/>
              </a:buClr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will see Jane.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will see Will.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Sentence:- Mary will see Will.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E902E-6EAE-704B-A9C9-1F24F727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9845"/>
              </p:ext>
            </p:extLst>
          </p:nvPr>
        </p:nvGraphicFramePr>
        <p:xfrm>
          <a:off x="171323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0900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18606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9930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7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5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3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3BF9-9042-8B41-AEB3-CDF68E7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20" y="457200"/>
            <a:ext cx="6947979" cy="553998"/>
          </a:xfrm>
        </p:spPr>
        <p:txBody>
          <a:bodyPr/>
          <a:lstStyle/>
          <a:p>
            <a:pPr algn="l"/>
            <a:r>
              <a:rPr lang="en-US" dirty="0"/>
              <a:t>Bi-Grams (n-gram approach)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AA615-2B4E-6749-BA02-9AA6EAE8D778}"/>
              </a:ext>
            </a:extLst>
          </p:cNvPr>
          <p:cNvSpPr/>
          <p:nvPr/>
        </p:nvSpPr>
        <p:spPr>
          <a:xfrm>
            <a:off x="685800" y="1253423"/>
            <a:ext cx="8150860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765"/>
              </a:spcBef>
              <a:buClr>
                <a:srgbClr val="FF0000"/>
              </a:buClr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will see Jane.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will see Will.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765"/>
              </a:spcBef>
              <a:buClr>
                <a:srgbClr val="FF0000"/>
              </a:buClr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Sentence:- Mary will see Will.</a:t>
            </a: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UNK n-gram.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E902E-6EAE-704B-A9C9-1F24F727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16773"/>
              </p:ext>
            </p:extLst>
          </p:nvPr>
        </p:nvGraphicFramePr>
        <p:xfrm>
          <a:off x="1713230" y="2743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809004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18606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99303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75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V-N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Mary-will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7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Will-see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See-Jane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Jane-will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See-will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1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690</Words>
  <Application>Microsoft Macintosh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Language Models</vt:lpstr>
      <vt:lpstr>Natural Language Processing</vt:lpstr>
      <vt:lpstr>Natural Language Processing</vt:lpstr>
      <vt:lpstr>Language Models</vt:lpstr>
      <vt:lpstr>Uses of Language Models</vt:lpstr>
      <vt:lpstr>Completion Prediction</vt:lpstr>
      <vt:lpstr>Part of Speech Tagging</vt:lpstr>
      <vt:lpstr>Part of Speech Tagging - Dilemma</vt:lpstr>
      <vt:lpstr>Bi-Grams (n-gram approach)</vt:lpstr>
      <vt:lpstr>N-Gram Word Models</vt:lpstr>
      <vt:lpstr>Hidden Markov Model</vt:lpstr>
      <vt:lpstr>Hidden Markov Model</vt:lpstr>
      <vt:lpstr>Hidden Markov Model</vt:lpstr>
      <vt:lpstr>Unknown Words</vt:lpstr>
      <vt:lpstr>Model Combination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Shantanu</dc:creator>
  <cp:lastModifiedBy>Shantanu</cp:lastModifiedBy>
  <cp:revision>6</cp:revision>
  <dcterms:created xsi:type="dcterms:W3CDTF">2019-05-30T17:04:03Z</dcterms:created>
  <dcterms:modified xsi:type="dcterms:W3CDTF">2019-06-09T05:18:11Z</dcterms:modified>
</cp:coreProperties>
</file>