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256" r:id="rId3"/>
    <p:sldId id="258" r:id="rId4"/>
    <p:sldId id="328" r:id="rId5"/>
    <p:sldId id="863" r:id="rId6"/>
    <p:sldId id="314" r:id="rId7"/>
    <p:sldId id="567" r:id="rId8"/>
    <p:sldId id="490" r:id="rId9"/>
    <p:sldId id="335" r:id="rId10"/>
    <p:sldId id="324" r:id="rId11"/>
    <p:sldId id="262" r:id="rId12"/>
    <p:sldId id="864" r:id="rId13"/>
    <p:sldId id="323" r:id="rId14"/>
    <p:sldId id="332" r:id="rId15"/>
    <p:sldId id="865" r:id="rId16"/>
    <p:sldId id="267" r:id="rId17"/>
    <p:sldId id="270" r:id="rId18"/>
    <p:sldId id="271" r:id="rId19"/>
    <p:sldId id="265" r:id="rId20"/>
    <p:sldId id="266" r:id="rId21"/>
    <p:sldId id="334" r:id="rId22"/>
    <p:sldId id="866" r:id="rId23"/>
    <p:sldId id="336" r:id="rId24"/>
    <p:sldId id="272" r:id="rId25"/>
    <p:sldId id="273" r:id="rId26"/>
    <p:sldId id="274" r:id="rId27"/>
    <p:sldId id="276" r:id="rId28"/>
    <p:sldId id="867" r:id="rId29"/>
    <p:sldId id="277" r:id="rId30"/>
    <p:sldId id="280" r:id="rId31"/>
    <p:sldId id="279" r:id="rId32"/>
    <p:sldId id="278" r:id="rId33"/>
    <p:sldId id="847" r:id="rId34"/>
    <p:sldId id="848" r:id="rId35"/>
    <p:sldId id="849" r:id="rId36"/>
    <p:sldId id="282" r:id="rId37"/>
    <p:sldId id="283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348" r:id="rId48"/>
    <p:sldId id="317" r:id="rId49"/>
    <p:sldId id="31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270"/>
    <a:srgbClr val="FFFFFF"/>
    <a:srgbClr val="4F2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35" autoAdjust="0"/>
    <p:restoredTop sz="86284" autoAdjust="0"/>
  </p:normalViewPr>
  <p:slideViewPr>
    <p:cSldViewPr snapToGrid="0">
      <p:cViewPr varScale="1">
        <p:scale>
          <a:sx n="114" d="100"/>
          <a:sy n="114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E81E82-9CE3-4A03-9734-A16EF59CF67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6DE175A-B356-45EF-ACBC-8E95518E5F27}">
      <dgm:prSet phldrT="[Text]"/>
      <dgm:spPr/>
      <dgm:t>
        <a:bodyPr/>
        <a:lstStyle/>
        <a:p>
          <a:r>
            <a:rPr lang="en-US" b="1" dirty="0"/>
            <a:t>An increase in EDV = An increase in preload</a:t>
          </a:r>
          <a:endParaRPr lang="en-US" dirty="0"/>
        </a:p>
      </dgm:t>
    </dgm:pt>
    <dgm:pt modelId="{60687A0D-BCBD-4165-8F71-B63FFBA469F1}" type="parTrans" cxnId="{DAF55A3C-5586-486D-8C61-D7E5A447DE59}">
      <dgm:prSet/>
      <dgm:spPr/>
      <dgm:t>
        <a:bodyPr/>
        <a:lstStyle/>
        <a:p>
          <a:endParaRPr lang="en-US"/>
        </a:p>
      </dgm:t>
    </dgm:pt>
    <dgm:pt modelId="{4CCC741A-A7E2-471C-B2F1-256B1D6FD409}" type="sibTrans" cxnId="{DAF55A3C-5586-486D-8C61-D7E5A447DE59}">
      <dgm:prSet/>
      <dgm:spPr/>
      <dgm:t>
        <a:bodyPr/>
        <a:lstStyle/>
        <a:p>
          <a:endParaRPr lang="en-US"/>
        </a:p>
      </dgm:t>
    </dgm:pt>
    <dgm:pt modelId="{73AE8798-16D6-4B18-9481-8E7BD17C20F3}">
      <dgm:prSet phldrT="[Text]"/>
      <dgm:spPr/>
      <dgm:t>
        <a:bodyPr/>
        <a:lstStyle/>
        <a:p>
          <a:r>
            <a:rPr lang="en-US" b="1" dirty="0"/>
            <a:t>Increases the stretch of myocardial cells</a:t>
          </a:r>
          <a:endParaRPr lang="en-US" dirty="0"/>
        </a:p>
      </dgm:t>
    </dgm:pt>
    <dgm:pt modelId="{B39581FE-10DC-4C36-B62E-723A9B684C45}" type="parTrans" cxnId="{037EE1E3-291D-425F-9BDF-2E727D9BEBA2}">
      <dgm:prSet/>
      <dgm:spPr/>
      <dgm:t>
        <a:bodyPr/>
        <a:lstStyle/>
        <a:p>
          <a:endParaRPr lang="en-US"/>
        </a:p>
      </dgm:t>
    </dgm:pt>
    <dgm:pt modelId="{F38D5BC0-AFB1-49C9-989E-81837938EF1A}" type="sibTrans" cxnId="{037EE1E3-291D-425F-9BDF-2E727D9BEBA2}">
      <dgm:prSet/>
      <dgm:spPr/>
      <dgm:t>
        <a:bodyPr/>
        <a:lstStyle/>
        <a:p>
          <a:endParaRPr lang="en-US"/>
        </a:p>
      </dgm:t>
    </dgm:pt>
    <dgm:pt modelId="{AB46FFFD-8DD5-477C-8837-FDFFBC96BBFA}">
      <dgm:prSet phldrT="[Text]"/>
      <dgm:spPr/>
      <dgm:t>
        <a:bodyPr/>
        <a:lstStyle/>
        <a:p>
          <a:r>
            <a:rPr lang="en-US" b="1" dirty="0"/>
            <a:t>Increases the force of contraction of these cells when the heart contracts</a:t>
          </a:r>
          <a:endParaRPr lang="en-US" dirty="0"/>
        </a:p>
      </dgm:t>
    </dgm:pt>
    <dgm:pt modelId="{796C527D-1A84-4C25-9925-6F9340587DFE}" type="parTrans" cxnId="{306DF8E1-654D-49FA-9B52-F09FC6465794}">
      <dgm:prSet/>
      <dgm:spPr/>
      <dgm:t>
        <a:bodyPr/>
        <a:lstStyle/>
        <a:p>
          <a:endParaRPr lang="en-US"/>
        </a:p>
      </dgm:t>
    </dgm:pt>
    <dgm:pt modelId="{912673DE-60E0-4B3F-8C71-CDF140272DC6}" type="sibTrans" cxnId="{306DF8E1-654D-49FA-9B52-F09FC6465794}">
      <dgm:prSet/>
      <dgm:spPr/>
      <dgm:t>
        <a:bodyPr/>
        <a:lstStyle/>
        <a:p>
          <a:endParaRPr lang="en-US"/>
        </a:p>
      </dgm:t>
    </dgm:pt>
    <dgm:pt modelId="{DB4396B9-B132-4A16-ABAB-AEC084E54F3B}">
      <dgm:prSet/>
      <dgm:spPr/>
      <dgm:t>
        <a:bodyPr/>
        <a:lstStyle/>
        <a:p>
          <a:r>
            <a:rPr lang="en-US" b="1" dirty="0"/>
            <a:t>Increases the amount of blood ejected</a:t>
          </a:r>
        </a:p>
      </dgm:t>
    </dgm:pt>
    <dgm:pt modelId="{93E37EF2-BD26-4684-B043-C64BCD8B7AF8}" type="parTrans" cxnId="{796AB29E-494F-4F9C-A642-0F62306AE9D1}">
      <dgm:prSet/>
      <dgm:spPr/>
      <dgm:t>
        <a:bodyPr/>
        <a:lstStyle/>
        <a:p>
          <a:endParaRPr lang="en-US"/>
        </a:p>
      </dgm:t>
    </dgm:pt>
    <dgm:pt modelId="{F2CF2A25-8437-4ED3-B06F-061AED73CC70}" type="sibTrans" cxnId="{796AB29E-494F-4F9C-A642-0F62306AE9D1}">
      <dgm:prSet/>
      <dgm:spPr/>
      <dgm:t>
        <a:bodyPr/>
        <a:lstStyle/>
        <a:p>
          <a:endParaRPr lang="en-US"/>
        </a:p>
      </dgm:t>
    </dgm:pt>
    <dgm:pt modelId="{5D738CEC-53F6-4FEC-919B-F97B21C69B95}">
      <dgm:prSet/>
      <dgm:spPr/>
      <dgm:t>
        <a:bodyPr/>
        <a:lstStyle/>
        <a:p>
          <a:r>
            <a:rPr lang="en-US" b="1" dirty="0"/>
            <a:t>Increases Stroke Volume (Increases Cardiac Output)</a:t>
          </a:r>
        </a:p>
      </dgm:t>
    </dgm:pt>
    <dgm:pt modelId="{8F6FB135-D7B5-40F0-A1F6-B6517513D9E0}" type="parTrans" cxnId="{516A38C5-000A-41E3-8DCF-43FF493E8B6C}">
      <dgm:prSet/>
      <dgm:spPr/>
      <dgm:t>
        <a:bodyPr/>
        <a:lstStyle/>
        <a:p>
          <a:endParaRPr lang="en-US"/>
        </a:p>
      </dgm:t>
    </dgm:pt>
    <dgm:pt modelId="{70C37BBC-C1C6-4AAB-8812-B5230A45F567}" type="sibTrans" cxnId="{516A38C5-000A-41E3-8DCF-43FF493E8B6C}">
      <dgm:prSet/>
      <dgm:spPr/>
      <dgm:t>
        <a:bodyPr/>
        <a:lstStyle/>
        <a:p>
          <a:endParaRPr lang="en-US"/>
        </a:p>
      </dgm:t>
    </dgm:pt>
    <dgm:pt modelId="{ABD0BEB6-C071-4BFD-B39E-754DB3BA7447}" type="pres">
      <dgm:prSet presAssocID="{D5E81E82-9CE3-4A03-9734-A16EF59CF675}" presName="linearFlow" presStyleCnt="0">
        <dgm:presLayoutVars>
          <dgm:resizeHandles val="exact"/>
        </dgm:presLayoutVars>
      </dgm:prSet>
      <dgm:spPr/>
    </dgm:pt>
    <dgm:pt modelId="{994CE745-EA9A-4B5A-AD69-7787F8EF1D3E}" type="pres">
      <dgm:prSet presAssocID="{86DE175A-B356-45EF-ACBC-8E95518E5F27}" presName="node" presStyleLbl="node1" presStyleIdx="0" presStyleCnt="5" custScaleX="333333">
        <dgm:presLayoutVars>
          <dgm:bulletEnabled val="1"/>
        </dgm:presLayoutVars>
      </dgm:prSet>
      <dgm:spPr/>
    </dgm:pt>
    <dgm:pt modelId="{9546184D-FCC6-41C6-9EE3-1C4A9DDC57EE}" type="pres">
      <dgm:prSet presAssocID="{4CCC741A-A7E2-471C-B2F1-256B1D6FD409}" presName="sibTrans" presStyleLbl="sibTrans2D1" presStyleIdx="0" presStyleCnt="4"/>
      <dgm:spPr/>
    </dgm:pt>
    <dgm:pt modelId="{D298A725-A7E1-459F-854E-AD9D34644F6A}" type="pres">
      <dgm:prSet presAssocID="{4CCC741A-A7E2-471C-B2F1-256B1D6FD409}" presName="connectorText" presStyleLbl="sibTrans2D1" presStyleIdx="0" presStyleCnt="4"/>
      <dgm:spPr/>
    </dgm:pt>
    <dgm:pt modelId="{0ED23535-2A9E-419C-B52B-2B5CAA337C59}" type="pres">
      <dgm:prSet presAssocID="{73AE8798-16D6-4B18-9481-8E7BD17C20F3}" presName="node" presStyleLbl="node1" presStyleIdx="1" presStyleCnt="5" custScaleX="333333">
        <dgm:presLayoutVars>
          <dgm:bulletEnabled val="1"/>
        </dgm:presLayoutVars>
      </dgm:prSet>
      <dgm:spPr/>
    </dgm:pt>
    <dgm:pt modelId="{A6A207D3-92B1-4347-9843-91F46564124E}" type="pres">
      <dgm:prSet presAssocID="{F38D5BC0-AFB1-49C9-989E-81837938EF1A}" presName="sibTrans" presStyleLbl="sibTrans2D1" presStyleIdx="1" presStyleCnt="4"/>
      <dgm:spPr/>
    </dgm:pt>
    <dgm:pt modelId="{55199643-EFFB-40C6-8C26-9FCC55CCBBBE}" type="pres">
      <dgm:prSet presAssocID="{F38D5BC0-AFB1-49C9-989E-81837938EF1A}" presName="connectorText" presStyleLbl="sibTrans2D1" presStyleIdx="1" presStyleCnt="4"/>
      <dgm:spPr/>
    </dgm:pt>
    <dgm:pt modelId="{8B9BA2D5-B65E-4721-9DA6-E6795EE0257A}" type="pres">
      <dgm:prSet presAssocID="{AB46FFFD-8DD5-477C-8837-FDFFBC96BBFA}" presName="node" presStyleLbl="node1" presStyleIdx="2" presStyleCnt="5" custScaleX="333333">
        <dgm:presLayoutVars>
          <dgm:bulletEnabled val="1"/>
        </dgm:presLayoutVars>
      </dgm:prSet>
      <dgm:spPr/>
    </dgm:pt>
    <dgm:pt modelId="{9785C9B1-68AD-4F46-B810-78E55EC72ACF}" type="pres">
      <dgm:prSet presAssocID="{912673DE-60E0-4B3F-8C71-CDF140272DC6}" presName="sibTrans" presStyleLbl="sibTrans2D1" presStyleIdx="2" presStyleCnt="4"/>
      <dgm:spPr/>
    </dgm:pt>
    <dgm:pt modelId="{CCB61430-D1F3-4EDF-8C43-1C9B52C15CA2}" type="pres">
      <dgm:prSet presAssocID="{912673DE-60E0-4B3F-8C71-CDF140272DC6}" presName="connectorText" presStyleLbl="sibTrans2D1" presStyleIdx="2" presStyleCnt="4"/>
      <dgm:spPr/>
    </dgm:pt>
    <dgm:pt modelId="{3191191A-92AF-4B49-8D0F-00696681FDAF}" type="pres">
      <dgm:prSet presAssocID="{DB4396B9-B132-4A16-ABAB-AEC084E54F3B}" presName="node" presStyleLbl="node1" presStyleIdx="3" presStyleCnt="5" custScaleX="332409">
        <dgm:presLayoutVars>
          <dgm:bulletEnabled val="1"/>
        </dgm:presLayoutVars>
      </dgm:prSet>
      <dgm:spPr/>
    </dgm:pt>
    <dgm:pt modelId="{A9B34852-809E-4FC7-871C-D9E8C677BEA7}" type="pres">
      <dgm:prSet presAssocID="{F2CF2A25-8437-4ED3-B06F-061AED73CC70}" presName="sibTrans" presStyleLbl="sibTrans2D1" presStyleIdx="3" presStyleCnt="4"/>
      <dgm:spPr/>
    </dgm:pt>
    <dgm:pt modelId="{6454B590-7856-4A55-AE4F-CB5EA249FDC1}" type="pres">
      <dgm:prSet presAssocID="{F2CF2A25-8437-4ED3-B06F-061AED73CC70}" presName="connectorText" presStyleLbl="sibTrans2D1" presStyleIdx="3" presStyleCnt="4"/>
      <dgm:spPr/>
    </dgm:pt>
    <dgm:pt modelId="{F269B9A8-4EBB-4A85-9CFC-DB73D7BF3074}" type="pres">
      <dgm:prSet presAssocID="{5D738CEC-53F6-4FEC-919B-F97B21C69B95}" presName="node" presStyleLbl="node1" presStyleIdx="4" presStyleCnt="5" custScaleX="327295">
        <dgm:presLayoutVars>
          <dgm:bulletEnabled val="1"/>
        </dgm:presLayoutVars>
      </dgm:prSet>
      <dgm:spPr/>
    </dgm:pt>
  </dgm:ptLst>
  <dgm:cxnLst>
    <dgm:cxn modelId="{EA8B8C20-03A4-47DC-BBDC-80BC2B4712B4}" type="presOf" srcId="{F2CF2A25-8437-4ED3-B06F-061AED73CC70}" destId="{6454B590-7856-4A55-AE4F-CB5EA249FDC1}" srcOrd="1" destOrd="0" presId="urn:microsoft.com/office/officeart/2005/8/layout/process2"/>
    <dgm:cxn modelId="{9B497D36-F3C3-4055-8FA8-A0D463B9BBD7}" type="presOf" srcId="{912673DE-60E0-4B3F-8C71-CDF140272DC6}" destId="{CCB61430-D1F3-4EDF-8C43-1C9B52C15CA2}" srcOrd="1" destOrd="0" presId="urn:microsoft.com/office/officeart/2005/8/layout/process2"/>
    <dgm:cxn modelId="{DAF55A3C-5586-486D-8C61-D7E5A447DE59}" srcId="{D5E81E82-9CE3-4A03-9734-A16EF59CF675}" destId="{86DE175A-B356-45EF-ACBC-8E95518E5F27}" srcOrd="0" destOrd="0" parTransId="{60687A0D-BCBD-4165-8F71-B63FFBA469F1}" sibTransId="{4CCC741A-A7E2-471C-B2F1-256B1D6FD409}"/>
    <dgm:cxn modelId="{A6AAFE46-A675-4203-B6D0-633247358B87}" type="presOf" srcId="{F2CF2A25-8437-4ED3-B06F-061AED73CC70}" destId="{A9B34852-809E-4FC7-871C-D9E8C677BEA7}" srcOrd="0" destOrd="0" presId="urn:microsoft.com/office/officeart/2005/8/layout/process2"/>
    <dgm:cxn modelId="{3E3C216D-739D-4A33-9FC1-A0204F6DA021}" type="presOf" srcId="{912673DE-60E0-4B3F-8C71-CDF140272DC6}" destId="{9785C9B1-68AD-4F46-B810-78E55EC72ACF}" srcOrd="0" destOrd="0" presId="urn:microsoft.com/office/officeart/2005/8/layout/process2"/>
    <dgm:cxn modelId="{161AAC6F-2CFD-4BD6-9586-3D275892BB5A}" type="presOf" srcId="{73AE8798-16D6-4B18-9481-8E7BD17C20F3}" destId="{0ED23535-2A9E-419C-B52B-2B5CAA337C59}" srcOrd="0" destOrd="0" presId="urn:microsoft.com/office/officeart/2005/8/layout/process2"/>
    <dgm:cxn modelId="{D9E11759-F8F2-4CB8-83F2-5651595E1F25}" type="presOf" srcId="{D5E81E82-9CE3-4A03-9734-A16EF59CF675}" destId="{ABD0BEB6-C071-4BFD-B39E-754DB3BA7447}" srcOrd="0" destOrd="0" presId="urn:microsoft.com/office/officeart/2005/8/layout/process2"/>
    <dgm:cxn modelId="{14D16989-9337-4AA0-B3C0-0D3E2806ED20}" type="presOf" srcId="{4CCC741A-A7E2-471C-B2F1-256B1D6FD409}" destId="{D298A725-A7E1-459F-854E-AD9D34644F6A}" srcOrd="1" destOrd="0" presId="urn:microsoft.com/office/officeart/2005/8/layout/process2"/>
    <dgm:cxn modelId="{796AB29E-494F-4F9C-A642-0F62306AE9D1}" srcId="{D5E81E82-9CE3-4A03-9734-A16EF59CF675}" destId="{DB4396B9-B132-4A16-ABAB-AEC084E54F3B}" srcOrd="3" destOrd="0" parTransId="{93E37EF2-BD26-4684-B043-C64BCD8B7AF8}" sibTransId="{F2CF2A25-8437-4ED3-B06F-061AED73CC70}"/>
    <dgm:cxn modelId="{73CB0AAA-AE0C-420A-9535-E5F5A854A6DA}" type="presOf" srcId="{4CCC741A-A7E2-471C-B2F1-256B1D6FD409}" destId="{9546184D-FCC6-41C6-9EE3-1C4A9DDC57EE}" srcOrd="0" destOrd="0" presId="urn:microsoft.com/office/officeart/2005/8/layout/process2"/>
    <dgm:cxn modelId="{56FB1EB1-0445-44DA-B4A6-CFF96295F950}" type="presOf" srcId="{F38D5BC0-AFB1-49C9-989E-81837938EF1A}" destId="{55199643-EFFB-40C6-8C26-9FCC55CCBBBE}" srcOrd="1" destOrd="0" presId="urn:microsoft.com/office/officeart/2005/8/layout/process2"/>
    <dgm:cxn modelId="{45718FBC-8A60-426C-B00D-3085EDACF6FB}" type="presOf" srcId="{F38D5BC0-AFB1-49C9-989E-81837938EF1A}" destId="{A6A207D3-92B1-4347-9843-91F46564124E}" srcOrd="0" destOrd="0" presId="urn:microsoft.com/office/officeart/2005/8/layout/process2"/>
    <dgm:cxn modelId="{197DEDC0-92B7-4702-9D2F-0C3B3FFC7C98}" type="presOf" srcId="{5D738CEC-53F6-4FEC-919B-F97B21C69B95}" destId="{F269B9A8-4EBB-4A85-9CFC-DB73D7BF3074}" srcOrd="0" destOrd="0" presId="urn:microsoft.com/office/officeart/2005/8/layout/process2"/>
    <dgm:cxn modelId="{516A38C5-000A-41E3-8DCF-43FF493E8B6C}" srcId="{D5E81E82-9CE3-4A03-9734-A16EF59CF675}" destId="{5D738CEC-53F6-4FEC-919B-F97B21C69B95}" srcOrd="4" destOrd="0" parTransId="{8F6FB135-D7B5-40F0-A1F6-B6517513D9E0}" sibTransId="{70C37BBC-C1C6-4AAB-8812-B5230A45F567}"/>
    <dgm:cxn modelId="{7760BCC6-D557-4D9E-8DEA-2DEBED2C774D}" type="presOf" srcId="{DB4396B9-B132-4A16-ABAB-AEC084E54F3B}" destId="{3191191A-92AF-4B49-8D0F-00696681FDAF}" srcOrd="0" destOrd="0" presId="urn:microsoft.com/office/officeart/2005/8/layout/process2"/>
    <dgm:cxn modelId="{306DF8E1-654D-49FA-9B52-F09FC6465794}" srcId="{D5E81E82-9CE3-4A03-9734-A16EF59CF675}" destId="{AB46FFFD-8DD5-477C-8837-FDFFBC96BBFA}" srcOrd="2" destOrd="0" parTransId="{796C527D-1A84-4C25-9925-6F9340587DFE}" sibTransId="{912673DE-60E0-4B3F-8C71-CDF140272DC6}"/>
    <dgm:cxn modelId="{037EE1E3-291D-425F-9BDF-2E727D9BEBA2}" srcId="{D5E81E82-9CE3-4A03-9734-A16EF59CF675}" destId="{73AE8798-16D6-4B18-9481-8E7BD17C20F3}" srcOrd="1" destOrd="0" parTransId="{B39581FE-10DC-4C36-B62E-723A9B684C45}" sibTransId="{F38D5BC0-AFB1-49C9-989E-81837938EF1A}"/>
    <dgm:cxn modelId="{6C7012F6-D3D3-4006-8B74-FAE5737E2177}" type="presOf" srcId="{AB46FFFD-8DD5-477C-8837-FDFFBC96BBFA}" destId="{8B9BA2D5-B65E-4721-9DA6-E6795EE0257A}" srcOrd="0" destOrd="0" presId="urn:microsoft.com/office/officeart/2005/8/layout/process2"/>
    <dgm:cxn modelId="{36FB69FD-D00B-45DB-A850-753E76739D0A}" type="presOf" srcId="{86DE175A-B356-45EF-ACBC-8E95518E5F27}" destId="{994CE745-EA9A-4B5A-AD69-7787F8EF1D3E}" srcOrd="0" destOrd="0" presId="urn:microsoft.com/office/officeart/2005/8/layout/process2"/>
    <dgm:cxn modelId="{FF85BEC4-99B8-4131-A4D9-D25DAC33DEC2}" type="presParOf" srcId="{ABD0BEB6-C071-4BFD-B39E-754DB3BA7447}" destId="{994CE745-EA9A-4B5A-AD69-7787F8EF1D3E}" srcOrd="0" destOrd="0" presId="urn:microsoft.com/office/officeart/2005/8/layout/process2"/>
    <dgm:cxn modelId="{FD095F49-59DF-42C7-9321-7D8421D11853}" type="presParOf" srcId="{ABD0BEB6-C071-4BFD-B39E-754DB3BA7447}" destId="{9546184D-FCC6-41C6-9EE3-1C4A9DDC57EE}" srcOrd="1" destOrd="0" presId="urn:microsoft.com/office/officeart/2005/8/layout/process2"/>
    <dgm:cxn modelId="{47683F6C-B6EC-425D-AEB0-8C8B4066FA4A}" type="presParOf" srcId="{9546184D-FCC6-41C6-9EE3-1C4A9DDC57EE}" destId="{D298A725-A7E1-459F-854E-AD9D34644F6A}" srcOrd="0" destOrd="0" presId="urn:microsoft.com/office/officeart/2005/8/layout/process2"/>
    <dgm:cxn modelId="{3340D22E-AC96-44D2-A4F8-EB0F4B1FF377}" type="presParOf" srcId="{ABD0BEB6-C071-4BFD-B39E-754DB3BA7447}" destId="{0ED23535-2A9E-419C-B52B-2B5CAA337C59}" srcOrd="2" destOrd="0" presId="urn:microsoft.com/office/officeart/2005/8/layout/process2"/>
    <dgm:cxn modelId="{EBDC0E57-9C4C-40EC-B5D0-E202FA1216B2}" type="presParOf" srcId="{ABD0BEB6-C071-4BFD-B39E-754DB3BA7447}" destId="{A6A207D3-92B1-4347-9843-91F46564124E}" srcOrd="3" destOrd="0" presId="urn:microsoft.com/office/officeart/2005/8/layout/process2"/>
    <dgm:cxn modelId="{97FDA564-762B-4A73-A01F-C3CF456D9CE4}" type="presParOf" srcId="{A6A207D3-92B1-4347-9843-91F46564124E}" destId="{55199643-EFFB-40C6-8C26-9FCC55CCBBBE}" srcOrd="0" destOrd="0" presId="urn:microsoft.com/office/officeart/2005/8/layout/process2"/>
    <dgm:cxn modelId="{C6F6C4E7-8A7B-4520-AB1F-7C116856D3FA}" type="presParOf" srcId="{ABD0BEB6-C071-4BFD-B39E-754DB3BA7447}" destId="{8B9BA2D5-B65E-4721-9DA6-E6795EE0257A}" srcOrd="4" destOrd="0" presId="urn:microsoft.com/office/officeart/2005/8/layout/process2"/>
    <dgm:cxn modelId="{939CCD4F-2F7F-4261-AB46-DF37EEDBC140}" type="presParOf" srcId="{ABD0BEB6-C071-4BFD-B39E-754DB3BA7447}" destId="{9785C9B1-68AD-4F46-B810-78E55EC72ACF}" srcOrd="5" destOrd="0" presId="urn:microsoft.com/office/officeart/2005/8/layout/process2"/>
    <dgm:cxn modelId="{0385FF7F-6613-4055-8F0A-5A12880903B3}" type="presParOf" srcId="{9785C9B1-68AD-4F46-B810-78E55EC72ACF}" destId="{CCB61430-D1F3-4EDF-8C43-1C9B52C15CA2}" srcOrd="0" destOrd="0" presId="urn:microsoft.com/office/officeart/2005/8/layout/process2"/>
    <dgm:cxn modelId="{F2661362-C4A1-49DB-8915-3A94267F5110}" type="presParOf" srcId="{ABD0BEB6-C071-4BFD-B39E-754DB3BA7447}" destId="{3191191A-92AF-4B49-8D0F-00696681FDAF}" srcOrd="6" destOrd="0" presId="urn:microsoft.com/office/officeart/2005/8/layout/process2"/>
    <dgm:cxn modelId="{3A4FD8D6-6BB4-4B90-AB4A-D255D0B45F37}" type="presParOf" srcId="{ABD0BEB6-C071-4BFD-B39E-754DB3BA7447}" destId="{A9B34852-809E-4FC7-871C-D9E8C677BEA7}" srcOrd="7" destOrd="0" presId="urn:microsoft.com/office/officeart/2005/8/layout/process2"/>
    <dgm:cxn modelId="{99CD0A93-73F3-4EF9-AB37-BA98CAD7D9DA}" type="presParOf" srcId="{A9B34852-809E-4FC7-871C-D9E8C677BEA7}" destId="{6454B590-7856-4A55-AE4F-CB5EA249FDC1}" srcOrd="0" destOrd="0" presId="urn:microsoft.com/office/officeart/2005/8/layout/process2"/>
    <dgm:cxn modelId="{A4674B4E-1F0C-45FB-8F05-3AF713123C5A}" type="presParOf" srcId="{ABD0BEB6-C071-4BFD-B39E-754DB3BA7447}" destId="{F269B9A8-4EBB-4A85-9CFC-DB73D7BF3074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CE745-EA9A-4B5A-AD69-7787F8EF1D3E}">
      <dsp:nvSpPr>
        <dsp:cNvPr id="0" name=""/>
        <dsp:cNvSpPr/>
      </dsp:nvSpPr>
      <dsp:spPr>
        <a:xfrm>
          <a:off x="1030683" y="468"/>
          <a:ext cx="7303612" cy="547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An increase in EDV = An increase in preload</a:t>
          </a:r>
          <a:endParaRPr lang="en-US" sz="1600" kern="1200" dirty="0"/>
        </a:p>
      </dsp:txBody>
      <dsp:txXfrm>
        <a:off x="1046727" y="16512"/>
        <a:ext cx="7271524" cy="515683"/>
      </dsp:txXfrm>
    </dsp:sp>
    <dsp:sp modelId="{9546184D-FCC6-41C6-9EE3-1C4A9DDC57EE}">
      <dsp:nvSpPr>
        <dsp:cNvPr id="0" name=""/>
        <dsp:cNvSpPr/>
      </dsp:nvSpPr>
      <dsp:spPr>
        <a:xfrm rot="5400000">
          <a:off x="4579782" y="561933"/>
          <a:ext cx="205414" cy="246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4608540" y="582474"/>
        <a:ext cx="147899" cy="143790"/>
      </dsp:txXfrm>
    </dsp:sp>
    <dsp:sp modelId="{0ED23535-2A9E-419C-B52B-2B5CAA337C59}">
      <dsp:nvSpPr>
        <dsp:cNvPr id="0" name=""/>
        <dsp:cNvSpPr/>
      </dsp:nvSpPr>
      <dsp:spPr>
        <a:xfrm>
          <a:off x="1030683" y="822125"/>
          <a:ext cx="7303612" cy="547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Increases the stretch of myocardial cells</a:t>
          </a:r>
          <a:endParaRPr lang="en-US" sz="1600" kern="1200" dirty="0"/>
        </a:p>
      </dsp:txBody>
      <dsp:txXfrm>
        <a:off x="1046727" y="838169"/>
        <a:ext cx="7271524" cy="515683"/>
      </dsp:txXfrm>
    </dsp:sp>
    <dsp:sp modelId="{A6A207D3-92B1-4347-9843-91F46564124E}">
      <dsp:nvSpPr>
        <dsp:cNvPr id="0" name=""/>
        <dsp:cNvSpPr/>
      </dsp:nvSpPr>
      <dsp:spPr>
        <a:xfrm rot="5400000">
          <a:off x="4579782" y="1383591"/>
          <a:ext cx="205414" cy="246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4608540" y="1404132"/>
        <a:ext cx="147899" cy="143790"/>
      </dsp:txXfrm>
    </dsp:sp>
    <dsp:sp modelId="{8B9BA2D5-B65E-4721-9DA6-E6795EE0257A}">
      <dsp:nvSpPr>
        <dsp:cNvPr id="0" name=""/>
        <dsp:cNvSpPr/>
      </dsp:nvSpPr>
      <dsp:spPr>
        <a:xfrm>
          <a:off x="1030683" y="1643782"/>
          <a:ext cx="7303612" cy="547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Increases the force of contraction of these cells when the heart contracts</a:t>
          </a:r>
          <a:endParaRPr lang="en-US" sz="1600" kern="1200" dirty="0"/>
        </a:p>
      </dsp:txBody>
      <dsp:txXfrm>
        <a:off x="1046727" y="1659826"/>
        <a:ext cx="7271524" cy="515683"/>
      </dsp:txXfrm>
    </dsp:sp>
    <dsp:sp modelId="{9785C9B1-68AD-4F46-B810-78E55EC72ACF}">
      <dsp:nvSpPr>
        <dsp:cNvPr id="0" name=""/>
        <dsp:cNvSpPr/>
      </dsp:nvSpPr>
      <dsp:spPr>
        <a:xfrm rot="5400000">
          <a:off x="4579782" y="2205248"/>
          <a:ext cx="205414" cy="246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4608540" y="2225789"/>
        <a:ext cx="147899" cy="143790"/>
      </dsp:txXfrm>
    </dsp:sp>
    <dsp:sp modelId="{3191191A-92AF-4B49-8D0F-00696681FDAF}">
      <dsp:nvSpPr>
        <dsp:cNvPr id="0" name=""/>
        <dsp:cNvSpPr/>
      </dsp:nvSpPr>
      <dsp:spPr>
        <a:xfrm>
          <a:off x="1040806" y="2465440"/>
          <a:ext cx="7283367" cy="547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Increases the amount of blood ejected</a:t>
          </a:r>
        </a:p>
      </dsp:txBody>
      <dsp:txXfrm>
        <a:off x="1056850" y="2481484"/>
        <a:ext cx="7251279" cy="515683"/>
      </dsp:txXfrm>
    </dsp:sp>
    <dsp:sp modelId="{A9B34852-809E-4FC7-871C-D9E8C677BEA7}">
      <dsp:nvSpPr>
        <dsp:cNvPr id="0" name=""/>
        <dsp:cNvSpPr/>
      </dsp:nvSpPr>
      <dsp:spPr>
        <a:xfrm rot="5400000">
          <a:off x="4579782" y="3026905"/>
          <a:ext cx="205414" cy="246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4608540" y="3047446"/>
        <a:ext cx="147899" cy="143790"/>
      </dsp:txXfrm>
    </dsp:sp>
    <dsp:sp modelId="{F269B9A8-4EBB-4A85-9CFC-DB73D7BF3074}">
      <dsp:nvSpPr>
        <dsp:cNvPr id="0" name=""/>
        <dsp:cNvSpPr/>
      </dsp:nvSpPr>
      <dsp:spPr>
        <a:xfrm>
          <a:off x="1096832" y="3287097"/>
          <a:ext cx="7171315" cy="547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Increases Stroke Volume (Increases Cardiac Output)</a:t>
          </a:r>
        </a:p>
      </dsp:txBody>
      <dsp:txXfrm>
        <a:off x="1112876" y="3303141"/>
        <a:ext cx="7139227" cy="515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5DE40-68BA-4164-922C-95B38CFF8A1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6AB92-A435-4CED-AFDE-AD937B5C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6AB92-A435-4CED-AFDE-AD937B5C1B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1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FDC7-53FE-416C-B833-F9DBCE797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0C449-BFB2-4EE3-8C6C-A5335D13D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497E7-0188-410C-8E6D-6A5FB529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BF3EB-5228-4AD1-B4C4-984C0BB0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1121B-F66D-4C0C-A75E-2DFC7F8E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25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189F-53C2-4ABA-9BFB-E7B4DDCA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B7B20-5BAE-4A02-A5CC-330D60D32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9BA0-FCC9-4F2E-B3A9-2A87CD36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1DE5F-B937-4717-8F77-477C2A83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951BC-A1DA-4D93-B2DA-681B64C5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12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B553C-85FC-4862-A492-B71537379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61E8B-C602-479F-9CE2-B1B3EFEF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35407-B900-4B16-8EA3-D90704BE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C5D90-94B2-4AFD-A744-35FAD236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D9BB1-7BC0-4A00-80D5-C791A1D6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27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47A1-CA55-40C9-A22F-D6E12950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DD82-23D3-46C0-A328-600B09C35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219CE-BB0D-415C-AC1B-EBFB4627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CDAB8-B1DB-47B3-9E30-65095A33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5DC1-E101-4139-9C25-65CEDC27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35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CBF0-78BC-412D-ABA4-CE29DB36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29C2F-6723-474E-891D-308CCCBFD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5878E-9A80-4CC4-B03C-94C9C3F1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992DC-DEAD-44C6-A393-1645B77D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93657-CECE-44D5-9A2E-A55350FF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207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E12F-1E79-4263-B4D5-4B65206A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D1E35-9A6E-4F9D-90BF-3D72E4323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6858A-FDE5-41E9-B46F-25CA8ABC9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1C5CD-928B-43B3-87BA-43A150D6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9D6C4-3DA9-4E2F-A359-12D4399B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C753F-323A-4A55-AE42-68C6FECC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18BE-062A-418D-9888-ED9DD87A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C2AD3-3ADD-410E-8EDC-A6A3FCEAE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359A4-B047-4945-A1D8-D9C7FF599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2CF5C-46C3-4C9B-988B-A9E7F2CB9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B2753-26E3-40AD-8F31-B8320CD1E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48D8E-317A-4619-872E-CD23D263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15E81-B52E-432E-8C36-AACF9B3F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65224-01CF-446E-A268-A56B7A49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76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07E6-03D8-41F4-B9B5-3ACD6B81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6C0C3-26A5-4487-B43C-45A08BD1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F844C-3CD8-45A0-8C7E-054967C0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2CE13-C608-4418-A623-EFDC2370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49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573BE-61DE-4581-A4B1-30F96665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699A0-BE13-410E-86F3-1D00ACF8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BA42E-CC63-4BD1-8A22-D40BB39B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78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0345-EB20-4A68-8302-A59D23EB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57978-9510-40F8-AA04-D610D55FE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2911F-E235-4DA9-9A1F-FB2C483C3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B3BE7-0005-43C7-BDB9-A7CF029A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118E3-FA5E-4662-8936-1D1CEFF5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FB676-D72A-471E-BFE0-75C8DC97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354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6F4F-8F8B-4289-B69B-86B547C2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B6382-45C1-425A-BF0E-617376DA9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DFB85-36D4-4A3C-8E8C-B28692C4C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898BB-D9D8-41D3-B341-532DB8D2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E21F3-AB24-4011-8200-4FBE9C5D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8CC1B-CD48-4A05-B299-E07BA4CF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55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9466D4-1982-404E-85C4-0BC772A8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BB876-1B20-4A48-8696-28293850A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F7C58-BA45-4334-9B3E-72ECEA46D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4BDB-2351-4FF4-AED9-BAB48932719C}" type="datetimeFigureOut">
              <a:rPr lang="en-CA" smtClean="0"/>
              <a:t>2019-12-03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128C-C483-4950-9461-E44712095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6345B-DB9A-42A1-A253-31291ED58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74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4B4E59-EE40-4F54-B8EC-6D7D9C8C9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666" y="663423"/>
            <a:ext cx="4794667" cy="553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0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Stroke Volume = EDV -ESV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 fontScale="92500"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End-Diastolic Volume (EDV)</a:t>
            </a:r>
            <a:r>
              <a:rPr lang="en-CA" sz="3200" dirty="0"/>
              <a:t>: volume of blood in ventricles at end of ventricular diastole (just before they contract; end of Phase 1)</a:t>
            </a:r>
          </a:p>
          <a:p>
            <a:r>
              <a:rPr lang="en-CA" sz="3200" dirty="0">
                <a:solidFill>
                  <a:srgbClr val="FF0000"/>
                </a:solidFill>
              </a:rPr>
              <a:t>End-Systolic Volume (ESV)</a:t>
            </a:r>
            <a:r>
              <a:rPr lang="en-CA" sz="3200" dirty="0"/>
              <a:t>: volume of blood in ventricles at end of ventricular systole (just after contraction; end of Phase 3)</a:t>
            </a:r>
          </a:p>
          <a:p>
            <a:r>
              <a:rPr lang="en-CA" sz="3200" dirty="0"/>
              <a:t>Stroke volume  = EDV –ESV</a:t>
            </a:r>
          </a:p>
          <a:p>
            <a:pPr marL="0" indent="0">
              <a:buNone/>
            </a:pPr>
            <a:r>
              <a:rPr lang="en-CA" sz="3200" dirty="0"/>
              <a:t>		          = 160 ml –90 ml</a:t>
            </a:r>
          </a:p>
          <a:p>
            <a:pPr marL="0" indent="0">
              <a:buNone/>
            </a:pPr>
            <a:r>
              <a:rPr lang="en-CA" sz="3200" dirty="0"/>
              <a:t>		          = 70 ml</a:t>
            </a:r>
          </a:p>
          <a:p>
            <a:r>
              <a:rPr lang="en-CA" sz="3200" dirty="0"/>
              <a:t>Altering either EDV or ESV will change stroke volume</a:t>
            </a:r>
          </a:p>
          <a:p>
            <a:pPr marL="0" indent="0">
              <a:buNone/>
            </a:pP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7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 fontScale="90000"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output can be determined by which of the following formulas?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CA" sz="3200" dirty="0"/>
              <a:t>HR – SV</a:t>
            </a:r>
          </a:p>
          <a:p>
            <a:pPr marL="514350" indent="-514350">
              <a:buFont typeface="+mj-lt"/>
              <a:buAutoNum type="alphaUcPeriod"/>
            </a:pPr>
            <a:r>
              <a:rPr lang="en-CA" sz="3200" dirty="0"/>
              <a:t>HR divided by SV</a:t>
            </a:r>
          </a:p>
          <a:p>
            <a:pPr marL="514350" indent="-514350">
              <a:buFont typeface="+mj-lt"/>
              <a:buAutoNum type="alphaUcPeriod"/>
            </a:pPr>
            <a:r>
              <a:rPr lang="en-CA" sz="3200" dirty="0"/>
              <a:t>HR + SV</a:t>
            </a:r>
          </a:p>
          <a:p>
            <a:pPr marL="514350" indent="-514350">
              <a:buFont typeface="+mj-lt"/>
              <a:buAutoNum type="alphaUcPeriod"/>
            </a:pPr>
            <a:r>
              <a:rPr lang="en-CA" sz="3200" dirty="0"/>
              <a:t>HR x SV</a:t>
            </a:r>
          </a:p>
          <a:p>
            <a:pPr marL="0" indent="0">
              <a:buNone/>
            </a:pPr>
            <a:endParaRPr lang="en-CA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 fontScale="90000"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output can be determined by which of the following formulas?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CA" sz="3200" dirty="0"/>
              <a:t>HR – SV</a:t>
            </a:r>
          </a:p>
          <a:p>
            <a:pPr marL="514350" indent="-514350">
              <a:buFont typeface="+mj-lt"/>
              <a:buAutoNum type="alphaUcPeriod"/>
            </a:pPr>
            <a:r>
              <a:rPr lang="en-CA" sz="3200" dirty="0"/>
              <a:t>HR divided by SV</a:t>
            </a:r>
          </a:p>
          <a:p>
            <a:pPr marL="514350" indent="-514350">
              <a:buFont typeface="+mj-lt"/>
              <a:buAutoNum type="alphaUcPeriod"/>
            </a:pPr>
            <a:r>
              <a:rPr lang="en-CA" sz="3200" dirty="0"/>
              <a:t>HR + SV</a:t>
            </a:r>
          </a:p>
          <a:p>
            <a:pPr marL="514350" indent="-514350">
              <a:buFont typeface="+mj-lt"/>
              <a:buAutoNum type="alphaUcPeriod"/>
            </a:pPr>
            <a:r>
              <a:rPr lang="en-CA" sz="3200" dirty="0">
                <a:solidFill>
                  <a:srgbClr val="FF0000"/>
                </a:solidFill>
              </a:rPr>
              <a:t>HR x SV</a:t>
            </a:r>
          </a:p>
          <a:p>
            <a:pPr marL="0" indent="0">
              <a:buNone/>
            </a:pPr>
            <a:endParaRPr lang="en-CA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76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Output (CO)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1415"/>
            <a:ext cx="10515600" cy="44151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Volume of blood pumped by each ventricle per minute</a:t>
            </a:r>
          </a:p>
          <a:p>
            <a:r>
              <a:rPr lang="en-US" dirty="0"/>
              <a:t>CO = Heart Rate x Stroke Volume</a:t>
            </a:r>
          </a:p>
          <a:p>
            <a:pPr lvl="1"/>
            <a:r>
              <a:rPr lang="en-US" dirty="0"/>
              <a:t>Heart Rate = Beats per minute</a:t>
            </a:r>
          </a:p>
          <a:p>
            <a:pPr lvl="1"/>
            <a:r>
              <a:rPr lang="en-US" dirty="0"/>
              <a:t>Stroke Volume = Amount of blood pumped by each ventricle per beat </a:t>
            </a:r>
          </a:p>
          <a:p>
            <a:r>
              <a:rPr lang="en-US" dirty="0"/>
              <a:t>At rest:</a:t>
            </a:r>
          </a:p>
          <a:p>
            <a:pPr lvl="1"/>
            <a:r>
              <a:rPr lang="en-US" dirty="0"/>
              <a:t>CO = 5 L/min</a:t>
            </a:r>
          </a:p>
          <a:p>
            <a:pPr lvl="1"/>
            <a:r>
              <a:rPr lang="en-US" dirty="0"/>
              <a:t>HR = 70 beat/min </a:t>
            </a:r>
          </a:p>
          <a:p>
            <a:pPr lvl="1"/>
            <a:r>
              <a:rPr lang="en-US" dirty="0"/>
              <a:t>SV = 70-80 mL/beat </a:t>
            </a:r>
          </a:p>
          <a:p>
            <a:pPr lvl="1"/>
            <a:r>
              <a:rPr lang="en-US" dirty="0"/>
              <a:t>CO = (70 beat/min)(0.07 L/beat) = 4.9 L/min</a:t>
            </a:r>
          </a:p>
          <a:p>
            <a:r>
              <a:rPr lang="en-US" dirty="0"/>
              <a:t>During exercise:</a:t>
            </a:r>
          </a:p>
          <a:p>
            <a:pPr lvl="1"/>
            <a:r>
              <a:rPr lang="en-US" dirty="0"/>
              <a:t>CO can increase to 20-40 L/min </a:t>
            </a:r>
          </a:p>
          <a:p>
            <a:pPr lvl="1"/>
            <a:r>
              <a:rPr lang="en-US" dirty="0"/>
              <a:t>How? By changing HR and/or SV! </a:t>
            </a:r>
          </a:p>
          <a:p>
            <a:pPr marL="0" indent="0">
              <a:buNone/>
            </a:pP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69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 fontScale="90000"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of the following is INCORRECT regarding diastole (filling of the heart)?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CA" sz="3200" dirty="0"/>
              <a:t>Atrioventricular valves are open.</a:t>
            </a:r>
          </a:p>
          <a:p>
            <a:pPr marL="514350" indent="-514350">
              <a:buFont typeface="+mj-lt"/>
              <a:buAutoNum type="alphaLcPeriod"/>
            </a:pPr>
            <a:r>
              <a:rPr lang="en-CA" sz="3200" dirty="0"/>
              <a:t>Semilunar valves are closed.</a:t>
            </a:r>
          </a:p>
          <a:p>
            <a:pPr marL="514350" indent="-514350">
              <a:buFont typeface="+mj-lt"/>
              <a:buAutoNum type="alphaLcPeriod"/>
            </a:pPr>
            <a:r>
              <a:rPr lang="en-CA" sz="3200" dirty="0"/>
              <a:t>Blood is flowing from the atria into the ventricles.</a:t>
            </a:r>
          </a:p>
          <a:p>
            <a:pPr marL="514350" indent="-514350">
              <a:buFont typeface="+mj-lt"/>
              <a:buAutoNum type="alphaLcPeriod"/>
            </a:pPr>
            <a:r>
              <a:rPr lang="en-CA" sz="3200" dirty="0"/>
              <a:t>Pressure in the ventricles is greater than in the atria.</a:t>
            </a:r>
          </a:p>
          <a:p>
            <a:pPr marL="0" indent="0">
              <a:buNone/>
            </a:pPr>
            <a:endParaRPr lang="en-CA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37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 fontScale="90000"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of the following is INCORRECT regarding diastole (filling of the heart)?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CA" sz="3200" dirty="0"/>
              <a:t>Atrioventricular valves are open.</a:t>
            </a:r>
          </a:p>
          <a:p>
            <a:pPr marL="514350" indent="-514350">
              <a:buFont typeface="+mj-lt"/>
              <a:buAutoNum type="alphaLcPeriod"/>
            </a:pPr>
            <a:r>
              <a:rPr lang="en-CA" sz="3200" dirty="0"/>
              <a:t>Semilunar valves are closed.</a:t>
            </a:r>
          </a:p>
          <a:p>
            <a:pPr marL="514350" indent="-514350">
              <a:buFont typeface="+mj-lt"/>
              <a:buAutoNum type="alphaLcPeriod"/>
            </a:pPr>
            <a:r>
              <a:rPr lang="en-CA" sz="3200" dirty="0"/>
              <a:t>Blood is flowing from the atria into the ventricles.</a:t>
            </a:r>
          </a:p>
          <a:p>
            <a:pPr marL="514350" indent="-514350">
              <a:buFont typeface="+mj-lt"/>
              <a:buAutoNum type="alphaLcPeriod"/>
            </a:pPr>
            <a:r>
              <a:rPr lang="en-CA" sz="3200" dirty="0">
                <a:solidFill>
                  <a:srgbClr val="FF0000"/>
                </a:solidFill>
              </a:rPr>
              <a:t>Pressure in the ventricles is greater than in the atria.</a:t>
            </a:r>
          </a:p>
          <a:p>
            <a:pPr marL="0" indent="0">
              <a:buNone/>
            </a:pPr>
            <a:endParaRPr lang="en-CA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3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Control of SV by ANS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 fontScale="92500" lnSpcReduction="20000"/>
          </a:bodyPr>
          <a:lstStyle/>
          <a:p>
            <a:r>
              <a:rPr lang="en-CA" sz="3200" dirty="0"/>
              <a:t>Stroke volume is amount of blood pumped by each ventricle per beat</a:t>
            </a:r>
          </a:p>
          <a:p>
            <a:r>
              <a:rPr lang="en-US" dirty="0"/>
              <a:t>Two factors that affect stroke volume:</a:t>
            </a:r>
          </a:p>
          <a:p>
            <a:pPr marL="896938" lvl="1" indent="-439738">
              <a:buFont typeface="Wingdings" panose="05000000000000000000" pitchFamily="2" charset="2"/>
              <a:buChar char="Ø"/>
            </a:pPr>
            <a:r>
              <a:rPr lang="en-US" dirty="0"/>
              <a:t>ANS</a:t>
            </a:r>
          </a:p>
          <a:p>
            <a:pPr marL="896938" lvl="1" indent="-439738">
              <a:buFont typeface="Wingdings" panose="05000000000000000000" pitchFamily="2" charset="2"/>
              <a:buChar char="Ø"/>
            </a:pPr>
            <a:r>
              <a:rPr lang="en-US" dirty="0"/>
              <a:t>Preload (End diastolic volume)</a:t>
            </a:r>
            <a:endParaRPr lang="en-CA" sz="3200" dirty="0"/>
          </a:p>
          <a:p>
            <a:r>
              <a:rPr lang="en-CA" sz="3200" dirty="0"/>
              <a:t>PS-NS decreases SV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800" dirty="0"/>
              <a:t>    Ca</a:t>
            </a:r>
            <a:r>
              <a:rPr lang="en-CA" sz="2800" baseline="30000" dirty="0"/>
              <a:t>2+ </a:t>
            </a:r>
            <a:r>
              <a:rPr lang="en-CA" sz="2800" dirty="0"/>
              <a:t>flow into cardiac cells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800" dirty="0"/>
              <a:t>    force of contraction</a:t>
            </a:r>
          </a:p>
          <a:p>
            <a:r>
              <a:rPr lang="en-CA" sz="3200" dirty="0"/>
              <a:t>S-NS increases SV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800" dirty="0"/>
              <a:t>    Ca</a:t>
            </a:r>
            <a:r>
              <a:rPr lang="en-CA" sz="2800" baseline="30000" dirty="0"/>
              <a:t>2+ </a:t>
            </a:r>
            <a:r>
              <a:rPr lang="en-CA" sz="2800" dirty="0"/>
              <a:t>flow into cardiac cells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800" dirty="0"/>
              <a:t>    force of contraction</a:t>
            </a:r>
          </a:p>
          <a:p>
            <a:pPr marL="0" indent="0">
              <a:buNone/>
            </a:pP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44263E-8297-4B76-9999-7CCF3E9709BE}"/>
              </a:ext>
            </a:extLst>
          </p:cNvPr>
          <p:cNvCxnSpPr/>
          <p:nvPr/>
        </p:nvCxnSpPr>
        <p:spPr>
          <a:xfrm>
            <a:off x="1859178" y="3990111"/>
            <a:ext cx="0" cy="364273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B26596-EADE-47A0-93FB-8000E18210DC}"/>
              </a:ext>
            </a:extLst>
          </p:cNvPr>
          <p:cNvCxnSpPr/>
          <p:nvPr/>
        </p:nvCxnSpPr>
        <p:spPr>
          <a:xfrm>
            <a:off x="1859178" y="3608091"/>
            <a:ext cx="0" cy="364273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E3A89E-A45D-422F-B884-205E770DCEC3}"/>
              </a:ext>
            </a:extLst>
          </p:cNvPr>
          <p:cNvCxnSpPr/>
          <p:nvPr/>
        </p:nvCxnSpPr>
        <p:spPr>
          <a:xfrm flipV="1">
            <a:off x="1865977" y="4732224"/>
            <a:ext cx="0" cy="312234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FB8394-7D5F-43A5-ABBF-1002FF686E7E}"/>
              </a:ext>
            </a:extLst>
          </p:cNvPr>
          <p:cNvCxnSpPr/>
          <p:nvPr/>
        </p:nvCxnSpPr>
        <p:spPr>
          <a:xfrm flipV="1">
            <a:off x="1859178" y="5123271"/>
            <a:ext cx="0" cy="312234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6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Stroke Volume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6729549" cy="4415170"/>
          </a:xfrm>
        </p:spPr>
        <p:txBody>
          <a:bodyPr>
            <a:normAutofit/>
          </a:bodyPr>
          <a:lstStyle/>
          <a:p>
            <a:r>
              <a:rPr lang="en-CA" dirty="0"/>
              <a:t>During exercise, the S-NS is activated:</a:t>
            </a:r>
          </a:p>
          <a:p>
            <a:pPr marL="896938" lvl="1" indent="-439738">
              <a:buFont typeface="Wingdings" panose="05000000000000000000" pitchFamily="2" charset="2"/>
              <a:buChar char="Ø"/>
            </a:pPr>
            <a:r>
              <a:rPr lang="en-CA" dirty="0"/>
              <a:t>Heart contracts more forcefully and ejects more blood</a:t>
            </a:r>
          </a:p>
          <a:p>
            <a:pPr marL="896938" lvl="1" indent="-439738">
              <a:buFont typeface="Wingdings" panose="05000000000000000000" pitchFamily="2" charset="2"/>
              <a:buChar char="Ø"/>
            </a:pPr>
            <a:r>
              <a:rPr lang="en-CA" dirty="0"/>
              <a:t>Thus, </a:t>
            </a:r>
            <a:r>
              <a:rPr lang="en-CA" dirty="0">
                <a:solidFill>
                  <a:srgbClr val="FF0000"/>
                </a:solidFill>
              </a:rPr>
              <a:t>ESV decreases</a:t>
            </a:r>
          </a:p>
          <a:p>
            <a:r>
              <a:rPr lang="en-CA" dirty="0"/>
              <a:t>Meanwhile, the heart is filling with more blood</a:t>
            </a:r>
          </a:p>
          <a:p>
            <a:pPr marL="896938" lvl="1" indent="-439738">
              <a:buFont typeface="Wingdings" panose="05000000000000000000" pitchFamily="2" charset="2"/>
              <a:buChar char="Ø"/>
            </a:pPr>
            <a:r>
              <a:rPr lang="en-CA" dirty="0"/>
              <a:t>Thus, </a:t>
            </a:r>
            <a:r>
              <a:rPr lang="en-CA" dirty="0">
                <a:solidFill>
                  <a:srgbClr val="FF0000"/>
                </a:solidFill>
              </a:rPr>
              <a:t>EDV increases</a:t>
            </a:r>
          </a:p>
          <a:p>
            <a:pPr marL="0" indent="0">
              <a:buNone/>
            </a:pP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4557FD-3E48-4DCD-B400-A15ABCE2D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696" y="1367292"/>
            <a:ext cx="3218089" cy="20298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9D37C1-C718-41CF-BD5C-AF52DF991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697" y="3530552"/>
            <a:ext cx="3218088" cy="22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87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Stroke Volume and Preload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Preload</a:t>
            </a:r>
            <a:r>
              <a:rPr lang="en-CA" dirty="0"/>
              <a:t>: The “load” on the cardiac muscle before contraction</a:t>
            </a:r>
          </a:p>
          <a:p>
            <a:r>
              <a:rPr lang="en-CA" dirty="0"/>
              <a:t>This “load” comes from the blood in the ventricles that stretches the ventricular muscle</a:t>
            </a:r>
          </a:p>
          <a:p>
            <a:pPr marL="896938" lvl="1" indent="-439738">
              <a:buFont typeface="Wingdings" panose="05000000000000000000" pitchFamily="2" charset="2"/>
              <a:buChar char="Ø"/>
            </a:pPr>
            <a:r>
              <a:rPr lang="en-CA" dirty="0"/>
              <a:t>Thus, higher EDV = greater preload</a:t>
            </a:r>
          </a:p>
          <a:p>
            <a:pPr marL="0" indent="0">
              <a:buNone/>
            </a:pP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27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PNS Effect on HR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68" y="1524001"/>
            <a:ext cx="6657892" cy="4415170"/>
          </a:xfrm>
        </p:spPr>
        <p:txBody>
          <a:bodyPr>
            <a:normAutofit fontScale="92500" lnSpcReduction="10000"/>
          </a:bodyPr>
          <a:lstStyle/>
          <a:p>
            <a:r>
              <a:rPr lang="en-CA" sz="3200" dirty="0"/>
              <a:t>PNS innervates SA and AV nodes through </a:t>
            </a:r>
            <a:r>
              <a:rPr lang="en-CA" sz="3200" dirty="0" err="1">
                <a:solidFill>
                  <a:srgbClr val="FF0000"/>
                </a:solidFill>
              </a:rPr>
              <a:t>vagus</a:t>
            </a:r>
            <a:r>
              <a:rPr lang="en-CA" sz="3200" dirty="0">
                <a:solidFill>
                  <a:srgbClr val="FF0000"/>
                </a:solidFill>
              </a:rPr>
              <a:t> nerve</a:t>
            </a:r>
          </a:p>
          <a:p>
            <a:pPr marL="896938" lvl="1" indent="-357188">
              <a:buFont typeface="Wingdings" panose="05000000000000000000" pitchFamily="2" charset="2"/>
              <a:buChar char="Ø"/>
            </a:pPr>
            <a:r>
              <a:rPr lang="en-CA" sz="2800" dirty="0"/>
              <a:t>PNS releases </a:t>
            </a:r>
            <a:r>
              <a:rPr lang="en-CA" sz="2800" dirty="0" err="1"/>
              <a:t>Ach</a:t>
            </a:r>
            <a:r>
              <a:rPr lang="en-CA" sz="2800" dirty="0"/>
              <a:t>, which binds to receptors on cells of SA and AV nodes</a:t>
            </a:r>
          </a:p>
          <a:p>
            <a:r>
              <a:rPr lang="en-CA" sz="3200" dirty="0"/>
              <a:t>   K</a:t>
            </a:r>
            <a:r>
              <a:rPr lang="en-CA" sz="3200" baseline="30000" dirty="0"/>
              <a:t>+</a:t>
            </a:r>
            <a:r>
              <a:rPr lang="en-CA" sz="3200" dirty="0"/>
              <a:t> permeability (i.e. more exits cell) and    Ca</a:t>
            </a:r>
            <a:r>
              <a:rPr lang="en-CA" sz="3200" baseline="30000" dirty="0"/>
              <a:t>2+ </a:t>
            </a:r>
            <a:r>
              <a:rPr lang="en-CA" sz="3200" dirty="0"/>
              <a:t>permeability (i.e. less enters cell)</a:t>
            </a:r>
          </a:p>
          <a:p>
            <a:r>
              <a:rPr lang="en-CA" sz="3200" dirty="0"/>
              <a:t>Net effect: </a:t>
            </a:r>
          </a:p>
          <a:p>
            <a:pPr marL="896938" lvl="1" indent="-357188">
              <a:buFont typeface="Wingdings" panose="05000000000000000000" pitchFamily="2" charset="2"/>
              <a:buChar char="Ø"/>
              <a:tabLst>
                <a:tab pos="896938" algn="l"/>
              </a:tabLst>
            </a:pPr>
            <a:r>
              <a:rPr lang="en-CA" sz="2800" dirty="0"/>
              <a:t>K</a:t>
            </a:r>
            <a:r>
              <a:rPr lang="en-CA" sz="2800" baseline="30000" dirty="0"/>
              <a:t>+</a:t>
            </a:r>
            <a:r>
              <a:rPr lang="en-CA" sz="2800" dirty="0"/>
              <a:t> = </a:t>
            </a:r>
            <a:r>
              <a:rPr lang="en-CA" sz="2800" dirty="0">
                <a:solidFill>
                  <a:srgbClr val="FF0000"/>
                </a:solidFill>
              </a:rPr>
              <a:t>HYPERPOLARIZATION</a:t>
            </a:r>
          </a:p>
          <a:p>
            <a:pPr marL="896938" lvl="1" indent="-357188">
              <a:buFont typeface="Wingdings" panose="05000000000000000000" pitchFamily="2" charset="2"/>
              <a:buChar char="Ø"/>
              <a:tabLst>
                <a:tab pos="896938" algn="l"/>
              </a:tabLst>
            </a:pPr>
            <a:r>
              <a:rPr lang="en-CA" sz="2800" dirty="0"/>
              <a:t>Ca</a:t>
            </a:r>
            <a:r>
              <a:rPr lang="en-CA" sz="2800" baseline="30000" dirty="0"/>
              <a:t>2+  </a:t>
            </a:r>
            <a:r>
              <a:rPr lang="en-CA" sz="2800" dirty="0"/>
              <a:t>= Decreases slope of pacemaker potential</a:t>
            </a:r>
          </a:p>
          <a:p>
            <a:pPr marL="0" indent="0">
              <a:buNone/>
            </a:pP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D24268-228D-46BC-B69A-086E01B6EB41}"/>
              </a:ext>
            </a:extLst>
          </p:cNvPr>
          <p:cNvCxnSpPr/>
          <p:nvPr/>
        </p:nvCxnSpPr>
        <p:spPr>
          <a:xfrm flipV="1">
            <a:off x="838200" y="3116766"/>
            <a:ext cx="0" cy="312234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8C01B1-1F36-49D8-9A98-5475FA35A0E2}"/>
              </a:ext>
            </a:extLst>
          </p:cNvPr>
          <p:cNvCxnSpPr/>
          <p:nvPr/>
        </p:nvCxnSpPr>
        <p:spPr>
          <a:xfrm>
            <a:off x="1517007" y="3496649"/>
            <a:ext cx="0" cy="349405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2D2A760-CB3A-4CBD-B9E1-7B0FA6C76D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857"/>
          <a:stretch/>
        </p:blipFill>
        <p:spPr>
          <a:xfrm>
            <a:off x="7392368" y="1092782"/>
            <a:ext cx="3961432" cy="2990174"/>
          </a:xfrm>
          <a:prstGeom prst="rect">
            <a:avLst/>
          </a:prstGeom>
        </p:spPr>
      </p:pic>
      <p:pic>
        <p:nvPicPr>
          <p:cNvPr id="9" name="Picture 8" descr="Simple cell 2b.bmp">
            <a:extLst>
              <a:ext uri="{FF2B5EF4-FFF2-40B4-BE49-F238E27FC236}">
                <a16:creationId xmlns:a16="http://schemas.microsoft.com/office/drawing/2014/main" id="{C5F69DC9-1C41-4945-A4D0-4FB3087994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48063" y="4209682"/>
            <a:ext cx="2320235" cy="176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184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4F2683"/>
                </a:solidFill>
                <a:latin typeface="+mn-lt"/>
              </a:rPr>
              <a:t>Tutorial 12</a:t>
            </a:r>
            <a:br>
              <a:rPr lang="en-US" sz="4800" b="1" dirty="0">
                <a:solidFill>
                  <a:srgbClr val="4F2683"/>
                </a:solidFill>
                <a:latin typeface="+mn-lt"/>
              </a:rPr>
            </a:br>
            <a:r>
              <a:rPr lang="en-US" sz="4800" b="1" dirty="0">
                <a:solidFill>
                  <a:srgbClr val="4F2683"/>
                </a:solidFill>
                <a:latin typeface="+mn-lt"/>
              </a:rPr>
              <a:t>Sections 009/010</a:t>
            </a:r>
            <a:endParaRPr lang="en-CA" b="1" dirty="0">
              <a:solidFill>
                <a:srgbClr val="4F2683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022D7B-DBD1-444A-8386-F86C549ED1C0}"/>
              </a:ext>
            </a:extLst>
          </p:cNvPr>
          <p:cNvSpPr txBox="1"/>
          <p:nvPr/>
        </p:nvSpPr>
        <p:spPr>
          <a:xfrm>
            <a:off x="4397524" y="3916641"/>
            <a:ext cx="3944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800" dirty="0"/>
              <a:t>TA: </a:t>
            </a:r>
            <a:r>
              <a:rPr lang="en-CA" sz="2800" dirty="0" err="1"/>
              <a:t>Greydon</a:t>
            </a:r>
            <a:r>
              <a:rPr lang="en-CA" sz="2800" dirty="0"/>
              <a:t> Gilmore</a:t>
            </a:r>
          </a:p>
          <a:p>
            <a:pPr algn="r"/>
            <a:r>
              <a:rPr lang="en-CA" sz="2800" dirty="0"/>
              <a:t>Physiology 2130</a:t>
            </a:r>
          </a:p>
          <a:p>
            <a:pPr algn="r"/>
            <a:r>
              <a:rPr lang="en-CA" sz="2800" dirty="0">
                <a:cs typeface="Arial Unicode MS"/>
              </a:rPr>
              <a:t>Dec 3</a:t>
            </a:r>
            <a:r>
              <a:rPr lang="en-CA" sz="2800" baseline="30000" dirty="0">
                <a:cs typeface="Arial Unicode MS"/>
              </a:rPr>
              <a:t>rd</a:t>
            </a:r>
            <a:r>
              <a:rPr lang="en-CA" sz="2800" dirty="0">
                <a:cs typeface="Arial Unicode MS"/>
              </a:rPr>
              <a:t>, 2019</a:t>
            </a:r>
            <a:endParaRPr lang="en-US" sz="2800" dirty="0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761491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98"/>
            <a:ext cx="10515600" cy="835267"/>
          </a:xfrm>
        </p:spPr>
        <p:txBody>
          <a:bodyPr>
            <a:normAutofit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SNS Effect on HR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74" y="1034929"/>
            <a:ext cx="6233160" cy="4415170"/>
          </a:xfrm>
        </p:spPr>
        <p:txBody>
          <a:bodyPr>
            <a:normAutofit lnSpcReduction="10000"/>
          </a:bodyPr>
          <a:lstStyle/>
          <a:p>
            <a:r>
              <a:rPr lang="en-CA" sz="3200" dirty="0"/>
              <a:t>SNS innervates SA, AV nodes and ventricular muscles</a:t>
            </a:r>
          </a:p>
          <a:p>
            <a:pPr marL="896938" lvl="1" indent="-439738">
              <a:buFont typeface="Wingdings" panose="05000000000000000000" pitchFamily="2" charset="2"/>
              <a:buChar char="Ø"/>
            </a:pPr>
            <a:r>
              <a:rPr lang="en-CA" sz="2800" dirty="0"/>
              <a:t>SNS releases NE, which binds to receptors on cells of nodes and muscle</a:t>
            </a:r>
          </a:p>
          <a:p>
            <a:r>
              <a:rPr lang="en-CA" sz="3200" dirty="0"/>
              <a:t>   Na</a:t>
            </a:r>
            <a:r>
              <a:rPr lang="en-CA" sz="3200" baseline="30000" dirty="0"/>
              <a:t>+</a:t>
            </a:r>
            <a:r>
              <a:rPr lang="en-CA" sz="3200" dirty="0"/>
              <a:t> and Ca</a:t>
            </a:r>
            <a:r>
              <a:rPr lang="en-CA" sz="3200" baseline="30000" dirty="0"/>
              <a:t>2+ </a:t>
            </a:r>
            <a:r>
              <a:rPr lang="en-CA" sz="3200" dirty="0"/>
              <a:t>permeability (i.e. more enters cell)</a:t>
            </a:r>
          </a:p>
          <a:p>
            <a:r>
              <a:rPr lang="en-CA" sz="3200" dirty="0"/>
              <a:t>Net effect: </a:t>
            </a:r>
            <a:r>
              <a:rPr lang="en-CA" sz="3200" dirty="0">
                <a:solidFill>
                  <a:srgbClr val="FF0000"/>
                </a:solidFill>
              </a:rPr>
              <a:t>DEPOLARIZATION</a:t>
            </a:r>
            <a:r>
              <a:rPr lang="en-CA" sz="3200" dirty="0"/>
              <a:t> and increased slope of pacemaker potential</a:t>
            </a:r>
          </a:p>
          <a:p>
            <a:pPr marL="0" indent="0">
              <a:buNone/>
            </a:pP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D24268-228D-46BC-B69A-086E01B6EB41}"/>
              </a:ext>
            </a:extLst>
          </p:cNvPr>
          <p:cNvCxnSpPr/>
          <p:nvPr/>
        </p:nvCxnSpPr>
        <p:spPr>
          <a:xfrm flipV="1">
            <a:off x="979714" y="3054092"/>
            <a:ext cx="0" cy="312234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FA2ABC7-6499-4CDE-BAB2-088A74B83C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190"/>
          <a:stretch/>
        </p:blipFill>
        <p:spPr>
          <a:xfrm>
            <a:off x="7257399" y="764963"/>
            <a:ext cx="4489624" cy="160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03CAFF-18DA-425E-80F7-06C511C365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988"/>
          <a:stretch/>
        </p:blipFill>
        <p:spPr>
          <a:xfrm>
            <a:off x="7271058" y="2439674"/>
            <a:ext cx="4475965" cy="1815848"/>
          </a:xfrm>
          <a:prstGeom prst="rect">
            <a:avLst/>
          </a:prstGeom>
        </p:spPr>
      </p:pic>
      <p:pic>
        <p:nvPicPr>
          <p:cNvPr id="12" name="Picture 11" descr="Simple cell 4b colour.bmp">
            <a:extLst>
              <a:ext uri="{FF2B5EF4-FFF2-40B4-BE49-F238E27FC236}">
                <a16:creationId xmlns:a16="http://schemas.microsoft.com/office/drawing/2014/main" id="{3ADBF30F-9F22-4304-BA17-92C65435D7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32669" y="4327435"/>
            <a:ext cx="2166258" cy="165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4570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812018"/>
          </a:xfrm>
        </p:spPr>
        <p:txBody>
          <a:bodyPr>
            <a:normAutofit fontScale="90000"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graph represents sympathetic influence on heart rate (in both cases the light grey line is under resting conditions)?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pic>
        <p:nvPicPr>
          <p:cNvPr id="6" name="Picture 22">
            <a:extLst>
              <a:ext uri="{FF2B5EF4-FFF2-40B4-BE49-F238E27FC236}">
                <a16:creationId xmlns:a16="http://schemas.microsoft.com/office/drawing/2014/main" id="{4FA7F4DE-CDF5-4F59-A252-BDB9897DEF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7" y="2680480"/>
            <a:ext cx="82391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294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812018"/>
          </a:xfrm>
        </p:spPr>
        <p:txBody>
          <a:bodyPr>
            <a:normAutofit fontScale="90000"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graph represents sympathetic influence on heart rate (in both cases the light grey line is under resting conditions)?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pic>
        <p:nvPicPr>
          <p:cNvPr id="6" name="Picture 22">
            <a:extLst>
              <a:ext uri="{FF2B5EF4-FFF2-40B4-BE49-F238E27FC236}">
                <a16:creationId xmlns:a16="http://schemas.microsoft.com/office/drawing/2014/main" id="{4FA7F4DE-CDF5-4F59-A252-BDB9897DEF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7" y="2680480"/>
            <a:ext cx="82391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75E346-440D-4338-B5DE-ED6ABF55A85B}"/>
              </a:ext>
            </a:extLst>
          </p:cNvPr>
          <p:cNvSpPr/>
          <p:nvPr/>
        </p:nvSpPr>
        <p:spPr>
          <a:xfrm>
            <a:off x="1802674" y="2464526"/>
            <a:ext cx="4354286" cy="2751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903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 of ANS Control of Heart Rate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CE7EDC-298B-4778-8D04-2F20454E056F}"/>
              </a:ext>
            </a:extLst>
          </p:cNvPr>
          <p:cNvSpPr txBox="1"/>
          <p:nvPr/>
        </p:nvSpPr>
        <p:spPr>
          <a:xfrm>
            <a:off x="838200" y="1504072"/>
            <a:ext cx="4934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PSNS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Acetylcholine released onto these areas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dirty="0"/>
              <a:t>Increase K+, decrease Ca2+ permeabilities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dirty="0"/>
              <a:t>Decreases slope of pacemaker potential </a:t>
            </a:r>
          </a:p>
        </p:txBody>
      </p:sp>
      <p:pic>
        <p:nvPicPr>
          <p:cNvPr id="9" name="Picture 8" descr="http://www.physiologymodels.info/w3/NEW_Pacemaker/HeartRates.png">
            <a:extLst>
              <a:ext uri="{FF2B5EF4-FFF2-40B4-BE49-F238E27FC236}">
                <a16:creationId xmlns:a16="http://schemas.microsoft.com/office/drawing/2014/main" id="{F23C0895-07E1-480B-B517-85682A37F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018" y="3429000"/>
            <a:ext cx="5589963" cy="261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22CF07-B2D2-4D2A-B119-225343C4F19E}"/>
              </a:ext>
            </a:extLst>
          </p:cNvPr>
          <p:cNvSpPr txBox="1"/>
          <p:nvPr/>
        </p:nvSpPr>
        <p:spPr>
          <a:xfrm>
            <a:off x="5772243" y="1504071"/>
            <a:ext cx="5589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Release norepinephrine onto these areas (indirect: epinephrine)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Increases heart rate and force of contraction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dirty="0"/>
              <a:t>Increase Na and Ca permeability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dirty="0"/>
              <a:t>Increase slope of pacemaker potential </a:t>
            </a:r>
          </a:p>
        </p:txBody>
      </p:sp>
    </p:spTree>
    <p:extLst>
      <p:ext uri="{BB962C8B-B14F-4D97-AF65-F5344CB8AC3E}">
        <p14:creationId xmlns:p14="http://schemas.microsoft.com/office/powerpoint/2010/main" val="2219539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Frank-Starling Law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AB9CC51-3C8B-421A-97FE-76D913D078E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224643" y="2103833"/>
          <a:ext cx="9364980" cy="3835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CE6AA3B-C021-467C-8E8F-ABD88CF5A138}"/>
              </a:ext>
            </a:extLst>
          </p:cNvPr>
          <p:cNvSpPr/>
          <p:nvPr/>
        </p:nvSpPr>
        <p:spPr>
          <a:xfrm>
            <a:off x="1224643" y="1149726"/>
            <a:ext cx="96436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Frank-Starling Law states that “an increase in EDV will increase stroke volume”</a:t>
            </a:r>
          </a:p>
        </p:txBody>
      </p:sp>
    </p:spTree>
    <p:extLst>
      <p:ext uri="{BB962C8B-B14F-4D97-AF65-F5344CB8AC3E}">
        <p14:creationId xmlns:p14="http://schemas.microsoft.com/office/powerpoint/2010/main" val="1402989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Frank-Starling Law and Venous Return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CA" dirty="0"/>
              <a:t>How to increase EDV? </a:t>
            </a:r>
            <a:r>
              <a:rPr lang="en-CA" dirty="0">
                <a:solidFill>
                  <a:srgbClr val="FF0000"/>
                </a:solidFill>
              </a:rPr>
              <a:t>Increase venous return </a:t>
            </a:r>
            <a:r>
              <a:rPr lang="en-CA" dirty="0"/>
              <a:t>to the heart!</a:t>
            </a:r>
          </a:p>
          <a:p>
            <a:r>
              <a:rPr lang="en-CA" dirty="0"/>
              <a:t>During dynamic exercise: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rgbClr val="FF0000"/>
                </a:solidFill>
              </a:rPr>
              <a:t>Muscle Pump</a:t>
            </a:r>
            <a:r>
              <a:rPr lang="en-CA" dirty="0"/>
              <a:t>: Contracted skeletal muscle around veins pushes blood to heart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rgbClr val="FF0000"/>
                </a:solidFill>
              </a:rPr>
              <a:t>Respiratory Pump</a:t>
            </a:r>
            <a:r>
              <a:rPr lang="en-CA" dirty="0"/>
              <a:t>: Changes in pressure during breathing pushes blood towards the heart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rgbClr val="FF0000"/>
                </a:solidFill>
              </a:rPr>
              <a:t>S-NS</a:t>
            </a:r>
            <a:r>
              <a:rPr lang="en-CA" dirty="0"/>
              <a:t>: Constriction of veins squeezes blood to heart</a:t>
            </a:r>
          </a:p>
          <a:p>
            <a:pPr marL="0" indent="0">
              <a:buNone/>
            </a:pP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88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Frank-Starling Law and Venous Return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430976AF-F496-481A-A48F-15E990CCF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7449" y="1083007"/>
            <a:ext cx="8297102" cy="485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89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 fontScale="90000"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aortic semilunar valve prevents blood from returning to the _____.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CA" dirty="0"/>
              <a:t>left ventricle</a:t>
            </a:r>
          </a:p>
          <a:p>
            <a:pPr marL="514350" indent="-514350">
              <a:buFont typeface="+mj-lt"/>
              <a:buAutoNum type="alphaUcPeriod"/>
            </a:pPr>
            <a:r>
              <a:rPr lang="en-CA" dirty="0"/>
              <a:t>Aorta</a:t>
            </a:r>
          </a:p>
          <a:p>
            <a:pPr marL="514350" indent="-514350">
              <a:buFont typeface="+mj-lt"/>
              <a:buAutoNum type="alphaUcPeriod"/>
            </a:pPr>
            <a:r>
              <a:rPr lang="en-CA" dirty="0"/>
              <a:t>Right ventricle</a:t>
            </a:r>
          </a:p>
          <a:p>
            <a:pPr marL="514350" indent="-514350">
              <a:buFont typeface="+mj-lt"/>
              <a:buAutoNum type="alphaUcPeriod"/>
            </a:pPr>
            <a:r>
              <a:rPr lang="en-CA" dirty="0"/>
              <a:t>Left atrium</a:t>
            </a:r>
          </a:p>
          <a:p>
            <a:pPr marL="0" indent="0">
              <a:buNone/>
            </a:pP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70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 fontScale="90000"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aortic semilunar valve prevents blood from returning to the _____.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CA" dirty="0">
                <a:solidFill>
                  <a:srgbClr val="FF0000"/>
                </a:solidFill>
              </a:rPr>
              <a:t>left ventricle</a:t>
            </a:r>
          </a:p>
          <a:p>
            <a:pPr marL="514350" indent="-514350">
              <a:buFont typeface="+mj-lt"/>
              <a:buAutoNum type="alphaUcPeriod"/>
            </a:pPr>
            <a:r>
              <a:rPr lang="en-CA" dirty="0"/>
              <a:t>Aorta</a:t>
            </a:r>
          </a:p>
          <a:p>
            <a:pPr marL="514350" indent="-514350">
              <a:buFont typeface="+mj-lt"/>
              <a:buAutoNum type="alphaUcPeriod"/>
            </a:pPr>
            <a:r>
              <a:rPr lang="en-CA" dirty="0"/>
              <a:t>Right ventricle</a:t>
            </a:r>
          </a:p>
          <a:p>
            <a:pPr marL="514350" indent="-514350">
              <a:buFont typeface="+mj-lt"/>
              <a:buAutoNum type="alphaUcPeriod"/>
            </a:pPr>
            <a:r>
              <a:rPr lang="en-CA" dirty="0"/>
              <a:t>Left atrium</a:t>
            </a:r>
          </a:p>
          <a:p>
            <a:pPr marL="0" indent="0">
              <a:buNone/>
            </a:pP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14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400" b="1" dirty="0">
                <a:solidFill>
                  <a:srgbClr val="4F2683"/>
                </a:solidFill>
                <a:latin typeface="+mn-lt"/>
              </a:rPr>
              <a:t>The Cardiovascular System:</a:t>
            </a:r>
            <a:br>
              <a:rPr lang="en-CA" sz="4400" b="1" dirty="0">
                <a:solidFill>
                  <a:srgbClr val="4F2683"/>
                </a:solidFill>
                <a:latin typeface="+mn-lt"/>
              </a:rPr>
            </a:br>
            <a:r>
              <a:rPr lang="en-CA" sz="4400" b="1" dirty="0">
                <a:solidFill>
                  <a:srgbClr val="4F2683"/>
                </a:solidFill>
                <a:latin typeface="+mn-lt"/>
              </a:rPr>
              <a:t>Vascular Function</a:t>
            </a:r>
            <a:endParaRPr lang="en-CA" sz="5400" b="1" dirty="0">
              <a:solidFill>
                <a:srgbClr val="4F2683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1E30B57-141A-42DC-B419-BCFCDB3A5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Chapter 7: Dr.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Stavraky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1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TA reminding you…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415169"/>
          </a:xfrm>
        </p:spPr>
        <p:txBody>
          <a:bodyPr>
            <a:normAutofit fontScale="85000" lnSpcReduction="20000"/>
          </a:bodyPr>
          <a:lstStyle/>
          <a:p>
            <a:r>
              <a:rPr lang="en-CA" sz="3200" b="1" dirty="0">
                <a:solidFill>
                  <a:srgbClr val="4F2683"/>
                </a:solidFill>
              </a:rPr>
              <a:t>2</a:t>
            </a:r>
            <a:r>
              <a:rPr lang="en-CA" sz="3200" b="1" baseline="30000" dirty="0">
                <a:solidFill>
                  <a:srgbClr val="4F2683"/>
                </a:solidFill>
              </a:rPr>
              <a:t>nd</a:t>
            </a:r>
            <a:r>
              <a:rPr lang="en-CA" sz="3200" b="1" dirty="0">
                <a:solidFill>
                  <a:srgbClr val="4F2683"/>
                </a:solidFill>
              </a:rPr>
              <a:t> Quiz </a:t>
            </a:r>
            <a:r>
              <a:rPr lang="en-CA" sz="3200" dirty="0">
                <a:solidFill>
                  <a:srgbClr val="FF0000"/>
                </a:solidFill>
              </a:rPr>
              <a:t>(1%)</a:t>
            </a:r>
          </a:p>
          <a:p>
            <a:pPr lvl="1"/>
            <a:r>
              <a:rPr lang="en-CA" sz="2800" dirty="0">
                <a:solidFill>
                  <a:srgbClr val="FF0000"/>
                </a:solidFill>
              </a:rPr>
              <a:t>Opens: </a:t>
            </a:r>
            <a:r>
              <a:rPr lang="en-CA" sz="2800" dirty="0"/>
              <a:t>Dec 2</a:t>
            </a:r>
            <a:r>
              <a:rPr lang="en-CA" sz="2800" baseline="30000" dirty="0"/>
              <a:t>nd</a:t>
            </a:r>
            <a:r>
              <a:rPr lang="en-CA" sz="2800" dirty="0"/>
              <a:t> @ 4pm</a:t>
            </a:r>
          </a:p>
          <a:p>
            <a:pPr lvl="1"/>
            <a:r>
              <a:rPr lang="en-CA" sz="2800" dirty="0">
                <a:solidFill>
                  <a:srgbClr val="FF0000"/>
                </a:solidFill>
              </a:rPr>
              <a:t>Closes: </a:t>
            </a:r>
            <a:r>
              <a:rPr lang="en-CA" sz="2800"/>
              <a:t>Dec 4</a:t>
            </a:r>
            <a:r>
              <a:rPr lang="en-CA" sz="2800" baseline="30000"/>
              <a:t>th</a:t>
            </a:r>
            <a:r>
              <a:rPr lang="en-CA" sz="2800"/>
              <a:t> @ </a:t>
            </a:r>
            <a:r>
              <a:rPr lang="en-CA" sz="2800" dirty="0"/>
              <a:t>4pm</a:t>
            </a:r>
          </a:p>
          <a:p>
            <a:r>
              <a:rPr lang="en-CA" sz="3200" b="1" dirty="0">
                <a:solidFill>
                  <a:srgbClr val="4F2683"/>
                </a:solidFill>
              </a:rPr>
              <a:t>2</a:t>
            </a:r>
            <a:r>
              <a:rPr lang="en-CA" sz="3200" b="1" baseline="30000" dirty="0">
                <a:solidFill>
                  <a:srgbClr val="4F2683"/>
                </a:solidFill>
              </a:rPr>
              <a:t>nd</a:t>
            </a:r>
            <a:r>
              <a:rPr lang="en-CA" sz="3200" b="1" dirty="0">
                <a:solidFill>
                  <a:srgbClr val="4F2683"/>
                </a:solidFill>
              </a:rPr>
              <a:t> Midterm </a:t>
            </a:r>
            <a:r>
              <a:rPr lang="en-CA" sz="3200" dirty="0">
                <a:solidFill>
                  <a:srgbClr val="FF0000"/>
                </a:solidFill>
              </a:rPr>
              <a:t>(15%)</a:t>
            </a:r>
          </a:p>
          <a:p>
            <a:pPr lvl="1"/>
            <a:r>
              <a:rPr lang="en-CA" sz="2800" dirty="0">
                <a:solidFill>
                  <a:srgbClr val="FF0000"/>
                </a:solidFill>
              </a:rPr>
              <a:t>When: </a:t>
            </a:r>
            <a:r>
              <a:rPr lang="en-CA" sz="2800" dirty="0"/>
              <a:t>Dec 19</a:t>
            </a:r>
            <a:r>
              <a:rPr lang="en-CA" sz="2800" baseline="30000" dirty="0"/>
              <a:t>th</a:t>
            </a:r>
            <a:r>
              <a:rPr lang="en-CA" sz="2800" dirty="0"/>
              <a:t> @ 9am-10am</a:t>
            </a:r>
          </a:p>
          <a:p>
            <a:pPr lvl="1"/>
            <a:r>
              <a:rPr lang="en-CA" sz="2800" b="1" dirty="0">
                <a:solidFill>
                  <a:srgbClr val="4F2270"/>
                </a:solidFill>
              </a:rPr>
              <a:t>Room Assignments:</a:t>
            </a:r>
          </a:p>
          <a:p>
            <a:pPr lvl="2"/>
            <a:r>
              <a:rPr lang="en-CA" sz="2400" dirty="0">
                <a:solidFill>
                  <a:srgbClr val="FF0000"/>
                </a:solidFill>
              </a:rPr>
              <a:t>ABBA-GANE</a:t>
            </a:r>
            <a:r>
              <a:rPr lang="en-CA" sz="2400" dirty="0"/>
              <a:t>: Alumni Hall 15</a:t>
            </a:r>
          </a:p>
          <a:p>
            <a:pPr lvl="2"/>
            <a:r>
              <a:rPr lang="en-CA" sz="2400" dirty="0">
                <a:solidFill>
                  <a:srgbClr val="FF0000"/>
                </a:solidFill>
              </a:rPr>
              <a:t>GHAB-POSA</a:t>
            </a:r>
            <a:r>
              <a:rPr lang="en-CA" sz="2400" dirty="0"/>
              <a:t>: Alumni Hall 201</a:t>
            </a:r>
          </a:p>
          <a:p>
            <a:pPr lvl="2"/>
            <a:r>
              <a:rPr lang="en-CA" sz="2400" dirty="0">
                <a:solidFill>
                  <a:srgbClr val="FF0000"/>
                </a:solidFill>
              </a:rPr>
              <a:t>PRIM-WOOD</a:t>
            </a:r>
            <a:r>
              <a:rPr lang="en-CA" sz="2400" dirty="0"/>
              <a:t>: Alumni Hall Stage</a:t>
            </a:r>
          </a:p>
          <a:p>
            <a:pPr lvl="2"/>
            <a:r>
              <a:rPr lang="en-CA" sz="2400" dirty="0">
                <a:solidFill>
                  <a:srgbClr val="FF0000"/>
                </a:solidFill>
              </a:rPr>
              <a:t>WU-ZIA</a:t>
            </a:r>
            <a:r>
              <a:rPr lang="en-CA" sz="2400" dirty="0"/>
              <a:t>: Somerville House 2316</a:t>
            </a:r>
          </a:p>
          <a:p>
            <a:r>
              <a:rPr lang="en-CA" sz="3200" b="1" dirty="0">
                <a:solidFill>
                  <a:srgbClr val="4F2270"/>
                </a:solidFill>
              </a:rPr>
              <a:t>2</a:t>
            </a:r>
            <a:r>
              <a:rPr lang="en-CA" sz="3200" b="1" baseline="30000" dirty="0">
                <a:solidFill>
                  <a:srgbClr val="4F2270"/>
                </a:solidFill>
              </a:rPr>
              <a:t>nd</a:t>
            </a:r>
            <a:r>
              <a:rPr lang="en-CA" sz="3200" b="1" dirty="0">
                <a:solidFill>
                  <a:srgbClr val="4F2270"/>
                </a:solidFill>
              </a:rPr>
              <a:t> Midterm review session</a:t>
            </a:r>
          </a:p>
          <a:p>
            <a:pPr lvl="1"/>
            <a:r>
              <a:rPr lang="en-CA" sz="2800" dirty="0">
                <a:solidFill>
                  <a:srgbClr val="FF0000"/>
                </a:solidFill>
              </a:rPr>
              <a:t>When: </a:t>
            </a:r>
            <a:r>
              <a:rPr lang="en-CA" sz="2800" dirty="0"/>
              <a:t>Monday</a:t>
            </a:r>
            <a:r>
              <a:rPr lang="en-CA" sz="2800" dirty="0">
                <a:solidFill>
                  <a:srgbClr val="FF0000"/>
                </a:solidFill>
              </a:rPr>
              <a:t> </a:t>
            </a:r>
            <a:r>
              <a:rPr lang="en-CA" sz="2800" dirty="0"/>
              <a:t>Dec 16</a:t>
            </a:r>
            <a:r>
              <a:rPr lang="en-CA" sz="2800" baseline="30000" dirty="0"/>
              <a:t>th</a:t>
            </a:r>
            <a:r>
              <a:rPr lang="en-CA" sz="2800" dirty="0"/>
              <a:t> from 6-8pm </a:t>
            </a:r>
          </a:p>
          <a:p>
            <a:pPr lvl="1"/>
            <a:r>
              <a:rPr lang="en-CA" sz="2800" dirty="0">
                <a:solidFill>
                  <a:srgbClr val="FF0000"/>
                </a:solidFill>
              </a:rPr>
              <a:t>Where:</a:t>
            </a:r>
            <a:r>
              <a:rPr lang="en-CA" sz="2800" dirty="0"/>
              <a:t> Auditorium B University Hospital, 3</a:t>
            </a:r>
            <a:r>
              <a:rPr lang="en-CA" sz="2800" baseline="30000" dirty="0"/>
              <a:t>rd</a:t>
            </a:r>
            <a:r>
              <a:rPr lang="en-CA" sz="2800" dirty="0"/>
              <a:t> floor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83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ressure%20and%20Resistance%20in%20Syst%20Circ%20BW%203">
            <a:extLst>
              <a:ext uri="{FF2B5EF4-FFF2-40B4-BE49-F238E27FC236}">
                <a16:creationId xmlns:a16="http://schemas.microsoft.com/office/drawing/2014/main" id="{DBCD11EB-1DB7-4F26-AFB6-26F96C0B3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65941" y="2206104"/>
            <a:ext cx="4460117" cy="380968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Blood Vessels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CA" sz="3200" dirty="0"/>
              <a:t>Structural properties of vessels are what contribute to the blood pressure characteristics seen in circulation</a:t>
            </a:r>
          </a:p>
          <a:p>
            <a:pPr marL="0" indent="0">
              <a:buNone/>
            </a:pP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29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Vessel Constriction and Blood Flow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CA" dirty="0"/>
              <a:t>As the radius decreases the pressure gradient increases.</a:t>
            </a:r>
          </a:p>
          <a:p>
            <a:pPr marL="0" indent="0">
              <a:buNone/>
            </a:pP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A44DD02A-2F30-46DA-B7C4-4881A3FE0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9294" t="40969" r="28054" b="31469"/>
          <a:stretch>
            <a:fillRect/>
          </a:stretch>
        </p:blipFill>
        <p:spPr bwMode="auto">
          <a:xfrm>
            <a:off x="1477360" y="2648571"/>
            <a:ext cx="424847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EECCF02-FEE4-4AD7-9E2B-6A9937BC7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l="42252" t="38188" r="27863" b="31297"/>
          <a:stretch>
            <a:fillRect/>
          </a:stretch>
        </p:blipFill>
        <p:spPr bwMode="auto">
          <a:xfrm>
            <a:off x="6643308" y="2540559"/>
            <a:ext cx="3888432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6295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 fontScale="90000"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Relationship Between Pressure, Flow and Resistance (Page 232)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E9031E-8B74-4CC0-9372-753BF492B5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1"/>
                <a:ext cx="10515600" cy="44151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𝑹𝒆𝒔𝒊𝒔𝒕𝒂𝒏𝒄𝒆</m:t>
                      </m:r>
                      <m:r>
                        <a:rPr lang="en-CA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num>
                        <m:den>
                          <m:sSup>
                            <m:sSupPr>
                              <m:ctrlPr>
                                <a:rPr lang="en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CA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𝑹𝒆𝒔𝒊𝒔𝒕𝒂𝒏𝒄𝒆</m:t>
                      </m:r>
                      <m:r>
                        <a:rPr lang="en-CA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CA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𝑩𝒍𝒐𝒐𝒅</m:t>
                    </m:r>
                    <m:r>
                      <a:rPr lang="en-CA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𝑭𝒍𝒐𝒘</m:t>
                    </m:r>
                    <m:r>
                      <a:rPr lang="en-CA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CA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CA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CA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CA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CA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p>
                                <m:r>
                                  <a:rPr lang="en-CA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CA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CA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CA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CA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CA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CA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CA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CA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CA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CA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E9031E-8B74-4CC0-9372-753BF492B5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1"/>
                <a:ext cx="10515600" cy="4415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EF246A-ECB5-4056-96BC-B072C6913063}"/>
                  </a:ext>
                </a:extLst>
              </p:cNvPr>
              <p:cNvSpPr txBox="1"/>
              <p:nvPr/>
            </p:nvSpPr>
            <p:spPr>
              <a:xfrm>
                <a:off x="8569234" y="1524001"/>
                <a:ext cx="246458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solidFill>
                      <a:schemeClr val="tx1"/>
                    </a:solidFill>
                  </a:rPr>
                  <a:t>L  = length of vessel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= viscosity of the fluid</a:t>
                </a:r>
              </a:p>
              <a:p>
                <a:r>
                  <a:rPr lang="en-CA" dirty="0">
                    <a:solidFill>
                      <a:schemeClr val="tx1"/>
                    </a:solidFill>
                  </a:rPr>
                  <a:t>r  = radius of the vessel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EF246A-ECB5-4056-96BC-B072C6913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234" y="1524001"/>
                <a:ext cx="2464585" cy="923330"/>
              </a:xfrm>
              <a:prstGeom prst="rect">
                <a:avLst/>
              </a:prstGeom>
              <a:blipFill>
                <a:blip r:embed="rId4"/>
                <a:stretch>
                  <a:fillRect l="-2228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AA32343-7BF9-4971-9DD7-EB717B7DD482}"/>
              </a:ext>
            </a:extLst>
          </p:cNvPr>
          <p:cNvSpPr txBox="1"/>
          <p:nvPr/>
        </p:nvSpPr>
        <p:spPr>
          <a:xfrm>
            <a:off x="1273570" y="5423482"/>
            <a:ext cx="1008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A small change in </a:t>
            </a:r>
            <a:r>
              <a:rPr lang="en-CA" sz="2000" dirty="0">
                <a:solidFill>
                  <a:srgbClr val="FF0000"/>
                </a:solidFill>
              </a:rPr>
              <a:t>radius</a:t>
            </a:r>
            <a:r>
              <a:rPr lang="en-CA" sz="2000" dirty="0"/>
              <a:t> will have a </a:t>
            </a:r>
            <a:r>
              <a:rPr lang="en-CA" sz="2000" dirty="0">
                <a:solidFill>
                  <a:srgbClr val="FF0000"/>
                </a:solidFill>
              </a:rPr>
              <a:t>LARGE</a:t>
            </a:r>
            <a:r>
              <a:rPr lang="en-CA" sz="2000" dirty="0"/>
              <a:t> effect on blood flow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1F1846-1EC2-4F8C-925D-84FFC49EAF57}"/>
              </a:ext>
            </a:extLst>
          </p:cNvPr>
          <p:cNvSpPr/>
          <p:nvPr/>
        </p:nvSpPr>
        <p:spPr>
          <a:xfrm>
            <a:off x="6766560" y="3988526"/>
            <a:ext cx="2464585" cy="801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B9E350-3287-408F-9C49-D4F662BBE2B1}"/>
              </a:ext>
            </a:extLst>
          </p:cNvPr>
          <p:cNvSpPr txBox="1"/>
          <p:nvPr/>
        </p:nvSpPr>
        <p:spPr>
          <a:xfrm>
            <a:off x="9231145" y="4065954"/>
            <a:ext cx="2464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Just know this part of the equation</a:t>
            </a:r>
          </a:p>
        </p:txBody>
      </p:sp>
    </p:spTree>
    <p:extLst>
      <p:ext uri="{BB962C8B-B14F-4D97-AF65-F5344CB8AC3E}">
        <p14:creationId xmlns:p14="http://schemas.microsoft.com/office/powerpoint/2010/main" val="962068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 fontScale="90000"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Relationship Between Pressure, Flow and Resistance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E9031E-8B74-4CC0-9372-753BF492B5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7951" y="1297577"/>
                <a:ext cx="5336097" cy="229019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CA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𝑩𝒍𝒐𝒐𝒅</m:t>
                      </m:r>
                      <m:r>
                        <a:rPr lang="en-CA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𝑭𝒍𝒐𝒘</m:t>
                      </m:r>
                      <m:r>
                        <a:rPr lang="en-CA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CA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CA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sSup>
                        <m:sSupPr>
                          <m:ctrlPr>
                            <a:rPr lang="en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CA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CA" b="1" i="1">
                        <a:latin typeface="Cambria Math" panose="02040503050406030204" pitchFamily="18" charset="0"/>
                      </a:rPr>
                      <m:t>𝑩𝒍𝒐𝒐𝒅</m:t>
                    </m:r>
                    <m:r>
                      <a:rPr lang="en-CA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1" i="1">
                        <a:latin typeface="Cambria Math" panose="02040503050406030204" pitchFamily="18" charset="0"/>
                      </a:rPr>
                      <m:t>𝑭𝒍𝒐𝒘</m:t>
                    </m:r>
                    <m:r>
                      <a:rPr lang="en-CA" b="1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CA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CA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CA" b="1" i="1"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CA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CA" b="1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CA" b="1" i="1">
                        <a:latin typeface="Cambria Math" panose="02040503050406030204" pitchFamily="18" charset="0"/>
                      </a:rPr>
                      <m:t>𝑩𝒍𝒐𝒐𝒅</m:t>
                    </m:r>
                    <m:r>
                      <a:rPr lang="en-CA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1" i="1">
                        <a:latin typeface="Cambria Math" panose="02040503050406030204" pitchFamily="18" charset="0"/>
                      </a:rPr>
                      <m:t>𝑭𝒍𝒐𝒘</m:t>
                    </m:r>
                    <m:r>
                      <a:rPr lang="en-CA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CA" b="1" dirty="0"/>
                  <a:t> L/min</a:t>
                </a:r>
              </a:p>
              <a:p>
                <a:pPr marL="0" indent="0" algn="ctr">
                  <a:buNone/>
                </a:pPr>
                <a:r>
                  <a:rPr lang="en-CA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CA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E9031E-8B74-4CC0-9372-753BF492B5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7951" y="1297577"/>
                <a:ext cx="5336097" cy="229019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719A8B5-1E9B-4FBA-A58A-A2E6C55255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27951" y="3001940"/>
                <a:ext cx="5336097" cy="2290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CA" b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𝑩𝒍𝒐𝒐𝒅</m:t>
                      </m:r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𝑭𝒍𝒐𝒘</m:t>
                      </m:r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 ∗ </m:t>
                      </m:r>
                      <m:sSup>
                        <m:sSupPr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CA" b="1" i="1">
                        <a:latin typeface="Cambria Math" panose="02040503050406030204" pitchFamily="18" charset="0"/>
                      </a:rPr>
                      <m:t>𝑩𝒍𝒐𝒐𝒅</m:t>
                    </m:r>
                    <m:r>
                      <a:rPr lang="en-CA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1" i="1">
                        <a:latin typeface="Cambria Math" panose="02040503050406030204" pitchFamily="18" charset="0"/>
                      </a:rPr>
                      <m:t>𝑭𝒍𝒐𝒘</m:t>
                    </m:r>
                    <m:r>
                      <a:rPr lang="en-CA" b="1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CA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CA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CA" b="1" i="1"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CA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  <m:sup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CA" b="1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CA" b="1" i="1">
                        <a:latin typeface="Cambria Math" panose="02040503050406030204" pitchFamily="18" charset="0"/>
                      </a:rPr>
                      <m:t>𝑩𝒍𝒐𝒐𝒅</m:t>
                    </m:r>
                    <m:r>
                      <a:rPr lang="en-CA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1" i="1">
                        <a:latin typeface="Cambria Math" panose="02040503050406030204" pitchFamily="18" charset="0"/>
                      </a:rPr>
                      <m:t>𝑭𝒍𝒐𝒘</m:t>
                    </m:r>
                    <m:r>
                      <a:rPr lang="en-CA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CA" b="1" dirty="0"/>
                  <a:t> L/min 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CA" b="1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CA" sz="3200" b="1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719A8B5-1E9B-4FBA-A58A-A2E6C5525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951" y="3001940"/>
                <a:ext cx="5336097" cy="22901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71F4DB5-656A-4947-AB4A-78D1C7EFFA1E}"/>
              </a:ext>
            </a:extLst>
          </p:cNvPr>
          <p:cNvSpPr txBox="1"/>
          <p:nvPr/>
        </p:nvSpPr>
        <p:spPr>
          <a:xfrm>
            <a:off x="1273570" y="5122750"/>
            <a:ext cx="1008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small change in </a:t>
            </a:r>
            <a:r>
              <a:rPr lang="en-CA" sz="2400" dirty="0">
                <a:solidFill>
                  <a:srgbClr val="FF0000"/>
                </a:solidFill>
              </a:rPr>
              <a:t>radius</a:t>
            </a:r>
            <a:r>
              <a:rPr lang="en-CA" sz="2400" dirty="0"/>
              <a:t> will have a </a:t>
            </a:r>
            <a:r>
              <a:rPr lang="en-CA" sz="2400" dirty="0">
                <a:solidFill>
                  <a:srgbClr val="FF0000"/>
                </a:solidFill>
              </a:rPr>
              <a:t>LARGE</a:t>
            </a:r>
            <a:r>
              <a:rPr lang="en-CA" sz="2400" dirty="0"/>
              <a:t> effect on blood flow</a:t>
            </a:r>
          </a:p>
        </p:txBody>
      </p:sp>
    </p:spTree>
    <p:extLst>
      <p:ext uri="{BB962C8B-B14F-4D97-AF65-F5344CB8AC3E}">
        <p14:creationId xmlns:p14="http://schemas.microsoft.com/office/powerpoint/2010/main" val="65172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Defining terms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46" y="1297576"/>
            <a:ext cx="7154454" cy="4493623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Blood velocity (cm/sec)</a:t>
            </a:r>
            <a:r>
              <a:rPr lang="en-CA" sz="3200" dirty="0"/>
              <a:t>: speed at which blood is moving through particular blood vessel</a:t>
            </a:r>
          </a:p>
          <a:p>
            <a:pPr lvl="1"/>
            <a:r>
              <a:rPr lang="en-CA" sz="2800" dirty="0"/>
              <a:t>Fluid flows faster through a narrow tube than a larger tube</a:t>
            </a:r>
          </a:p>
          <a:p>
            <a:pPr lvl="1"/>
            <a:r>
              <a:rPr lang="en-CA" sz="2800" dirty="0"/>
              <a:t>As cross sectional area increases mean velocity decreases</a:t>
            </a:r>
          </a:p>
          <a:p>
            <a:r>
              <a:rPr lang="en-CA" sz="3200" dirty="0">
                <a:solidFill>
                  <a:srgbClr val="FF0000"/>
                </a:solidFill>
              </a:rPr>
              <a:t>Blood flow (L/min)</a:t>
            </a:r>
            <a:r>
              <a:rPr lang="en-CA" sz="3200" dirty="0"/>
              <a:t>: volume of blood moving through set of vessels. </a:t>
            </a:r>
            <a:endParaRPr lang="en-CA" sz="2800" dirty="0"/>
          </a:p>
          <a:p>
            <a:pPr marL="0" indent="0">
              <a:buNone/>
            </a:pPr>
            <a:endParaRPr lang="en-CA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pic>
        <p:nvPicPr>
          <p:cNvPr id="8" name="Picture 7" descr="blood velocity-cross-sectional area colour">
            <a:extLst>
              <a:ext uri="{FF2B5EF4-FFF2-40B4-BE49-F238E27FC236}">
                <a16:creationId xmlns:a16="http://schemas.microsoft.com/office/drawing/2014/main" id="{5E724E35-926B-4D8E-8FFB-A4D1FBA69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53599" y="1297576"/>
            <a:ext cx="4538401" cy="4558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54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blood flow does not change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576"/>
            <a:ext cx="10515600" cy="1850017"/>
          </a:xfrm>
        </p:spPr>
        <p:txBody>
          <a:bodyPr>
            <a:normAutofit/>
          </a:bodyPr>
          <a:lstStyle/>
          <a:p>
            <a:r>
              <a:rPr lang="en-CA" sz="3200" dirty="0"/>
              <a:t>Blood velocity can change but total blood flow needs to remain constant</a:t>
            </a:r>
          </a:p>
          <a:p>
            <a:pPr lvl="1"/>
            <a:r>
              <a:rPr lang="en-CA" dirty="0"/>
              <a:t>If you have 5L of blood you can’t add or subtract… unless you have a wound</a:t>
            </a:r>
          </a:p>
          <a:p>
            <a:pPr marL="0" indent="0">
              <a:buNone/>
            </a:pPr>
            <a:endParaRPr lang="en-CA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E01DD8-311B-4CC4-A94E-B4E743F6A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42" y="3339060"/>
            <a:ext cx="4062151" cy="2528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62E885-16A6-432D-81BB-D5208DCBE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577" y="3224211"/>
            <a:ext cx="4233863" cy="256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519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Arteries and Veins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7576"/>
            <a:ext cx="6651929" cy="4493623"/>
          </a:xfrm>
        </p:spPr>
        <p:txBody>
          <a:bodyPr>
            <a:normAutofit lnSpcReduction="10000"/>
          </a:bodyPr>
          <a:lstStyle/>
          <a:p>
            <a:r>
              <a:rPr lang="en-CA" sz="3200" dirty="0"/>
              <a:t>Contain three layers:</a:t>
            </a:r>
          </a:p>
          <a:p>
            <a:pPr marL="984250" lvl="1" indent="-527050">
              <a:buFont typeface="Wingdings" panose="05000000000000000000" pitchFamily="2" charset="2"/>
              <a:buChar char="Ø"/>
            </a:pPr>
            <a:r>
              <a:rPr lang="en-CA" sz="2800" dirty="0"/>
              <a:t>Outer Layer – Tunica externa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2400" dirty="0"/>
              <a:t>Fibrous connective tissue</a:t>
            </a:r>
          </a:p>
          <a:p>
            <a:pPr marL="984250" lvl="1" indent="-527050">
              <a:buFont typeface="Wingdings" panose="05000000000000000000" pitchFamily="2" charset="2"/>
              <a:buChar char="Ø"/>
            </a:pPr>
            <a:r>
              <a:rPr lang="en-CA" sz="2800" dirty="0"/>
              <a:t>Middle Layer – Tunica media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2400" dirty="0"/>
              <a:t>Smooth muscle and elastic tissue</a:t>
            </a:r>
          </a:p>
          <a:p>
            <a:pPr marL="984250" lvl="1" indent="-527050">
              <a:buFont typeface="Wingdings" panose="05000000000000000000" pitchFamily="2" charset="2"/>
              <a:buChar char="Ø"/>
            </a:pPr>
            <a:r>
              <a:rPr lang="en-CA" sz="2800" dirty="0"/>
              <a:t>Inner Layer – Tunica </a:t>
            </a:r>
            <a:r>
              <a:rPr lang="en-CA" sz="2800" dirty="0" err="1"/>
              <a:t>interna</a:t>
            </a:r>
            <a:endParaRPr lang="en-CA" sz="28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2400" dirty="0"/>
              <a:t>Endothelial cells</a:t>
            </a:r>
          </a:p>
          <a:p>
            <a:r>
              <a:rPr lang="en-CA" sz="3200" dirty="0"/>
              <a:t>Veins contain valves</a:t>
            </a:r>
          </a:p>
          <a:p>
            <a:r>
              <a:rPr lang="en-CA" sz="3200" dirty="0"/>
              <a:t>Capillaries have single layer of endothelial cells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pic>
        <p:nvPicPr>
          <p:cNvPr id="8" name="Picture 4" descr="structure%20of%20blood%20vessels%20from%20CD">
            <a:extLst>
              <a:ext uri="{FF2B5EF4-FFF2-40B4-BE49-F238E27FC236}">
                <a16:creationId xmlns:a16="http://schemas.microsoft.com/office/drawing/2014/main" id="{2F4331DA-9351-4BD6-A931-CDB95154F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24369" y="2074857"/>
            <a:ext cx="4797453" cy="2708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709466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080"/>
            <a:ext cx="10515600" cy="748450"/>
          </a:xfrm>
        </p:spPr>
        <p:txBody>
          <a:bodyPr>
            <a:normAutofit fontScale="90000"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Aorta and Large Arteries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E1D35FF-DB69-4DE2-A542-1EB003F205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180554"/>
              </p:ext>
            </p:extLst>
          </p:nvPr>
        </p:nvGraphicFramePr>
        <p:xfrm>
          <a:off x="838200" y="845793"/>
          <a:ext cx="10515601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893">
                  <a:extLst>
                    <a:ext uri="{9D8B030D-6E8A-4147-A177-3AD203B41FA5}">
                      <a16:colId xmlns:a16="http://schemas.microsoft.com/office/drawing/2014/main" val="2988088803"/>
                    </a:ext>
                  </a:extLst>
                </a:gridCol>
                <a:gridCol w="2815639">
                  <a:extLst>
                    <a:ext uri="{9D8B030D-6E8A-4147-A177-3AD203B41FA5}">
                      <a16:colId xmlns:a16="http://schemas.microsoft.com/office/drawing/2014/main" val="3047965185"/>
                    </a:ext>
                  </a:extLst>
                </a:gridCol>
                <a:gridCol w="3134169">
                  <a:extLst>
                    <a:ext uri="{9D8B030D-6E8A-4147-A177-3AD203B41FA5}">
                      <a16:colId xmlns:a16="http://schemas.microsoft.com/office/drawing/2014/main" val="38391766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62008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Blood 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15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>
                          <a:solidFill>
                            <a:schemeClr val="bg1"/>
                          </a:solidFill>
                        </a:rPr>
                        <a:t>Aorta/Large Arteries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-182563">
                        <a:buFontTx/>
                        <a:buChar char="-"/>
                      </a:pPr>
                      <a:r>
                        <a:rPr lang="en-CA" dirty="0"/>
                        <a:t>High blood pressure</a:t>
                      </a:r>
                    </a:p>
                    <a:p>
                      <a:pPr marL="182563" indent="-182563">
                        <a:buFontTx/>
                        <a:buChar char="-"/>
                      </a:pPr>
                      <a:r>
                        <a:rPr lang="en-CA" dirty="0"/>
                        <a:t>80-120 mmHg</a:t>
                      </a:r>
                    </a:p>
                    <a:p>
                      <a:pPr marL="182563" indent="-182563">
                        <a:buFontTx/>
                        <a:buChar char="-"/>
                      </a:pPr>
                      <a:r>
                        <a:rPr lang="en-CA" dirty="0"/>
                        <a:t>High blood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indent="-182563">
                        <a:buFontTx/>
                        <a:buChar char="-"/>
                      </a:pPr>
                      <a:r>
                        <a:rPr lang="en-CA" dirty="0"/>
                        <a:t>Large diameter</a:t>
                      </a:r>
                    </a:p>
                    <a:p>
                      <a:pPr marL="182563" indent="-182563">
                        <a:buFontTx/>
                        <a:buChar char="-"/>
                      </a:pPr>
                      <a:r>
                        <a:rPr lang="en-CA" dirty="0"/>
                        <a:t>Elastic tissue</a:t>
                      </a:r>
                    </a:p>
                    <a:p>
                      <a:pPr marL="182563" indent="-182563">
                        <a:buFontTx/>
                        <a:buChar char="-"/>
                      </a:pPr>
                      <a:r>
                        <a:rPr lang="en-CA" dirty="0"/>
                        <a:t>Thin walls</a:t>
                      </a:r>
                    </a:p>
                    <a:p>
                      <a:pPr marL="357188" indent="-174625">
                        <a:buFont typeface="Wingdings" panose="05000000000000000000" pitchFamily="2" charset="2"/>
                        <a:buChar char="§"/>
                      </a:pPr>
                      <a:r>
                        <a:rPr lang="en-CA" sz="1400" dirty="0"/>
                        <a:t>Easily distended</a:t>
                      </a:r>
                    </a:p>
                    <a:p>
                      <a:pPr marL="357188" indent="-174625">
                        <a:buFont typeface="Wingdings" panose="05000000000000000000" pitchFamily="2" charset="2"/>
                        <a:buChar char="§"/>
                      </a:pPr>
                      <a:r>
                        <a:rPr lang="en-CA" sz="1400" dirty="0"/>
                        <a:t>Low resistance to blood flow</a:t>
                      </a:r>
                    </a:p>
                    <a:p>
                      <a:pPr marL="357188" indent="-174625">
                        <a:buFont typeface="Wingdings" panose="05000000000000000000" pitchFamily="2" charset="2"/>
                        <a:buChar char="§"/>
                      </a:pPr>
                      <a:r>
                        <a:rPr lang="en-CA" sz="1400" dirty="0"/>
                        <a:t>Small drop in blood pressure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CA" dirty="0"/>
                        <a:t>‘Shock absorbers’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CA" dirty="0"/>
                        <a:t>Distribute the blood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7815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pic>
        <p:nvPicPr>
          <p:cNvPr id="11" name="Picture 6" descr="Blood vessel structures 2 with colour ii">
            <a:extLst>
              <a:ext uri="{FF2B5EF4-FFF2-40B4-BE49-F238E27FC236}">
                <a16:creationId xmlns:a16="http://schemas.microsoft.com/office/drawing/2014/main" id="{48FB2ED6-2C39-4CEF-916B-33D0153EA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49"/>
          <a:stretch/>
        </p:blipFill>
        <p:spPr>
          <a:xfrm>
            <a:off x="2828388" y="3665870"/>
            <a:ext cx="2340428" cy="2273300"/>
          </a:xfrm>
          <a:prstGeom prst="rect">
            <a:avLst/>
          </a:prstGeom>
          <a:noFill/>
        </p:spPr>
      </p:pic>
      <p:pic>
        <p:nvPicPr>
          <p:cNvPr id="12" name="Picture 4" descr="Pressure and Resistance in Syst Circ BW 3">
            <a:extLst>
              <a:ext uri="{FF2B5EF4-FFF2-40B4-BE49-F238E27FC236}">
                <a16:creationId xmlns:a16="http://schemas.microsoft.com/office/drawing/2014/main" id="{84DEB6F3-C0D5-41D3-BFA8-090AB03F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3231782"/>
            <a:ext cx="3035517" cy="27840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64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ressure and Resistance in Syst Circ BW 3">
            <a:extLst>
              <a:ext uri="{FF2B5EF4-FFF2-40B4-BE49-F238E27FC236}">
                <a16:creationId xmlns:a16="http://schemas.microsoft.com/office/drawing/2014/main" id="{EAD2725E-D65A-4D1A-A8ED-5AD4E88D2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3231782"/>
            <a:ext cx="3035517" cy="2784006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080"/>
            <a:ext cx="10515600" cy="748450"/>
          </a:xfrm>
        </p:spPr>
        <p:txBody>
          <a:bodyPr>
            <a:normAutofit fontScale="90000"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Capillaries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E1D35FF-DB69-4DE2-A542-1EB003F205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998014"/>
              </p:ext>
            </p:extLst>
          </p:nvPr>
        </p:nvGraphicFramePr>
        <p:xfrm>
          <a:off x="1020392" y="888856"/>
          <a:ext cx="10151216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717">
                  <a:extLst>
                    <a:ext uri="{9D8B030D-6E8A-4147-A177-3AD203B41FA5}">
                      <a16:colId xmlns:a16="http://schemas.microsoft.com/office/drawing/2014/main" val="2988088803"/>
                    </a:ext>
                  </a:extLst>
                </a:gridCol>
                <a:gridCol w="2899954">
                  <a:extLst>
                    <a:ext uri="{9D8B030D-6E8A-4147-A177-3AD203B41FA5}">
                      <a16:colId xmlns:a16="http://schemas.microsoft.com/office/drawing/2014/main" val="3047965185"/>
                    </a:ext>
                  </a:extLst>
                </a:gridCol>
                <a:gridCol w="2995748">
                  <a:extLst>
                    <a:ext uri="{9D8B030D-6E8A-4147-A177-3AD203B41FA5}">
                      <a16:colId xmlns:a16="http://schemas.microsoft.com/office/drawing/2014/main" val="3839176605"/>
                    </a:ext>
                  </a:extLst>
                </a:gridCol>
                <a:gridCol w="2828797">
                  <a:extLst>
                    <a:ext uri="{9D8B030D-6E8A-4147-A177-3AD203B41FA5}">
                      <a16:colId xmlns:a16="http://schemas.microsoft.com/office/drawing/2014/main" val="3862008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Blood 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15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>
                          <a:solidFill>
                            <a:schemeClr val="bg1"/>
                          </a:solidFill>
                        </a:rPr>
                        <a:t>Capillaries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-182563">
                        <a:buFontTx/>
                        <a:buChar char="-"/>
                      </a:pPr>
                      <a:r>
                        <a:rPr lang="en-CA" dirty="0"/>
                        <a:t>Low blood pressure</a:t>
                      </a:r>
                    </a:p>
                    <a:p>
                      <a:pPr marL="182563" indent="-182563">
                        <a:buFontTx/>
                        <a:buChar char="-"/>
                      </a:pPr>
                      <a:r>
                        <a:rPr lang="en-CA" dirty="0"/>
                        <a:t>Small drop in blood pressure</a:t>
                      </a:r>
                    </a:p>
                    <a:p>
                      <a:pPr marL="182563" indent="-182563">
                        <a:buFontTx/>
                        <a:buChar char="-"/>
                      </a:pPr>
                      <a:r>
                        <a:rPr lang="en-CA" dirty="0"/>
                        <a:t>Very low blood velocity (1-2 cm/sec)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indent="-182563">
                        <a:buFontTx/>
                        <a:buChar char="-"/>
                      </a:pPr>
                      <a:r>
                        <a:rPr lang="en-CA" dirty="0"/>
                        <a:t>One endothelial cell thick</a:t>
                      </a:r>
                    </a:p>
                    <a:p>
                      <a:pPr marL="182563" indent="-182563">
                        <a:buFontTx/>
                        <a:buChar char="-"/>
                      </a:pPr>
                      <a:r>
                        <a:rPr lang="en-CA" sz="1800" dirty="0"/>
                        <a:t>Large cross sectional area</a:t>
                      </a:r>
                    </a:p>
                    <a:p>
                      <a:pPr marL="182563" indent="-182563">
                        <a:buFontTx/>
                        <a:buChar char="-"/>
                      </a:pPr>
                      <a:r>
                        <a:rPr lang="en-CA" sz="1800" dirty="0"/>
                        <a:t>Very large surface area</a:t>
                      </a:r>
                    </a:p>
                    <a:p>
                      <a:pPr marL="357188" indent="-174625">
                        <a:buFont typeface="Wingdings" panose="05000000000000000000" pitchFamily="2" charset="2"/>
                        <a:buChar char="§"/>
                      </a:pPr>
                      <a:r>
                        <a:rPr lang="en-CA" sz="1400" dirty="0"/>
                        <a:t>Diffusion of gas, nutrients and waste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CA" dirty="0"/>
                        <a:t>Exchange vessels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7815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pic>
        <p:nvPicPr>
          <p:cNvPr id="9" name="Picture 6" descr="Blood vessel structures 2 with colour iii">
            <a:extLst>
              <a:ext uri="{FF2B5EF4-FFF2-40B4-BE49-F238E27FC236}">
                <a16:creationId xmlns:a16="http://schemas.microsoft.com/office/drawing/2014/main" id="{ECD01C56-4D45-4216-9AA9-1FDF77B9A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33"/>
          <a:stretch/>
        </p:blipFill>
        <p:spPr>
          <a:xfrm>
            <a:off x="2821577" y="3703970"/>
            <a:ext cx="2865120" cy="2235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08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ressure and Resistance in Syst Circ BW 3">
            <a:extLst>
              <a:ext uri="{FF2B5EF4-FFF2-40B4-BE49-F238E27FC236}">
                <a16:creationId xmlns:a16="http://schemas.microsoft.com/office/drawing/2014/main" id="{EAD2725E-D65A-4D1A-A8ED-5AD4E88D2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3231782"/>
            <a:ext cx="3035517" cy="2784006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080"/>
            <a:ext cx="10515600" cy="748450"/>
          </a:xfrm>
        </p:spPr>
        <p:txBody>
          <a:bodyPr>
            <a:normAutofit fontScale="90000"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Veins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E1D35FF-DB69-4DE2-A542-1EB003F205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035862"/>
              </p:ext>
            </p:extLst>
          </p:nvPr>
        </p:nvGraphicFramePr>
        <p:xfrm>
          <a:off x="1020392" y="888856"/>
          <a:ext cx="10151216" cy="232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717">
                  <a:extLst>
                    <a:ext uri="{9D8B030D-6E8A-4147-A177-3AD203B41FA5}">
                      <a16:colId xmlns:a16="http://schemas.microsoft.com/office/drawing/2014/main" val="2988088803"/>
                    </a:ext>
                  </a:extLst>
                </a:gridCol>
                <a:gridCol w="2899954">
                  <a:extLst>
                    <a:ext uri="{9D8B030D-6E8A-4147-A177-3AD203B41FA5}">
                      <a16:colId xmlns:a16="http://schemas.microsoft.com/office/drawing/2014/main" val="3047965185"/>
                    </a:ext>
                  </a:extLst>
                </a:gridCol>
                <a:gridCol w="2995748">
                  <a:extLst>
                    <a:ext uri="{9D8B030D-6E8A-4147-A177-3AD203B41FA5}">
                      <a16:colId xmlns:a16="http://schemas.microsoft.com/office/drawing/2014/main" val="3839176605"/>
                    </a:ext>
                  </a:extLst>
                </a:gridCol>
                <a:gridCol w="2828797">
                  <a:extLst>
                    <a:ext uri="{9D8B030D-6E8A-4147-A177-3AD203B41FA5}">
                      <a16:colId xmlns:a16="http://schemas.microsoft.com/office/drawing/2014/main" val="3862008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Blood 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15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>
                          <a:solidFill>
                            <a:schemeClr val="bg1"/>
                          </a:solidFill>
                        </a:rPr>
                        <a:t>Veins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-182563">
                        <a:buFontTx/>
                        <a:buChar char="-"/>
                      </a:pPr>
                      <a:r>
                        <a:rPr lang="en-CA" dirty="0"/>
                        <a:t>Low blood pressure</a:t>
                      </a:r>
                    </a:p>
                    <a:p>
                      <a:pPr marL="182563" indent="-182563">
                        <a:buFontTx/>
                        <a:buChar char="-"/>
                      </a:pPr>
                      <a:r>
                        <a:rPr lang="en-CA" dirty="0"/>
                        <a:t>Low to medium blood velocity (5-10 cm/sec)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indent="-182563">
                        <a:buFontTx/>
                        <a:buChar char="-"/>
                      </a:pPr>
                      <a:r>
                        <a:rPr lang="en-CA" dirty="0"/>
                        <a:t>Very thin walls with large diameter</a:t>
                      </a:r>
                    </a:p>
                    <a:p>
                      <a:pPr marL="182563" indent="-182563">
                        <a:buFontTx/>
                        <a:buChar char="-"/>
                      </a:pPr>
                      <a:r>
                        <a:rPr lang="en-CA" sz="1800" dirty="0"/>
                        <a:t>Contain valves</a:t>
                      </a:r>
                    </a:p>
                    <a:p>
                      <a:pPr marL="182563" indent="-182563">
                        <a:buFontTx/>
                        <a:buChar char="-"/>
                      </a:pPr>
                      <a:r>
                        <a:rPr lang="en-CA" sz="1800" dirty="0"/>
                        <a:t>Some elastic tissue</a:t>
                      </a:r>
                    </a:p>
                    <a:p>
                      <a:pPr marL="182563" indent="-182563">
                        <a:buFontTx/>
                        <a:buChar char="-"/>
                      </a:pPr>
                      <a:r>
                        <a:rPr lang="en-CA" sz="1800" dirty="0" err="1"/>
                        <a:t>Smoth</a:t>
                      </a:r>
                      <a:r>
                        <a:rPr lang="en-CA" sz="1800" dirty="0"/>
                        <a:t> of smooth muscle innervated by ANS</a:t>
                      </a:r>
                    </a:p>
                    <a:p>
                      <a:pPr marL="357188" indent="-174625">
                        <a:buFont typeface="Wingdings" panose="05000000000000000000" pitchFamily="2" charset="2"/>
                        <a:buChar char="§"/>
                      </a:pPr>
                      <a:r>
                        <a:rPr lang="en-CA" sz="1400" dirty="0"/>
                        <a:t>Vasoconstriction/dilation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CA" dirty="0"/>
                        <a:t>Capacitance vessels: 70% of TBV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7815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pic>
        <p:nvPicPr>
          <p:cNvPr id="8" name="Picture 4" descr="Blood vessel structures 2 with colour iiii">
            <a:extLst>
              <a:ext uri="{FF2B5EF4-FFF2-40B4-BE49-F238E27FC236}">
                <a16:creationId xmlns:a16="http://schemas.microsoft.com/office/drawing/2014/main" id="{B8634C7F-BB8B-4C68-A6E8-F504AA108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6"/>
          <a:stretch/>
        </p:blipFill>
        <p:spPr>
          <a:xfrm>
            <a:off x="2018212" y="3590536"/>
            <a:ext cx="3894908" cy="21986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000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CA" sz="3200" dirty="0"/>
              <a:t>Group work activity</a:t>
            </a:r>
          </a:p>
          <a:p>
            <a:r>
              <a:rPr lang="en-CA" sz="3200" dirty="0"/>
              <a:t>Learning </a:t>
            </a:r>
            <a:r>
              <a:rPr lang="en-CA" sz="3200" dirty="0" err="1"/>
              <a:t>Catalytics</a:t>
            </a:r>
            <a:r>
              <a:rPr lang="en-CA" sz="3200" dirty="0"/>
              <a:t> Question</a:t>
            </a:r>
          </a:p>
          <a:p>
            <a:r>
              <a:rPr lang="en-US" sz="3200" dirty="0"/>
              <a:t>Almost finish cardiovascular anatomy</a:t>
            </a: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72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Starling Forces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7576"/>
            <a:ext cx="10515599" cy="4493623"/>
          </a:xfrm>
        </p:spPr>
        <p:txBody>
          <a:bodyPr>
            <a:normAutofit/>
          </a:bodyPr>
          <a:lstStyle/>
          <a:p>
            <a:r>
              <a:rPr lang="en-CA" sz="3200" dirty="0"/>
              <a:t>Two hydrostatic pressures</a:t>
            </a:r>
          </a:p>
          <a:p>
            <a:pPr marL="984250" lvl="1" indent="-527050">
              <a:buFont typeface="Wingdings" panose="05000000000000000000" pitchFamily="2" charset="2"/>
              <a:buChar char="Ø"/>
            </a:pPr>
            <a:r>
              <a:rPr lang="en-CA" sz="2800" dirty="0"/>
              <a:t>Capillary hydrostatic pressure</a:t>
            </a:r>
          </a:p>
          <a:p>
            <a:pPr marL="984250" lvl="1" indent="-527050">
              <a:buFont typeface="Wingdings" panose="05000000000000000000" pitchFamily="2" charset="2"/>
              <a:buChar char="Ø"/>
            </a:pPr>
            <a:r>
              <a:rPr lang="en-CA" sz="2800" dirty="0"/>
              <a:t>Interstitial fluid hydrostatic pressure</a:t>
            </a:r>
          </a:p>
          <a:p>
            <a:r>
              <a:rPr lang="en-CA" sz="3200" dirty="0"/>
              <a:t>Two osmotic pressures</a:t>
            </a:r>
          </a:p>
          <a:p>
            <a:pPr marL="984250" lvl="1" indent="-527050">
              <a:buFont typeface="Wingdings" panose="05000000000000000000" pitchFamily="2" charset="2"/>
              <a:buChar char="Ø"/>
            </a:pPr>
            <a:r>
              <a:rPr lang="en-CA" sz="2800" dirty="0"/>
              <a:t>Plasma osmotic pressure</a:t>
            </a:r>
          </a:p>
          <a:p>
            <a:pPr marL="984250" lvl="1" indent="-527050">
              <a:buFont typeface="Wingdings" panose="05000000000000000000" pitchFamily="2" charset="2"/>
              <a:buChar char="Ø"/>
            </a:pPr>
            <a:r>
              <a:rPr lang="en-CA" sz="2800" dirty="0"/>
              <a:t>Interstitial osmotic pressure</a:t>
            </a:r>
          </a:p>
          <a:p>
            <a:pPr marL="457200" lvl="1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10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Exchange In Capillaries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7576"/>
            <a:ext cx="10515599" cy="4493623"/>
          </a:xfrm>
        </p:spPr>
        <p:txBody>
          <a:bodyPr>
            <a:normAutofit/>
          </a:bodyPr>
          <a:lstStyle/>
          <a:p>
            <a:r>
              <a:rPr lang="en-CA" sz="3200" dirty="0"/>
              <a:t>Diffusion</a:t>
            </a:r>
          </a:p>
          <a:p>
            <a:pPr marL="984250" lvl="1" indent="-444500">
              <a:buFont typeface="Wingdings" panose="05000000000000000000" pitchFamily="2" charset="2"/>
              <a:buChar char="Ø"/>
            </a:pPr>
            <a:r>
              <a:rPr lang="en-CA" sz="2800" dirty="0"/>
              <a:t>Down concentration gradients</a:t>
            </a:r>
          </a:p>
          <a:p>
            <a:pPr marL="984250" lvl="1" indent="-444500">
              <a:buFont typeface="Wingdings" panose="05000000000000000000" pitchFamily="2" charset="2"/>
              <a:buChar char="Ø"/>
            </a:pPr>
            <a:r>
              <a:rPr lang="en-CA" sz="2800" dirty="0"/>
              <a:t>Oxygen, CO</a:t>
            </a:r>
            <a:r>
              <a:rPr lang="en-CA" sz="2800" baseline="30000" dirty="0"/>
              <a:t>2</a:t>
            </a:r>
            <a:r>
              <a:rPr lang="en-CA" sz="2800" dirty="0"/>
              <a:t>, O</a:t>
            </a:r>
            <a:r>
              <a:rPr lang="en-CA" sz="2800" baseline="30000" dirty="0"/>
              <a:t>2</a:t>
            </a:r>
            <a:r>
              <a:rPr lang="en-CA" sz="2800" dirty="0"/>
              <a:t>, lipid soluble substances</a:t>
            </a:r>
          </a:p>
          <a:p>
            <a:r>
              <a:rPr lang="en-CA" sz="3200" dirty="0"/>
              <a:t>Filtration and reabsorption (Starling forces)</a:t>
            </a:r>
          </a:p>
          <a:p>
            <a:pPr marL="984250" lvl="1" indent="-444500">
              <a:buFont typeface="Wingdings" panose="05000000000000000000" pitchFamily="2" charset="2"/>
              <a:buChar char="Ø"/>
            </a:pPr>
            <a:r>
              <a:rPr lang="en-CA" dirty="0"/>
              <a:t>Filtration: movement of fluid out of capillary</a:t>
            </a:r>
          </a:p>
          <a:p>
            <a:pPr marL="984250" lvl="1" indent="-444500">
              <a:buFont typeface="Wingdings" panose="05000000000000000000" pitchFamily="2" charset="2"/>
              <a:buChar char="Ø"/>
            </a:pPr>
            <a:r>
              <a:rPr lang="en-CA" dirty="0"/>
              <a:t>Reabsorption: movement of fluid back into capillary</a:t>
            </a:r>
          </a:p>
          <a:p>
            <a:pPr marL="457200" lvl="1" indent="0">
              <a:buNone/>
            </a:pPr>
            <a:endParaRPr lang="en-CA" sz="2800" dirty="0"/>
          </a:p>
          <a:p>
            <a:pPr marL="0" indent="0">
              <a:buNone/>
            </a:pP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33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Capillary Hydrostatic Pressure (P</a:t>
            </a:r>
            <a:r>
              <a:rPr lang="en-CA" sz="4800" b="1" baseline="-25000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7576"/>
            <a:ext cx="10515599" cy="4493623"/>
          </a:xfrm>
        </p:spPr>
        <p:txBody>
          <a:bodyPr>
            <a:normAutofit/>
          </a:bodyPr>
          <a:lstStyle/>
          <a:p>
            <a:r>
              <a:rPr lang="en-CA" sz="3200" dirty="0"/>
              <a:t>Pressure exerted by fluid in the capillary</a:t>
            </a:r>
          </a:p>
          <a:p>
            <a:r>
              <a:rPr lang="en-CA" sz="3200" dirty="0"/>
              <a:t>Pressure drives fluid </a:t>
            </a:r>
            <a:r>
              <a:rPr lang="en-CA" sz="3200" dirty="0">
                <a:solidFill>
                  <a:srgbClr val="FF0000"/>
                </a:solidFill>
              </a:rPr>
              <a:t>OUT</a:t>
            </a:r>
            <a:r>
              <a:rPr lang="en-CA" sz="3200" dirty="0"/>
              <a:t> of capillary and is generated by ventricular systole (</a:t>
            </a:r>
            <a:r>
              <a:rPr lang="en-CA" sz="3200" dirty="0">
                <a:solidFill>
                  <a:srgbClr val="FF0000"/>
                </a:solidFill>
              </a:rPr>
              <a:t>Filtration</a:t>
            </a:r>
            <a:r>
              <a:rPr lang="en-CA" sz="3200" dirty="0"/>
              <a:t>)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AB2F1BA-33F9-4656-92EE-1B1846ADDF10}"/>
              </a:ext>
            </a:extLst>
          </p:cNvPr>
          <p:cNvGrpSpPr/>
          <p:nvPr/>
        </p:nvGrpSpPr>
        <p:grpSpPr>
          <a:xfrm>
            <a:off x="1626698" y="3379368"/>
            <a:ext cx="3590194" cy="2411831"/>
            <a:chOff x="1187051" y="3887409"/>
            <a:chExt cx="3686175" cy="2514600"/>
          </a:xfrm>
        </p:grpSpPr>
        <p:pic>
          <p:nvPicPr>
            <p:cNvPr id="7" name="Picture 6" descr="Starling Forces at Capillary in colour 1ai.bmp">
              <a:extLst>
                <a:ext uri="{FF2B5EF4-FFF2-40B4-BE49-F238E27FC236}">
                  <a16:creationId xmlns:a16="http://schemas.microsoft.com/office/drawing/2014/main" id="{8FC08875-1A0B-4332-AF54-1CE3E52EF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051" y="3887409"/>
              <a:ext cx="3686175" cy="25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Bent Arrow 14">
              <a:extLst>
                <a:ext uri="{FF2B5EF4-FFF2-40B4-BE49-F238E27FC236}">
                  <a16:creationId xmlns:a16="http://schemas.microsoft.com/office/drawing/2014/main" id="{0140DA2E-0609-4FBD-8566-ED9352C011BD}"/>
                </a:ext>
              </a:extLst>
            </p:cNvPr>
            <p:cNvSpPr/>
            <p:nvPr/>
          </p:nvSpPr>
          <p:spPr bwMode="auto">
            <a:xfrm flipV="1">
              <a:off x="1529951" y="4484528"/>
              <a:ext cx="342900" cy="800100"/>
            </a:xfrm>
            <a:prstGeom prst="bent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642938" indent="-128588" defTabSz="685800"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BF6054-225B-41D3-B612-A8FC9661F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8551" y="5341780"/>
              <a:ext cx="938719" cy="3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685800" eaLnBrk="1" hangingPunct="1"/>
              <a:r>
                <a:rPr lang="en-US" sz="900" b="1" dirty="0">
                  <a:solidFill>
                    <a:srgbClr val="FF0000"/>
                  </a:solidFill>
                </a:rPr>
                <a:t>25 mmHg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C5805F-C360-4926-8261-F2A19B981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0201" y="5284629"/>
              <a:ext cx="938719" cy="3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685800" eaLnBrk="1" hangingPunct="1"/>
              <a:r>
                <a:rPr lang="en-US" sz="900" b="1">
                  <a:solidFill>
                    <a:srgbClr val="FF0000"/>
                  </a:solidFill>
                </a:rPr>
                <a:t>10 mmHg</a:t>
              </a:r>
            </a:p>
          </p:txBody>
        </p:sp>
        <p:sp>
          <p:nvSpPr>
            <p:cNvPr id="11" name="Bent Arrow 17">
              <a:extLst>
                <a:ext uri="{FF2B5EF4-FFF2-40B4-BE49-F238E27FC236}">
                  <a16:creationId xmlns:a16="http://schemas.microsoft.com/office/drawing/2014/main" id="{C0EEADC6-B76A-40B3-8251-BDABC2A51231}"/>
                </a:ext>
              </a:extLst>
            </p:cNvPr>
            <p:cNvSpPr/>
            <p:nvPr/>
          </p:nvSpPr>
          <p:spPr bwMode="auto">
            <a:xfrm rot="16200000" flipV="1">
              <a:off x="3987401" y="4713128"/>
              <a:ext cx="800100" cy="342900"/>
            </a:xfrm>
            <a:prstGeom prst="bent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642938" indent="-128588" defTabSz="685800">
                <a:defRPr/>
              </a:pPr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pic>
        <p:nvPicPr>
          <p:cNvPr id="12" name="Picture 2" descr="https://classconnection.s3.amazonaws.com/599/flashcards/1418599/png/if1334012845386.png">
            <a:extLst>
              <a:ext uri="{FF2B5EF4-FFF2-40B4-BE49-F238E27FC236}">
                <a16:creationId xmlns:a16="http://schemas.microsoft.com/office/drawing/2014/main" id="{3AF5EAC1-08CC-459B-B2E1-D472BB0EE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75" y="3915879"/>
            <a:ext cx="4569065" cy="160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151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811" y="199662"/>
            <a:ext cx="10824755" cy="1097915"/>
          </a:xfrm>
        </p:spPr>
        <p:txBody>
          <a:bodyPr>
            <a:normAutofit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Interstitial Fluid Hydrostatic Pressure (P</a:t>
            </a:r>
            <a:r>
              <a:rPr lang="en-CA" sz="4800" b="1" baseline="-25000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7576"/>
            <a:ext cx="10515599" cy="4493623"/>
          </a:xfrm>
        </p:spPr>
        <p:txBody>
          <a:bodyPr>
            <a:normAutofit/>
          </a:bodyPr>
          <a:lstStyle/>
          <a:p>
            <a:r>
              <a:rPr lang="en-CA" sz="3200" dirty="0"/>
              <a:t>Pressure exerted by fluid in the interstitial space between cells in the tissue</a:t>
            </a:r>
          </a:p>
          <a:p>
            <a:r>
              <a:rPr lang="en-CA" sz="3200" dirty="0"/>
              <a:t>Movement depends on pressure in the tissue</a:t>
            </a:r>
          </a:p>
          <a:p>
            <a:pPr lvl="1"/>
            <a:r>
              <a:rPr lang="en-CA" sz="2800" dirty="0"/>
              <a:t>Can be negative </a:t>
            </a:r>
            <a:r>
              <a:rPr lang="en-CA" sz="2800" dirty="0">
                <a:sym typeface="Wingdings" panose="05000000000000000000" pitchFamily="2" charset="2"/>
              </a:rPr>
              <a:t> </a:t>
            </a:r>
            <a:r>
              <a:rPr lang="en-CA" sz="2800" dirty="0">
                <a:solidFill>
                  <a:srgbClr val="FF0000"/>
                </a:solidFill>
                <a:sym typeface="Wingdings" panose="05000000000000000000" pitchFamily="2" charset="2"/>
              </a:rPr>
              <a:t>Filtration</a:t>
            </a:r>
            <a:r>
              <a:rPr lang="en-CA" sz="2800" dirty="0">
                <a:sym typeface="Wingdings" panose="05000000000000000000" pitchFamily="2" charset="2"/>
              </a:rPr>
              <a:t> into tissue</a:t>
            </a:r>
          </a:p>
          <a:p>
            <a:pPr lvl="1"/>
            <a:r>
              <a:rPr lang="en-CA" sz="2800" dirty="0">
                <a:sym typeface="Wingdings" panose="05000000000000000000" pitchFamily="2" charset="2"/>
              </a:rPr>
              <a:t>Can be positive  </a:t>
            </a:r>
            <a:r>
              <a:rPr lang="en-CA" sz="2800" dirty="0">
                <a:solidFill>
                  <a:srgbClr val="FF0000"/>
                </a:solidFill>
                <a:sym typeface="Wingdings" panose="05000000000000000000" pitchFamily="2" charset="2"/>
              </a:rPr>
              <a:t>Reabsorption</a:t>
            </a:r>
            <a:r>
              <a:rPr lang="en-CA" sz="2800" dirty="0">
                <a:sym typeface="Wingdings" panose="05000000000000000000" pitchFamily="2" charset="2"/>
              </a:rPr>
              <a:t> into capillary</a:t>
            </a:r>
            <a:endParaRPr lang="en-CA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pic>
        <p:nvPicPr>
          <p:cNvPr id="12" name="Picture 2" descr="https://classconnection.s3.amazonaws.com/599/flashcards/1418599/png/if1334012845386.png">
            <a:extLst>
              <a:ext uri="{FF2B5EF4-FFF2-40B4-BE49-F238E27FC236}">
                <a16:creationId xmlns:a16="http://schemas.microsoft.com/office/drawing/2014/main" id="{3AF5EAC1-08CC-459B-B2E1-D472BB0EE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501" y="4021233"/>
            <a:ext cx="4569065" cy="160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Starling Forces at Capillary in colour 1bi.bmp">
            <a:extLst>
              <a:ext uri="{FF2B5EF4-FFF2-40B4-BE49-F238E27FC236}">
                <a16:creationId xmlns:a16="http://schemas.microsoft.com/office/drawing/2014/main" id="{0531081B-8742-41F0-A629-C7B9F4BBC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795" y="3710505"/>
            <a:ext cx="3266706" cy="22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8A1C0F-6E46-4D05-958D-1C2F9A1F9946}"/>
              </a:ext>
            </a:extLst>
          </p:cNvPr>
          <p:cNvSpPr txBox="1"/>
          <p:nvPr/>
        </p:nvSpPr>
        <p:spPr>
          <a:xfrm>
            <a:off x="229403" y="4119154"/>
            <a:ext cx="316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Subcutaneous tissues: -6mmHg</a:t>
            </a:r>
          </a:p>
          <a:p>
            <a:r>
              <a:rPr lang="en-CA" dirty="0"/>
              <a:t>Interstitial fluid: +6mmHg</a:t>
            </a:r>
          </a:p>
        </p:txBody>
      </p:sp>
    </p:spTree>
    <p:extLst>
      <p:ext uri="{BB962C8B-B14F-4D97-AF65-F5344CB8AC3E}">
        <p14:creationId xmlns:p14="http://schemas.microsoft.com/office/powerpoint/2010/main" val="788664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D289FF-BCE4-4704-8E35-325DDF40F8F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99662"/>
                <a:ext cx="10515600" cy="109791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CA" sz="4800" b="1" dirty="0">
                    <a:solidFill>
                      <a:srgbClr val="4F2683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Interstitial Osmotic Pressure (</a:t>
                </a:r>
                <a14:m>
                  <m:oMath xmlns:m="http://schemas.openxmlformats.org/officeDocument/2006/math">
                    <m:r>
                      <a:rPr lang="en-CA" sz="4800" b="1" i="1" smtClean="0">
                        <a:solidFill>
                          <a:srgbClr val="4F268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𝝅</m:t>
                    </m:r>
                  </m:oMath>
                </a14:m>
                <a:r>
                  <a:rPr lang="en-CA" sz="4800" b="1" baseline="-25000" dirty="0">
                    <a:solidFill>
                      <a:srgbClr val="4F2683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en-CA" sz="4800" b="1" dirty="0">
                    <a:solidFill>
                      <a:srgbClr val="4F2683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CA" b="1" dirty="0">
                  <a:solidFill>
                    <a:srgbClr val="4F2683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D289FF-BCE4-4704-8E35-325DDF40F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99662"/>
                <a:ext cx="10515600" cy="1097915"/>
              </a:xfrm>
              <a:blipFill>
                <a:blip r:embed="rId2"/>
                <a:stretch>
                  <a:fillRect t="-3333" b="-138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7576"/>
            <a:ext cx="10515599" cy="4493623"/>
          </a:xfrm>
        </p:spPr>
        <p:txBody>
          <a:bodyPr>
            <a:normAutofit/>
          </a:bodyPr>
          <a:lstStyle/>
          <a:p>
            <a:r>
              <a:rPr lang="en-CA" sz="3200" dirty="0"/>
              <a:t>Pressure caused by osmosis due to few proteins in interstitial fluid (5mmHg)</a:t>
            </a:r>
          </a:p>
          <a:p>
            <a:r>
              <a:rPr lang="en-CA" sz="3200" dirty="0"/>
              <a:t>Pressure drives fluid </a:t>
            </a:r>
            <a:r>
              <a:rPr lang="en-CA" sz="3200" dirty="0">
                <a:solidFill>
                  <a:srgbClr val="FF0000"/>
                </a:solidFill>
              </a:rPr>
              <a:t>OUT</a:t>
            </a:r>
            <a:r>
              <a:rPr lang="en-CA" sz="3200" dirty="0"/>
              <a:t> of capillary and into tissue (</a:t>
            </a:r>
            <a:r>
              <a:rPr lang="en-CA" sz="3200" dirty="0">
                <a:solidFill>
                  <a:srgbClr val="FF0000"/>
                </a:solidFill>
              </a:rPr>
              <a:t>Filtration</a:t>
            </a:r>
            <a:r>
              <a:rPr lang="en-CA" sz="3200" dirty="0"/>
              <a:t>)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pic>
        <p:nvPicPr>
          <p:cNvPr id="12" name="Picture 2" descr="https://classconnection.s3.amazonaws.com/599/flashcards/1418599/png/if1334012845386.png">
            <a:extLst>
              <a:ext uri="{FF2B5EF4-FFF2-40B4-BE49-F238E27FC236}">
                <a16:creationId xmlns:a16="http://schemas.microsoft.com/office/drawing/2014/main" id="{3AF5EAC1-08CC-459B-B2E1-D472BB0EE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75" y="3915879"/>
            <a:ext cx="4569065" cy="160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Starling Forces at Capillary in colour 1ci.bmp">
            <a:extLst>
              <a:ext uri="{FF2B5EF4-FFF2-40B4-BE49-F238E27FC236}">
                <a16:creationId xmlns:a16="http://schemas.microsoft.com/office/drawing/2014/main" id="{A460C65D-D1CC-4716-AF0D-6330BAC12D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417" y="3364848"/>
            <a:ext cx="3721779" cy="253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51156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D289FF-BCE4-4704-8E35-325DDF40F8F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99662"/>
                <a:ext cx="10515600" cy="109791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CA" sz="4800" b="1" dirty="0">
                    <a:solidFill>
                      <a:srgbClr val="4F2683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Plasma Osmotic Pressure (</a:t>
                </a:r>
                <a14:m>
                  <m:oMath xmlns:m="http://schemas.openxmlformats.org/officeDocument/2006/math">
                    <m:r>
                      <a:rPr lang="en-CA" sz="4800" b="1" i="1" smtClean="0">
                        <a:solidFill>
                          <a:srgbClr val="4F268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𝝅</m:t>
                    </m:r>
                  </m:oMath>
                </a14:m>
                <a:r>
                  <a:rPr lang="en-CA" sz="4800" b="1" baseline="-25000" dirty="0">
                    <a:solidFill>
                      <a:srgbClr val="4F2683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CA" sz="4800" b="1" dirty="0">
                    <a:solidFill>
                      <a:srgbClr val="4F2683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CA" b="1" dirty="0">
                  <a:solidFill>
                    <a:srgbClr val="4F2683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D289FF-BCE4-4704-8E35-325DDF40F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99662"/>
                <a:ext cx="10515600" cy="1097915"/>
              </a:xfrm>
              <a:blipFill>
                <a:blip r:embed="rId2"/>
                <a:stretch>
                  <a:fillRect t="-3333" b="-138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7576"/>
            <a:ext cx="10515599" cy="4493623"/>
          </a:xfrm>
        </p:spPr>
        <p:txBody>
          <a:bodyPr>
            <a:normAutofit/>
          </a:bodyPr>
          <a:lstStyle/>
          <a:p>
            <a:r>
              <a:rPr lang="en-CA" sz="3200" dirty="0"/>
              <a:t>Pressure caused by osmosis due to proteins in plasma (28mmHg)</a:t>
            </a:r>
          </a:p>
          <a:p>
            <a:r>
              <a:rPr lang="en-CA" sz="3200" dirty="0"/>
              <a:t>Pressure drives fluid </a:t>
            </a:r>
            <a:r>
              <a:rPr lang="en-CA" sz="3200" dirty="0">
                <a:solidFill>
                  <a:srgbClr val="FF0000"/>
                </a:solidFill>
              </a:rPr>
              <a:t>INTO</a:t>
            </a:r>
            <a:r>
              <a:rPr lang="en-CA" sz="3200" dirty="0"/>
              <a:t> capillary (</a:t>
            </a:r>
            <a:r>
              <a:rPr lang="en-CA" sz="3200" dirty="0">
                <a:solidFill>
                  <a:srgbClr val="FF0000"/>
                </a:solidFill>
              </a:rPr>
              <a:t>Reabsorption</a:t>
            </a:r>
            <a:r>
              <a:rPr lang="en-CA" sz="3200" dirty="0"/>
              <a:t>)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pic>
        <p:nvPicPr>
          <p:cNvPr id="8" name="Picture 7" descr="Starling Forces at Capillary in colour 1di.bmp">
            <a:extLst>
              <a:ext uri="{FF2B5EF4-FFF2-40B4-BE49-F238E27FC236}">
                <a16:creationId xmlns:a16="http://schemas.microsoft.com/office/drawing/2014/main" id="{5E4F2E73-B644-45FC-B3ED-5DBECE60A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09" y="3206981"/>
            <a:ext cx="3686455" cy="25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s://classconnection.s3.amazonaws.com/599/flashcards/1418599/png/if1334012845386.png">
            <a:extLst>
              <a:ext uri="{FF2B5EF4-FFF2-40B4-BE49-F238E27FC236}">
                <a16:creationId xmlns:a16="http://schemas.microsoft.com/office/drawing/2014/main" id="{67516EAE-26A1-4667-ADEA-6DDE26184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75" y="3915879"/>
            <a:ext cx="4569065" cy="160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410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 of Starling Forces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E9031E-8B74-4CC0-9372-753BF492B5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9404" y="1297576"/>
                <a:ext cx="8017614" cy="4493623"/>
              </a:xfrm>
            </p:spPr>
            <p:txBody>
              <a:bodyPr>
                <a:normAutofit/>
              </a:bodyPr>
              <a:lstStyle/>
              <a:p>
                <a:r>
                  <a:rPr lang="en-CA" sz="3200" dirty="0">
                    <a:solidFill>
                      <a:schemeClr val="tx1"/>
                    </a:solidFill>
                  </a:rPr>
                  <a:t>Starling-Landis equation used to calculate net fluid movement (NFM) across capillary bed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𝑁𝐹𝑀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CA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𝐼𝐹</m:t>
                                  </m:r>
                                </m:sub>
                              </m:sSub>
                            </m:e>
                          </m:d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d>
                            <m:dPr>
                              <m:ctrlPr>
                                <a:rPr lang="en-CA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𝐼𝐹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CA" sz="2800" dirty="0">
                    <a:solidFill>
                      <a:schemeClr val="tx1"/>
                    </a:solidFill>
                  </a:rPr>
                  <a:t> is filtration coefficient, which represents permeability of capillary (assume 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𝑁𝐹𝑀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CA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−(−</m:t>
                              </m:r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d>
                            <m:dPr>
                              <m:ctrlPr>
                                <a:rPr lang="en-CA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−(+</m:t>
                              </m:r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𝑁𝐹𝑀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𝑚𝑚𝐻𝑔</m:t>
                      </m:r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  <a:p>
                <a:r>
                  <a:rPr lang="en-CA" sz="3200" dirty="0">
                    <a:solidFill>
                      <a:schemeClr val="tx1"/>
                    </a:solidFill>
                  </a:rPr>
                  <a:t>If positive filtration </a:t>
                </a:r>
                <a:r>
                  <a:rPr lang="en-CA" sz="3200" dirty="0">
                    <a:solidFill>
                      <a:srgbClr val="FF0000"/>
                    </a:solidFill>
                  </a:rPr>
                  <a:t>OUT</a:t>
                </a:r>
                <a:r>
                  <a:rPr lang="en-CA" sz="3200" dirty="0">
                    <a:solidFill>
                      <a:schemeClr val="tx1"/>
                    </a:solidFill>
                  </a:rPr>
                  <a:t> of capillary, if negative reabsorption </a:t>
                </a:r>
                <a:r>
                  <a:rPr lang="en-CA" sz="3200" dirty="0">
                    <a:solidFill>
                      <a:srgbClr val="FF0000"/>
                    </a:solidFill>
                  </a:rPr>
                  <a:t>INTO</a:t>
                </a:r>
                <a:r>
                  <a:rPr lang="en-CA" sz="3200" dirty="0">
                    <a:solidFill>
                      <a:schemeClr val="tx1"/>
                    </a:solidFill>
                  </a:rPr>
                  <a:t> capillary</a:t>
                </a:r>
              </a:p>
              <a:p>
                <a:pPr marL="0" indent="0">
                  <a:buNone/>
                </a:pPr>
                <a:endParaRPr lang="en-CA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E9031E-8B74-4CC0-9372-753BF492B5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9404" y="1297576"/>
                <a:ext cx="8017614" cy="4493623"/>
              </a:xfrm>
              <a:blipFill>
                <a:blip r:embed="rId2"/>
                <a:stretch>
                  <a:fillRect l="-1749" t="-2849" r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pic>
        <p:nvPicPr>
          <p:cNvPr id="9" name="Picture 4" descr="Starling Forces at Capillary in colour 2">
            <a:extLst>
              <a:ext uri="{FF2B5EF4-FFF2-40B4-BE49-F238E27FC236}">
                <a16:creationId xmlns:a16="http://schemas.microsoft.com/office/drawing/2014/main" id="{D8A736D2-C1FF-4C05-A778-0AB2CAA0E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77128" y="1842225"/>
            <a:ext cx="4246562" cy="2895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7174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CA" sz="4800" b="1" baseline="-25000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10, P</a:t>
            </a:r>
            <a:r>
              <a:rPr lang="en-CA" sz="4800" b="1" baseline="-25000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1, </a:t>
            </a:r>
            <a:r>
              <a:rPr lang="el-GR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n-CA" sz="4800" b="1" baseline="-25000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5, </a:t>
            </a:r>
            <a:r>
              <a:rPr lang="el-GR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n-CA" sz="4800" b="1" baseline="-25000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28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E9031E-8B74-4CC0-9372-753BF492B5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1"/>
                <a:ext cx="10515600" cy="441517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CA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𝑁𝐹𝑀</m:t>
                    </m:r>
                    <m:r>
                      <a:rPr lang="en-CA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CA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CA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CA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CA" sz="3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CA" sz="3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CA" sz="3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𝐼𝐹</m:t>
                                </m:r>
                              </m:sub>
                            </m:sSub>
                          </m:e>
                        </m:d>
                        <m:r>
                          <a:rPr lang="en-CA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d>
                          <m:dPr>
                            <m:ctrlPr>
                              <a:rPr lang="en-CA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CA" sz="3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en-CA" sz="3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CA" sz="3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𝐼𝐹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CA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𝑁𝐹𝑀</m:t>
                    </m:r>
                    <m:r>
                      <a:rPr lang="en-CA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CA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CA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CA" sz="3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CA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d>
                          <m:dPr>
                            <m:ctrlPr>
                              <a:rPr lang="en-CA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28</m:t>
                            </m:r>
                            <m:r>
                              <a:rPr lang="en-CA" sz="3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</m:d>
                    <m:r>
                      <a:rPr lang="en-CA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32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CA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𝑁𝐹𝑀</m:t>
                    </m:r>
                    <m:r>
                      <a:rPr lang="en-CA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CA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CA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e>
                    </m:d>
                    <m:r>
                      <a:rPr lang="en-CA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32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CA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𝑁𝐹𝑀</m:t>
                    </m:r>
                    <m:r>
                      <a:rPr lang="en-CA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CA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endParaRPr lang="en-CA" sz="3200" dirty="0">
                  <a:solidFill>
                    <a:schemeClr val="tx1"/>
                  </a:solidFill>
                </a:endParaRPr>
              </a:p>
              <a:p>
                <a:r>
                  <a:rPr lang="en-CA" sz="3200" dirty="0">
                    <a:solidFill>
                      <a:schemeClr val="tx1"/>
                    </a:solidFill>
                  </a:rPr>
                  <a:t>Thus, reabsorption into plasma from interstitial fluid</a:t>
                </a:r>
              </a:p>
              <a:p>
                <a:endParaRPr lang="en-CA" sz="32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CA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E9031E-8B74-4CC0-9372-753BF492B5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1"/>
                <a:ext cx="10515600" cy="4415170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566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Tutorial (Jan 14</a:t>
            </a:r>
            <a:r>
              <a:rPr lang="en-CA" sz="4800" b="1" baseline="30000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US" dirty="0"/>
              <a:t>Have a great New Year!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98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3687"/>
          </a:xfrm>
        </p:spPr>
        <p:txBody>
          <a:bodyPr/>
          <a:lstStyle/>
          <a:p>
            <a:r>
              <a:rPr lang="en-US" sz="4800" b="1" dirty="0">
                <a:solidFill>
                  <a:srgbClr val="4F2683"/>
                </a:solidFill>
                <a:latin typeface="+mn-lt"/>
              </a:rPr>
              <a:t>What Questions Do You Have?</a:t>
            </a:r>
            <a:endParaRPr lang="en-CA" b="1" dirty="0">
              <a:solidFill>
                <a:srgbClr val="4F2683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418100E-72EE-4A94-A570-57CCE6C92F9E}"/>
              </a:ext>
            </a:extLst>
          </p:cNvPr>
          <p:cNvSpPr txBox="1">
            <a:spLocks/>
          </p:cNvSpPr>
          <p:nvPr/>
        </p:nvSpPr>
        <p:spPr>
          <a:xfrm>
            <a:off x="1209675" y="3155078"/>
            <a:ext cx="9772650" cy="14239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200" dirty="0">
                <a:latin typeface="+mn-lt"/>
              </a:rPr>
              <a:t>You can ask in the </a:t>
            </a:r>
            <a:r>
              <a:rPr lang="en-CA" sz="3200" b="1" dirty="0">
                <a:solidFill>
                  <a:srgbClr val="4F2270"/>
                </a:solidFill>
                <a:latin typeface="+mn-lt"/>
              </a:rPr>
              <a:t>Owl forums</a:t>
            </a:r>
            <a:r>
              <a:rPr lang="en-CA" sz="3200" dirty="0">
                <a:latin typeface="+mn-lt"/>
              </a:rPr>
              <a:t> as well!</a:t>
            </a:r>
          </a:p>
          <a:p>
            <a:endParaRPr lang="en-CA" sz="3200" dirty="0">
              <a:latin typeface="+mn-lt"/>
            </a:endParaRPr>
          </a:p>
          <a:p>
            <a:r>
              <a:rPr lang="en-CA" sz="3200" dirty="0">
                <a:latin typeface="+mn-lt"/>
              </a:rPr>
              <a:t>Also anonymously ask questions in the </a:t>
            </a:r>
            <a:r>
              <a:rPr lang="en-CA" sz="3200" b="1" dirty="0">
                <a:solidFill>
                  <a:srgbClr val="4F2270"/>
                </a:solidFill>
                <a:latin typeface="+mn-lt"/>
              </a:rPr>
              <a:t>online </a:t>
            </a:r>
            <a:r>
              <a:rPr lang="en-CA" sz="3200" b="1" dirty="0" err="1">
                <a:solidFill>
                  <a:srgbClr val="4F2270"/>
                </a:solidFill>
                <a:latin typeface="+mn-lt"/>
              </a:rPr>
              <a:t>dropbox</a:t>
            </a:r>
            <a:r>
              <a:rPr lang="en-CA" sz="3200" dirty="0">
                <a:latin typeface="+mn-lt"/>
              </a:rPr>
              <a:t>!! </a:t>
            </a:r>
          </a:p>
        </p:txBody>
      </p:sp>
    </p:spTree>
    <p:extLst>
      <p:ext uri="{BB962C8B-B14F-4D97-AF65-F5344CB8AC3E}">
        <p14:creationId xmlns:p14="http://schemas.microsoft.com/office/powerpoint/2010/main" val="228387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400" b="1" dirty="0">
                <a:solidFill>
                  <a:srgbClr val="4F2683"/>
                </a:solidFill>
                <a:latin typeface="+mn-lt"/>
              </a:rPr>
              <a:t>Group Work</a:t>
            </a:r>
            <a:endParaRPr lang="en-CA" sz="5400" b="1" dirty="0">
              <a:solidFill>
                <a:srgbClr val="4F2683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6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3791"/>
            <a:ext cx="10515600" cy="92583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Crossword Puzzle!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E660AA-6C8B-4167-9477-17DDF8A0F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544" y="1040518"/>
            <a:ext cx="3868909" cy="497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2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400" b="1" dirty="0">
                <a:solidFill>
                  <a:srgbClr val="4F2683"/>
                </a:solidFill>
                <a:latin typeface="+mn-lt"/>
              </a:rPr>
              <a:t>Learning Catalytic Question</a:t>
            </a:r>
            <a:endParaRPr lang="en-CA" sz="5400" b="1" dirty="0">
              <a:solidFill>
                <a:srgbClr val="4F2683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3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4F2683"/>
                </a:solidFill>
                <a:latin typeface="+mn-lt"/>
              </a:rPr>
              <a:t>The Cardiovascular System:</a:t>
            </a:r>
            <a:br>
              <a:rPr lang="en-US" sz="4400" b="1" dirty="0">
                <a:solidFill>
                  <a:srgbClr val="4F2683"/>
                </a:solidFill>
                <a:latin typeface="+mn-lt"/>
              </a:rPr>
            </a:br>
            <a:r>
              <a:rPr lang="en-US" sz="4400" b="1" dirty="0">
                <a:solidFill>
                  <a:srgbClr val="4F2683"/>
                </a:solidFill>
                <a:latin typeface="+mn-lt"/>
              </a:rPr>
              <a:t>Mechanical Performance of the Heart</a:t>
            </a:r>
            <a:endParaRPr lang="en-CA" sz="5400" b="1" dirty="0">
              <a:solidFill>
                <a:srgbClr val="4F2683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1E30B57-141A-42DC-B419-BCFCDB3A5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Chapter 7: Professor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Stavraky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1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Heart Rate (HR)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CA" sz="3200" dirty="0"/>
              <a:t>Average: 70 bpm</a:t>
            </a:r>
          </a:p>
          <a:p>
            <a:r>
              <a:rPr lang="en-CA" sz="3200" dirty="0"/>
              <a:t>Lower HR = “healthier” (i.e. athletes: 45 bpm)</a:t>
            </a:r>
          </a:p>
          <a:p>
            <a:r>
              <a:rPr lang="en-CA" sz="3200" dirty="0"/>
              <a:t>Max HR = 220 – age</a:t>
            </a:r>
          </a:p>
          <a:p>
            <a:r>
              <a:rPr lang="en-CA" sz="3200" dirty="0"/>
              <a:t>Controlled by autonomic nervous system</a:t>
            </a:r>
          </a:p>
          <a:p>
            <a:pPr marL="809625" lvl="1" indent="-352425">
              <a:buFont typeface="Wingdings" panose="05000000000000000000" pitchFamily="2" charset="2"/>
              <a:buChar char="Ø"/>
            </a:pPr>
            <a:r>
              <a:rPr lang="en-CA" sz="2800" dirty="0"/>
              <a:t>PS-NS: decreases HR</a:t>
            </a:r>
          </a:p>
          <a:p>
            <a:pPr marL="809625" lvl="1" indent="-352425">
              <a:buFont typeface="Wingdings" panose="05000000000000000000" pitchFamily="2" charset="2"/>
              <a:buChar char="Ø"/>
            </a:pPr>
            <a:r>
              <a:rPr lang="en-CA" sz="2800" dirty="0"/>
              <a:t>S-NS: increases HR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8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ysiologyClass" id="{7CFCF621-4751-448A-833E-E1064E57DA35}" vid="{78377000-374C-4815-9BE0-DAE063ECF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2400</TotalTime>
  <Words>1741</Words>
  <Application>Microsoft Office PowerPoint</Application>
  <PresentationFormat>Widescreen</PresentationFormat>
  <Paragraphs>284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Tutorial 12 Sections 009/010</vt:lpstr>
      <vt:lpstr>Your TA reminding you…</vt:lpstr>
      <vt:lpstr>Today</vt:lpstr>
      <vt:lpstr>Group Work</vt:lpstr>
      <vt:lpstr>Crossword Puzzle!</vt:lpstr>
      <vt:lpstr>Learning Catalytic Question</vt:lpstr>
      <vt:lpstr>The Cardiovascular System: Mechanical Performance of the Heart</vt:lpstr>
      <vt:lpstr>Heart Rate (HR)</vt:lpstr>
      <vt:lpstr>Stroke Volume = EDV -ESV</vt:lpstr>
      <vt:lpstr>Cardiac output can be determined by which of the following formulas?</vt:lpstr>
      <vt:lpstr>Cardiac output can be determined by which of the following formulas?</vt:lpstr>
      <vt:lpstr>Cardiac Output (CO)</vt:lpstr>
      <vt:lpstr>Which of the following is INCORRECT regarding diastole (filling of the heart)?</vt:lpstr>
      <vt:lpstr>Which of the following is INCORRECT regarding diastole (filling of the heart)?</vt:lpstr>
      <vt:lpstr>Overall Control of SV by ANS</vt:lpstr>
      <vt:lpstr>Stroke Volume</vt:lpstr>
      <vt:lpstr>Stroke Volume and Preload</vt:lpstr>
      <vt:lpstr>PNS Effect on HR</vt:lpstr>
      <vt:lpstr>SNS Effect on HR</vt:lpstr>
      <vt:lpstr>Which graph represents sympathetic influence on heart rate (in both cases the light grey line is under resting conditions)?</vt:lpstr>
      <vt:lpstr>Which graph represents sympathetic influence on heart rate (in both cases the light grey line is under resting conditions)?</vt:lpstr>
      <vt:lpstr>Summary of ANS Control of Heart Rate</vt:lpstr>
      <vt:lpstr>Frank-Starling Law</vt:lpstr>
      <vt:lpstr>Frank-Starling Law and Venous Return</vt:lpstr>
      <vt:lpstr>Frank-Starling Law and Venous Return</vt:lpstr>
      <vt:lpstr>The aortic semilunar valve prevents blood from returning to the _____.</vt:lpstr>
      <vt:lpstr>The aortic semilunar valve prevents blood from returning to the _____.</vt:lpstr>
      <vt:lpstr>The Cardiovascular System: Vascular Function</vt:lpstr>
      <vt:lpstr>Blood Vessels</vt:lpstr>
      <vt:lpstr>Vessel Constriction and Blood Flow</vt:lpstr>
      <vt:lpstr>Relationship Between Pressure, Flow and Resistance (Page 232)</vt:lpstr>
      <vt:lpstr>Relationship Between Pressure, Flow and Resistance</vt:lpstr>
      <vt:lpstr>Defining terms</vt:lpstr>
      <vt:lpstr>Overall blood flow does not change</vt:lpstr>
      <vt:lpstr>Arteries and Veins</vt:lpstr>
      <vt:lpstr>Aorta and Large Arteries</vt:lpstr>
      <vt:lpstr>Capillaries</vt:lpstr>
      <vt:lpstr>Veins</vt:lpstr>
      <vt:lpstr>Starling Forces</vt:lpstr>
      <vt:lpstr>Exchange In Capillaries</vt:lpstr>
      <vt:lpstr>Capillary Hydrostatic Pressure (Pc)</vt:lpstr>
      <vt:lpstr>Interstitial Fluid Hydrostatic Pressure (PIF)</vt:lpstr>
      <vt:lpstr>Interstitial Osmotic Pressure (πIF)</vt:lpstr>
      <vt:lpstr>Plasma Osmotic Pressure (πP)</vt:lpstr>
      <vt:lpstr>Balance of Starling Forces</vt:lpstr>
      <vt:lpstr>PC = 10, PIF = 1, πIF = 5, πC = 28</vt:lpstr>
      <vt:lpstr>Next Tutorial (Jan 14th)</vt:lpstr>
      <vt:lpstr>What Questions Do You Have?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Greydon Gilmore</dc:creator>
  <cp:lastModifiedBy>Greydon Gilmore</cp:lastModifiedBy>
  <cp:revision>198</cp:revision>
  <dcterms:created xsi:type="dcterms:W3CDTF">2017-12-10T19:18:50Z</dcterms:created>
  <dcterms:modified xsi:type="dcterms:W3CDTF">2019-12-03T19:41:56Z</dcterms:modified>
</cp:coreProperties>
</file>