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6" r:id="rId3"/>
    <p:sldId id="258" r:id="rId4"/>
    <p:sldId id="328" r:id="rId5"/>
    <p:sldId id="370" r:id="rId6"/>
    <p:sldId id="360" r:id="rId7"/>
    <p:sldId id="362" r:id="rId8"/>
    <p:sldId id="365" r:id="rId9"/>
    <p:sldId id="366" r:id="rId10"/>
    <p:sldId id="367" r:id="rId11"/>
    <p:sldId id="368" r:id="rId12"/>
    <p:sldId id="369" r:id="rId13"/>
    <p:sldId id="363" r:id="rId14"/>
    <p:sldId id="364" r:id="rId15"/>
    <p:sldId id="371" r:id="rId16"/>
    <p:sldId id="372" r:id="rId17"/>
    <p:sldId id="322" r:id="rId18"/>
    <p:sldId id="314" r:id="rId19"/>
    <p:sldId id="333" r:id="rId20"/>
    <p:sldId id="315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54" r:id="rId31"/>
    <p:sldId id="355" r:id="rId32"/>
    <p:sldId id="356" r:id="rId33"/>
    <p:sldId id="357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8" r:id="rId42"/>
    <p:sldId id="361" r:id="rId43"/>
    <p:sldId id="317" r:id="rId44"/>
    <p:sldId id="3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284" autoAdjust="0"/>
  </p:normalViewPr>
  <p:slideViewPr>
    <p:cSldViewPr snapToGrid="0">
      <p:cViewPr varScale="1">
        <p:scale>
          <a:sx n="96" d="100"/>
          <a:sy n="9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DE40-68BA-4164-922C-95B38CFF8A1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B92-A435-4CED-AFDE-AD937B5C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wo.eu.qualtrics.com/jfe/form/SV_bylQS9AIvAXeIr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a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664997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Q3: 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cell signals by a paracrine mechanism. What would be true about this signaling?</a:t>
            </a:r>
            <a:b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24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07451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The chemical will enter the interstitial fluid to signal the cell(s)</a:t>
            </a:r>
          </a:p>
          <a:p>
            <a:pPr marL="514350" indent="-514350">
              <a:buAutoNum type="alphaUcPeriod"/>
            </a:pPr>
            <a:r>
              <a:rPr lang="en-US" dirty="0"/>
              <a:t>The chemical is a hormone</a:t>
            </a:r>
          </a:p>
          <a:p>
            <a:pPr marL="514350" indent="-514350">
              <a:buAutoNum type="alphaUcPeriod"/>
            </a:pPr>
            <a:r>
              <a:rPr lang="en-US" dirty="0"/>
              <a:t>This chemical will be signaling the very same cell that produced it</a:t>
            </a:r>
          </a:p>
          <a:p>
            <a:pPr marL="514350" indent="-514350">
              <a:buAutoNum type="alphaUcPeriod"/>
            </a:pPr>
            <a:r>
              <a:rPr lang="en-US" dirty="0"/>
              <a:t>This chemical will be a transmembrane glycoprotein and directly contact a </a:t>
            </a:r>
            <a:r>
              <a:rPr lang="en-US" dirty="0" err="1"/>
              <a:t>neighbouring</a:t>
            </a:r>
            <a:r>
              <a:rPr lang="en-US" dirty="0"/>
              <a:t> cell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664997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Q4: 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extracellular fluid is hypertonic and the cell membrane is not permeable to solutes (</a:t>
            </a:r>
            <a:r>
              <a:rPr lang="en-US" sz="2800" b="1" dirty="0" err="1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glucose, ions), which one of the following would occur?</a:t>
            </a:r>
            <a:b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24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07451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Osmosis would not occur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Water would move out of the cell</a:t>
            </a:r>
          </a:p>
          <a:p>
            <a:pPr marL="514350" indent="-514350">
              <a:buAutoNum type="alphaUcPeriod"/>
            </a:pPr>
            <a:r>
              <a:rPr lang="en-US" dirty="0"/>
              <a:t>The fluid inside the cell would have more solutes in it than the outside</a:t>
            </a:r>
          </a:p>
          <a:p>
            <a:pPr marL="514350" indent="-514350">
              <a:buAutoNum type="alphaUcPeriod"/>
            </a:pPr>
            <a:r>
              <a:rPr lang="en-US" dirty="0"/>
              <a:t>Ions would move into the cell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664997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Q5: 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would not be an example that results in homeostasis?</a:t>
            </a:r>
            <a:b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24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07451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sweating to restore normal body temperature</a:t>
            </a:r>
          </a:p>
          <a:p>
            <a:pPr marL="514350" indent="-514350">
              <a:buAutoNum type="alphaUcPeriod"/>
            </a:pPr>
            <a:r>
              <a:rPr lang="en-US" dirty="0"/>
              <a:t>activation of a negative feedback loop</a:t>
            </a:r>
          </a:p>
          <a:p>
            <a:pPr marL="514350" indent="-514350">
              <a:buAutoNum type="alphaUcPeriod"/>
            </a:pPr>
            <a:r>
              <a:rPr lang="en-US" dirty="0"/>
              <a:t>eating a meal when you’ve been fasting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drinking water when you are overhydrated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9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Online Survey</a:t>
            </a:r>
            <a:br>
              <a:rPr lang="en-CA" sz="4400" b="1" dirty="0">
                <a:solidFill>
                  <a:srgbClr val="4F2683"/>
                </a:solidFill>
                <a:latin typeface="+mn-lt"/>
              </a:rPr>
            </a:br>
            <a:r>
              <a:rPr lang="en-CA" sz="2400" dirty="0">
                <a:latin typeface="+mn-lt"/>
                <a:hlinkClick r:id="rId2"/>
              </a:rPr>
              <a:t>https://uwo.eu.qualtrics.com/jfe/form/SV_bylQS9AIvAXeIrr</a:t>
            </a:r>
            <a:endParaRPr lang="en-CA" sz="24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Write A MC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F2683"/>
                </a:solidFill>
              </a:rPr>
              <a:t>DO:</a:t>
            </a:r>
          </a:p>
          <a:p>
            <a:pPr lvl="1"/>
            <a:r>
              <a:rPr lang="en-US" dirty="0"/>
              <a:t>Write questions that cover material that was taught in lecture</a:t>
            </a:r>
          </a:p>
          <a:p>
            <a:pPr lvl="1"/>
            <a:r>
              <a:rPr lang="en-US" dirty="0"/>
              <a:t>Be clear and brief in the question</a:t>
            </a:r>
          </a:p>
          <a:p>
            <a:pPr lvl="1"/>
            <a:r>
              <a:rPr lang="en-US" dirty="0"/>
              <a:t>Try to test understanding, not just simple recall</a:t>
            </a:r>
          </a:p>
          <a:p>
            <a:pPr lvl="1"/>
            <a:r>
              <a:rPr lang="en-US" dirty="0"/>
              <a:t>Provide 4 options, indicate 1 option that is correct in </a:t>
            </a:r>
            <a:r>
              <a:rPr lang="en-US" dirty="0" err="1"/>
              <a:t>PeerWise</a:t>
            </a:r>
            <a:endParaRPr lang="en-US" dirty="0"/>
          </a:p>
          <a:p>
            <a:pPr lvl="1"/>
            <a:r>
              <a:rPr lang="en-US" dirty="0"/>
              <a:t>The other answer options (called distractors) should be incorrect </a:t>
            </a:r>
          </a:p>
          <a:p>
            <a:pPr lvl="0"/>
            <a:r>
              <a:rPr lang="en-US" b="1" dirty="0">
                <a:solidFill>
                  <a:srgbClr val="4F2683"/>
                </a:solidFill>
              </a:rPr>
              <a:t>TIPS</a:t>
            </a:r>
          </a:p>
          <a:p>
            <a:pPr lvl="1"/>
            <a:r>
              <a:rPr lang="en-US" dirty="0"/>
              <a:t>Make the distractors as believable as possible</a:t>
            </a:r>
            <a:endParaRPr lang="en-CA" dirty="0"/>
          </a:p>
          <a:p>
            <a:pPr lvl="1"/>
            <a:r>
              <a:rPr lang="en-US" dirty="0"/>
              <a:t>Use distractors that are </a:t>
            </a:r>
            <a:r>
              <a:rPr lang="en-US" dirty="0" err="1"/>
              <a:t>plausable</a:t>
            </a:r>
            <a:endParaRPr lang="en-CA" dirty="0"/>
          </a:p>
          <a:p>
            <a:pPr lvl="1"/>
            <a:r>
              <a:rPr lang="en-US" dirty="0"/>
              <a:t>Use words that sound important or have associations with the question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Study For Phys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F2270"/>
                </a:solidFill>
              </a:rPr>
              <a:t>Notes:</a:t>
            </a:r>
          </a:p>
          <a:p>
            <a:pPr lvl="1"/>
            <a:r>
              <a:rPr lang="en-US" b="1" dirty="0">
                <a:solidFill>
                  <a:srgbClr val="4F2270"/>
                </a:solidFill>
              </a:rPr>
              <a:t>Part 1:</a:t>
            </a:r>
            <a:r>
              <a:rPr lang="en-US" dirty="0"/>
              <a:t> before class, review notes from previous class and complete all readings</a:t>
            </a:r>
          </a:p>
          <a:p>
            <a:pPr lvl="1"/>
            <a:r>
              <a:rPr lang="en-US" b="1" dirty="0">
                <a:solidFill>
                  <a:srgbClr val="4F2270"/>
                </a:solidFill>
              </a:rPr>
              <a:t>Part 2:</a:t>
            </a:r>
            <a:r>
              <a:rPr lang="en-US" dirty="0"/>
              <a:t> Focus on prof. listen for key signals (most important, remember that, be sure to include etc.)</a:t>
            </a:r>
          </a:p>
          <a:p>
            <a:pPr lvl="2"/>
            <a:r>
              <a:rPr lang="en-US" dirty="0"/>
              <a:t>Use abbreviations in your notes, write quickly, put ‘?’ beside things you want to review later</a:t>
            </a:r>
          </a:p>
          <a:p>
            <a:pPr lvl="1"/>
            <a:r>
              <a:rPr lang="en-US" b="1" dirty="0">
                <a:solidFill>
                  <a:srgbClr val="4F2270"/>
                </a:solidFill>
              </a:rPr>
              <a:t>Part 3:</a:t>
            </a:r>
            <a:r>
              <a:rPr lang="en-US" dirty="0"/>
              <a:t> re-write your notes, answer ‘?’, combine workbook and your notes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Study For Phys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F2270"/>
                </a:solidFill>
              </a:rPr>
              <a:t>Flashcards:</a:t>
            </a:r>
          </a:p>
          <a:p>
            <a:pPr lvl="1"/>
            <a:r>
              <a:rPr lang="en-US" dirty="0"/>
              <a:t>Make them as you study</a:t>
            </a:r>
          </a:p>
          <a:p>
            <a:pPr lvl="1"/>
            <a:r>
              <a:rPr lang="en-US" dirty="0"/>
              <a:t>Organize into topics</a:t>
            </a:r>
          </a:p>
          <a:p>
            <a:pPr lvl="1"/>
            <a:r>
              <a:rPr lang="en-US" dirty="0"/>
              <a:t>Write words on one side and definitions on other (flip over the card and learn info both ways)</a:t>
            </a:r>
          </a:p>
          <a:p>
            <a:pPr lvl="1"/>
            <a:r>
              <a:rPr lang="en-US" dirty="0"/>
              <a:t>Add pictures to your cards (less boring!)</a:t>
            </a:r>
          </a:p>
          <a:p>
            <a:pPr lvl="1"/>
            <a:r>
              <a:rPr lang="en-US" dirty="0"/>
              <a:t>One piece of info per card</a:t>
            </a:r>
          </a:p>
          <a:p>
            <a:pPr lvl="1"/>
            <a:r>
              <a:rPr lang="en-US" dirty="0"/>
              <a:t>Shuffle them regularly (so you don’t just remember which card comes next)</a:t>
            </a:r>
          </a:p>
          <a:p>
            <a:pPr lvl="1"/>
            <a:r>
              <a:rPr lang="en-US" dirty="0">
                <a:hlinkClick r:id="rId2"/>
              </a:rPr>
              <a:t>https://www.cram.com/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0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Homeostasis and Body Fluid Compartments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1: Dr. Woods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pp. </a:t>
            </a:r>
          </a:p>
        </p:txBody>
      </p:sp>
    </p:spTree>
    <p:extLst>
      <p:ext uri="{BB962C8B-B14F-4D97-AF65-F5344CB8AC3E}">
        <p14:creationId xmlns:p14="http://schemas.microsoft.com/office/powerpoint/2010/main" val="940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statements about homeostasis is FALSE?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Homeostasis is a dynamic process in which the body maintains a relatively constant internal environment. </a:t>
            </a:r>
          </a:p>
          <a:p>
            <a:pPr marL="514350" indent="-514350">
              <a:buAutoNum type="alphaUcParenR"/>
            </a:pPr>
            <a:r>
              <a:rPr lang="en-US" dirty="0"/>
              <a:t>Small ranges in blood pH and glucose are examples of normal fluctuations. </a:t>
            </a:r>
          </a:p>
          <a:p>
            <a:pPr marL="514350" indent="-514350">
              <a:buAutoNum type="alphaUcParenR"/>
            </a:pPr>
            <a:r>
              <a:rPr lang="en-US" dirty="0"/>
              <a:t>The pancreas secreting insulin (a hormone) in order to lower blood sugar levels after a meal is an example of our body maintaining homeostasis. </a:t>
            </a:r>
          </a:p>
          <a:p>
            <a:pPr marL="514350" indent="-514350">
              <a:buAutoNum type="alphaUcParenR"/>
            </a:pPr>
            <a:r>
              <a:rPr lang="en-US" dirty="0"/>
              <a:t>Positive feedback is the main mechanism used to maintain homeostasis.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statements about homeostasis is FALSE?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Homeostasis is a dynamic process in which the body maintains a relatively constant internal environment. </a:t>
            </a:r>
          </a:p>
          <a:p>
            <a:pPr marL="514350" indent="-514350">
              <a:buAutoNum type="alphaUcParenR"/>
            </a:pPr>
            <a:r>
              <a:rPr lang="en-US" dirty="0"/>
              <a:t>Small ranges in blood pH and glucose are examples of normal fluctuations. </a:t>
            </a:r>
          </a:p>
          <a:p>
            <a:pPr marL="514350" indent="-514350">
              <a:buAutoNum type="alphaUcParenR"/>
            </a:pPr>
            <a:r>
              <a:rPr lang="en-US" dirty="0"/>
              <a:t>The pancreas secreting insulin (a hormone) in order to lower blood sugar levels after a meal is an example of our body maintaining homeostasis. 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Positive feedback is the main mechanism used to maintain homeostasis.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2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Sep 17</a:t>
            </a:r>
            <a:r>
              <a:rPr lang="en-CA" sz="2800" baseline="30000" dirty="0">
                <a:cs typeface="Arial Unicode MS"/>
              </a:rPr>
              <a:t>th</a:t>
            </a:r>
            <a:r>
              <a:rPr lang="en-CA" sz="2800" dirty="0">
                <a:cs typeface="Arial Unicode MS"/>
              </a:rPr>
              <a:t>, 2019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feedback loops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Monitor and respond to changes in the internal environment in order to maintain homeostasis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9962D-55DD-4123-96BD-0CA1C3F2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10" y="2475393"/>
            <a:ext cx="5431580" cy="31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individual suffers from severe hemorrhage (blood loss) following a car accident. They would exhibit:</a:t>
            </a:r>
            <a:endParaRPr lang="en-CA" sz="32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A decrease in intracellular fluid</a:t>
            </a:r>
          </a:p>
          <a:p>
            <a:pPr marL="514350" indent="-514350">
              <a:buAutoNum type="alphaUcParenR"/>
            </a:pPr>
            <a:r>
              <a:rPr lang="en-US" dirty="0"/>
              <a:t>An increase in intracellular fluid</a:t>
            </a:r>
          </a:p>
          <a:p>
            <a:pPr marL="514350" indent="-514350">
              <a:buAutoNum type="alphaUcParenR"/>
            </a:pPr>
            <a:r>
              <a:rPr lang="en-US" dirty="0"/>
              <a:t>A decrease in extracellular fluid</a:t>
            </a:r>
          </a:p>
          <a:p>
            <a:pPr marL="514350" indent="-514350">
              <a:buAutoNum type="alphaUcParenR"/>
            </a:pPr>
            <a:r>
              <a:rPr lang="en-US" dirty="0"/>
              <a:t>An increase in extracellular fluid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individual suffers from severe hemorrhage (blood loss) following a car accident. They would exhibit:</a:t>
            </a:r>
            <a:endParaRPr lang="en-CA" sz="32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A decrease in intracellular fluid</a:t>
            </a:r>
          </a:p>
          <a:p>
            <a:pPr marL="514350" indent="-514350">
              <a:buAutoNum type="alphaUcParenR"/>
            </a:pPr>
            <a:r>
              <a:rPr lang="en-US" dirty="0"/>
              <a:t>An increase in intracellular fluid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A decrease in extracellular fluid</a:t>
            </a:r>
          </a:p>
          <a:p>
            <a:pPr marL="514350" indent="-514350">
              <a:buAutoNum type="alphaUcParenR"/>
            </a:pPr>
            <a:r>
              <a:rPr lang="en-US" dirty="0"/>
              <a:t>An increase in extracellular fluid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Fluids (42L TBW)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Intra</a:t>
            </a:r>
            <a:r>
              <a:rPr lang="en-US" dirty="0"/>
              <a:t>cellular fluid (67%) : Fluid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cell</a:t>
            </a:r>
          </a:p>
          <a:p>
            <a:pPr lvl="1"/>
            <a:r>
              <a:rPr lang="en-US" dirty="0"/>
              <a:t>Cytoplasm</a:t>
            </a:r>
          </a:p>
          <a:p>
            <a:r>
              <a:rPr lang="en-US" dirty="0">
                <a:solidFill>
                  <a:srgbClr val="FF0000"/>
                </a:solidFill>
              </a:rPr>
              <a:t>Extra</a:t>
            </a:r>
            <a:r>
              <a:rPr lang="en-US" dirty="0"/>
              <a:t>cellular fluid (33%): Fluid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cell </a:t>
            </a:r>
          </a:p>
          <a:p>
            <a:pPr lvl="1"/>
            <a:r>
              <a:rPr lang="en-US" dirty="0"/>
              <a:t>Interstitial fluid AND plasma (blood)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4F2683"/>
                </a:solidFill>
                <a:latin typeface="+mn-lt"/>
              </a:rPr>
              <a:t>Interaction of the cell with its environment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1: Dr. Woods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pp. </a:t>
            </a:r>
          </a:p>
        </p:txBody>
      </p:sp>
    </p:spTree>
    <p:extLst>
      <p:ext uri="{BB962C8B-B14F-4D97-AF65-F5344CB8AC3E}">
        <p14:creationId xmlns:p14="http://schemas.microsoft.com/office/powerpoint/2010/main" val="288844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of Membrane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Ion Channels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Enzymes – </a:t>
            </a:r>
            <a:r>
              <a:rPr lang="fr-FR" dirty="0" err="1"/>
              <a:t>catalyze</a:t>
            </a:r>
            <a:r>
              <a:rPr lang="fr-FR" dirty="0"/>
              <a:t> </a:t>
            </a:r>
            <a:r>
              <a:rPr lang="fr-FR" dirty="0" err="1"/>
              <a:t>reactions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Receptors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Membrane carriers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0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Mechanisms of Membrane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4F2270"/>
                </a:solidFill>
              </a:rPr>
              <a:t>Endo/</a:t>
            </a:r>
            <a:r>
              <a:rPr lang="fr-FR" dirty="0" err="1">
                <a:solidFill>
                  <a:srgbClr val="4F2270"/>
                </a:solidFill>
              </a:rPr>
              <a:t>exocytosis</a:t>
            </a:r>
            <a:endParaRPr lang="fr-FR" dirty="0">
              <a:solidFill>
                <a:srgbClr val="4F2270"/>
              </a:solidFill>
            </a:endParaRPr>
          </a:p>
          <a:p>
            <a:pPr lvl="2"/>
            <a:r>
              <a:rPr lang="fr-FR" dirty="0"/>
              <a:t>of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molecules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4F2270"/>
                </a:solidFill>
              </a:rPr>
              <a:t>Diffusion </a:t>
            </a:r>
            <a:r>
              <a:rPr lang="fr-FR" dirty="0" err="1">
                <a:solidFill>
                  <a:srgbClr val="4F2270"/>
                </a:solidFill>
              </a:rPr>
              <a:t>through</a:t>
            </a:r>
            <a:r>
              <a:rPr lang="fr-FR" dirty="0">
                <a:solidFill>
                  <a:srgbClr val="4F2270"/>
                </a:solidFill>
              </a:rPr>
              <a:t> </a:t>
            </a:r>
            <a:r>
              <a:rPr lang="fr-FR" dirty="0" err="1">
                <a:solidFill>
                  <a:srgbClr val="4F2270"/>
                </a:solidFill>
              </a:rPr>
              <a:t>lipid</a:t>
            </a:r>
            <a:r>
              <a:rPr lang="fr-FR" dirty="0">
                <a:solidFill>
                  <a:srgbClr val="4F2270"/>
                </a:solidFill>
              </a:rPr>
              <a:t> </a:t>
            </a:r>
            <a:r>
              <a:rPr lang="fr-FR" dirty="0" err="1">
                <a:solidFill>
                  <a:srgbClr val="4F2270"/>
                </a:solidFill>
              </a:rPr>
              <a:t>bilayer</a:t>
            </a:r>
            <a:r>
              <a:rPr lang="fr-FR" dirty="0">
                <a:solidFill>
                  <a:srgbClr val="4F2270"/>
                </a:solidFill>
              </a:rPr>
              <a:t> </a:t>
            </a:r>
          </a:p>
          <a:p>
            <a:pPr lvl="2"/>
            <a:r>
              <a:rPr lang="fr-FR" dirty="0"/>
              <a:t>fat-soluble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4F2270"/>
                </a:solidFill>
              </a:rPr>
              <a:t>Diffusion </a:t>
            </a:r>
            <a:r>
              <a:rPr lang="fr-FR" dirty="0" err="1">
                <a:solidFill>
                  <a:srgbClr val="4F2270"/>
                </a:solidFill>
              </a:rPr>
              <a:t>through</a:t>
            </a:r>
            <a:r>
              <a:rPr lang="fr-FR" dirty="0">
                <a:solidFill>
                  <a:srgbClr val="4F2270"/>
                </a:solidFill>
              </a:rPr>
              <a:t> </a:t>
            </a:r>
            <a:r>
              <a:rPr lang="fr-FR" dirty="0" err="1">
                <a:solidFill>
                  <a:srgbClr val="4F2270"/>
                </a:solidFill>
              </a:rPr>
              <a:t>protein</a:t>
            </a:r>
            <a:r>
              <a:rPr lang="fr-FR" dirty="0">
                <a:solidFill>
                  <a:srgbClr val="4F2270"/>
                </a:solidFill>
              </a:rPr>
              <a:t> channels </a:t>
            </a:r>
          </a:p>
          <a:p>
            <a:pPr lvl="2"/>
            <a:r>
              <a:rPr lang="fr-FR" dirty="0"/>
              <a:t>water soluble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>
                <a:solidFill>
                  <a:srgbClr val="4F2270"/>
                </a:solidFill>
              </a:rPr>
              <a:t>Facilitated</a:t>
            </a:r>
            <a:r>
              <a:rPr lang="fr-FR" dirty="0">
                <a:solidFill>
                  <a:srgbClr val="4F2270"/>
                </a:solidFill>
              </a:rPr>
              <a:t> diffusion </a:t>
            </a:r>
          </a:p>
          <a:p>
            <a:pPr lvl="2"/>
            <a:r>
              <a:rPr lang="fr-FR" dirty="0"/>
              <a:t>large/</a:t>
            </a:r>
            <a:r>
              <a:rPr lang="fr-FR" dirty="0" err="1"/>
              <a:t>bulky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4F2270"/>
                </a:solidFill>
              </a:rPr>
              <a:t>Active transport </a:t>
            </a:r>
          </a:p>
          <a:p>
            <a:pPr lvl="2"/>
            <a:r>
              <a:rPr lang="fr-FR" dirty="0"/>
              <a:t>Against concentration gradient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Membrane Transport: True/False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Diffusion is a passive process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Molecules move from area of lower concentration to an area of higher concentration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False: High concentration to low concentration</a:t>
            </a:r>
          </a:p>
          <a:p>
            <a:r>
              <a:rPr lang="en-US" dirty="0"/>
              <a:t>The larger the concentration gradient, the faster the diffusion rate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Once molecules reach equilibrium, the diffusion and movement of molecules stop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False: Still movement but not overall net movement</a:t>
            </a:r>
          </a:p>
          <a:p>
            <a:r>
              <a:rPr lang="en-US" dirty="0"/>
              <a:t>Smaller molecules diffuse slower than larger molecules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False: Smaller is faster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Membrane Transport: True/False</a:t>
            </a:r>
            <a:b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(page 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diffusion rate of a molecule is affected by its lipid solubility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The hydrophobic core of the cell membrane prevents water soluble molecules from passing through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The membrane composition can affect diffusion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The larger membrane’s surface area, the less molecules can diffuse through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False: increase in SA means increase in diffusion</a:t>
            </a:r>
          </a:p>
          <a:p>
            <a:r>
              <a:rPr lang="en-US" dirty="0"/>
              <a:t>The thicker the membrane, the harder for the molecules to diffuse through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chart (p.20)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711C5-EAD8-4482-8F9B-504CD724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2204"/>
              </p:ext>
            </p:extLst>
          </p:nvPr>
        </p:nvGraphicFramePr>
        <p:xfrm>
          <a:off x="1416424" y="1957405"/>
          <a:ext cx="10112188" cy="268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34">
                  <a:extLst>
                    <a:ext uri="{9D8B030D-6E8A-4147-A177-3AD203B41FA5}">
                      <a16:colId xmlns:a16="http://schemas.microsoft.com/office/drawing/2014/main" val="1910120088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793491503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031420781"/>
                    </a:ext>
                  </a:extLst>
                </a:gridCol>
                <a:gridCol w="1981421">
                  <a:extLst>
                    <a:ext uri="{9D8B030D-6E8A-4147-A177-3AD203B41FA5}">
                      <a16:colId xmlns:a16="http://schemas.microsoft.com/office/drawing/2014/main" val="1052071911"/>
                    </a:ext>
                  </a:extLst>
                </a:gridCol>
                <a:gridCol w="2139935">
                  <a:extLst>
                    <a:ext uri="{9D8B030D-6E8A-4147-A177-3AD203B41FA5}">
                      <a16:colId xmlns:a16="http://schemas.microsoft.com/office/drawing/2014/main" val="846550391"/>
                    </a:ext>
                  </a:extLst>
                </a:gridCol>
              </a:tblGrid>
              <a:tr h="43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Facilitated Transport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Transport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1542077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Selective?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57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Competitive inhibition?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0691"/>
                  </a:ext>
                </a:extLst>
              </a:tr>
              <a:tr h="745032">
                <a:tc>
                  <a:txBody>
                    <a:bodyPr/>
                    <a:lstStyle/>
                    <a:p>
                      <a:r>
                        <a:rPr lang="en-US" dirty="0"/>
                        <a:t>Goes with concentration gradient?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515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ATP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</a:t>
            </a:r>
            <a:r>
              <a:rPr lang="en-CA" sz="3200" b="1" dirty="0" err="1">
                <a:solidFill>
                  <a:srgbClr val="4F2683"/>
                </a:solidFill>
              </a:rPr>
              <a:t>Peerwise</a:t>
            </a:r>
            <a:r>
              <a:rPr lang="en-CA" sz="3200" b="1" dirty="0">
                <a:solidFill>
                  <a:srgbClr val="4F2683"/>
                </a:solidFill>
              </a:rPr>
              <a:t> assignment </a:t>
            </a:r>
            <a:r>
              <a:rPr lang="en-CA" sz="3200" dirty="0">
                <a:solidFill>
                  <a:srgbClr val="FF0000"/>
                </a:solidFill>
              </a:rPr>
              <a:t>(1.5%)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Post 2 MC questions:</a:t>
            </a:r>
            <a:r>
              <a:rPr lang="en-CA" sz="2800" dirty="0">
                <a:solidFill>
                  <a:srgbClr val="4F2683"/>
                </a:solidFill>
              </a:rPr>
              <a:t> </a:t>
            </a:r>
            <a:r>
              <a:rPr lang="en-CA" sz="2800" dirty="0"/>
              <a:t>due Oct 16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Answer 5 MC questions:</a:t>
            </a:r>
            <a:r>
              <a:rPr lang="en-CA" sz="2800" dirty="0"/>
              <a:t> due Oct 18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Oct 21</a:t>
            </a:r>
            <a:r>
              <a:rPr lang="en-CA" sz="2800" baseline="30000" dirty="0"/>
              <a:t>st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 dirty="0"/>
              <a:t>Oct 22</a:t>
            </a:r>
            <a:r>
              <a:rPr lang="en-CA" sz="2800" baseline="30000" dirty="0"/>
              <a:t>nd</a:t>
            </a:r>
            <a:r>
              <a:rPr lang="en-CA" sz="2800" dirty="0"/>
              <a:t> @ 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/>
              <a:t>- Oct 25</a:t>
            </a:r>
            <a:r>
              <a:rPr lang="en-CA" sz="3200" baseline="30000" dirty="0"/>
              <a:t>th</a:t>
            </a:r>
            <a:r>
              <a:rPr lang="en-CA" sz="3200" dirty="0"/>
              <a:t> @ 6pm-7pm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chart (p.20)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711C5-EAD8-4482-8F9B-504CD724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23089"/>
              </p:ext>
            </p:extLst>
          </p:nvPr>
        </p:nvGraphicFramePr>
        <p:xfrm>
          <a:off x="1416424" y="1957405"/>
          <a:ext cx="10112188" cy="31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34">
                  <a:extLst>
                    <a:ext uri="{9D8B030D-6E8A-4147-A177-3AD203B41FA5}">
                      <a16:colId xmlns:a16="http://schemas.microsoft.com/office/drawing/2014/main" val="1910120088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793491503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031420781"/>
                    </a:ext>
                  </a:extLst>
                </a:gridCol>
                <a:gridCol w="1981421">
                  <a:extLst>
                    <a:ext uri="{9D8B030D-6E8A-4147-A177-3AD203B41FA5}">
                      <a16:colId xmlns:a16="http://schemas.microsoft.com/office/drawing/2014/main" val="1052071911"/>
                    </a:ext>
                  </a:extLst>
                </a:gridCol>
                <a:gridCol w="2139935">
                  <a:extLst>
                    <a:ext uri="{9D8B030D-6E8A-4147-A177-3AD203B41FA5}">
                      <a16:colId xmlns:a16="http://schemas.microsoft.com/office/drawing/2014/main" val="846550391"/>
                    </a:ext>
                  </a:extLst>
                </a:gridCol>
              </a:tblGrid>
              <a:tr h="43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Facilitated Transport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Transport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1542077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Selective?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(still needs to be small &amp; hydrophobic)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57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Competitive inhibition?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0691"/>
                  </a:ext>
                </a:extLst>
              </a:tr>
              <a:tr h="745032">
                <a:tc>
                  <a:txBody>
                    <a:bodyPr/>
                    <a:lstStyle/>
                    <a:p>
                      <a:r>
                        <a:rPr lang="en-US" dirty="0"/>
                        <a:t>Goes with concentration gradient?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515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ATP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0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chart (p.20)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711C5-EAD8-4482-8F9B-504CD724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19027"/>
              </p:ext>
            </p:extLst>
          </p:nvPr>
        </p:nvGraphicFramePr>
        <p:xfrm>
          <a:off x="1416424" y="1957405"/>
          <a:ext cx="10112188" cy="31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34">
                  <a:extLst>
                    <a:ext uri="{9D8B030D-6E8A-4147-A177-3AD203B41FA5}">
                      <a16:colId xmlns:a16="http://schemas.microsoft.com/office/drawing/2014/main" val="1910120088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793491503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031420781"/>
                    </a:ext>
                  </a:extLst>
                </a:gridCol>
                <a:gridCol w="1981421">
                  <a:extLst>
                    <a:ext uri="{9D8B030D-6E8A-4147-A177-3AD203B41FA5}">
                      <a16:colId xmlns:a16="http://schemas.microsoft.com/office/drawing/2014/main" val="1052071911"/>
                    </a:ext>
                  </a:extLst>
                </a:gridCol>
                <a:gridCol w="2139935">
                  <a:extLst>
                    <a:ext uri="{9D8B030D-6E8A-4147-A177-3AD203B41FA5}">
                      <a16:colId xmlns:a16="http://schemas.microsoft.com/office/drawing/2014/main" val="846550391"/>
                    </a:ext>
                  </a:extLst>
                </a:gridCol>
              </a:tblGrid>
              <a:tr h="43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Facilitated Transport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Transport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1542077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Selective?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(still needs to be small &amp; hydrophobic)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57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Competitive inhibition?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0691"/>
                  </a:ext>
                </a:extLst>
              </a:tr>
              <a:tr h="745032">
                <a:tc>
                  <a:txBody>
                    <a:bodyPr/>
                    <a:lstStyle/>
                    <a:p>
                      <a:r>
                        <a:rPr lang="en-US" dirty="0"/>
                        <a:t>Goes with concentration gradient?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515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ATP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67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chart (p.20)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711C5-EAD8-4482-8F9B-504CD724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15175"/>
              </p:ext>
            </p:extLst>
          </p:nvPr>
        </p:nvGraphicFramePr>
        <p:xfrm>
          <a:off x="1416424" y="1957405"/>
          <a:ext cx="10112188" cy="31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34">
                  <a:extLst>
                    <a:ext uri="{9D8B030D-6E8A-4147-A177-3AD203B41FA5}">
                      <a16:colId xmlns:a16="http://schemas.microsoft.com/office/drawing/2014/main" val="1910120088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793491503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031420781"/>
                    </a:ext>
                  </a:extLst>
                </a:gridCol>
                <a:gridCol w="1981421">
                  <a:extLst>
                    <a:ext uri="{9D8B030D-6E8A-4147-A177-3AD203B41FA5}">
                      <a16:colId xmlns:a16="http://schemas.microsoft.com/office/drawing/2014/main" val="1052071911"/>
                    </a:ext>
                  </a:extLst>
                </a:gridCol>
                <a:gridCol w="2139935">
                  <a:extLst>
                    <a:ext uri="{9D8B030D-6E8A-4147-A177-3AD203B41FA5}">
                      <a16:colId xmlns:a16="http://schemas.microsoft.com/office/drawing/2014/main" val="846550391"/>
                    </a:ext>
                  </a:extLst>
                </a:gridCol>
              </a:tblGrid>
              <a:tr h="43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Facilitated Transport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Transport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1542077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Selective?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(still needs to be small &amp; hydrophobic)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57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Competitive inhibition?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0691"/>
                  </a:ext>
                </a:extLst>
              </a:tr>
              <a:tr h="745032">
                <a:tc>
                  <a:txBody>
                    <a:bodyPr/>
                    <a:lstStyle/>
                    <a:p>
                      <a:r>
                        <a:rPr lang="en-US" dirty="0"/>
                        <a:t>Goes with concentration gradient?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515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ATP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743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chart (p.20)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711C5-EAD8-4482-8F9B-504CD724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0861"/>
              </p:ext>
            </p:extLst>
          </p:nvPr>
        </p:nvGraphicFramePr>
        <p:xfrm>
          <a:off x="1416424" y="1957405"/>
          <a:ext cx="10112188" cy="31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34">
                  <a:extLst>
                    <a:ext uri="{9D8B030D-6E8A-4147-A177-3AD203B41FA5}">
                      <a16:colId xmlns:a16="http://schemas.microsoft.com/office/drawing/2014/main" val="1910120088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793491503"/>
                    </a:ext>
                  </a:extLst>
                </a:gridCol>
                <a:gridCol w="1552449">
                  <a:extLst>
                    <a:ext uri="{9D8B030D-6E8A-4147-A177-3AD203B41FA5}">
                      <a16:colId xmlns:a16="http://schemas.microsoft.com/office/drawing/2014/main" val="1031420781"/>
                    </a:ext>
                  </a:extLst>
                </a:gridCol>
                <a:gridCol w="1981421">
                  <a:extLst>
                    <a:ext uri="{9D8B030D-6E8A-4147-A177-3AD203B41FA5}">
                      <a16:colId xmlns:a16="http://schemas.microsoft.com/office/drawing/2014/main" val="1052071911"/>
                    </a:ext>
                  </a:extLst>
                </a:gridCol>
                <a:gridCol w="2139935">
                  <a:extLst>
                    <a:ext uri="{9D8B030D-6E8A-4147-A177-3AD203B41FA5}">
                      <a16:colId xmlns:a16="http://schemas.microsoft.com/office/drawing/2014/main" val="846550391"/>
                    </a:ext>
                  </a:extLst>
                </a:gridCol>
              </a:tblGrid>
              <a:tr h="43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Facilitated Transport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Transport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1542077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Selective?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(still needs to be small &amp; hydrophobic)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57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Competitive inhibition?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0691"/>
                  </a:ext>
                </a:extLst>
              </a:tr>
              <a:tr h="745032">
                <a:tc>
                  <a:txBody>
                    <a:bodyPr/>
                    <a:lstStyle/>
                    <a:p>
                      <a:r>
                        <a:rPr lang="en-US" dirty="0"/>
                        <a:t>Goes with concentration gradient?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5159"/>
                  </a:ext>
                </a:extLst>
              </a:tr>
              <a:tr h="431646">
                <a:tc>
                  <a:txBody>
                    <a:bodyPr/>
                    <a:lstStyle/>
                    <a:p>
                      <a:r>
                        <a:rPr lang="en-US" dirty="0"/>
                        <a:t>ATP required?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0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4F2683"/>
                </a:solidFill>
                <a:latin typeface="+mn-lt"/>
              </a:rPr>
              <a:t>Osmosis, tonicity and the resting membrane potential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1: Dr. Woods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pp. </a:t>
            </a:r>
          </a:p>
        </p:txBody>
      </p:sp>
    </p:spTree>
    <p:extLst>
      <p:ext uri="{BB962C8B-B14F-4D97-AF65-F5344CB8AC3E}">
        <p14:creationId xmlns:p14="http://schemas.microsoft.com/office/powerpoint/2010/main" val="48899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Osmosis is the net movement of </a:t>
            </a:r>
            <a:r>
              <a:rPr lang="en-US" dirty="0">
                <a:solidFill>
                  <a:srgbClr val="FF0000"/>
                </a:solidFill>
              </a:rPr>
              <a:t>WATER</a:t>
            </a:r>
            <a:r>
              <a:rPr lang="en-US" dirty="0"/>
              <a:t> down its concentration gradient</a:t>
            </a:r>
          </a:p>
          <a:p>
            <a:r>
              <a:rPr lang="en-US" dirty="0"/>
              <a:t>It is affected by:</a:t>
            </a:r>
          </a:p>
          <a:p>
            <a:pPr marL="971550" lvl="1" indent="-514350">
              <a:buAutoNum type="arabicParenR"/>
            </a:pPr>
            <a:r>
              <a:rPr lang="en-US" dirty="0"/>
              <a:t>permeability of the membrane</a:t>
            </a:r>
          </a:p>
          <a:p>
            <a:pPr marL="971550" lvl="1" indent="-514350">
              <a:buAutoNum type="arabicParenR"/>
            </a:pPr>
            <a:r>
              <a:rPr lang="en-US" dirty="0"/>
              <a:t>concentration gradient of solutes</a:t>
            </a:r>
          </a:p>
          <a:p>
            <a:pPr marL="971550" lvl="1" indent="-514350">
              <a:buAutoNum type="arabicParenR"/>
            </a:pPr>
            <a:r>
              <a:rPr lang="en-US" dirty="0"/>
              <a:t>pressure gradient across the cell membrane</a:t>
            </a:r>
          </a:p>
          <a:p>
            <a:r>
              <a:rPr lang="en-US" dirty="0"/>
              <a:t>Osmolarity is concerned only with the </a:t>
            </a:r>
            <a:r>
              <a:rPr lang="en-US" dirty="0">
                <a:solidFill>
                  <a:srgbClr val="FF0000"/>
                </a:solidFill>
              </a:rPr>
              <a:t>NUMBER OF PARTICLES</a:t>
            </a:r>
            <a:r>
              <a:rPr lang="en-US" dirty="0"/>
              <a:t> in solution (NOT size or type/composition)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Tonicity</a:t>
            </a:r>
            <a:r>
              <a:rPr lang="en-US" dirty="0"/>
              <a:t>: the ability of a solution to cause osmosis across biological cell membranes</a:t>
            </a:r>
          </a:p>
          <a:p>
            <a:r>
              <a:rPr lang="en-US" dirty="0">
                <a:solidFill>
                  <a:srgbClr val="FF0000"/>
                </a:solidFill>
              </a:rPr>
              <a:t>Isotonic</a:t>
            </a:r>
            <a:r>
              <a:rPr lang="en-US" dirty="0"/>
              <a:t>: same osmolarity as body fluids</a:t>
            </a:r>
          </a:p>
          <a:p>
            <a:r>
              <a:rPr lang="en-US" dirty="0">
                <a:solidFill>
                  <a:srgbClr val="FF0000"/>
                </a:solidFill>
              </a:rPr>
              <a:t>Hypotonic</a:t>
            </a:r>
            <a:r>
              <a:rPr lang="en-US" dirty="0"/>
              <a:t>: lower osmolarity than body fluids</a:t>
            </a:r>
          </a:p>
          <a:p>
            <a:r>
              <a:rPr lang="en-US" dirty="0">
                <a:solidFill>
                  <a:srgbClr val="FF0000"/>
                </a:solidFill>
              </a:rPr>
              <a:t>Hypertonic</a:t>
            </a:r>
            <a:r>
              <a:rPr lang="en-US" dirty="0"/>
              <a:t>: higher osmolarity than body fluids</a:t>
            </a:r>
          </a:p>
          <a:p>
            <a:r>
              <a:rPr lang="en-US" dirty="0">
                <a:solidFill>
                  <a:srgbClr val="FF0000"/>
                </a:solidFill>
              </a:rPr>
              <a:t>Chemical Gradient</a:t>
            </a:r>
            <a:r>
              <a:rPr lang="en-US" dirty="0"/>
              <a:t>: molecules move from high concentration to low concentration</a:t>
            </a:r>
          </a:p>
          <a:p>
            <a:r>
              <a:rPr lang="en-US" dirty="0">
                <a:solidFill>
                  <a:srgbClr val="FF0000"/>
                </a:solidFill>
              </a:rPr>
              <a:t>Electrical Gradient</a:t>
            </a:r>
            <a:r>
              <a:rPr lang="en-US" dirty="0"/>
              <a:t>: electrically charged molecules (ions) move to areas of opposite charge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red blood cell is placed in a 200 </a:t>
            </a:r>
            <a:r>
              <a:rPr lang="en-US" sz="3600" b="1" dirty="0" err="1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BeCl2 solution. The cell will _______ because the solution is _______.</a:t>
            </a:r>
            <a:endParaRPr lang="en-CA" sz="32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shrink; hypotonic</a:t>
            </a:r>
          </a:p>
          <a:p>
            <a:pPr marL="514350" indent="-514350">
              <a:buAutoNum type="alphaUcParenR"/>
            </a:pPr>
            <a:r>
              <a:rPr lang="en-US" dirty="0"/>
              <a:t>shrink; hypertonic</a:t>
            </a:r>
          </a:p>
          <a:p>
            <a:pPr marL="514350" indent="-514350">
              <a:buAutoNum type="alphaUcParenR"/>
            </a:pPr>
            <a:r>
              <a:rPr lang="en-US" dirty="0"/>
              <a:t>swell; hypotonic</a:t>
            </a:r>
          </a:p>
          <a:p>
            <a:pPr marL="514350" indent="-514350">
              <a:buAutoNum type="alphaUcParenR"/>
            </a:pPr>
            <a:r>
              <a:rPr lang="en-US" dirty="0"/>
              <a:t>swell; hypertonic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4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red blood cell is placed in a 200 </a:t>
            </a:r>
            <a:r>
              <a:rPr lang="en-US" sz="3600" b="1" dirty="0" err="1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sz="36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BeCl2 solution. The cell will _______ because the solution is _______.</a:t>
            </a:r>
            <a:endParaRPr lang="en-CA" sz="32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AutoNum type="alphaUcParenR"/>
            </a:pPr>
            <a:r>
              <a:rPr lang="en-US" dirty="0"/>
              <a:t>shrink; hypotonic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shrink; hypertonic</a:t>
            </a:r>
          </a:p>
          <a:p>
            <a:pPr marL="514350" indent="-514350">
              <a:buAutoNum type="alphaUcParenR"/>
            </a:pPr>
            <a:r>
              <a:rPr lang="en-US" dirty="0"/>
              <a:t>swell; hypotonic</a:t>
            </a:r>
          </a:p>
          <a:p>
            <a:pPr marL="514350" indent="-514350">
              <a:buAutoNum type="alphaUcParenR"/>
            </a:pPr>
            <a:r>
              <a:rPr lang="en-US" dirty="0"/>
              <a:t>swell; hypertonic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73570-C54E-4D15-8D52-E036E85129D3}"/>
              </a:ext>
            </a:extLst>
          </p:cNvPr>
          <p:cNvSpPr txBox="1"/>
          <p:nvPr/>
        </p:nvSpPr>
        <p:spPr>
          <a:xfrm>
            <a:off x="6526306" y="1548347"/>
            <a:ext cx="4029740" cy="3785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RBC = 300 </a:t>
            </a:r>
            <a:r>
              <a:rPr lang="en-US" sz="2400" dirty="0" err="1"/>
              <a:t>mOsm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 = 200 </a:t>
            </a:r>
            <a:r>
              <a:rPr lang="en-US" sz="2400" dirty="0" err="1"/>
              <a:t>mM</a:t>
            </a:r>
            <a:r>
              <a:rPr lang="en-US" sz="2400" dirty="0"/>
              <a:t> x 3 ions </a:t>
            </a:r>
          </a:p>
          <a:p>
            <a:r>
              <a:rPr lang="en-US" sz="2400" dirty="0"/>
              <a:t>	   = 600 </a:t>
            </a:r>
            <a:r>
              <a:rPr lang="en-US" sz="2400" dirty="0" err="1"/>
              <a:t>mOsm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solution is hypertonic</a:t>
            </a:r>
          </a:p>
          <a:p>
            <a:endParaRPr lang="en-US" sz="2400" dirty="0"/>
          </a:p>
          <a:p>
            <a:r>
              <a:rPr lang="en-US" sz="2400" dirty="0"/>
              <a:t>Water moves out of cell into the solution, causing the cell to shrink</a:t>
            </a:r>
          </a:p>
        </p:txBody>
      </p:sp>
    </p:spTree>
    <p:extLst>
      <p:ext uri="{BB962C8B-B14F-4D97-AF65-F5344CB8AC3E}">
        <p14:creationId xmlns:p14="http://schemas.microsoft.com/office/powerpoint/2010/main" val="325435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Tonicity: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7758AA-F8F6-404D-BF11-D592F7D1A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7662" y="1804070"/>
            <a:ext cx="3876675" cy="370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03C29-324A-4DC4-B7F5-70F8878FB31B}"/>
              </a:ext>
            </a:extLst>
          </p:cNvPr>
          <p:cNvSpPr txBox="1"/>
          <p:nvPr/>
        </p:nvSpPr>
        <p:spPr>
          <a:xfrm>
            <a:off x="5492757" y="1434738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solute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A5FAD-6712-447E-98A1-361C568E31F4}"/>
              </a:ext>
            </a:extLst>
          </p:cNvPr>
          <p:cNvSpPr txBox="1"/>
          <p:nvPr/>
        </p:nvSpPr>
        <p:spPr>
          <a:xfrm>
            <a:off x="6763547" y="1434738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solute</a:t>
            </a:r>
          </a:p>
        </p:txBody>
      </p:sp>
    </p:spTree>
    <p:extLst>
      <p:ext uri="{BB962C8B-B14F-4D97-AF65-F5344CB8AC3E}">
        <p14:creationId xmlns:p14="http://schemas.microsoft.com/office/powerpoint/2010/main" val="286355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Learning </a:t>
            </a:r>
            <a:r>
              <a:rPr lang="en-CA" sz="3200" dirty="0" err="1"/>
              <a:t>Catalytics</a:t>
            </a:r>
            <a:r>
              <a:rPr lang="en-CA" sz="3200" dirty="0"/>
              <a:t> Quiz</a:t>
            </a:r>
          </a:p>
          <a:p>
            <a:r>
              <a:rPr lang="en-CA" sz="3200" dirty="0"/>
              <a:t>Complete Survey on OWL</a:t>
            </a:r>
          </a:p>
          <a:p>
            <a:r>
              <a:rPr lang="en-CA" sz="3200" dirty="0"/>
              <a:t>Homeostasis and body fluid compartments</a:t>
            </a:r>
          </a:p>
          <a:p>
            <a:r>
              <a:rPr lang="en-CA" sz="3200" dirty="0"/>
              <a:t>Interaction of cell with environment</a:t>
            </a:r>
          </a:p>
          <a:p>
            <a:r>
              <a:rPr lang="en-CA" sz="3200" dirty="0"/>
              <a:t>Osmolarity and tonicity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Compartment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6CC96-1603-4AC0-A98F-6BFA8C2C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8" y="1099353"/>
            <a:ext cx="9341224" cy="4916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3B20-1A6D-43A5-BFB1-9D8DF048408E}"/>
              </a:ext>
            </a:extLst>
          </p:cNvPr>
          <p:cNvSpPr txBox="1"/>
          <p:nvPr/>
        </p:nvSpPr>
        <p:spPr>
          <a:xfrm>
            <a:off x="3299011" y="328735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200mM</a:t>
            </a:r>
          </a:p>
        </p:txBody>
      </p:sp>
    </p:spTree>
    <p:extLst>
      <p:ext uri="{BB962C8B-B14F-4D97-AF65-F5344CB8AC3E}">
        <p14:creationId xmlns:p14="http://schemas.microsoft.com/office/powerpoint/2010/main" val="612562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Compartment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6CC96-1603-4AC0-A98F-6BFA8C2C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8" y="1099353"/>
            <a:ext cx="9341224" cy="4916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3B20-1A6D-43A5-BFB1-9D8DF048408E}"/>
              </a:ext>
            </a:extLst>
          </p:cNvPr>
          <p:cNvSpPr txBox="1"/>
          <p:nvPr/>
        </p:nvSpPr>
        <p:spPr>
          <a:xfrm>
            <a:off x="3299011" y="328735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200mM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D0605-092C-4CB5-A172-779DD674BD34}"/>
              </a:ext>
            </a:extLst>
          </p:cNvPr>
          <p:cNvSpPr txBox="1"/>
          <p:nvPr/>
        </p:nvSpPr>
        <p:spPr>
          <a:xfrm>
            <a:off x="2653551" y="4143737"/>
            <a:ext cx="2510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000" b="1" dirty="0">
                <a:solidFill>
                  <a:srgbClr val="FF0000"/>
                </a:solidFill>
              </a:rPr>
              <a:t>= (200 mM x 1 Ca</a:t>
            </a:r>
            <a:r>
              <a:rPr lang="nn-NO" sz="2000" b="1" baseline="30000" dirty="0">
                <a:solidFill>
                  <a:srgbClr val="FF0000"/>
                </a:solidFill>
              </a:rPr>
              <a:t>2+</a:t>
            </a:r>
            <a:r>
              <a:rPr lang="nn-NO" sz="2000" b="1" dirty="0">
                <a:solidFill>
                  <a:srgbClr val="FF0000"/>
                </a:solidFill>
              </a:rPr>
              <a:t>) + </a:t>
            </a:r>
          </a:p>
          <a:p>
            <a:r>
              <a:rPr lang="nn-NO" sz="2000" b="1" dirty="0">
                <a:solidFill>
                  <a:srgbClr val="FF0000"/>
                </a:solidFill>
              </a:rPr>
              <a:t>   (200 mM x 2 Cl</a:t>
            </a:r>
            <a:r>
              <a:rPr lang="nn-NO" sz="2000" b="1" baseline="30000" dirty="0">
                <a:solidFill>
                  <a:srgbClr val="FF0000"/>
                </a:solidFill>
              </a:rPr>
              <a:t>-</a:t>
            </a:r>
            <a:r>
              <a:rPr lang="nn-NO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nn-NO" sz="2000" b="1" dirty="0">
                <a:solidFill>
                  <a:srgbClr val="FF0000"/>
                </a:solidFill>
              </a:rPr>
              <a:t>= 600 mOsm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A1682-E1E4-4DB6-B12C-77897F467D99}"/>
              </a:ext>
            </a:extLst>
          </p:cNvPr>
          <p:cNvSpPr txBox="1"/>
          <p:nvPr/>
        </p:nvSpPr>
        <p:spPr>
          <a:xfrm>
            <a:off x="5954593" y="414373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000" b="1" dirty="0">
                <a:solidFill>
                  <a:srgbClr val="FF0000"/>
                </a:solidFill>
              </a:rPr>
              <a:t>= 100 mOsm</a:t>
            </a:r>
          </a:p>
        </p:txBody>
      </p:sp>
    </p:spTree>
    <p:extLst>
      <p:ext uri="{BB962C8B-B14F-4D97-AF65-F5344CB8AC3E}">
        <p14:creationId xmlns:p14="http://schemas.microsoft.com/office/powerpoint/2010/main" val="2926435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Active transport</a:t>
            </a:r>
            <a:r>
              <a:rPr lang="en-US" dirty="0"/>
              <a:t>: moves molecules against their concentration gradient and requires an outside source of energy</a:t>
            </a:r>
          </a:p>
          <a:p>
            <a:r>
              <a:rPr lang="en-US" dirty="0">
                <a:solidFill>
                  <a:srgbClr val="FF0000"/>
                </a:solidFill>
              </a:rPr>
              <a:t>Extracellular fluid</a:t>
            </a:r>
            <a:r>
              <a:rPr lang="en-US" dirty="0"/>
              <a:t>: body fluid compartment found outside of cells</a:t>
            </a:r>
          </a:p>
          <a:p>
            <a:r>
              <a:rPr lang="en-US" dirty="0">
                <a:solidFill>
                  <a:srgbClr val="FF0000"/>
                </a:solidFill>
              </a:rPr>
              <a:t>Facilitated diffusion</a:t>
            </a:r>
            <a:r>
              <a:rPr lang="en-US" dirty="0"/>
              <a:t>: a mediated-transport process that moves molecules from higher to lower concentrations across a membrane by means of a transporter until the two concentrations become equal.</a:t>
            </a:r>
          </a:p>
          <a:p>
            <a:r>
              <a:rPr lang="en-US" dirty="0">
                <a:solidFill>
                  <a:srgbClr val="FF0000"/>
                </a:solidFill>
              </a:rPr>
              <a:t>Gap junctions</a:t>
            </a:r>
            <a:r>
              <a:rPr lang="en-US" dirty="0"/>
              <a:t>: allow chemical and electrical signals to pass directly from cell to cell</a:t>
            </a:r>
          </a:p>
          <a:p>
            <a:r>
              <a:rPr lang="en-US" dirty="0">
                <a:solidFill>
                  <a:srgbClr val="FF0000"/>
                </a:solidFill>
              </a:rPr>
              <a:t>Glycoprotein</a:t>
            </a:r>
            <a:r>
              <a:rPr lang="en-US" dirty="0"/>
              <a:t>: protein with sugar groups attached</a:t>
            </a:r>
          </a:p>
          <a:p>
            <a:r>
              <a:rPr lang="en-US" dirty="0">
                <a:solidFill>
                  <a:srgbClr val="FF0000"/>
                </a:solidFill>
              </a:rPr>
              <a:t>Homeostasis</a:t>
            </a:r>
            <a:r>
              <a:rPr lang="en-US" dirty="0"/>
              <a:t>: the maintenance of a relatively constant internal environment</a:t>
            </a:r>
          </a:p>
          <a:p>
            <a:r>
              <a:rPr lang="en-US" dirty="0">
                <a:solidFill>
                  <a:srgbClr val="FF0000"/>
                </a:solidFill>
              </a:rPr>
              <a:t>Hydrophobic</a:t>
            </a:r>
            <a:r>
              <a:rPr lang="en-US" dirty="0"/>
              <a:t>: molecules that do not dissolve easily in water</a:t>
            </a:r>
          </a:p>
          <a:p>
            <a:r>
              <a:rPr lang="en-US" dirty="0">
                <a:solidFill>
                  <a:srgbClr val="FF0000"/>
                </a:solidFill>
              </a:rPr>
              <a:t>Hypertonic</a:t>
            </a:r>
            <a:r>
              <a:rPr lang="en-US" dirty="0"/>
              <a:t>: a fluid bathing a cell that would cause a cell to shrink</a:t>
            </a:r>
          </a:p>
          <a:p>
            <a:r>
              <a:rPr lang="en-US" dirty="0">
                <a:solidFill>
                  <a:srgbClr val="FF0000"/>
                </a:solidFill>
              </a:rPr>
              <a:t>Interstitial fluid</a:t>
            </a:r>
            <a:r>
              <a:rPr lang="en-US" dirty="0"/>
              <a:t>: extracellular fluid surrounding cells, excludes plasma</a:t>
            </a:r>
          </a:p>
          <a:p>
            <a:r>
              <a:rPr lang="en-US" dirty="0">
                <a:solidFill>
                  <a:srgbClr val="FF0000"/>
                </a:solidFill>
              </a:rPr>
              <a:t>Paracrine</a:t>
            </a:r>
            <a:r>
              <a:rPr lang="en-US" dirty="0"/>
              <a:t>: a chemical that is secreted and communicates locally with a </a:t>
            </a:r>
            <a:r>
              <a:rPr lang="en-US" dirty="0" err="1"/>
              <a:t>neighbouring</a:t>
            </a:r>
            <a:r>
              <a:rPr lang="en-US" dirty="0"/>
              <a:t> cell</a:t>
            </a:r>
          </a:p>
          <a:p>
            <a:r>
              <a:rPr lang="en-US" dirty="0">
                <a:solidFill>
                  <a:srgbClr val="FF0000"/>
                </a:solidFill>
              </a:rPr>
              <a:t>Plasma</a:t>
            </a:r>
            <a:r>
              <a:rPr lang="en-US" dirty="0"/>
              <a:t>: the liquid portion of blood, a component of extracellular fluid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13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(Sep 24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The action potential!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>
                <a:solidFill>
                  <a:srgbClr val="807F83"/>
                </a:solidFill>
                <a:latin typeface="+mn-lt"/>
              </a:rPr>
              <a:t>You can ask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Owl forums </a:t>
            </a:r>
            <a:r>
              <a:rPr lang="en-CA" sz="3200" b="1" dirty="0">
                <a:solidFill>
                  <a:srgbClr val="807F83"/>
                </a:solidFill>
                <a:latin typeface="+mn-lt"/>
              </a:rPr>
              <a:t>as well!</a:t>
            </a:r>
          </a:p>
          <a:p>
            <a:endParaRPr lang="en-CA" sz="3200" b="1" dirty="0">
              <a:solidFill>
                <a:srgbClr val="807F83"/>
              </a:solidFill>
              <a:latin typeface="+mn-lt"/>
            </a:endParaRPr>
          </a:p>
          <a:p>
            <a:r>
              <a:rPr lang="en-CA" sz="3200" b="1" dirty="0">
                <a:solidFill>
                  <a:srgbClr val="807F83"/>
                </a:solidFill>
                <a:latin typeface="+mn-lt"/>
              </a:rPr>
              <a:t>Also anonymously ask questions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online </a:t>
            </a:r>
            <a:r>
              <a:rPr lang="en-CA" sz="3200" b="1" dirty="0" err="1">
                <a:solidFill>
                  <a:srgbClr val="4F2270"/>
                </a:solidFill>
                <a:latin typeface="+mn-lt"/>
              </a:rPr>
              <a:t>dropbox</a:t>
            </a:r>
            <a:r>
              <a:rPr lang="en-CA" sz="3200" b="1" dirty="0">
                <a:solidFill>
                  <a:srgbClr val="807F83"/>
                </a:solidFill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Suggestion Box…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Please post a pdf version of your ppt thank you :)</a:t>
            </a:r>
            <a:endParaRPr lang="en-CA" sz="3200" dirty="0"/>
          </a:p>
          <a:p>
            <a:pPr lvl="1"/>
            <a:r>
              <a:rPr lang="en-CA" sz="2800" dirty="0"/>
              <a:t>Done!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75EEE-BED8-4BB3-AF86-6C9F8BE2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29" y="2610508"/>
            <a:ext cx="7100942" cy="29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Poll Answers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/>
              <a:t>Worried about memorization (</a:t>
            </a:r>
            <a:r>
              <a:rPr lang="en-CA" sz="3200" dirty="0">
                <a:solidFill>
                  <a:srgbClr val="FF0000"/>
                </a:solidFill>
              </a:rPr>
              <a:t>16 students</a:t>
            </a:r>
            <a:r>
              <a:rPr lang="en-CA" sz="3200" dirty="0"/>
              <a:t>)</a:t>
            </a:r>
          </a:p>
          <a:p>
            <a:r>
              <a:rPr lang="en-CA" sz="3200" dirty="0"/>
              <a:t>Too much detail – where to focus (</a:t>
            </a:r>
            <a:r>
              <a:rPr lang="en-CA" sz="3200" dirty="0">
                <a:solidFill>
                  <a:srgbClr val="FF0000"/>
                </a:solidFill>
              </a:rPr>
              <a:t>8 students</a:t>
            </a:r>
            <a:r>
              <a:rPr lang="en-CA" sz="3200" dirty="0"/>
              <a:t>)</a:t>
            </a:r>
          </a:p>
          <a:p>
            <a:r>
              <a:rPr lang="en-CA" sz="3200" dirty="0"/>
              <a:t>Not a solid background in chemistry (</a:t>
            </a:r>
            <a:r>
              <a:rPr lang="en-CA" sz="3200" dirty="0">
                <a:solidFill>
                  <a:srgbClr val="FF0000"/>
                </a:solidFill>
              </a:rPr>
              <a:t>6 students</a:t>
            </a:r>
            <a:r>
              <a:rPr lang="en-CA" sz="3200" dirty="0"/>
              <a:t>)</a:t>
            </a:r>
          </a:p>
          <a:p>
            <a:pPr lvl="1"/>
            <a:r>
              <a:rPr lang="en-CA" sz="2800" dirty="0"/>
              <a:t>Very little theoretical chemistry in course</a:t>
            </a:r>
            <a:endParaRPr lang="en-CA" sz="3200" dirty="0"/>
          </a:p>
          <a:p>
            <a:r>
              <a:rPr lang="en-CA" sz="3200" dirty="0"/>
              <a:t>Cumulative Final Exam (</a:t>
            </a:r>
            <a:r>
              <a:rPr lang="en-CA" sz="3200" dirty="0">
                <a:solidFill>
                  <a:srgbClr val="FF0000"/>
                </a:solidFill>
              </a:rPr>
              <a:t>6 students</a:t>
            </a:r>
            <a:r>
              <a:rPr lang="en-CA" sz="3200" dirty="0"/>
              <a:t>)</a:t>
            </a:r>
          </a:p>
          <a:p>
            <a:pPr lvl="1"/>
            <a:r>
              <a:rPr lang="en-CA" sz="2800" dirty="0"/>
              <a:t>Will provide more tips later on in the course</a:t>
            </a:r>
          </a:p>
          <a:p>
            <a:r>
              <a:rPr lang="en-CA" sz="3200" dirty="0"/>
              <a:t>Correct ways to study (</a:t>
            </a:r>
            <a:r>
              <a:rPr lang="en-CA" sz="3200" dirty="0">
                <a:solidFill>
                  <a:srgbClr val="FF0000"/>
                </a:solidFill>
              </a:rPr>
              <a:t>5 students</a:t>
            </a:r>
            <a:r>
              <a:rPr lang="en-CA" sz="3200" dirty="0"/>
              <a:t>)</a:t>
            </a:r>
          </a:p>
          <a:p>
            <a:pPr lvl="1"/>
            <a:r>
              <a:rPr lang="en-CA" sz="2800" dirty="0"/>
              <a:t>Will provide more tips during first review session</a:t>
            </a:r>
          </a:p>
          <a:p>
            <a:r>
              <a:rPr lang="en-CA" sz="3200" dirty="0"/>
              <a:t>Pace profs teach at (</a:t>
            </a:r>
            <a:r>
              <a:rPr lang="en-CA" sz="3200" dirty="0">
                <a:solidFill>
                  <a:srgbClr val="FF0000"/>
                </a:solidFill>
              </a:rPr>
              <a:t>5 students</a:t>
            </a:r>
            <a:r>
              <a:rPr lang="en-CA" sz="3200" dirty="0"/>
              <a:t>)</a:t>
            </a:r>
          </a:p>
          <a:p>
            <a:pPr lvl="1"/>
            <a:r>
              <a:rPr lang="en-CA" sz="2800" dirty="0"/>
              <a:t>Do readings before lecture to be prepared</a:t>
            </a:r>
          </a:p>
          <a:p>
            <a:r>
              <a:rPr lang="en-CA" sz="3200" dirty="0"/>
              <a:t>Lots of math? (Nope!)</a:t>
            </a:r>
          </a:p>
          <a:p>
            <a:r>
              <a:rPr lang="en-US" sz="3200" dirty="0"/>
              <a:t>Excited about everything in course, heard great reviews! (</a:t>
            </a:r>
            <a:r>
              <a:rPr lang="en-US" sz="3200" dirty="0">
                <a:solidFill>
                  <a:srgbClr val="FF0000"/>
                </a:solidFill>
              </a:rPr>
              <a:t>4 students</a:t>
            </a:r>
            <a:r>
              <a:rPr lang="en-US" sz="3200" dirty="0"/>
              <a:t>)</a:t>
            </a: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Learning </a:t>
            </a:r>
            <a:r>
              <a:rPr lang="en-CA" sz="4400" b="1" dirty="0" err="1">
                <a:solidFill>
                  <a:srgbClr val="4F2683"/>
                </a:solidFill>
                <a:latin typeface="+mn-lt"/>
              </a:rPr>
              <a:t>Catalytics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664997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Q1: 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Glucose is moving across a membrane down a concentration gradient. However, it requires a protein which changes conformation to do so. What is its mode of transport?</a:t>
            </a:r>
            <a:b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24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07451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CA" dirty="0"/>
              <a:t>A gap junction</a:t>
            </a:r>
          </a:p>
          <a:p>
            <a:pPr marL="514350" indent="-514350">
              <a:buAutoNum type="alphaUcPeriod"/>
            </a:pPr>
            <a:r>
              <a:rPr lang="en-CA" dirty="0"/>
              <a:t>Active transport</a:t>
            </a:r>
          </a:p>
          <a:p>
            <a:pPr marL="514350" indent="-514350">
              <a:buAutoNum type="alphaUcPeriod"/>
            </a:pPr>
            <a:r>
              <a:rPr lang="en-CA" dirty="0">
                <a:solidFill>
                  <a:srgbClr val="FF0000"/>
                </a:solidFill>
              </a:rPr>
              <a:t>Facilitated diffusion</a:t>
            </a:r>
          </a:p>
          <a:p>
            <a:pPr marL="514350" indent="-514350">
              <a:buAutoNum type="alphaUcPeriod"/>
            </a:pPr>
            <a:r>
              <a:rPr lang="en-CA" dirty="0"/>
              <a:t>Movement into a hypertonic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664997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Q2: </a:t>
            </a:r>
            <a: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protein is hydrophobic, which of the following is a false statement?</a:t>
            </a:r>
            <a:br>
              <a:rPr lang="en-US" sz="2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24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9"/>
            <a:ext cx="10515600" cy="407451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It would be soluble in the interstitial fluid</a:t>
            </a:r>
          </a:p>
          <a:p>
            <a:pPr marL="514350" indent="-514350">
              <a:buAutoNum type="alphaUcPeriod"/>
            </a:pPr>
            <a:r>
              <a:rPr lang="en-US" dirty="0"/>
              <a:t>It would be found contained in the cell membrane</a:t>
            </a:r>
          </a:p>
          <a:p>
            <a:pPr marL="514350" indent="-514350">
              <a:buAutoNum type="alphaUcPeriod"/>
            </a:pPr>
            <a:r>
              <a:rPr lang="en-US" dirty="0"/>
              <a:t>It would associate with lipids</a:t>
            </a:r>
          </a:p>
          <a:p>
            <a:pPr marL="514350" indent="-514350">
              <a:buAutoNum type="alphaUcPeriod"/>
            </a:pPr>
            <a:r>
              <a:rPr lang="en-US" dirty="0"/>
              <a:t>It could be a gap junction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1858</Words>
  <Application>Microsoft Office PowerPoint</Application>
  <PresentationFormat>Widescreen</PresentationFormat>
  <Paragraphs>314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Tutorial 2 Sections 009/010</vt:lpstr>
      <vt:lpstr>Your TA reminding you…</vt:lpstr>
      <vt:lpstr>Today</vt:lpstr>
      <vt:lpstr>Online Suggestion Box…</vt:lpstr>
      <vt:lpstr>Student Poll Answers</vt:lpstr>
      <vt:lpstr>Learning Catalytics</vt:lpstr>
      <vt:lpstr>Q1: Glucose is moving across a membrane down a concentration gradient. However, it requires a protein which changes conformation to do so. What is its mode of transport? </vt:lpstr>
      <vt:lpstr>Q2: If a protein is hydrophobic, which of the following is a false statement? </vt:lpstr>
      <vt:lpstr>Q3: A cell signals by a paracrine mechanism. What would be true about this signaling? </vt:lpstr>
      <vt:lpstr>Q4: If the extracellular fluid is hypertonic and the cell membrane is not permeable to solutes (eg. glucose, ions), which one of the following would occur? </vt:lpstr>
      <vt:lpstr>Q5: Which of the following would not be an example that results in homeostasis? </vt:lpstr>
      <vt:lpstr>Online Survey https://uwo.eu.qualtrics.com/jfe/form/SV_bylQS9AIvAXeIrr</vt:lpstr>
      <vt:lpstr>How To Write A MC Question</vt:lpstr>
      <vt:lpstr>How To Study For Phys</vt:lpstr>
      <vt:lpstr>How To Study For Phys</vt:lpstr>
      <vt:lpstr>Homeostasis and Body Fluid Compartments</vt:lpstr>
      <vt:lpstr>Which of the following statements about homeostasis is FALSE?</vt:lpstr>
      <vt:lpstr>Which of the following statements about homeostasis is FALSE?</vt:lpstr>
      <vt:lpstr>Negative feedback loops</vt:lpstr>
      <vt:lpstr>An individual suffers from severe hemorrhage (blood loss) following a car accident. They would exhibit:</vt:lpstr>
      <vt:lpstr>An individual suffers from severe hemorrhage (blood loss) following a car accident. They would exhibit:</vt:lpstr>
      <vt:lpstr>Body Fluids (42L TBW)</vt:lpstr>
      <vt:lpstr>Interaction of the cell with its environment</vt:lpstr>
      <vt:lpstr>Functions of Membrane Proteins</vt:lpstr>
      <vt:lpstr>Mechanisms of Membrane Transport</vt:lpstr>
      <vt:lpstr>Membrane Transport: True/False</vt:lpstr>
      <vt:lpstr>Membrane Transport: True/False (page 16)</vt:lpstr>
      <vt:lpstr>Comparison chart (p.20)</vt:lpstr>
      <vt:lpstr>Comparison chart (p.20)</vt:lpstr>
      <vt:lpstr>Comparison chart (p.20)</vt:lpstr>
      <vt:lpstr>Comparison chart (p.20)</vt:lpstr>
      <vt:lpstr>Comparison chart (p.20)</vt:lpstr>
      <vt:lpstr>Osmosis, tonicity and the resting membrane potential</vt:lpstr>
      <vt:lpstr>Osmosis</vt:lpstr>
      <vt:lpstr>Tonicity</vt:lpstr>
      <vt:lpstr>A red blood cell is placed in a 200 mM BeCl2 solution. The cell will _______ because the solution is _______.</vt:lpstr>
      <vt:lpstr>A red blood cell is placed in a 200 mM BeCl2 solution. The cell will _______ because the solution is _______.</vt:lpstr>
      <vt:lpstr>Tonicity: Review</vt:lpstr>
      <vt:lpstr>Compartment Question</vt:lpstr>
      <vt:lpstr>Compartment Question</vt:lpstr>
      <vt:lpstr>Terms you should know</vt:lpstr>
      <vt:lpstr>Next Tutorial (Sep 24th)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73</cp:revision>
  <dcterms:created xsi:type="dcterms:W3CDTF">2017-12-10T19:18:50Z</dcterms:created>
  <dcterms:modified xsi:type="dcterms:W3CDTF">2019-09-17T20:17:08Z</dcterms:modified>
</cp:coreProperties>
</file>