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6" r:id="rId3"/>
    <p:sldId id="258" r:id="rId4"/>
    <p:sldId id="328" r:id="rId5"/>
    <p:sldId id="322" r:id="rId6"/>
    <p:sldId id="491" r:id="rId7"/>
    <p:sldId id="314" r:id="rId8"/>
    <p:sldId id="389" r:id="rId9"/>
    <p:sldId id="494" r:id="rId10"/>
    <p:sldId id="492" r:id="rId11"/>
    <p:sldId id="493" r:id="rId12"/>
    <p:sldId id="495" r:id="rId13"/>
    <p:sldId id="490" r:id="rId14"/>
    <p:sldId id="399" r:id="rId15"/>
    <p:sldId id="496" r:id="rId16"/>
    <p:sldId id="480" r:id="rId17"/>
    <p:sldId id="481" r:id="rId18"/>
    <p:sldId id="482" r:id="rId19"/>
    <p:sldId id="317" r:id="rId20"/>
    <p:sldId id="31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F2683"/>
    <a:srgbClr val="4F22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86284" autoAdjust="0"/>
  </p:normalViewPr>
  <p:slideViewPr>
    <p:cSldViewPr snapToGrid="0">
      <p:cViewPr varScale="1">
        <p:scale>
          <a:sx n="115" d="100"/>
          <a:sy n="115" d="100"/>
        </p:scale>
        <p:origin x="19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A44C28-C967-4E86-9B75-B7B1CB7AAF4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D09C8FD-CECD-4520-815C-39F87DFFFC53}">
      <dgm:prSet phldrT="[Text]" custT="1"/>
      <dgm:spPr/>
      <dgm:t>
        <a:bodyPr/>
        <a:lstStyle/>
        <a:p>
          <a:r>
            <a:rPr lang="en-US" sz="2000" dirty="0"/>
            <a:t>Cortisol</a:t>
          </a:r>
          <a:endParaRPr lang="en-US" sz="1600" dirty="0"/>
        </a:p>
      </dgm:t>
    </dgm:pt>
    <dgm:pt modelId="{40EFA895-CA8D-48A9-BFFF-2C800DCD431E}" type="parTrans" cxnId="{186725BC-5802-42F7-977D-EFC154491E6F}">
      <dgm:prSet/>
      <dgm:spPr/>
      <dgm:t>
        <a:bodyPr/>
        <a:lstStyle/>
        <a:p>
          <a:endParaRPr lang="en-US"/>
        </a:p>
      </dgm:t>
    </dgm:pt>
    <dgm:pt modelId="{9F606993-0CAA-434C-A469-BAE4055AC73F}" type="sibTrans" cxnId="{186725BC-5802-42F7-977D-EFC154491E6F}">
      <dgm:prSet/>
      <dgm:spPr/>
      <dgm:t>
        <a:bodyPr/>
        <a:lstStyle/>
        <a:p>
          <a:endParaRPr lang="en-US"/>
        </a:p>
      </dgm:t>
    </dgm:pt>
    <dgm:pt modelId="{5D6D5799-63C8-41D6-9943-798E66A74FBB}">
      <dgm:prSet phldrT="[Text]" custT="1"/>
      <dgm:spPr/>
      <dgm:t>
        <a:bodyPr/>
        <a:lstStyle/>
        <a:p>
          <a:r>
            <a:rPr lang="en-US" sz="2000" dirty="0"/>
            <a:t>Muscle</a:t>
          </a:r>
          <a:endParaRPr lang="en-US" sz="1600" dirty="0"/>
        </a:p>
      </dgm:t>
    </dgm:pt>
    <dgm:pt modelId="{45FF18A6-C020-4FBD-B440-A91106F2163A}" type="parTrans" cxnId="{4F8F617D-6732-4D11-AF50-22503E70CB5B}">
      <dgm:prSet/>
      <dgm:spPr/>
      <dgm:t>
        <a:bodyPr/>
        <a:lstStyle/>
        <a:p>
          <a:endParaRPr lang="en-US"/>
        </a:p>
      </dgm:t>
    </dgm:pt>
    <dgm:pt modelId="{39CC32B3-4D30-4EF8-A055-A61EF90A9BCD}" type="sibTrans" cxnId="{4F8F617D-6732-4D11-AF50-22503E70CB5B}">
      <dgm:prSet/>
      <dgm:spPr/>
      <dgm:t>
        <a:bodyPr/>
        <a:lstStyle/>
        <a:p>
          <a:endParaRPr lang="en-US"/>
        </a:p>
      </dgm:t>
    </dgm:pt>
    <dgm:pt modelId="{1BBEA937-0A96-4822-BBC2-76AA2769F3F1}">
      <dgm:prSet phldrT="[Text]" custT="1"/>
      <dgm:spPr/>
      <dgm:t>
        <a:bodyPr/>
        <a:lstStyle/>
        <a:p>
          <a:r>
            <a:rPr lang="en-US" sz="2000" dirty="0"/>
            <a:t>Liver</a:t>
          </a:r>
          <a:endParaRPr lang="en-US" sz="1600" dirty="0"/>
        </a:p>
      </dgm:t>
    </dgm:pt>
    <dgm:pt modelId="{3DD46D66-1E30-4F30-B12C-AFEB491D98A0}" type="parTrans" cxnId="{F14C3345-44D5-4762-B4E6-F610B6FE39A6}">
      <dgm:prSet/>
      <dgm:spPr/>
      <dgm:t>
        <a:bodyPr/>
        <a:lstStyle/>
        <a:p>
          <a:endParaRPr lang="en-US"/>
        </a:p>
      </dgm:t>
    </dgm:pt>
    <dgm:pt modelId="{A3071503-9B3F-42BB-A9B0-102A56C722D2}" type="sibTrans" cxnId="{F14C3345-44D5-4762-B4E6-F610B6FE39A6}">
      <dgm:prSet/>
      <dgm:spPr/>
      <dgm:t>
        <a:bodyPr/>
        <a:lstStyle/>
        <a:p>
          <a:endParaRPr lang="en-US"/>
        </a:p>
      </dgm:t>
    </dgm:pt>
    <dgm:pt modelId="{E4741D75-9339-4B44-879C-CB10FDE3D254}">
      <dgm:prSet phldrT="[Text]" custT="1"/>
      <dgm:spPr/>
      <dgm:t>
        <a:bodyPr/>
        <a:lstStyle/>
        <a:p>
          <a:r>
            <a:rPr lang="en-US" sz="2000" dirty="0"/>
            <a:t>Adipose</a:t>
          </a:r>
          <a:endParaRPr lang="en-US" sz="1600" dirty="0"/>
        </a:p>
      </dgm:t>
    </dgm:pt>
    <dgm:pt modelId="{B9E1DAB7-6267-4881-A2B0-F6C94609CC66}" type="parTrans" cxnId="{00F1C657-F2E9-4D05-BD8A-D077F7188BDA}">
      <dgm:prSet/>
      <dgm:spPr/>
      <dgm:t>
        <a:bodyPr/>
        <a:lstStyle/>
        <a:p>
          <a:endParaRPr lang="en-US"/>
        </a:p>
      </dgm:t>
    </dgm:pt>
    <dgm:pt modelId="{4FA05D1C-3A43-489A-8AA7-5779EC1B1DDD}" type="sibTrans" cxnId="{00F1C657-F2E9-4D05-BD8A-D077F7188BDA}">
      <dgm:prSet/>
      <dgm:spPr/>
      <dgm:t>
        <a:bodyPr/>
        <a:lstStyle/>
        <a:p>
          <a:endParaRPr lang="en-US"/>
        </a:p>
      </dgm:t>
    </dgm:pt>
    <dgm:pt modelId="{4A9B438B-DDFF-4DC3-B942-87A035602A0F}">
      <dgm:prSet custT="1"/>
      <dgm:spPr/>
      <dgm:t>
        <a:bodyPr/>
        <a:lstStyle/>
        <a:p>
          <a:r>
            <a:rPr lang="en-US" sz="2000" dirty="0"/>
            <a:t>Protein</a:t>
          </a:r>
          <a:r>
            <a:rPr lang="en-US" sz="1600" dirty="0"/>
            <a:t> </a:t>
          </a:r>
          <a:r>
            <a:rPr lang="en-US" sz="2000" dirty="0"/>
            <a:t>catabolism</a:t>
          </a:r>
          <a:endParaRPr lang="en-US" sz="1600" dirty="0"/>
        </a:p>
      </dgm:t>
    </dgm:pt>
    <dgm:pt modelId="{AB1E9084-7771-4BAA-A58F-F31B7B825A45}" type="parTrans" cxnId="{FC320418-114C-4C77-9F44-163FBD284330}">
      <dgm:prSet/>
      <dgm:spPr/>
      <dgm:t>
        <a:bodyPr/>
        <a:lstStyle/>
        <a:p>
          <a:endParaRPr lang="en-US"/>
        </a:p>
      </dgm:t>
    </dgm:pt>
    <dgm:pt modelId="{E5631E07-FD14-42FC-8298-0255D3FC49C7}" type="sibTrans" cxnId="{FC320418-114C-4C77-9F44-163FBD284330}">
      <dgm:prSet/>
      <dgm:spPr/>
      <dgm:t>
        <a:bodyPr/>
        <a:lstStyle/>
        <a:p>
          <a:endParaRPr lang="en-US"/>
        </a:p>
      </dgm:t>
    </dgm:pt>
    <dgm:pt modelId="{A1943255-09CE-4E73-8C92-735324D12C64}">
      <dgm:prSet/>
      <dgm:spPr/>
      <dgm:t>
        <a:bodyPr/>
        <a:lstStyle/>
        <a:p>
          <a:r>
            <a:rPr lang="en-US" dirty="0"/>
            <a:t>Gluconeogenesis</a:t>
          </a:r>
        </a:p>
      </dgm:t>
    </dgm:pt>
    <dgm:pt modelId="{82ECD47D-B04F-403C-B5BB-9C58A52B4746}" type="parTrans" cxnId="{6A896485-D26A-45F7-AD3E-C8E4C8EDD30A}">
      <dgm:prSet/>
      <dgm:spPr/>
      <dgm:t>
        <a:bodyPr/>
        <a:lstStyle/>
        <a:p>
          <a:endParaRPr lang="en-US"/>
        </a:p>
      </dgm:t>
    </dgm:pt>
    <dgm:pt modelId="{4AD96AC9-CD02-41A4-9C6A-4519E47D9CE4}" type="sibTrans" cxnId="{6A896485-D26A-45F7-AD3E-C8E4C8EDD30A}">
      <dgm:prSet/>
      <dgm:spPr/>
      <dgm:t>
        <a:bodyPr/>
        <a:lstStyle/>
        <a:p>
          <a:endParaRPr lang="en-US"/>
        </a:p>
      </dgm:t>
    </dgm:pt>
    <dgm:pt modelId="{6E850DBA-946D-4AB3-8E49-BB0BA5FBF73F}">
      <dgm:prSet custT="1"/>
      <dgm:spPr/>
      <dgm:t>
        <a:bodyPr/>
        <a:lstStyle/>
        <a:p>
          <a:r>
            <a:rPr lang="en-US" sz="2000" dirty="0"/>
            <a:t>Lipolysis</a:t>
          </a:r>
          <a:endParaRPr lang="en-US" sz="1600" dirty="0"/>
        </a:p>
      </dgm:t>
    </dgm:pt>
    <dgm:pt modelId="{E42237E7-F963-42D6-9BAE-4CEE951A9D75}" type="parTrans" cxnId="{D81D451E-E2FC-4206-B853-49DC7A8E4C27}">
      <dgm:prSet/>
      <dgm:spPr/>
      <dgm:t>
        <a:bodyPr/>
        <a:lstStyle/>
        <a:p>
          <a:endParaRPr lang="en-US"/>
        </a:p>
      </dgm:t>
    </dgm:pt>
    <dgm:pt modelId="{9808CFD2-B8B3-4A44-B6C1-C82F6D264820}" type="sibTrans" cxnId="{D81D451E-E2FC-4206-B853-49DC7A8E4C27}">
      <dgm:prSet/>
      <dgm:spPr/>
      <dgm:t>
        <a:bodyPr/>
        <a:lstStyle/>
        <a:p>
          <a:endParaRPr lang="en-US"/>
        </a:p>
      </dgm:t>
    </dgm:pt>
    <dgm:pt modelId="{CBEB2917-822E-4DBA-B51E-902EA895CAA7}">
      <dgm:prSet custT="1"/>
      <dgm:spPr/>
      <dgm:t>
        <a:bodyPr/>
        <a:lstStyle/>
        <a:p>
          <a:r>
            <a:rPr lang="en-US" sz="2000" dirty="0"/>
            <a:t>Immune</a:t>
          </a:r>
          <a:r>
            <a:rPr lang="en-US" sz="1600" dirty="0"/>
            <a:t> </a:t>
          </a:r>
          <a:r>
            <a:rPr lang="en-US" sz="2000" dirty="0"/>
            <a:t>system</a:t>
          </a:r>
          <a:endParaRPr lang="en-US" sz="1600" dirty="0"/>
        </a:p>
      </dgm:t>
    </dgm:pt>
    <dgm:pt modelId="{D607A198-9F2A-44EF-8436-2F4ABD9EA5EF}" type="parTrans" cxnId="{B5F1E555-E95E-4E9E-97BE-97FD895441AB}">
      <dgm:prSet/>
      <dgm:spPr/>
      <dgm:t>
        <a:bodyPr/>
        <a:lstStyle/>
        <a:p>
          <a:endParaRPr lang="en-US"/>
        </a:p>
      </dgm:t>
    </dgm:pt>
    <dgm:pt modelId="{2CB273C5-CA19-443D-B1DE-D5A1C7B9258D}" type="sibTrans" cxnId="{B5F1E555-E95E-4E9E-97BE-97FD895441AB}">
      <dgm:prSet/>
      <dgm:spPr/>
      <dgm:t>
        <a:bodyPr/>
        <a:lstStyle/>
        <a:p>
          <a:endParaRPr lang="en-US"/>
        </a:p>
      </dgm:t>
    </dgm:pt>
    <dgm:pt modelId="{650DCAEA-9754-4707-8829-9B9BA26655C3}">
      <dgm:prSet custT="1"/>
      <dgm:spPr/>
      <dgm:t>
        <a:bodyPr/>
        <a:lstStyle/>
        <a:p>
          <a:r>
            <a:rPr lang="en-US" sz="2000" dirty="0"/>
            <a:t>Immune</a:t>
          </a:r>
          <a:r>
            <a:rPr lang="en-US" sz="1600" dirty="0"/>
            <a:t> </a:t>
          </a:r>
          <a:r>
            <a:rPr lang="en-US" sz="2000" dirty="0"/>
            <a:t>suppression</a:t>
          </a:r>
          <a:endParaRPr lang="en-US" sz="1600" dirty="0"/>
        </a:p>
      </dgm:t>
    </dgm:pt>
    <dgm:pt modelId="{99CCD639-72B9-45C9-96D5-BBA13CBEAD72}" type="parTrans" cxnId="{D2201DBB-CDA8-4845-A3A0-522AAB8C70D5}">
      <dgm:prSet/>
      <dgm:spPr/>
      <dgm:t>
        <a:bodyPr/>
        <a:lstStyle/>
        <a:p>
          <a:endParaRPr lang="en-US"/>
        </a:p>
      </dgm:t>
    </dgm:pt>
    <dgm:pt modelId="{3EA7D25A-5E1D-45A0-B52A-6CFF483CC6C8}" type="sibTrans" cxnId="{D2201DBB-CDA8-4845-A3A0-522AAB8C70D5}">
      <dgm:prSet/>
      <dgm:spPr/>
      <dgm:t>
        <a:bodyPr/>
        <a:lstStyle/>
        <a:p>
          <a:endParaRPr lang="en-US"/>
        </a:p>
      </dgm:t>
    </dgm:pt>
    <dgm:pt modelId="{19B7F1AD-A5A4-4E6B-A32A-3E8071BACABC}" type="pres">
      <dgm:prSet presAssocID="{06A44C28-C967-4E86-9B75-B7B1CB7AAF44}" presName="hierChild1" presStyleCnt="0">
        <dgm:presLayoutVars>
          <dgm:orgChart val="1"/>
          <dgm:chPref val="1"/>
          <dgm:dir/>
          <dgm:animOne val="branch"/>
          <dgm:animLvl val="lvl"/>
          <dgm:resizeHandles/>
        </dgm:presLayoutVars>
      </dgm:prSet>
      <dgm:spPr/>
    </dgm:pt>
    <dgm:pt modelId="{46E3D9BD-A1EF-4522-BC05-4B02A17FFC33}" type="pres">
      <dgm:prSet presAssocID="{5D09C8FD-CECD-4520-815C-39F87DFFFC53}" presName="hierRoot1" presStyleCnt="0">
        <dgm:presLayoutVars>
          <dgm:hierBranch val="init"/>
        </dgm:presLayoutVars>
      </dgm:prSet>
      <dgm:spPr/>
    </dgm:pt>
    <dgm:pt modelId="{4640C07A-0192-42F8-AE29-D571972A0518}" type="pres">
      <dgm:prSet presAssocID="{5D09C8FD-CECD-4520-815C-39F87DFFFC53}" presName="rootComposite1" presStyleCnt="0"/>
      <dgm:spPr/>
    </dgm:pt>
    <dgm:pt modelId="{53EEB0A5-236E-4E22-BFD8-B7BCB7E601A5}" type="pres">
      <dgm:prSet presAssocID="{5D09C8FD-CECD-4520-815C-39F87DFFFC53}" presName="rootText1" presStyleLbl="node0" presStyleIdx="0" presStyleCnt="1">
        <dgm:presLayoutVars>
          <dgm:chPref val="3"/>
        </dgm:presLayoutVars>
      </dgm:prSet>
      <dgm:spPr/>
    </dgm:pt>
    <dgm:pt modelId="{87AB0277-F980-43F7-B811-D0BB3BB4A1C1}" type="pres">
      <dgm:prSet presAssocID="{5D09C8FD-CECD-4520-815C-39F87DFFFC53}" presName="rootConnector1" presStyleLbl="node1" presStyleIdx="0" presStyleCnt="0"/>
      <dgm:spPr/>
    </dgm:pt>
    <dgm:pt modelId="{82339187-397B-4C24-A73E-CE5875314DBA}" type="pres">
      <dgm:prSet presAssocID="{5D09C8FD-CECD-4520-815C-39F87DFFFC53}" presName="hierChild2" presStyleCnt="0"/>
      <dgm:spPr/>
    </dgm:pt>
    <dgm:pt modelId="{9C858794-C885-4AD6-8978-9476492110A4}" type="pres">
      <dgm:prSet presAssocID="{45FF18A6-C020-4FBD-B440-A91106F2163A}" presName="Name37" presStyleLbl="parChTrans1D2" presStyleIdx="0" presStyleCnt="4"/>
      <dgm:spPr/>
    </dgm:pt>
    <dgm:pt modelId="{3650572F-AB46-473B-BBD3-0F29F48497E0}" type="pres">
      <dgm:prSet presAssocID="{5D6D5799-63C8-41D6-9943-798E66A74FBB}" presName="hierRoot2" presStyleCnt="0">
        <dgm:presLayoutVars>
          <dgm:hierBranch val="init"/>
        </dgm:presLayoutVars>
      </dgm:prSet>
      <dgm:spPr/>
    </dgm:pt>
    <dgm:pt modelId="{008F818C-7559-423A-A1EE-02070F0D38C9}" type="pres">
      <dgm:prSet presAssocID="{5D6D5799-63C8-41D6-9943-798E66A74FBB}" presName="rootComposite" presStyleCnt="0"/>
      <dgm:spPr/>
    </dgm:pt>
    <dgm:pt modelId="{74674089-4CE4-4DEA-90ED-20106C6181E2}" type="pres">
      <dgm:prSet presAssocID="{5D6D5799-63C8-41D6-9943-798E66A74FBB}" presName="rootText" presStyleLbl="node2" presStyleIdx="0" presStyleCnt="4">
        <dgm:presLayoutVars>
          <dgm:chPref val="3"/>
        </dgm:presLayoutVars>
      </dgm:prSet>
      <dgm:spPr/>
    </dgm:pt>
    <dgm:pt modelId="{CB8BC8F2-3329-4D79-B37B-E7C6B8B3C777}" type="pres">
      <dgm:prSet presAssocID="{5D6D5799-63C8-41D6-9943-798E66A74FBB}" presName="rootConnector" presStyleLbl="node2" presStyleIdx="0" presStyleCnt="4"/>
      <dgm:spPr/>
    </dgm:pt>
    <dgm:pt modelId="{EEBE891C-153E-4C8C-BEE5-A9AD1CAF212A}" type="pres">
      <dgm:prSet presAssocID="{5D6D5799-63C8-41D6-9943-798E66A74FBB}" presName="hierChild4" presStyleCnt="0"/>
      <dgm:spPr/>
    </dgm:pt>
    <dgm:pt modelId="{F52393D2-285A-4EC2-ABC0-2268EB1DCC96}" type="pres">
      <dgm:prSet presAssocID="{AB1E9084-7771-4BAA-A58F-F31B7B825A45}" presName="Name37" presStyleLbl="parChTrans1D3" presStyleIdx="0" presStyleCnt="4"/>
      <dgm:spPr/>
    </dgm:pt>
    <dgm:pt modelId="{1161EC37-E3F7-48F8-88EA-7CB18D0FFB55}" type="pres">
      <dgm:prSet presAssocID="{4A9B438B-DDFF-4DC3-B942-87A035602A0F}" presName="hierRoot2" presStyleCnt="0">
        <dgm:presLayoutVars>
          <dgm:hierBranch val="l"/>
        </dgm:presLayoutVars>
      </dgm:prSet>
      <dgm:spPr/>
    </dgm:pt>
    <dgm:pt modelId="{931A76D7-E9DF-4E77-8979-22A79FC826E3}" type="pres">
      <dgm:prSet presAssocID="{4A9B438B-DDFF-4DC3-B942-87A035602A0F}" presName="rootComposite" presStyleCnt="0"/>
      <dgm:spPr/>
    </dgm:pt>
    <dgm:pt modelId="{2DC7CCB1-3601-48EF-8610-3B47C98C59B5}" type="pres">
      <dgm:prSet presAssocID="{4A9B438B-DDFF-4DC3-B942-87A035602A0F}" presName="rootText" presStyleLbl="node3" presStyleIdx="0" presStyleCnt="4">
        <dgm:presLayoutVars>
          <dgm:chPref val="3"/>
        </dgm:presLayoutVars>
      </dgm:prSet>
      <dgm:spPr/>
    </dgm:pt>
    <dgm:pt modelId="{722FA53C-9CEE-4207-8021-35D0ED78443A}" type="pres">
      <dgm:prSet presAssocID="{4A9B438B-DDFF-4DC3-B942-87A035602A0F}" presName="rootConnector" presStyleLbl="node3" presStyleIdx="0" presStyleCnt="4"/>
      <dgm:spPr/>
    </dgm:pt>
    <dgm:pt modelId="{9B9DB1DA-5384-4E3E-958C-2EE5E20671DF}" type="pres">
      <dgm:prSet presAssocID="{4A9B438B-DDFF-4DC3-B942-87A035602A0F}" presName="hierChild4" presStyleCnt="0"/>
      <dgm:spPr/>
    </dgm:pt>
    <dgm:pt modelId="{20904CB6-D040-4B7B-AD80-F1B5D3BE05CF}" type="pres">
      <dgm:prSet presAssocID="{4A9B438B-DDFF-4DC3-B942-87A035602A0F}" presName="hierChild5" presStyleCnt="0"/>
      <dgm:spPr/>
    </dgm:pt>
    <dgm:pt modelId="{A4701EF9-F400-4079-9536-46DB8E54DE1F}" type="pres">
      <dgm:prSet presAssocID="{5D6D5799-63C8-41D6-9943-798E66A74FBB}" presName="hierChild5" presStyleCnt="0"/>
      <dgm:spPr/>
    </dgm:pt>
    <dgm:pt modelId="{31A83C1D-0C67-4DDB-8A1C-D360694A7B78}" type="pres">
      <dgm:prSet presAssocID="{3DD46D66-1E30-4F30-B12C-AFEB491D98A0}" presName="Name37" presStyleLbl="parChTrans1D2" presStyleIdx="1" presStyleCnt="4"/>
      <dgm:spPr/>
    </dgm:pt>
    <dgm:pt modelId="{493DA25D-8887-4CED-AF39-666D6C6AF099}" type="pres">
      <dgm:prSet presAssocID="{1BBEA937-0A96-4822-BBC2-76AA2769F3F1}" presName="hierRoot2" presStyleCnt="0">
        <dgm:presLayoutVars>
          <dgm:hierBranch val="init"/>
        </dgm:presLayoutVars>
      </dgm:prSet>
      <dgm:spPr/>
    </dgm:pt>
    <dgm:pt modelId="{6274D30F-43D7-4922-A9FB-A39A21AA6A77}" type="pres">
      <dgm:prSet presAssocID="{1BBEA937-0A96-4822-BBC2-76AA2769F3F1}" presName="rootComposite" presStyleCnt="0"/>
      <dgm:spPr/>
    </dgm:pt>
    <dgm:pt modelId="{3DA243D6-CC11-4078-AED1-1716CAE16096}" type="pres">
      <dgm:prSet presAssocID="{1BBEA937-0A96-4822-BBC2-76AA2769F3F1}" presName="rootText" presStyleLbl="node2" presStyleIdx="1" presStyleCnt="4">
        <dgm:presLayoutVars>
          <dgm:chPref val="3"/>
        </dgm:presLayoutVars>
      </dgm:prSet>
      <dgm:spPr/>
    </dgm:pt>
    <dgm:pt modelId="{060091B7-A697-4DAC-925B-F0035F7993A3}" type="pres">
      <dgm:prSet presAssocID="{1BBEA937-0A96-4822-BBC2-76AA2769F3F1}" presName="rootConnector" presStyleLbl="node2" presStyleIdx="1" presStyleCnt="4"/>
      <dgm:spPr/>
    </dgm:pt>
    <dgm:pt modelId="{03AC9287-993F-4345-BBED-CB91FA70FD07}" type="pres">
      <dgm:prSet presAssocID="{1BBEA937-0A96-4822-BBC2-76AA2769F3F1}" presName="hierChild4" presStyleCnt="0"/>
      <dgm:spPr/>
    </dgm:pt>
    <dgm:pt modelId="{33B95426-EBC6-4866-BBC3-53F1CC5EDF3F}" type="pres">
      <dgm:prSet presAssocID="{82ECD47D-B04F-403C-B5BB-9C58A52B4746}" presName="Name37" presStyleLbl="parChTrans1D3" presStyleIdx="1" presStyleCnt="4"/>
      <dgm:spPr/>
    </dgm:pt>
    <dgm:pt modelId="{70180BB8-69E2-4748-9986-5BEFD460A55F}" type="pres">
      <dgm:prSet presAssocID="{A1943255-09CE-4E73-8C92-735324D12C64}" presName="hierRoot2" presStyleCnt="0">
        <dgm:presLayoutVars>
          <dgm:hierBranch val="init"/>
        </dgm:presLayoutVars>
      </dgm:prSet>
      <dgm:spPr/>
    </dgm:pt>
    <dgm:pt modelId="{5B77D302-7DD6-4EFD-AE95-9E16C04D9B28}" type="pres">
      <dgm:prSet presAssocID="{A1943255-09CE-4E73-8C92-735324D12C64}" presName="rootComposite" presStyleCnt="0"/>
      <dgm:spPr/>
    </dgm:pt>
    <dgm:pt modelId="{DBBEA8FE-F617-4F96-8EC0-C665CB8222E4}" type="pres">
      <dgm:prSet presAssocID="{A1943255-09CE-4E73-8C92-735324D12C64}" presName="rootText" presStyleLbl="node3" presStyleIdx="1" presStyleCnt="4">
        <dgm:presLayoutVars>
          <dgm:chPref val="3"/>
        </dgm:presLayoutVars>
      </dgm:prSet>
      <dgm:spPr/>
    </dgm:pt>
    <dgm:pt modelId="{AE467A81-7A68-4FF3-9953-01545A780A3F}" type="pres">
      <dgm:prSet presAssocID="{A1943255-09CE-4E73-8C92-735324D12C64}" presName="rootConnector" presStyleLbl="node3" presStyleIdx="1" presStyleCnt="4"/>
      <dgm:spPr/>
    </dgm:pt>
    <dgm:pt modelId="{7621C91C-7569-4895-9A15-3345FF0D99DE}" type="pres">
      <dgm:prSet presAssocID="{A1943255-09CE-4E73-8C92-735324D12C64}" presName="hierChild4" presStyleCnt="0"/>
      <dgm:spPr/>
    </dgm:pt>
    <dgm:pt modelId="{C40068C7-F20D-4648-B535-D266B5A0F9A9}" type="pres">
      <dgm:prSet presAssocID="{A1943255-09CE-4E73-8C92-735324D12C64}" presName="hierChild5" presStyleCnt="0"/>
      <dgm:spPr/>
    </dgm:pt>
    <dgm:pt modelId="{B824E207-AE97-4718-836B-54508798A236}" type="pres">
      <dgm:prSet presAssocID="{1BBEA937-0A96-4822-BBC2-76AA2769F3F1}" presName="hierChild5" presStyleCnt="0"/>
      <dgm:spPr/>
    </dgm:pt>
    <dgm:pt modelId="{123237A2-4789-4552-B346-C45C4577FE1C}" type="pres">
      <dgm:prSet presAssocID="{B9E1DAB7-6267-4881-A2B0-F6C94609CC66}" presName="Name37" presStyleLbl="parChTrans1D2" presStyleIdx="2" presStyleCnt="4"/>
      <dgm:spPr/>
    </dgm:pt>
    <dgm:pt modelId="{F2FD686D-8060-4480-B599-3F07BFC4BA8D}" type="pres">
      <dgm:prSet presAssocID="{E4741D75-9339-4B44-879C-CB10FDE3D254}" presName="hierRoot2" presStyleCnt="0">
        <dgm:presLayoutVars>
          <dgm:hierBranch val="init"/>
        </dgm:presLayoutVars>
      </dgm:prSet>
      <dgm:spPr/>
    </dgm:pt>
    <dgm:pt modelId="{84F509C9-3A57-4A51-9E84-96288A27A2C0}" type="pres">
      <dgm:prSet presAssocID="{E4741D75-9339-4B44-879C-CB10FDE3D254}" presName="rootComposite" presStyleCnt="0"/>
      <dgm:spPr/>
    </dgm:pt>
    <dgm:pt modelId="{1CE51404-2EBE-4AC2-9D3D-644156996FCD}" type="pres">
      <dgm:prSet presAssocID="{E4741D75-9339-4B44-879C-CB10FDE3D254}" presName="rootText" presStyleLbl="node2" presStyleIdx="2" presStyleCnt="4">
        <dgm:presLayoutVars>
          <dgm:chPref val="3"/>
        </dgm:presLayoutVars>
      </dgm:prSet>
      <dgm:spPr/>
    </dgm:pt>
    <dgm:pt modelId="{44B2C4E0-B74A-4366-91C7-DA1AFFF5AEB1}" type="pres">
      <dgm:prSet presAssocID="{E4741D75-9339-4B44-879C-CB10FDE3D254}" presName="rootConnector" presStyleLbl="node2" presStyleIdx="2" presStyleCnt="4"/>
      <dgm:spPr/>
    </dgm:pt>
    <dgm:pt modelId="{706C69EE-0446-4E89-AA29-17194236EA15}" type="pres">
      <dgm:prSet presAssocID="{E4741D75-9339-4B44-879C-CB10FDE3D254}" presName="hierChild4" presStyleCnt="0"/>
      <dgm:spPr/>
    </dgm:pt>
    <dgm:pt modelId="{1586605D-4F43-443F-9CD5-1EDE67D87C11}" type="pres">
      <dgm:prSet presAssocID="{E42237E7-F963-42D6-9BAE-4CEE951A9D75}" presName="Name37" presStyleLbl="parChTrans1D3" presStyleIdx="2" presStyleCnt="4"/>
      <dgm:spPr/>
    </dgm:pt>
    <dgm:pt modelId="{37F2F80F-732B-4D1E-98E0-3249942C79DB}" type="pres">
      <dgm:prSet presAssocID="{6E850DBA-946D-4AB3-8E49-BB0BA5FBF73F}" presName="hierRoot2" presStyleCnt="0">
        <dgm:presLayoutVars>
          <dgm:hierBranch val="init"/>
        </dgm:presLayoutVars>
      </dgm:prSet>
      <dgm:spPr/>
    </dgm:pt>
    <dgm:pt modelId="{873C2EEB-141B-4349-96D3-B28402678404}" type="pres">
      <dgm:prSet presAssocID="{6E850DBA-946D-4AB3-8E49-BB0BA5FBF73F}" presName="rootComposite" presStyleCnt="0"/>
      <dgm:spPr/>
    </dgm:pt>
    <dgm:pt modelId="{E5FCEB46-8987-4A98-BA2A-079366C53775}" type="pres">
      <dgm:prSet presAssocID="{6E850DBA-946D-4AB3-8E49-BB0BA5FBF73F}" presName="rootText" presStyleLbl="node3" presStyleIdx="2" presStyleCnt="4">
        <dgm:presLayoutVars>
          <dgm:chPref val="3"/>
        </dgm:presLayoutVars>
      </dgm:prSet>
      <dgm:spPr/>
    </dgm:pt>
    <dgm:pt modelId="{9087B143-9DF4-4E77-AFD7-F006DC16E7EA}" type="pres">
      <dgm:prSet presAssocID="{6E850DBA-946D-4AB3-8E49-BB0BA5FBF73F}" presName="rootConnector" presStyleLbl="node3" presStyleIdx="2" presStyleCnt="4"/>
      <dgm:spPr/>
    </dgm:pt>
    <dgm:pt modelId="{C57B5B45-FC78-4B69-9672-C38A25964A2C}" type="pres">
      <dgm:prSet presAssocID="{6E850DBA-946D-4AB3-8E49-BB0BA5FBF73F}" presName="hierChild4" presStyleCnt="0"/>
      <dgm:spPr/>
    </dgm:pt>
    <dgm:pt modelId="{C6BD455B-2864-440D-B2CB-DDD489BE2D07}" type="pres">
      <dgm:prSet presAssocID="{6E850DBA-946D-4AB3-8E49-BB0BA5FBF73F}" presName="hierChild5" presStyleCnt="0"/>
      <dgm:spPr/>
    </dgm:pt>
    <dgm:pt modelId="{523C989E-19EA-4EE0-A2EF-D9888657285F}" type="pres">
      <dgm:prSet presAssocID="{E4741D75-9339-4B44-879C-CB10FDE3D254}" presName="hierChild5" presStyleCnt="0"/>
      <dgm:spPr/>
    </dgm:pt>
    <dgm:pt modelId="{1EA4E24C-09DD-4E94-9E81-35E12013C45E}" type="pres">
      <dgm:prSet presAssocID="{D607A198-9F2A-44EF-8436-2F4ABD9EA5EF}" presName="Name37" presStyleLbl="parChTrans1D2" presStyleIdx="3" presStyleCnt="4"/>
      <dgm:spPr/>
    </dgm:pt>
    <dgm:pt modelId="{45B7F86F-C7F8-425C-BAE1-5782FBA9ED52}" type="pres">
      <dgm:prSet presAssocID="{CBEB2917-822E-4DBA-B51E-902EA895CAA7}" presName="hierRoot2" presStyleCnt="0">
        <dgm:presLayoutVars>
          <dgm:hierBranch val="init"/>
        </dgm:presLayoutVars>
      </dgm:prSet>
      <dgm:spPr/>
    </dgm:pt>
    <dgm:pt modelId="{714D83EC-F0E0-4A73-9E86-62E3CE20B6A4}" type="pres">
      <dgm:prSet presAssocID="{CBEB2917-822E-4DBA-B51E-902EA895CAA7}" presName="rootComposite" presStyleCnt="0"/>
      <dgm:spPr/>
    </dgm:pt>
    <dgm:pt modelId="{94C175D8-A502-4B0D-89F5-94605135E55A}" type="pres">
      <dgm:prSet presAssocID="{CBEB2917-822E-4DBA-B51E-902EA895CAA7}" presName="rootText" presStyleLbl="node2" presStyleIdx="3" presStyleCnt="4">
        <dgm:presLayoutVars>
          <dgm:chPref val="3"/>
        </dgm:presLayoutVars>
      </dgm:prSet>
      <dgm:spPr/>
    </dgm:pt>
    <dgm:pt modelId="{F77CFAEE-681A-41FE-B90D-5B7998CFF145}" type="pres">
      <dgm:prSet presAssocID="{CBEB2917-822E-4DBA-B51E-902EA895CAA7}" presName="rootConnector" presStyleLbl="node2" presStyleIdx="3" presStyleCnt="4"/>
      <dgm:spPr/>
    </dgm:pt>
    <dgm:pt modelId="{1CC853A4-AA57-45DF-A04F-4297AF91B5B5}" type="pres">
      <dgm:prSet presAssocID="{CBEB2917-822E-4DBA-B51E-902EA895CAA7}" presName="hierChild4" presStyleCnt="0"/>
      <dgm:spPr/>
    </dgm:pt>
    <dgm:pt modelId="{7EE65B0D-A9E5-48FE-A042-3D68B833406A}" type="pres">
      <dgm:prSet presAssocID="{99CCD639-72B9-45C9-96D5-BBA13CBEAD72}" presName="Name37" presStyleLbl="parChTrans1D3" presStyleIdx="3" presStyleCnt="4"/>
      <dgm:spPr/>
    </dgm:pt>
    <dgm:pt modelId="{26F4C2A1-CD4D-4CA8-81C6-8114F4A286CB}" type="pres">
      <dgm:prSet presAssocID="{650DCAEA-9754-4707-8829-9B9BA26655C3}" presName="hierRoot2" presStyleCnt="0">
        <dgm:presLayoutVars>
          <dgm:hierBranch val="init"/>
        </dgm:presLayoutVars>
      </dgm:prSet>
      <dgm:spPr/>
    </dgm:pt>
    <dgm:pt modelId="{4A0FE9D0-07D2-48D7-8E9D-438719BC93A1}" type="pres">
      <dgm:prSet presAssocID="{650DCAEA-9754-4707-8829-9B9BA26655C3}" presName="rootComposite" presStyleCnt="0"/>
      <dgm:spPr/>
    </dgm:pt>
    <dgm:pt modelId="{C32A8520-D279-4047-AEDA-A120AA0BD600}" type="pres">
      <dgm:prSet presAssocID="{650DCAEA-9754-4707-8829-9B9BA26655C3}" presName="rootText" presStyleLbl="node3" presStyleIdx="3" presStyleCnt="4">
        <dgm:presLayoutVars>
          <dgm:chPref val="3"/>
        </dgm:presLayoutVars>
      </dgm:prSet>
      <dgm:spPr/>
    </dgm:pt>
    <dgm:pt modelId="{8C5AA388-C655-4F9E-9AF3-1153A15F25B3}" type="pres">
      <dgm:prSet presAssocID="{650DCAEA-9754-4707-8829-9B9BA26655C3}" presName="rootConnector" presStyleLbl="node3" presStyleIdx="3" presStyleCnt="4"/>
      <dgm:spPr/>
    </dgm:pt>
    <dgm:pt modelId="{35E7A163-0900-4E2F-B3CE-731560DE9305}" type="pres">
      <dgm:prSet presAssocID="{650DCAEA-9754-4707-8829-9B9BA26655C3}" presName="hierChild4" presStyleCnt="0"/>
      <dgm:spPr/>
    </dgm:pt>
    <dgm:pt modelId="{B4AF9D7B-76AE-4427-86C5-E8FC0618587D}" type="pres">
      <dgm:prSet presAssocID="{650DCAEA-9754-4707-8829-9B9BA26655C3}" presName="hierChild5" presStyleCnt="0"/>
      <dgm:spPr/>
    </dgm:pt>
    <dgm:pt modelId="{FD8B52BC-849C-491E-886F-01954E8E4ABE}" type="pres">
      <dgm:prSet presAssocID="{CBEB2917-822E-4DBA-B51E-902EA895CAA7}" presName="hierChild5" presStyleCnt="0"/>
      <dgm:spPr/>
    </dgm:pt>
    <dgm:pt modelId="{92F1243B-3628-4140-974A-5E9B4E4CC4A9}" type="pres">
      <dgm:prSet presAssocID="{5D09C8FD-CECD-4520-815C-39F87DFFFC53}" presName="hierChild3" presStyleCnt="0"/>
      <dgm:spPr/>
    </dgm:pt>
  </dgm:ptLst>
  <dgm:cxnLst>
    <dgm:cxn modelId="{88C76508-E13E-4689-94CF-71C501DCE7B4}" type="presOf" srcId="{6E850DBA-946D-4AB3-8E49-BB0BA5FBF73F}" destId="{E5FCEB46-8987-4A98-BA2A-079366C53775}" srcOrd="0" destOrd="0" presId="urn:microsoft.com/office/officeart/2005/8/layout/orgChart1"/>
    <dgm:cxn modelId="{BB9CB00A-4BDC-46BF-87AA-44956A28EE3C}" type="presOf" srcId="{CBEB2917-822E-4DBA-B51E-902EA895CAA7}" destId="{94C175D8-A502-4B0D-89F5-94605135E55A}" srcOrd="0" destOrd="0" presId="urn:microsoft.com/office/officeart/2005/8/layout/orgChart1"/>
    <dgm:cxn modelId="{CB500513-59A4-4435-ACD2-D78EE53E4AF3}" type="presOf" srcId="{E4741D75-9339-4B44-879C-CB10FDE3D254}" destId="{1CE51404-2EBE-4AC2-9D3D-644156996FCD}" srcOrd="0" destOrd="0" presId="urn:microsoft.com/office/officeart/2005/8/layout/orgChart1"/>
    <dgm:cxn modelId="{FC320418-114C-4C77-9F44-163FBD284330}" srcId="{5D6D5799-63C8-41D6-9943-798E66A74FBB}" destId="{4A9B438B-DDFF-4DC3-B942-87A035602A0F}" srcOrd="0" destOrd="0" parTransId="{AB1E9084-7771-4BAA-A58F-F31B7B825A45}" sibTransId="{E5631E07-FD14-42FC-8298-0255D3FC49C7}"/>
    <dgm:cxn modelId="{D81D451E-E2FC-4206-B853-49DC7A8E4C27}" srcId="{E4741D75-9339-4B44-879C-CB10FDE3D254}" destId="{6E850DBA-946D-4AB3-8E49-BB0BA5FBF73F}" srcOrd="0" destOrd="0" parTransId="{E42237E7-F963-42D6-9BAE-4CEE951A9D75}" sibTransId="{9808CFD2-B8B3-4A44-B6C1-C82F6D264820}"/>
    <dgm:cxn modelId="{01AA9825-F895-4562-AD00-0ACF83CE40DA}" type="presOf" srcId="{D607A198-9F2A-44EF-8436-2F4ABD9EA5EF}" destId="{1EA4E24C-09DD-4E94-9E81-35E12013C45E}" srcOrd="0" destOrd="0" presId="urn:microsoft.com/office/officeart/2005/8/layout/orgChart1"/>
    <dgm:cxn modelId="{F14C3345-44D5-4762-B4E6-F610B6FE39A6}" srcId="{5D09C8FD-CECD-4520-815C-39F87DFFFC53}" destId="{1BBEA937-0A96-4822-BBC2-76AA2769F3F1}" srcOrd="1" destOrd="0" parTransId="{3DD46D66-1E30-4F30-B12C-AFEB491D98A0}" sibTransId="{A3071503-9B3F-42BB-A9B0-102A56C722D2}"/>
    <dgm:cxn modelId="{B29EB068-0921-4BEF-AD51-45E3D39677EB}" type="presOf" srcId="{5D6D5799-63C8-41D6-9943-798E66A74FBB}" destId="{74674089-4CE4-4DEA-90ED-20106C6181E2}" srcOrd="0" destOrd="0" presId="urn:microsoft.com/office/officeart/2005/8/layout/orgChart1"/>
    <dgm:cxn modelId="{1527EA6B-05FC-4BEC-BC5D-DB82A5F12390}" type="presOf" srcId="{5D6D5799-63C8-41D6-9943-798E66A74FBB}" destId="{CB8BC8F2-3329-4D79-B37B-E7C6B8B3C777}" srcOrd="1" destOrd="0" presId="urn:microsoft.com/office/officeart/2005/8/layout/orgChart1"/>
    <dgm:cxn modelId="{FB84A873-2E72-42E1-9010-BF31DEEE4753}" type="presOf" srcId="{99CCD639-72B9-45C9-96D5-BBA13CBEAD72}" destId="{7EE65B0D-A9E5-48FE-A042-3D68B833406A}" srcOrd="0" destOrd="0" presId="urn:microsoft.com/office/officeart/2005/8/layout/orgChart1"/>
    <dgm:cxn modelId="{B5F1E555-E95E-4E9E-97BE-97FD895441AB}" srcId="{5D09C8FD-CECD-4520-815C-39F87DFFFC53}" destId="{CBEB2917-822E-4DBA-B51E-902EA895CAA7}" srcOrd="3" destOrd="0" parTransId="{D607A198-9F2A-44EF-8436-2F4ABD9EA5EF}" sibTransId="{2CB273C5-CA19-443D-B1DE-D5A1C7B9258D}"/>
    <dgm:cxn modelId="{B6A17B76-26B9-402E-8F61-1903CA3C538F}" type="presOf" srcId="{4A9B438B-DDFF-4DC3-B942-87A035602A0F}" destId="{722FA53C-9CEE-4207-8021-35D0ED78443A}" srcOrd="1" destOrd="0" presId="urn:microsoft.com/office/officeart/2005/8/layout/orgChart1"/>
    <dgm:cxn modelId="{00F1C657-F2E9-4D05-BD8A-D077F7188BDA}" srcId="{5D09C8FD-CECD-4520-815C-39F87DFFFC53}" destId="{E4741D75-9339-4B44-879C-CB10FDE3D254}" srcOrd="2" destOrd="0" parTransId="{B9E1DAB7-6267-4881-A2B0-F6C94609CC66}" sibTransId="{4FA05D1C-3A43-489A-8AA7-5779EC1B1DDD}"/>
    <dgm:cxn modelId="{728BC977-FBA5-4F98-B888-D43D5F519EAD}" type="presOf" srcId="{CBEB2917-822E-4DBA-B51E-902EA895CAA7}" destId="{F77CFAEE-681A-41FE-B90D-5B7998CFF145}" srcOrd="1" destOrd="0" presId="urn:microsoft.com/office/officeart/2005/8/layout/orgChart1"/>
    <dgm:cxn modelId="{1FFE7458-BF99-482B-8101-C1477D954726}" type="presOf" srcId="{1BBEA937-0A96-4822-BBC2-76AA2769F3F1}" destId="{060091B7-A697-4DAC-925B-F0035F7993A3}" srcOrd="1" destOrd="0" presId="urn:microsoft.com/office/officeart/2005/8/layout/orgChart1"/>
    <dgm:cxn modelId="{5DD9DD58-E79A-4A34-B23F-AAEEA5BB07AE}" type="presOf" srcId="{650DCAEA-9754-4707-8829-9B9BA26655C3}" destId="{8C5AA388-C655-4F9E-9AF3-1153A15F25B3}" srcOrd="1" destOrd="0" presId="urn:microsoft.com/office/officeart/2005/8/layout/orgChart1"/>
    <dgm:cxn modelId="{FD7E325A-9401-496B-8AD6-CCF3FA41449A}" type="presOf" srcId="{AB1E9084-7771-4BAA-A58F-F31B7B825A45}" destId="{F52393D2-285A-4EC2-ABC0-2268EB1DCC96}" srcOrd="0" destOrd="0" presId="urn:microsoft.com/office/officeart/2005/8/layout/orgChart1"/>
    <dgm:cxn modelId="{21453D7D-511B-45CA-808D-24FDC8F05098}" type="presOf" srcId="{5D09C8FD-CECD-4520-815C-39F87DFFFC53}" destId="{53EEB0A5-236E-4E22-BFD8-B7BCB7E601A5}" srcOrd="0" destOrd="0" presId="urn:microsoft.com/office/officeart/2005/8/layout/orgChart1"/>
    <dgm:cxn modelId="{4F8F617D-6732-4D11-AF50-22503E70CB5B}" srcId="{5D09C8FD-CECD-4520-815C-39F87DFFFC53}" destId="{5D6D5799-63C8-41D6-9943-798E66A74FBB}" srcOrd="0" destOrd="0" parTransId="{45FF18A6-C020-4FBD-B440-A91106F2163A}" sibTransId="{39CC32B3-4D30-4EF8-A055-A61EF90A9BCD}"/>
    <dgm:cxn modelId="{A4797B81-5F15-4634-B709-73D94543592B}" type="presOf" srcId="{1BBEA937-0A96-4822-BBC2-76AA2769F3F1}" destId="{3DA243D6-CC11-4078-AED1-1716CAE16096}" srcOrd="0" destOrd="0" presId="urn:microsoft.com/office/officeart/2005/8/layout/orgChart1"/>
    <dgm:cxn modelId="{6A896485-D26A-45F7-AD3E-C8E4C8EDD30A}" srcId="{1BBEA937-0A96-4822-BBC2-76AA2769F3F1}" destId="{A1943255-09CE-4E73-8C92-735324D12C64}" srcOrd="0" destOrd="0" parTransId="{82ECD47D-B04F-403C-B5BB-9C58A52B4746}" sibTransId="{4AD96AC9-CD02-41A4-9C6A-4519E47D9CE4}"/>
    <dgm:cxn modelId="{B50EF78B-99A5-426F-A6FC-6325383C00FC}" type="presOf" srcId="{5D09C8FD-CECD-4520-815C-39F87DFFFC53}" destId="{87AB0277-F980-43F7-B811-D0BB3BB4A1C1}" srcOrd="1" destOrd="0" presId="urn:microsoft.com/office/officeart/2005/8/layout/orgChart1"/>
    <dgm:cxn modelId="{E706298E-66A6-4B59-A347-02CF6A8B944A}" type="presOf" srcId="{4A9B438B-DDFF-4DC3-B942-87A035602A0F}" destId="{2DC7CCB1-3601-48EF-8610-3B47C98C59B5}" srcOrd="0" destOrd="0" presId="urn:microsoft.com/office/officeart/2005/8/layout/orgChart1"/>
    <dgm:cxn modelId="{B63EDE8F-4978-4D5D-BA1F-A8203C14C18E}" type="presOf" srcId="{82ECD47D-B04F-403C-B5BB-9C58A52B4746}" destId="{33B95426-EBC6-4866-BBC3-53F1CC5EDF3F}" srcOrd="0" destOrd="0" presId="urn:microsoft.com/office/officeart/2005/8/layout/orgChart1"/>
    <dgm:cxn modelId="{01E1929C-6FAE-4FE4-A64E-9F0CF4C548A3}" type="presOf" srcId="{6E850DBA-946D-4AB3-8E49-BB0BA5FBF73F}" destId="{9087B143-9DF4-4E77-AFD7-F006DC16E7EA}" srcOrd="1" destOrd="0" presId="urn:microsoft.com/office/officeart/2005/8/layout/orgChart1"/>
    <dgm:cxn modelId="{849B0FA1-6FF0-4469-BEC0-AA13E53DE723}" type="presOf" srcId="{45FF18A6-C020-4FBD-B440-A91106F2163A}" destId="{9C858794-C885-4AD6-8978-9476492110A4}" srcOrd="0" destOrd="0" presId="urn:microsoft.com/office/officeart/2005/8/layout/orgChart1"/>
    <dgm:cxn modelId="{9655CFA1-03CE-40DB-BCCA-6F3139148D85}" type="presOf" srcId="{650DCAEA-9754-4707-8829-9B9BA26655C3}" destId="{C32A8520-D279-4047-AEDA-A120AA0BD600}" srcOrd="0" destOrd="0" presId="urn:microsoft.com/office/officeart/2005/8/layout/orgChart1"/>
    <dgm:cxn modelId="{B18783A6-35D6-4632-87E2-87297CF521A1}" type="presOf" srcId="{A1943255-09CE-4E73-8C92-735324D12C64}" destId="{AE467A81-7A68-4FF3-9953-01545A780A3F}" srcOrd="1" destOrd="0" presId="urn:microsoft.com/office/officeart/2005/8/layout/orgChart1"/>
    <dgm:cxn modelId="{D2201DBB-CDA8-4845-A3A0-522AAB8C70D5}" srcId="{CBEB2917-822E-4DBA-B51E-902EA895CAA7}" destId="{650DCAEA-9754-4707-8829-9B9BA26655C3}" srcOrd="0" destOrd="0" parTransId="{99CCD639-72B9-45C9-96D5-BBA13CBEAD72}" sibTransId="{3EA7D25A-5E1D-45A0-B52A-6CFF483CC6C8}"/>
    <dgm:cxn modelId="{186725BC-5802-42F7-977D-EFC154491E6F}" srcId="{06A44C28-C967-4E86-9B75-B7B1CB7AAF44}" destId="{5D09C8FD-CECD-4520-815C-39F87DFFFC53}" srcOrd="0" destOrd="0" parTransId="{40EFA895-CA8D-48A9-BFFF-2C800DCD431E}" sibTransId="{9F606993-0CAA-434C-A469-BAE4055AC73F}"/>
    <dgm:cxn modelId="{B59AAEC6-DA6D-4FCF-BD00-2285D2E5D7C9}" type="presOf" srcId="{A1943255-09CE-4E73-8C92-735324D12C64}" destId="{DBBEA8FE-F617-4F96-8EC0-C665CB8222E4}" srcOrd="0" destOrd="0" presId="urn:microsoft.com/office/officeart/2005/8/layout/orgChart1"/>
    <dgm:cxn modelId="{C74585CF-59AC-44A8-B2D1-FFD007ADB054}" type="presOf" srcId="{06A44C28-C967-4E86-9B75-B7B1CB7AAF44}" destId="{19B7F1AD-A5A4-4E6B-A32A-3E8071BACABC}" srcOrd="0" destOrd="0" presId="urn:microsoft.com/office/officeart/2005/8/layout/orgChart1"/>
    <dgm:cxn modelId="{941008D0-1C20-4DD2-8037-F329228EB0FE}" type="presOf" srcId="{3DD46D66-1E30-4F30-B12C-AFEB491D98A0}" destId="{31A83C1D-0C67-4DDB-8A1C-D360694A7B78}" srcOrd="0" destOrd="0" presId="urn:microsoft.com/office/officeart/2005/8/layout/orgChart1"/>
    <dgm:cxn modelId="{E80BC4D8-2B01-42C1-8301-CC07824D9816}" type="presOf" srcId="{E4741D75-9339-4B44-879C-CB10FDE3D254}" destId="{44B2C4E0-B74A-4366-91C7-DA1AFFF5AEB1}" srcOrd="1" destOrd="0" presId="urn:microsoft.com/office/officeart/2005/8/layout/orgChart1"/>
    <dgm:cxn modelId="{A0DE7EED-725C-4D0A-A579-5FC4C23AE1F9}" type="presOf" srcId="{B9E1DAB7-6267-4881-A2B0-F6C94609CC66}" destId="{123237A2-4789-4552-B346-C45C4577FE1C}" srcOrd="0" destOrd="0" presId="urn:microsoft.com/office/officeart/2005/8/layout/orgChart1"/>
    <dgm:cxn modelId="{6B2128F1-DC7B-4CC1-BE09-B90B7967F860}" type="presOf" srcId="{E42237E7-F963-42D6-9BAE-4CEE951A9D75}" destId="{1586605D-4F43-443F-9CD5-1EDE67D87C11}" srcOrd="0" destOrd="0" presId="urn:microsoft.com/office/officeart/2005/8/layout/orgChart1"/>
    <dgm:cxn modelId="{52477778-CD4E-4C1F-9739-F4EC963A5CD6}" type="presParOf" srcId="{19B7F1AD-A5A4-4E6B-A32A-3E8071BACABC}" destId="{46E3D9BD-A1EF-4522-BC05-4B02A17FFC33}" srcOrd="0" destOrd="0" presId="urn:microsoft.com/office/officeart/2005/8/layout/orgChart1"/>
    <dgm:cxn modelId="{715A0C80-D7B2-41CF-9FED-C9EE161CFD73}" type="presParOf" srcId="{46E3D9BD-A1EF-4522-BC05-4B02A17FFC33}" destId="{4640C07A-0192-42F8-AE29-D571972A0518}" srcOrd="0" destOrd="0" presId="urn:microsoft.com/office/officeart/2005/8/layout/orgChart1"/>
    <dgm:cxn modelId="{20DCA19C-814C-46AB-AEF2-A8A122C250A2}" type="presParOf" srcId="{4640C07A-0192-42F8-AE29-D571972A0518}" destId="{53EEB0A5-236E-4E22-BFD8-B7BCB7E601A5}" srcOrd="0" destOrd="0" presId="urn:microsoft.com/office/officeart/2005/8/layout/orgChart1"/>
    <dgm:cxn modelId="{0737B264-B4BA-4342-B0D7-80CC940219A2}" type="presParOf" srcId="{4640C07A-0192-42F8-AE29-D571972A0518}" destId="{87AB0277-F980-43F7-B811-D0BB3BB4A1C1}" srcOrd="1" destOrd="0" presId="urn:microsoft.com/office/officeart/2005/8/layout/orgChart1"/>
    <dgm:cxn modelId="{841162F6-39F7-4FAD-A116-8DE53462A9A2}" type="presParOf" srcId="{46E3D9BD-A1EF-4522-BC05-4B02A17FFC33}" destId="{82339187-397B-4C24-A73E-CE5875314DBA}" srcOrd="1" destOrd="0" presId="urn:microsoft.com/office/officeart/2005/8/layout/orgChart1"/>
    <dgm:cxn modelId="{2C1EE5B7-9F8C-40F4-90CC-9040C466395B}" type="presParOf" srcId="{82339187-397B-4C24-A73E-CE5875314DBA}" destId="{9C858794-C885-4AD6-8978-9476492110A4}" srcOrd="0" destOrd="0" presId="urn:microsoft.com/office/officeart/2005/8/layout/orgChart1"/>
    <dgm:cxn modelId="{829D44BF-B8D5-41BA-A1FF-B78EDF96B45B}" type="presParOf" srcId="{82339187-397B-4C24-A73E-CE5875314DBA}" destId="{3650572F-AB46-473B-BBD3-0F29F48497E0}" srcOrd="1" destOrd="0" presId="urn:microsoft.com/office/officeart/2005/8/layout/orgChart1"/>
    <dgm:cxn modelId="{A4257DF6-23B1-4DA3-BF33-160DE01B909B}" type="presParOf" srcId="{3650572F-AB46-473B-BBD3-0F29F48497E0}" destId="{008F818C-7559-423A-A1EE-02070F0D38C9}" srcOrd="0" destOrd="0" presId="urn:microsoft.com/office/officeart/2005/8/layout/orgChart1"/>
    <dgm:cxn modelId="{601126AE-1758-49C5-A061-22608B1CA133}" type="presParOf" srcId="{008F818C-7559-423A-A1EE-02070F0D38C9}" destId="{74674089-4CE4-4DEA-90ED-20106C6181E2}" srcOrd="0" destOrd="0" presId="urn:microsoft.com/office/officeart/2005/8/layout/orgChart1"/>
    <dgm:cxn modelId="{679AAC63-95CB-4444-A200-B899AD64503C}" type="presParOf" srcId="{008F818C-7559-423A-A1EE-02070F0D38C9}" destId="{CB8BC8F2-3329-4D79-B37B-E7C6B8B3C777}" srcOrd="1" destOrd="0" presId="urn:microsoft.com/office/officeart/2005/8/layout/orgChart1"/>
    <dgm:cxn modelId="{BA2D7B38-E93A-48AA-AE4F-9AC62665DC51}" type="presParOf" srcId="{3650572F-AB46-473B-BBD3-0F29F48497E0}" destId="{EEBE891C-153E-4C8C-BEE5-A9AD1CAF212A}" srcOrd="1" destOrd="0" presId="urn:microsoft.com/office/officeart/2005/8/layout/orgChart1"/>
    <dgm:cxn modelId="{DA681D74-E34D-468C-8EC8-7A220C4B2F06}" type="presParOf" srcId="{EEBE891C-153E-4C8C-BEE5-A9AD1CAF212A}" destId="{F52393D2-285A-4EC2-ABC0-2268EB1DCC96}" srcOrd="0" destOrd="0" presId="urn:microsoft.com/office/officeart/2005/8/layout/orgChart1"/>
    <dgm:cxn modelId="{818A48BA-35C6-4373-835A-E45AC9ADFB6D}" type="presParOf" srcId="{EEBE891C-153E-4C8C-BEE5-A9AD1CAF212A}" destId="{1161EC37-E3F7-48F8-88EA-7CB18D0FFB55}" srcOrd="1" destOrd="0" presId="urn:microsoft.com/office/officeart/2005/8/layout/orgChart1"/>
    <dgm:cxn modelId="{38F16213-7823-4E21-9A9F-8C92779682F9}" type="presParOf" srcId="{1161EC37-E3F7-48F8-88EA-7CB18D0FFB55}" destId="{931A76D7-E9DF-4E77-8979-22A79FC826E3}" srcOrd="0" destOrd="0" presId="urn:microsoft.com/office/officeart/2005/8/layout/orgChart1"/>
    <dgm:cxn modelId="{7935D802-3495-4BD1-B1A0-ACE0B82F2EFE}" type="presParOf" srcId="{931A76D7-E9DF-4E77-8979-22A79FC826E3}" destId="{2DC7CCB1-3601-48EF-8610-3B47C98C59B5}" srcOrd="0" destOrd="0" presId="urn:microsoft.com/office/officeart/2005/8/layout/orgChart1"/>
    <dgm:cxn modelId="{D5929ADB-3C6B-4D8B-86FD-B05924B75B40}" type="presParOf" srcId="{931A76D7-E9DF-4E77-8979-22A79FC826E3}" destId="{722FA53C-9CEE-4207-8021-35D0ED78443A}" srcOrd="1" destOrd="0" presId="urn:microsoft.com/office/officeart/2005/8/layout/orgChart1"/>
    <dgm:cxn modelId="{63D25C54-91F9-4D90-9FF2-AF9EA0814E4A}" type="presParOf" srcId="{1161EC37-E3F7-48F8-88EA-7CB18D0FFB55}" destId="{9B9DB1DA-5384-4E3E-958C-2EE5E20671DF}" srcOrd="1" destOrd="0" presId="urn:microsoft.com/office/officeart/2005/8/layout/orgChart1"/>
    <dgm:cxn modelId="{23670C13-012F-4B33-8C2C-CCB0D490AA2E}" type="presParOf" srcId="{1161EC37-E3F7-48F8-88EA-7CB18D0FFB55}" destId="{20904CB6-D040-4B7B-AD80-F1B5D3BE05CF}" srcOrd="2" destOrd="0" presId="urn:microsoft.com/office/officeart/2005/8/layout/orgChart1"/>
    <dgm:cxn modelId="{7AF3BF82-0793-4C74-9FBD-AA587DACEF26}" type="presParOf" srcId="{3650572F-AB46-473B-BBD3-0F29F48497E0}" destId="{A4701EF9-F400-4079-9536-46DB8E54DE1F}" srcOrd="2" destOrd="0" presId="urn:microsoft.com/office/officeart/2005/8/layout/orgChart1"/>
    <dgm:cxn modelId="{5899B4D0-9D06-4591-92B7-CD1C61D611BD}" type="presParOf" srcId="{82339187-397B-4C24-A73E-CE5875314DBA}" destId="{31A83C1D-0C67-4DDB-8A1C-D360694A7B78}" srcOrd="2" destOrd="0" presId="urn:microsoft.com/office/officeart/2005/8/layout/orgChart1"/>
    <dgm:cxn modelId="{2ED350BF-0D06-4228-A101-07FF4D238FA2}" type="presParOf" srcId="{82339187-397B-4C24-A73E-CE5875314DBA}" destId="{493DA25D-8887-4CED-AF39-666D6C6AF099}" srcOrd="3" destOrd="0" presId="urn:microsoft.com/office/officeart/2005/8/layout/orgChart1"/>
    <dgm:cxn modelId="{73E98BF7-D7B4-4AE0-8EEF-6B8D196F847C}" type="presParOf" srcId="{493DA25D-8887-4CED-AF39-666D6C6AF099}" destId="{6274D30F-43D7-4922-A9FB-A39A21AA6A77}" srcOrd="0" destOrd="0" presId="urn:microsoft.com/office/officeart/2005/8/layout/orgChart1"/>
    <dgm:cxn modelId="{ADE0800D-B196-4FE4-BB9E-8E7007301667}" type="presParOf" srcId="{6274D30F-43D7-4922-A9FB-A39A21AA6A77}" destId="{3DA243D6-CC11-4078-AED1-1716CAE16096}" srcOrd="0" destOrd="0" presId="urn:microsoft.com/office/officeart/2005/8/layout/orgChart1"/>
    <dgm:cxn modelId="{5B3B5FC9-4E2F-4D8D-892A-1D8CFCFB138C}" type="presParOf" srcId="{6274D30F-43D7-4922-A9FB-A39A21AA6A77}" destId="{060091B7-A697-4DAC-925B-F0035F7993A3}" srcOrd="1" destOrd="0" presId="urn:microsoft.com/office/officeart/2005/8/layout/orgChart1"/>
    <dgm:cxn modelId="{2DD07B8F-30FE-4092-99CB-9731E604B187}" type="presParOf" srcId="{493DA25D-8887-4CED-AF39-666D6C6AF099}" destId="{03AC9287-993F-4345-BBED-CB91FA70FD07}" srcOrd="1" destOrd="0" presId="urn:microsoft.com/office/officeart/2005/8/layout/orgChart1"/>
    <dgm:cxn modelId="{88749869-865C-4B5F-A1A2-108BFC8A8169}" type="presParOf" srcId="{03AC9287-993F-4345-BBED-CB91FA70FD07}" destId="{33B95426-EBC6-4866-BBC3-53F1CC5EDF3F}" srcOrd="0" destOrd="0" presId="urn:microsoft.com/office/officeart/2005/8/layout/orgChart1"/>
    <dgm:cxn modelId="{596B5DEA-9C3D-4B64-BC4F-BF8E52B549E9}" type="presParOf" srcId="{03AC9287-993F-4345-BBED-CB91FA70FD07}" destId="{70180BB8-69E2-4748-9986-5BEFD460A55F}" srcOrd="1" destOrd="0" presId="urn:microsoft.com/office/officeart/2005/8/layout/orgChart1"/>
    <dgm:cxn modelId="{258A9E9C-DA17-4E7F-A562-CD85FA0BD006}" type="presParOf" srcId="{70180BB8-69E2-4748-9986-5BEFD460A55F}" destId="{5B77D302-7DD6-4EFD-AE95-9E16C04D9B28}" srcOrd="0" destOrd="0" presId="urn:microsoft.com/office/officeart/2005/8/layout/orgChart1"/>
    <dgm:cxn modelId="{D806BBE4-F276-438C-8C55-3911DA485094}" type="presParOf" srcId="{5B77D302-7DD6-4EFD-AE95-9E16C04D9B28}" destId="{DBBEA8FE-F617-4F96-8EC0-C665CB8222E4}" srcOrd="0" destOrd="0" presId="urn:microsoft.com/office/officeart/2005/8/layout/orgChart1"/>
    <dgm:cxn modelId="{A884DCC0-D469-479B-BC3A-8396DB8C5C13}" type="presParOf" srcId="{5B77D302-7DD6-4EFD-AE95-9E16C04D9B28}" destId="{AE467A81-7A68-4FF3-9953-01545A780A3F}" srcOrd="1" destOrd="0" presId="urn:microsoft.com/office/officeart/2005/8/layout/orgChart1"/>
    <dgm:cxn modelId="{D7F89E89-C4DE-4DBA-B579-EFB0D122A477}" type="presParOf" srcId="{70180BB8-69E2-4748-9986-5BEFD460A55F}" destId="{7621C91C-7569-4895-9A15-3345FF0D99DE}" srcOrd="1" destOrd="0" presId="urn:microsoft.com/office/officeart/2005/8/layout/orgChart1"/>
    <dgm:cxn modelId="{5F826A21-353E-4B0A-B31B-3B370D16F683}" type="presParOf" srcId="{70180BB8-69E2-4748-9986-5BEFD460A55F}" destId="{C40068C7-F20D-4648-B535-D266B5A0F9A9}" srcOrd="2" destOrd="0" presId="urn:microsoft.com/office/officeart/2005/8/layout/orgChart1"/>
    <dgm:cxn modelId="{B8DCDD24-F495-4B7D-B8C9-6A486B71EFFA}" type="presParOf" srcId="{493DA25D-8887-4CED-AF39-666D6C6AF099}" destId="{B824E207-AE97-4718-836B-54508798A236}" srcOrd="2" destOrd="0" presId="urn:microsoft.com/office/officeart/2005/8/layout/orgChart1"/>
    <dgm:cxn modelId="{FF63B547-C954-4FAA-B4F7-7691AF625AE1}" type="presParOf" srcId="{82339187-397B-4C24-A73E-CE5875314DBA}" destId="{123237A2-4789-4552-B346-C45C4577FE1C}" srcOrd="4" destOrd="0" presId="urn:microsoft.com/office/officeart/2005/8/layout/orgChart1"/>
    <dgm:cxn modelId="{CC8B87B6-91B9-4B8E-AEDD-C09C2C46254D}" type="presParOf" srcId="{82339187-397B-4C24-A73E-CE5875314DBA}" destId="{F2FD686D-8060-4480-B599-3F07BFC4BA8D}" srcOrd="5" destOrd="0" presId="urn:microsoft.com/office/officeart/2005/8/layout/orgChart1"/>
    <dgm:cxn modelId="{26960918-8544-4369-80B8-2622962FAB3B}" type="presParOf" srcId="{F2FD686D-8060-4480-B599-3F07BFC4BA8D}" destId="{84F509C9-3A57-4A51-9E84-96288A27A2C0}" srcOrd="0" destOrd="0" presId="urn:microsoft.com/office/officeart/2005/8/layout/orgChart1"/>
    <dgm:cxn modelId="{E06AC97A-B213-47F5-9353-E8A38098FFCD}" type="presParOf" srcId="{84F509C9-3A57-4A51-9E84-96288A27A2C0}" destId="{1CE51404-2EBE-4AC2-9D3D-644156996FCD}" srcOrd="0" destOrd="0" presId="urn:microsoft.com/office/officeart/2005/8/layout/orgChart1"/>
    <dgm:cxn modelId="{5A564C61-5663-4FB5-A5C7-DAD14F113BBC}" type="presParOf" srcId="{84F509C9-3A57-4A51-9E84-96288A27A2C0}" destId="{44B2C4E0-B74A-4366-91C7-DA1AFFF5AEB1}" srcOrd="1" destOrd="0" presId="urn:microsoft.com/office/officeart/2005/8/layout/orgChart1"/>
    <dgm:cxn modelId="{3059985A-0888-417F-B9BB-0185FE527029}" type="presParOf" srcId="{F2FD686D-8060-4480-B599-3F07BFC4BA8D}" destId="{706C69EE-0446-4E89-AA29-17194236EA15}" srcOrd="1" destOrd="0" presId="urn:microsoft.com/office/officeart/2005/8/layout/orgChart1"/>
    <dgm:cxn modelId="{506B1356-F59B-43D5-8FCF-4AC731395294}" type="presParOf" srcId="{706C69EE-0446-4E89-AA29-17194236EA15}" destId="{1586605D-4F43-443F-9CD5-1EDE67D87C11}" srcOrd="0" destOrd="0" presId="urn:microsoft.com/office/officeart/2005/8/layout/orgChart1"/>
    <dgm:cxn modelId="{9CC617EB-73AE-4A04-867C-666F4372BEAC}" type="presParOf" srcId="{706C69EE-0446-4E89-AA29-17194236EA15}" destId="{37F2F80F-732B-4D1E-98E0-3249942C79DB}" srcOrd="1" destOrd="0" presId="urn:microsoft.com/office/officeart/2005/8/layout/orgChart1"/>
    <dgm:cxn modelId="{D0896D9E-F382-4E64-987C-7F3F8CDFEA33}" type="presParOf" srcId="{37F2F80F-732B-4D1E-98E0-3249942C79DB}" destId="{873C2EEB-141B-4349-96D3-B28402678404}" srcOrd="0" destOrd="0" presId="urn:microsoft.com/office/officeart/2005/8/layout/orgChart1"/>
    <dgm:cxn modelId="{AF44D884-E02C-4214-A2F9-9D07CB02F19D}" type="presParOf" srcId="{873C2EEB-141B-4349-96D3-B28402678404}" destId="{E5FCEB46-8987-4A98-BA2A-079366C53775}" srcOrd="0" destOrd="0" presId="urn:microsoft.com/office/officeart/2005/8/layout/orgChart1"/>
    <dgm:cxn modelId="{DA8C9558-2A4F-4408-87AE-110001A2AF52}" type="presParOf" srcId="{873C2EEB-141B-4349-96D3-B28402678404}" destId="{9087B143-9DF4-4E77-AFD7-F006DC16E7EA}" srcOrd="1" destOrd="0" presId="urn:microsoft.com/office/officeart/2005/8/layout/orgChart1"/>
    <dgm:cxn modelId="{F1A69DF2-45D2-4E25-BA76-33512BE0ED8D}" type="presParOf" srcId="{37F2F80F-732B-4D1E-98E0-3249942C79DB}" destId="{C57B5B45-FC78-4B69-9672-C38A25964A2C}" srcOrd="1" destOrd="0" presId="urn:microsoft.com/office/officeart/2005/8/layout/orgChart1"/>
    <dgm:cxn modelId="{945DD805-98F6-4FEA-9180-3340EA419502}" type="presParOf" srcId="{37F2F80F-732B-4D1E-98E0-3249942C79DB}" destId="{C6BD455B-2864-440D-B2CB-DDD489BE2D07}" srcOrd="2" destOrd="0" presId="urn:microsoft.com/office/officeart/2005/8/layout/orgChart1"/>
    <dgm:cxn modelId="{0CB2C766-9FFB-451B-B45A-08CA950E3081}" type="presParOf" srcId="{F2FD686D-8060-4480-B599-3F07BFC4BA8D}" destId="{523C989E-19EA-4EE0-A2EF-D9888657285F}" srcOrd="2" destOrd="0" presId="urn:microsoft.com/office/officeart/2005/8/layout/orgChart1"/>
    <dgm:cxn modelId="{ABFBA241-402B-4F58-B7EB-5BFA7AF46C70}" type="presParOf" srcId="{82339187-397B-4C24-A73E-CE5875314DBA}" destId="{1EA4E24C-09DD-4E94-9E81-35E12013C45E}" srcOrd="6" destOrd="0" presId="urn:microsoft.com/office/officeart/2005/8/layout/orgChart1"/>
    <dgm:cxn modelId="{AEA32C68-6406-45A5-84C6-0DA0EB82A55B}" type="presParOf" srcId="{82339187-397B-4C24-A73E-CE5875314DBA}" destId="{45B7F86F-C7F8-425C-BAE1-5782FBA9ED52}" srcOrd="7" destOrd="0" presId="urn:microsoft.com/office/officeart/2005/8/layout/orgChart1"/>
    <dgm:cxn modelId="{0832CAF3-2A74-498D-852D-7B3BFED19D64}" type="presParOf" srcId="{45B7F86F-C7F8-425C-BAE1-5782FBA9ED52}" destId="{714D83EC-F0E0-4A73-9E86-62E3CE20B6A4}" srcOrd="0" destOrd="0" presId="urn:microsoft.com/office/officeart/2005/8/layout/orgChart1"/>
    <dgm:cxn modelId="{AB7C6134-B93F-4FEF-8532-31527B374F43}" type="presParOf" srcId="{714D83EC-F0E0-4A73-9E86-62E3CE20B6A4}" destId="{94C175D8-A502-4B0D-89F5-94605135E55A}" srcOrd="0" destOrd="0" presId="urn:microsoft.com/office/officeart/2005/8/layout/orgChart1"/>
    <dgm:cxn modelId="{AD47695E-14D1-4D80-B5D1-A6F37DD48DD8}" type="presParOf" srcId="{714D83EC-F0E0-4A73-9E86-62E3CE20B6A4}" destId="{F77CFAEE-681A-41FE-B90D-5B7998CFF145}" srcOrd="1" destOrd="0" presId="urn:microsoft.com/office/officeart/2005/8/layout/orgChart1"/>
    <dgm:cxn modelId="{D3990116-2DEE-45A8-B7C1-FD01C9BAF6C6}" type="presParOf" srcId="{45B7F86F-C7F8-425C-BAE1-5782FBA9ED52}" destId="{1CC853A4-AA57-45DF-A04F-4297AF91B5B5}" srcOrd="1" destOrd="0" presId="urn:microsoft.com/office/officeart/2005/8/layout/orgChart1"/>
    <dgm:cxn modelId="{FC036A1D-AA92-41DD-A869-C839FDA895A4}" type="presParOf" srcId="{1CC853A4-AA57-45DF-A04F-4297AF91B5B5}" destId="{7EE65B0D-A9E5-48FE-A042-3D68B833406A}" srcOrd="0" destOrd="0" presId="urn:microsoft.com/office/officeart/2005/8/layout/orgChart1"/>
    <dgm:cxn modelId="{15A2990A-E27F-4524-B316-4763D3382680}" type="presParOf" srcId="{1CC853A4-AA57-45DF-A04F-4297AF91B5B5}" destId="{26F4C2A1-CD4D-4CA8-81C6-8114F4A286CB}" srcOrd="1" destOrd="0" presId="urn:microsoft.com/office/officeart/2005/8/layout/orgChart1"/>
    <dgm:cxn modelId="{4A29DA25-342D-4D44-8646-C1E9F10300DD}" type="presParOf" srcId="{26F4C2A1-CD4D-4CA8-81C6-8114F4A286CB}" destId="{4A0FE9D0-07D2-48D7-8E9D-438719BC93A1}" srcOrd="0" destOrd="0" presId="urn:microsoft.com/office/officeart/2005/8/layout/orgChart1"/>
    <dgm:cxn modelId="{69E10FB3-12E5-478C-80E3-34FB77FC831E}" type="presParOf" srcId="{4A0FE9D0-07D2-48D7-8E9D-438719BC93A1}" destId="{C32A8520-D279-4047-AEDA-A120AA0BD600}" srcOrd="0" destOrd="0" presId="urn:microsoft.com/office/officeart/2005/8/layout/orgChart1"/>
    <dgm:cxn modelId="{753B459C-4465-4974-AB91-57648BCA8FF3}" type="presParOf" srcId="{4A0FE9D0-07D2-48D7-8E9D-438719BC93A1}" destId="{8C5AA388-C655-4F9E-9AF3-1153A15F25B3}" srcOrd="1" destOrd="0" presId="urn:microsoft.com/office/officeart/2005/8/layout/orgChart1"/>
    <dgm:cxn modelId="{EC7E1600-EF2D-41B8-9E98-ADFF95932FFF}" type="presParOf" srcId="{26F4C2A1-CD4D-4CA8-81C6-8114F4A286CB}" destId="{35E7A163-0900-4E2F-B3CE-731560DE9305}" srcOrd="1" destOrd="0" presId="urn:microsoft.com/office/officeart/2005/8/layout/orgChart1"/>
    <dgm:cxn modelId="{6BAE0841-CB8E-442F-977C-470E9967C921}" type="presParOf" srcId="{26F4C2A1-CD4D-4CA8-81C6-8114F4A286CB}" destId="{B4AF9D7B-76AE-4427-86C5-E8FC0618587D}" srcOrd="2" destOrd="0" presId="urn:microsoft.com/office/officeart/2005/8/layout/orgChart1"/>
    <dgm:cxn modelId="{92C6C11A-A180-4AD1-A5E0-6D4CB527BAC0}" type="presParOf" srcId="{45B7F86F-C7F8-425C-BAE1-5782FBA9ED52}" destId="{FD8B52BC-849C-491E-886F-01954E8E4ABE}" srcOrd="2" destOrd="0" presId="urn:microsoft.com/office/officeart/2005/8/layout/orgChart1"/>
    <dgm:cxn modelId="{1DF9E402-CCAB-4F3D-A2E3-248263B43BB8}" type="presParOf" srcId="{46E3D9BD-A1EF-4522-BC05-4B02A17FFC33}" destId="{92F1243B-3628-4140-974A-5E9B4E4CC4A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E65B0D-A9E5-48FE-A042-3D68B833406A}">
      <dsp:nvSpPr>
        <dsp:cNvPr id="0" name=""/>
        <dsp:cNvSpPr/>
      </dsp:nvSpPr>
      <dsp:spPr>
        <a:xfrm>
          <a:off x="5040338" y="1957834"/>
          <a:ext cx="202600" cy="621308"/>
        </a:xfrm>
        <a:custGeom>
          <a:avLst/>
          <a:gdLst/>
          <a:ahLst/>
          <a:cxnLst/>
          <a:rect l="0" t="0" r="0" b="0"/>
          <a:pathLst>
            <a:path>
              <a:moveTo>
                <a:pt x="0" y="0"/>
              </a:moveTo>
              <a:lnTo>
                <a:pt x="0" y="621308"/>
              </a:lnTo>
              <a:lnTo>
                <a:pt x="202600" y="6213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A4E24C-09DD-4E94-9E81-35E12013C45E}">
      <dsp:nvSpPr>
        <dsp:cNvPr id="0" name=""/>
        <dsp:cNvSpPr/>
      </dsp:nvSpPr>
      <dsp:spPr>
        <a:xfrm>
          <a:off x="3129138" y="998857"/>
          <a:ext cx="2451468" cy="283640"/>
        </a:xfrm>
        <a:custGeom>
          <a:avLst/>
          <a:gdLst/>
          <a:ahLst/>
          <a:cxnLst/>
          <a:rect l="0" t="0" r="0" b="0"/>
          <a:pathLst>
            <a:path>
              <a:moveTo>
                <a:pt x="0" y="0"/>
              </a:moveTo>
              <a:lnTo>
                <a:pt x="0" y="141820"/>
              </a:lnTo>
              <a:lnTo>
                <a:pt x="2451468" y="141820"/>
              </a:lnTo>
              <a:lnTo>
                <a:pt x="2451468" y="2836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86605D-4F43-443F-9CD5-1EDE67D87C11}">
      <dsp:nvSpPr>
        <dsp:cNvPr id="0" name=""/>
        <dsp:cNvSpPr/>
      </dsp:nvSpPr>
      <dsp:spPr>
        <a:xfrm>
          <a:off x="3406026" y="1957834"/>
          <a:ext cx="202600" cy="621308"/>
        </a:xfrm>
        <a:custGeom>
          <a:avLst/>
          <a:gdLst/>
          <a:ahLst/>
          <a:cxnLst/>
          <a:rect l="0" t="0" r="0" b="0"/>
          <a:pathLst>
            <a:path>
              <a:moveTo>
                <a:pt x="0" y="0"/>
              </a:moveTo>
              <a:lnTo>
                <a:pt x="0" y="621308"/>
              </a:lnTo>
              <a:lnTo>
                <a:pt x="202600" y="6213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3237A2-4789-4552-B346-C45C4577FE1C}">
      <dsp:nvSpPr>
        <dsp:cNvPr id="0" name=""/>
        <dsp:cNvSpPr/>
      </dsp:nvSpPr>
      <dsp:spPr>
        <a:xfrm>
          <a:off x="3129138" y="998857"/>
          <a:ext cx="817156" cy="283640"/>
        </a:xfrm>
        <a:custGeom>
          <a:avLst/>
          <a:gdLst/>
          <a:ahLst/>
          <a:cxnLst/>
          <a:rect l="0" t="0" r="0" b="0"/>
          <a:pathLst>
            <a:path>
              <a:moveTo>
                <a:pt x="0" y="0"/>
              </a:moveTo>
              <a:lnTo>
                <a:pt x="0" y="141820"/>
              </a:lnTo>
              <a:lnTo>
                <a:pt x="817156" y="141820"/>
              </a:lnTo>
              <a:lnTo>
                <a:pt x="817156" y="2836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B95426-EBC6-4866-BBC3-53F1CC5EDF3F}">
      <dsp:nvSpPr>
        <dsp:cNvPr id="0" name=""/>
        <dsp:cNvSpPr/>
      </dsp:nvSpPr>
      <dsp:spPr>
        <a:xfrm>
          <a:off x="1771714" y="1957834"/>
          <a:ext cx="202600" cy="621308"/>
        </a:xfrm>
        <a:custGeom>
          <a:avLst/>
          <a:gdLst/>
          <a:ahLst/>
          <a:cxnLst/>
          <a:rect l="0" t="0" r="0" b="0"/>
          <a:pathLst>
            <a:path>
              <a:moveTo>
                <a:pt x="0" y="0"/>
              </a:moveTo>
              <a:lnTo>
                <a:pt x="0" y="621308"/>
              </a:lnTo>
              <a:lnTo>
                <a:pt x="202600" y="6213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A83C1D-0C67-4DDB-8A1C-D360694A7B78}">
      <dsp:nvSpPr>
        <dsp:cNvPr id="0" name=""/>
        <dsp:cNvSpPr/>
      </dsp:nvSpPr>
      <dsp:spPr>
        <a:xfrm>
          <a:off x="2311982" y="998857"/>
          <a:ext cx="817156" cy="283640"/>
        </a:xfrm>
        <a:custGeom>
          <a:avLst/>
          <a:gdLst/>
          <a:ahLst/>
          <a:cxnLst/>
          <a:rect l="0" t="0" r="0" b="0"/>
          <a:pathLst>
            <a:path>
              <a:moveTo>
                <a:pt x="817156" y="0"/>
              </a:moveTo>
              <a:lnTo>
                <a:pt x="817156" y="141820"/>
              </a:lnTo>
              <a:lnTo>
                <a:pt x="0" y="141820"/>
              </a:lnTo>
              <a:lnTo>
                <a:pt x="0" y="2836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2393D2-285A-4EC2-ABC0-2268EB1DCC96}">
      <dsp:nvSpPr>
        <dsp:cNvPr id="0" name=""/>
        <dsp:cNvSpPr/>
      </dsp:nvSpPr>
      <dsp:spPr>
        <a:xfrm>
          <a:off x="137402" y="1957834"/>
          <a:ext cx="202600" cy="621308"/>
        </a:xfrm>
        <a:custGeom>
          <a:avLst/>
          <a:gdLst/>
          <a:ahLst/>
          <a:cxnLst/>
          <a:rect l="0" t="0" r="0" b="0"/>
          <a:pathLst>
            <a:path>
              <a:moveTo>
                <a:pt x="0" y="0"/>
              </a:moveTo>
              <a:lnTo>
                <a:pt x="0" y="621308"/>
              </a:lnTo>
              <a:lnTo>
                <a:pt x="202600" y="6213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858794-C885-4AD6-8978-9476492110A4}">
      <dsp:nvSpPr>
        <dsp:cNvPr id="0" name=""/>
        <dsp:cNvSpPr/>
      </dsp:nvSpPr>
      <dsp:spPr>
        <a:xfrm>
          <a:off x="677670" y="998857"/>
          <a:ext cx="2451468" cy="283640"/>
        </a:xfrm>
        <a:custGeom>
          <a:avLst/>
          <a:gdLst/>
          <a:ahLst/>
          <a:cxnLst/>
          <a:rect l="0" t="0" r="0" b="0"/>
          <a:pathLst>
            <a:path>
              <a:moveTo>
                <a:pt x="2451468" y="0"/>
              </a:moveTo>
              <a:lnTo>
                <a:pt x="2451468" y="141820"/>
              </a:lnTo>
              <a:lnTo>
                <a:pt x="0" y="141820"/>
              </a:lnTo>
              <a:lnTo>
                <a:pt x="0" y="2836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EEB0A5-236E-4E22-BFD8-B7BCB7E601A5}">
      <dsp:nvSpPr>
        <dsp:cNvPr id="0" name=""/>
        <dsp:cNvSpPr/>
      </dsp:nvSpPr>
      <dsp:spPr>
        <a:xfrm>
          <a:off x="2453803" y="323522"/>
          <a:ext cx="1350671" cy="675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Cortisol</a:t>
          </a:r>
          <a:endParaRPr lang="en-US" sz="1600" kern="1200" dirty="0"/>
        </a:p>
      </dsp:txBody>
      <dsp:txXfrm>
        <a:off x="2453803" y="323522"/>
        <a:ext cx="1350671" cy="675335"/>
      </dsp:txXfrm>
    </dsp:sp>
    <dsp:sp modelId="{74674089-4CE4-4DEA-90ED-20106C6181E2}">
      <dsp:nvSpPr>
        <dsp:cNvPr id="0" name=""/>
        <dsp:cNvSpPr/>
      </dsp:nvSpPr>
      <dsp:spPr>
        <a:xfrm>
          <a:off x="2334" y="1282498"/>
          <a:ext cx="1350671" cy="675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Muscle</a:t>
          </a:r>
          <a:endParaRPr lang="en-US" sz="1600" kern="1200" dirty="0"/>
        </a:p>
      </dsp:txBody>
      <dsp:txXfrm>
        <a:off x="2334" y="1282498"/>
        <a:ext cx="1350671" cy="675335"/>
      </dsp:txXfrm>
    </dsp:sp>
    <dsp:sp modelId="{2DC7CCB1-3601-48EF-8610-3B47C98C59B5}">
      <dsp:nvSpPr>
        <dsp:cNvPr id="0" name=""/>
        <dsp:cNvSpPr/>
      </dsp:nvSpPr>
      <dsp:spPr>
        <a:xfrm>
          <a:off x="340002" y="2241475"/>
          <a:ext cx="1350671" cy="675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Protein</a:t>
          </a:r>
          <a:r>
            <a:rPr lang="en-US" sz="1600" kern="1200" dirty="0"/>
            <a:t> </a:t>
          </a:r>
          <a:r>
            <a:rPr lang="en-US" sz="2000" kern="1200" dirty="0"/>
            <a:t>catabolism</a:t>
          </a:r>
          <a:endParaRPr lang="en-US" sz="1600" kern="1200" dirty="0"/>
        </a:p>
      </dsp:txBody>
      <dsp:txXfrm>
        <a:off x="340002" y="2241475"/>
        <a:ext cx="1350671" cy="675335"/>
      </dsp:txXfrm>
    </dsp:sp>
    <dsp:sp modelId="{3DA243D6-CC11-4078-AED1-1716CAE16096}">
      <dsp:nvSpPr>
        <dsp:cNvPr id="0" name=""/>
        <dsp:cNvSpPr/>
      </dsp:nvSpPr>
      <dsp:spPr>
        <a:xfrm>
          <a:off x="1636647" y="1282498"/>
          <a:ext cx="1350671" cy="675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Liver</a:t>
          </a:r>
          <a:endParaRPr lang="en-US" sz="1600" kern="1200" dirty="0"/>
        </a:p>
      </dsp:txBody>
      <dsp:txXfrm>
        <a:off x="1636647" y="1282498"/>
        <a:ext cx="1350671" cy="675335"/>
      </dsp:txXfrm>
    </dsp:sp>
    <dsp:sp modelId="{DBBEA8FE-F617-4F96-8EC0-C665CB8222E4}">
      <dsp:nvSpPr>
        <dsp:cNvPr id="0" name=""/>
        <dsp:cNvSpPr/>
      </dsp:nvSpPr>
      <dsp:spPr>
        <a:xfrm>
          <a:off x="1974314" y="2241475"/>
          <a:ext cx="1350671" cy="675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Gluconeogenesis</a:t>
          </a:r>
        </a:p>
      </dsp:txBody>
      <dsp:txXfrm>
        <a:off x="1974314" y="2241475"/>
        <a:ext cx="1350671" cy="675335"/>
      </dsp:txXfrm>
    </dsp:sp>
    <dsp:sp modelId="{1CE51404-2EBE-4AC2-9D3D-644156996FCD}">
      <dsp:nvSpPr>
        <dsp:cNvPr id="0" name=""/>
        <dsp:cNvSpPr/>
      </dsp:nvSpPr>
      <dsp:spPr>
        <a:xfrm>
          <a:off x="3270959" y="1282498"/>
          <a:ext cx="1350671" cy="675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Adipose</a:t>
          </a:r>
          <a:endParaRPr lang="en-US" sz="1600" kern="1200" dirty="0"/>
        </a:p>
      </dsp:txBody>
      <dsp:txXfrm>
        <a:off x="3270959" y="1282498"/>
        <a:ext cx="1350671" cy="675335"/>
      </dsp:txXfrm>
    </dsp:sp>
    <dsp:sp modelId="{E5FCEB46-8987-4A98-BA2A-079366C53775}">
      <dsp:nvSpPr>
        <dsp:cNvPr id="0" name=""/>
        <dsp:cNvSpPr/>
      </dsp:nvSpPr>
      <dsp:spPr>
        <a:xfrm>
          <a:off x="3608626" y="2241475"/>
          <a:ext cx="1350671" cy="675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Lipolysis</a:t>
          </a:r>
          <a:endParaRPr lang="en-US" sz="1600" kern="1200" dirty="0"/>
        </a:p>
      </dsp:txBody>
      <dsp:txXfrm>
        <a:off x="3608626" y="2241475"/>
        <a:ext cx="1350671" cy="675335"/>
      </dsp:txXfrm>
    </dsp:sp>
    <dsp:sp modelId="{94C175D8-A502-4B0D-89F5-94605135E55A}">
      <dsp:nvSpPr>
        <dsp:cNvPr id="0" name=""/>
        <dsp:cNvSpPr/>
      </dsp:nvSpPr>
      <dsp:spPr>
        <a:xfrm>
          <a:off x="4905271" y="1282498"/>
          <a:ext cx="1350671" cy="675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Immune</a:t>
          </a:r>
          <a:r>
            <a:rPr lang="en-US" sz="1600" kern="1200" dirty="0"/>
            <a:t> </a:t>
          </a:r>
          <a:r>
            <a:rPr lang="en-US" sz="2000" kern="1200" dirty="0"/>
            <a:t>system</a:t>
          </a:r>
          <a:endParaRPr lang="en-US" sz="1600" kern="1200" dirty="0"/>
        </a:p>
      </dsp:txBody>
      <dsp:txXfrm>
        <a:off x="4905271" y="1282498"/>
        <a:ext cx="1350671" cy="675335"/>
      </dsp:txXfrm>
    </dsp:sp>
    <dsp:sp modelId="{C32A8520-D279-4047-AEDA-A120AA0BD600}">
      <dsp:nvSpPr>
        <dsp:cNvPr id="0" name=""/>
        <dsp:cNvSpPr/>
      </dsp:nvSpPr>
      <dsp:spPr>
        <a:xfrm>
          <a:off x="5242938" y="2241475"/>
          <a:ext cx="1350671" cy="675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Immune</a:t>
          </a:r>
          <a:r>
            <a:rPr lang="en-US" sz="1600" kern="1200" dirty="0"/>
            <a:t> </a:t>
          </a:r>
          <a:r>
            <a:rPr lang="en-US" sz="2000" kern="1200" dirty="0"/>
            <a:t>suppression</a:t>
          </a:r>
          <a:endParaRPr lang="en-US" sz="1600" kern="1200" dirty="0"/>
        </a:p>
      </dsp:txBody>
      <dsp:txXfrm>
        <a:off x="5242938" y="2241475"/>
        <a:ext cx="1350671" cy="67533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5DE40-68BA-4164-922C-95B38CFF8A1D}" type="datetimeFigureOut">
              <a:rPr lang="en-US" smtClean="0"/>
              <a:t>10/29/2019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A6AB92-A435-4CED-AFDE-AD937B5C1B32}" type="slidenum">
              <a:rPr lang="en-US" smtClean="0"/>
              <a:t>‹#›</a:t>
            </a:fld>
            <a:endParaRPr lang="en-US"/>
          </a:p>
        </p:txBody>
      </p:sp>
    </p:spTree>
    <p:extLst>
      <p:ext uri="{BB962C8B-B14F-4D97-AF65-F5344CB8AC3E}">
        <p14:creationId xmlns:p14="http://schemas.microsoft.com/office/powerpoint/2010/main" val="3428972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3A6AB92-A435-4CED-AFDE-AD937B5C1B32}" type="slidenum">
              <a:rPr lang="en-US" smtClean="0"/>
              <a:t>13</a:t>
            </a:fld>
            <a:endParaRPr lang="en-US"/>
          </a:p>
        </p:txBody>
      </p:sp>
    </p:spTree>
    <p:extLst>
      <p:ext uri="{BB962C8B-B14F-4D97-AF65-F5344CB8AC3E}">
        <p14:creationId xmlns:p14="http://schemas.microsoft.com/office/powerpoint/2010/main" val="3955316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5FDC7-53FE-416C-B833-F9DBCE7971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1350C449-BFB2-4EE3-8C6C-A5335D13DC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9C497E7-0188-410C-8E6D-6A5FB5296253}"/>
              </a:ext>
            </a:extLst>
          </p:cNvPr>
          <p:cNvSpPr>
            <a:spLocks noGrp="1"/>
          </p:cNvSpPr>
          <p:nvPr>
            <p:ph type="dt" sz="half" idx="10"/>
          </p:nvPr>
        </p:nvSpPr>
        <p:spPr/>
        <p:txBody>
          <a:bodyPr/>
          <a:lstStyle/>
          <a:p>
            <a:fld id="{93F34BDB-2351-4FF4-AED9-BAB48932719C}" type="datetimeFigureOut">
              <a:rPr lang="en-CA" smtClean="0"/>
              <a:t>2019-10-29</a:t>
            </a:fld>
            <a:endParaRPr lang="en-CA"/>
          </a:p>
        </p:txBody>
      </p:sp>
      <p:sp>
        <p:nvSpPr>
          <p:cNvPr id="5" name="Footer Placeholder 4">
            <a:extLst>
              <a:ext uri="{FF2B5EF4-FFF2-40B4-BE49-F238E27FC236}">
                <a16:creationId xmlns:a16="http://schemas.microsoft.com/office/drawing/2014/main" id="{9EABF3EB-5228-4AD1-B4C4-984C0BB0227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6B1121B-F66D-4C0C-A75E-2DFC7F8E9E23}"/>
              </a:ext>
            </a:extLst>
          </p:cNvPr>
          <p:cNvSpPr>
            <a:spLocks noGrp="1"/>
          </p:cNvSpPr>
          <p:nvPr>
            <p:ph type="sldNum" sz="quarter" idx="12"/>
          </p:nvPr>
        </p:nvSpPr>
        <p:spPr/>
        <p:txBody>
          <a:bodyPr/>
          <a:lstStyle/>
          <a:p>
            <a:fld id="{3F0DA117-0DA5-4AB9-A71D-4428F1D24564}" type="slidenum">
              <a:rPr lang="en-CA" smtClean="0"/>
              <a:t>‹#›</a:t>
            </a:fld>
            <a:endParaRPr lang="en-CA"/>
          </a:p>
        </p:txBody>
      </p:sp>
    </p:spTree>
    <p:extLst>
      <p:ext uri="{BB962C8B-B14F-4D97-AF65-F5344CB8AC3E}">
        <p14:creationId xmlns:p14="http://schemas.microsoft.com/office/powerpoint/2010/main" val="3978251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3189F-53C2-4ABA-9BFB-E7B4DDCA37C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C9B7B20-5BAE-4A02-A5CC-330D60D32E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0079BA0-FCC9-4F2E-B3A9-2A87CD367BDA}"/>
              </a:ext>
            </a:extLst>
          </p:cNvPr>
          <p:cNvSpPr>
            <a:spLocks noGrp="1"/>
          </p:cNvSpPr>
          <p:nvPr>
            <p:ph type="dt" sz="half" idx="10"/>
          </p:nvPr>
        </p:nvSpPr>
        <p:spPr/>
        <p:txBody>
          <a:bodyPr/>
          <a:lstStyle/>
          <a:p>
            <a:fld id="{93F34BDB-2351-4FF4-AED9-BAB48932719C}" type="datetimeFigureOut">
              <a:rPr lang="en-CA" smtClean="0"/>
              <a:t>2019-10-29</a:t>
            </a:fld>
            <a:endParaRPr lang="en-CA"/>
          </a:p>
        </p:txBody>
      </p:sp>
      <p:sp>
        <p:nvSpPr>
          <p:cNvPr id="5" name="Footer Placeholder 4">
            <a:extLst>
              <a:ext uri="{FF2B5EF4-FFF2-40B4-BE49-F238E27FC236}">
                <a16:creationId xmlns:a16="http://schemas.microsoft.com/office/drawing/2014/main" id="{EF71DE5F-B937-4717-8F77-477C2A83A1C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C7951BC-A1DA-4D93-B2DA-681B64C5076C}"/>
              </a:ext>
            </a:extLst>
          </p:cNvPr>
          <p:cNvSpPr>
            <a:spLocks noGrp="1"/>
          </p:cNvSpPr>
          <p:nvPr>
            <p:ph type="sldNum" sz="quarter" idx="12"/>
          </p:nvPr>
        </p:nvSpPr>
        <p:spPr/>
        <p:txBody>
          <a:bodyPr/>
          <a:lstStyle/>
          <a:p>
            <a:fld id="{3F0DA117-0DA5-4AB9-A71D-4428F1D24564}" type="slidenum">
              <a:rPr lang="en-CA" smtClean="0"/>
              <a:t>‹#›</a:t>
            </a:fld>
            <a:endParaRPr lang="en-CA"/>
          </a:p>
        </p:txBody>
      </p:sp>
    </p:spTree>
    <p:extLst>
      <p:ext uri="{BB962C8B-B14F-4D97-AF65-F5344CB8AC3E}">
        <p14:creationId xmlns:p14="http://schemas.microsoft.com/office/powerpoint/2010/main" val="1047129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2B553C-85FC-4862-A492-B71537379D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7B61E8B-C602-479F-9CE2-B1B3EFEF2F2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2A35407-B900-4B16-8EA3-D90704BEAC63}"/>
              </a:ext>
            </a:extLst>
          </p:cNvPr>
          <p:cNvSpPr>
            <a:spLocks noGrp="1"/>
          </p:cNvSpPr>
          <p:nvPr>
            <p:ph type="dt" sz="half" idx="10"/>
          </p:nvPr>
        </p:nvSpPr>
        <p:spPr/>
        <p:txBody>
          <a:bodyPr/>
          <a:lstStyle/>
          <a:p>
            <a:fld id="{93F34BDB-2351-4FF4-AED9-BAB48932719C}" type="datetimeFigureOut">
              <a:rPr lang="en-CA" smtClean="0"/>
              <a:t>2019-10-29</a:t>
            </a:fld>
            <a:endParaRPr lang="en-CA"/>
          </a:p>
        </p:txBody>
      </p:sp>
      <p:sp>
        <p:nvSpPr>
          <p:cNvPr id="5" name="Footer Placeholder 4">
            <a:extLst>
              <a:ext uri="{FF2B5EF4-FFF2-40B4-BE49-F238E27FC236}">
                <a16:creationId xmlns:a16="http://schemas.microsoft.com/office/drawing/2014/main" id="{83DC5D90-94B2-4AFD-A744-35FAD236395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EDD9BB1-7BC0-4A00-80D5-C791A1D639FC}"/>
              </a:ext>
            </a:extLst>
          </p:cNvPr>
          <p:cNvSpPr>
            <a:spLocks noGrp="1"/>
          </p:cNvSpPr>
          <p:nvPr>
            <p:ph type="sldNum" sz="quarter" idx="12"/>
          </p:nvPr>
        </p:nvSpPr>
        <p:spPr/>
        <p:txBody>
          <a:bodyPr/>
          <a:lstStyle/>
          <a:p>
            <a:fld id="{3F0DA117-0DA5-4AB9-A71D-4428F1D24564}" type="slidenum">
              <a:rPr lang="en-CA" smtClean="0"/>
              <a:t>‹#›</a:t>
            </a:fld>
            <a:endParaRPr lang="en-CA"/>
          </a:p>
        </p:txBody>
      </p:sp>
    </p:spTree>
    <p:extLst>
      <p:ext uri="{BB962C8B-B14F-4D97-AF65-F5344CB8AC3E}">
        <p14:creationId xmlns:p14="http://schemas.microsoft.com/office/powerpoint/2010/main" val="1799276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47A1-CA55-40C9-A22F-D6E12950A1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126DD82-23D3-46C0-A328-600B09C359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64219CE-BB0D-415C-AC1B-EBFB4627A82B}"/>
              </a:ext>
            </a:extLst>
          </p:cNvPr>
          <p:cNvSpPr>
            <a:spLocks noGrp="1"/>
          </p:cNvSpPr>
          <p:nvPr>
            <p:ph type="dt" sz="half" idx="10"/>
          </p:nvPr>
        </p:nvSpPr>
        <p:spPr/>
        <p:txBody>
          <a:bodyPr/>
          <a:lstStyle/>
          <a:p>
            <a:fld id="{93F34BDB-2351-4FF4-AED9-BAB48932719C}" type="datetimeFigureOut">
              <a:rPr lang="en-CA" smtClean="0"/>
              <a:t>2019-10-29</a:t>
            </a:fld>
            <a:endParaRPr lang="en-CA"/>
          </a:p>
        </p:txBody>
      </p:sp>
      <p:sp>
        <p:nvSpPr>
          <p:cNvPr id="5" name="Footer Placeholder 4">
            <a:extLst>
              <a:ext uri="{FF2B5EF4-FFF2-40B4-BE49-F238E27FC236}">
                <a16:creationId xmlns:a16="http://schemas.microsoft.com/office/drawing/2014/main" id="{9FBCDAB8-B1DB-47B3-9E30-65095A33266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A4B5DC1-E101-4139-9C25-65CEDC274402}"/>
              </a:ext>
            </a:extLst>
          </p:cNvPr>
          <p:cNvSpPr>
            <a:spLocks noGrp="1"/>
          </p:cNvSpPr>
          <p:nvPr>
            <p:ph type="sldNum" sz="quarter" idx="12"/>
          </p:nvPr>
        </p:nvSpPr>
        <p:spPr/>
        <p:txBody>
          <a:bodyPr/>
          <a:lstStyle/>
          <a:p>
            <a:fld id="{3F0DA117-0DA5-4AB9-A71D-4428F1D24564}" type="slidenum">
              <a:rPr lang="en-CA" smtClean="0"/>
              <a:t>‹#›</a:t>
            </a:fld>
            <a:endParaRPr lang="en-CA"/>
          </a:p>
        </p:txBody>
      </p:sp>
    </p:spTree>
    <p:extLst>
      <p:ext uri="{BB962C8B-B14F-4D97-AF65-F5344CB8AC3E}">
        <p14:creationId xmlns:p14="http://schemas.microsoft.com/office/powerpoint/2010/main" val="1812358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5CBF0-78BC-412D-ABA4-CE29DB363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6A29C2F-6723-474E-891D-308CCCBFD0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965878E-9A80-4CC4-B03C-94C9C3F1F82B}"/>
              </a:ext>
            </a:extLst>
          </p:cNvPr>
          <p:cNvSpPr>
            <a:spLocks noGrp="1"/>
          </p:cNvSpPr>
          <p:nvPr>
            <p:ph type="dt" sz="half" idx="10"/>
          </p:nvPr>
        </p:nvSpPr>
        <p:spPr/>
        <p:txBody>
          <a:bodyPr/>
          <a:lstStyle/>
          <a:p>
            <a:fld id="{93F34BDB-2351-4FF4-AED9-BAB48932719C}" type="datetimeFigureOut">
              <a:rPr lang="en-CA" smtClean="0"/>
              <a:t>2019-10-29</a:t>
            </a:fld>
            <a:endParaRPr lang="en-CA"/>
          </a:p>
        </p:txBody>
      </p:sp>
      <p:sp>
        <p:nvSpPr>
          <p:cNvPr id="5" name="Footer Placeholder 4">
            <a:extLst>
              <a:ext uri="{FF2B5EF4-FFF2-40B4-BE49-F238E27FC236}">
                <a16:creationId xmlns:a16="http://schemas.microsoft.com/office/drawing/2014/main" id="{EF4992DC-DEAD-44C6-A393-1645B77D98C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F493657-CECE-44D5-9A2E-A55350FF42C8}"/>
              </a:ext>
            </a:extLst>
          </p:cNvPr>
          <p:cNvSpPr>
            <a:spLocks noGrp="1"/>
          </p:cNvSpPr>
          <p:nvPr>
            <p:ph type="sldNum" sz="quarter" idx="12"/>
          </p:nvPr>
        </p:nvSpPr>
        <p:spPr/>
        <p:txBody>
          <a:bodyPr/>
          <a:lstStyle/>
          <a:p>
            <a:fld id="{3F0DA117-0DA5-4AB9-A71D-4428F1D24564}" type="slidenum">
              <a:rPr lang="en-CA" smtClean="0"/>
              <a:t>‹#›</a:t>
            </a:fld>
            <a:endParaRPr lang="en-CA"/>
          </a:p>
        </p:txBody>
      </p:sp>
    </p:spTree>
    <p:extLst>
      <p:ext uri="{BB962C8B-B14F-4D97-AF65-F5344CB8AC3E}">
        <p14:creationId xmlns:p14="http://schemas.microsoft.com/office/powerpoint/2010/main" val="4192074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BE12F-1E79-4263-B4D5-4B65206A2A2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1DD1E35-9A6E-4F9D-90BF-3D72E4323E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C06858A-FDE5-41E9-B46F-25CA8ABC99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CB1C5CD-928B-43B3-87BA-43A150D6E90E}"/>
              </a:ext>
            </a:extLst>
          </p:cNvPr>
          <p:cNvSpPr>
            <a:spLocks noGrp="1"/>
          </p:cNvSpPr>
          <p:nvPr>
            <p:ph type="dt" sz="half" idx="10"/>
          </p:nvPr>
        </p:nvSpPr>
        <p:spPr/>
        <p:txBody>
          <a:bodyPr/>
          <a:lstStyle/>
          <a:p>
            <a:fld id="{93F34BDB-2351-4FF4-AED9-BAB48932719C}" type="datetimeFigureOut">
              <a:rPr lang="en-CA" smtClean="0"/>
              <a:t>2019-10-29</a:t>
            </a:fld>
            <a:endParaRPr lang="en-CA"/>
          </a:p>
        </p:txBody>
      </p:sp>
      <p:sp>
        <p:nvSpPr>
          <p:cNvPr id="6" name="Footer Placeholder 5">
            <a:extLst>
              <a:ext uri="{FF2B5EF4-FFF2-40B4-BE49-F238E27FC236}">
                <a16:creationId xmlns:a16="http://schemas.microsoft.com/office/drawing/2014/main" id="{8CC9D6C4-3DA9-4E2F-A359-12D4399BC6D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F1C753F-323A-4A55-AE42-68C6FECC38F0}"/>
              </a:ext>
            </a:extLst>
          </p:cNvPr>
          <p:cNvSpPr>
            <a:spLocks noGrp="1"/>
          </p:cNvSpPr>
          <p:nvPr>
            <p:ph type="sldNum" sz="quarter" idx="12"/>
          </p:nvPr>
        </p:nvSpPr>
        <p:spPr/>
        <p:txBody>
          <a:bodyPr/>
          <a:lstStyle/>
          <a:p>
            <a:fld id="{3F0DA117-0DA5-4AB9-A71D-4428F1D24564}" type="slidenum">
              <a:rPr lang="en-CA" smtClean="0"/>
              <a:t>‹#›</a:t>
            </a:fld>
            <a:endParaRPr lang="en-CA"/>
          </a:p>
        </p:txBody>
      </p:sp>
    </p:spTree>
    <p:extLst>
      <p:ext uri="{BB962C8B-B14F-4D97-AF65-F5344CB8AC3E}">
        <p14:creationId xmlns:p14="http://schemas.microsoft.com/office/powerpoint/2010/main" val="28957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18BE-062A-418D-9888-ED9DD87AE32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48C2AD3-3ADD-410E-8EDC-A6A3FCEAE8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BD359A4-B047-4945-A1D8-D9C7FF59956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0C2CF5C-46C3-4C9B-988B-A9E7F2CB9B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EAB2753-26E3-40AD-8F31-B8320CD1E83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5D48D8E-317A-4619-872E-CD23D2633654}"/>
              </a:ext>
            </a:extLst>
          </p:cNvPr>
          <p:cNvSpPr>
            <a:spLocks noGrp="1"/>
          </p:cNvSpPr>
          <p:nvPr>
            <p:ph type="dt" sz="half" idx="10"/>
          </p:nvPr>
        </p:nvSpPr>
        <p:spPr/>
        <p:txBody>
          <a:bodyPr/>
          <a:lstStyle/>
          <a:p>
            <a:fld id="{93F34BDB-2351-4FF4-AED9-BAB48932719C}" type="datetimeFigureOut">
              <a:rPr lang="en-CA" smtClean="0"/>
              <a:t>2019-10-29</a:t>
            </a:fld>
            <a:endParaRPr lang="en-CA"/>
          </a:p>
        </p:txBody>
      </p:sp>
      <p:sp>
        <p:nvSpPr>
          <p:cNvPr id="8" name="Footer Placeholder 7">
            <a:extLst>
              <a:ext uri="{FF2B5EF4-FFF2-40B4-BE49-F238E27FC236}">
                <a16:creationId xmlns:a16="http://schemas.microsoft.com/office/drawing/2014/main" id="{83715E81-B52E-432E-8C36-AACF9B3F7DB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A365224-01CF-446E-A268-A56B7A497074}"/>
              </a:ext>
            </a:extLst>
          </p:cNvPr>
          <p:cNvSpPr>
            <a:spLocks noGrp="1"/>
          </p:cNvSpPr>
          <p:nvPr>
            <p:ph type="sldNum" sz="quarter" idx="12"/>
          </p:nvPr>
        </p:nvSpPr>
        <p:spPr/>
        <p:txBody>
          <a:bodyPr/>
          <a:lstStyle/>
          <a:p>
            <a:fld id="{3F0DA117-0DA5-4AB9-A71D-4428F1D24564}" type="slidenum">
              <a:rPr lang="en-CA" smtClean="0"/>
              <a:t>‹#›</a:t>
            </a:fld>
            <a:endParaRPr lang="en-CA"/>
          </a:p>
        </p:txBody>
      </p:sp>
    </p:spTree>
    <p:extLst>
      <p:ext uri="{BB962C8B-B14F-4D97-AF65-F5344CB8AC3E}">
        <p14:creationId xmlns:p14="http://schemas.microsoft.com/office/powerpoint/2010/main" val="1984764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007E6-03D8-41F4-B9B5-3ACD6B81B35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FC6C0C3-26A5-4487-B43C-45A08BD1D4AA}"/>
              </a:ext>
            </a:extLst>
          </p:cNvPr>
          <p:cNvSpPr>
            <a:spLocks noGrp="1"/>
          </p:cNvSpPr>
          <p:nvPr>
            <p:ph type="dt" sz="half" idx="10"/>
          </p:nvPr>
        </p:nvSpPr>
        <p:spPr/>
        <p:txBody>
          <a:bodyPr/>
          <a:lstStyle/>
          <a:p>
            <a:fld id="{93F34BDB-2351-4FF4-AED9-BAB48932719C}" type="datetimeFigureOut">
              <a:rPr lang="en-CA" smtClean="0"/>
              <a:t>2019-10-29</a:t>
            </a:fld>
            <a:endParaRPr lang="en-CA"/>
          </a:p>
        </p:txBody>
      </p:sp>
      <p:sp>
        <p:nvSpPr>
          <p:cNvPr id="4" name="Footer Placeholder 3">
            <a:extLst>
              <a:ext uri="{FF2B5EF4-FFF2-40B4-BE49-F238E27FC236}">
                <a16:creationId xmlns:a16="http://schemas.microsoft.com/office/drawing/2014/main" id="{781F844C-3CD8-45A0-8C7E-054967C0ABE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8B2CE13-C608-4418-A623-EFDC237018D8}"/>
              </a:ext>
            </a:extLst>
          </p:cNvPr>
          <p:cNvSpPr>
            <a:spLocks noGrp="1"/>
          </p:cNvSpPr>
          <p:nvPr>
            <p:ph type="sldNum" sz="quarter" idx="12"/>
          </p:nvPr>
        </p:nvSpPr>
        <p:spPr/>
        <p:txBody>
          <a:bodyPr/>
          <a:lstStyle/>
          <a:p>
            <a:fld id="{3F0DA117-0DA5-4AB9-A71D-4428F1D24564}" type="slidenum">
              <a:rPr lang="en-CA" smtClean="0"/>
              <a:t>‹#›</a:t>
            </a:fld>
            <a:endParaRPr lang="en-CA"/>
          </a:p>
        </p:txBody>
      </p:sp>
    </p:spTree>
    <p:extLst>
      <p:ext uri="{BB962C8B-B14F-4D97-AF65-F5344CB8AC3E}">
        <p14:creationId xmlns:p14="http://schemas.microsoft.com/office/powerpoint/2010/main" val="77849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6573BE-61DE-4581-A4B1-30F966650DC2}"/>
              </a:ext>
            </a:extLst>
          </p:cNvPr>
          <p:cNvSpPr>
            <a:spLocks noGrp="1"/>
          </p:cNvSpPr>
          <p:nvPr>
            <p:ph type="dt" sz="half" idx="10"/>
          </p:nvPr>
        </p:nvSpPr>
        <p:spPr/>
        <p:txBody>
          <a:bodyPr/>
          <a:lstStyle/>
          <a:p>
            <a:fld id="{93F34BDB-2351-4FF4-AED9-BAB48932719C}" type="datetimeFigureOut">
              <a:rPr lang="en-CA" smtClean="0"/>
              <a:t>2019-10-29</a:t>
            </a:fld>
            <a:endParaRPr lang="en-CA"/>
          </a:p>
        </p:txBody>
      </p:sp>
      <p:sp>
        <p:nvSpPr>
          <p:cNvPr id="3" name="Footer Placeholder 2">
            <a:extLst>
              <a:ext uri="{FF2B5EF4-FFF2-40B4-BE49-F238E27FC236}">
                <a16:creationId xmlns:a16="http://schemas.microsoft.com/office/drawing/2014/main" id="{32E699A0-BE13-410E-86F3-1D00ACF888C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8EBA42E-CC63-4BD1-8A22-D40BB39BDFA6}"/>
              </a:ext>
            </a:extLst>
          </p:cNvPr>
          <p:cNvSpPr>
            <a:spLocks noGrp="1"/>
          </p:cNvSpPr>
          <p:nvPr>
            <p:ph type="sldNum" sz="quarter" idx="12"/>
          </p:nvPr>
        </p:nvSpPr>
        <p:spPr/>
        <p:txBody>
          <a:bodyPr/>
          <a:lstStyle/>
          <a:p>
            <a:fld id="{3F0DA117-0DA5-4AB9-A71D-4428F1D24564}" type="slidenum">
              <a:rPr lang="en-CA" smtClean="0"/>
              <a:t>‹#›</a:t>
            </a:fld>
            <a:endParaRPr lang="en-CA"/>
          </a:p>
        </p:txBody>
      </p:sp>
    </p:spTree>
    <p:extLst>
      <p:ext uri="{BB962C8B-B14F-4D97-AF65-F5344CB8AC3E}">
        <p14:creationId xmlns:p14="http://schemas.microsoft.com/office/powerpoint/2010/main" val="3072786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50345-EB20-4A68-8302-A59D23EB10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FC57978-9510-40F8-AA04-D610D55FE9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742911F-E235-4DA9-9A1F-FB2C483C38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9B3BE7-0005-43C7-BDB9-A7CF029AA45D}"/>
              </a:ext>
            </a:extLst>
          </p:cNvPr>
          <p:cNvSpPr>
            <a:spLocks noGrp="1"/>
          </p:cNvSpPr>
          <p:nvPr>
            <p:ph type="dt" sz="half" idx="10"/>
          </p:nvPr>
        </p:nvSpPr>
        <p:spPr/>
        <p:txBody>
          <a:bodyPr/>
          <a:lstStyle/>
          <a:p>
            <a:fld id="{93F34BDB-2351-4FF4-AED9-BAB48932719C}" type="datetimeFigureOut">
              <a:rPr lang="en-CA" smtClean="0"/>
              <a:t>2019-10-29</a:t>
            </a:fld>
            <a:endParaRPr lang="en-CA"/>
          </a:p>
        </p:txBody>
      </p:sp>
      <p:sp>
        <p:nvSpPr>
          <p:cNvPr id="6" name="Footer Placeholder 5">
            <a:extLst>
              <a:ext uri="{FF2B5EF4-FFF2-40B4-BE49-F238E27FC236}">
                <a16:creationId xmlns:a16="http://schemas.microsoft.com/office/drawing/2014/main" id="{66A118E3-FA5E-4662-8936-1D1CEFF5DAD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79FB676-D72A-471E-BFE0-75C8DC977F80}"/>
              </a:ext>
            </a:extLst>
          </p:cNvPr>
          <p:cNvSpPr>
            <a:spLocks noGrp="1"/>
          </p:cNvSpPr>
          <p:nvPr>
            <p:ph type="sldNum" sz="quarter" idx="12"/>
          </p:nvPr>
        </p:nvSpPr>
        <p:spPr/>
        <p:txBody>
          <a:bodyPr/>
          <a:lstStyle/>
          <a:p>
            <a:fld id="{3F0DA117-0DA5-4AB9-A71D-4428F1D24564}" type="slidenum">
              <a:rPr lang="en-CA" smtClean="0"/>
              <a:t>‹#›</a:t>
            </a:fld>
            <a:endParaRPr lang="en-CA"/>
          </a:p>
        </p:txBody>
      </p:sp>
    </p:spTree>
    <p:extLst>
      <p:ext uri="{BB962C8B-B14F-4D97-AF65-F5344CB8AC3E}">
        <p14:creationId xmlns:p14="http://schemas.microsoft.com/office/powerpoint/2010/main" val="2343544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36F4F-8F8B-4289-B69B-86B547C27B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91B6382-45C1-425A-BF0E-617376DA95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D9DFB85-36D4-4A3C-8E8C-B28692C4CA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1898BB-D9D8-41D3-B341-532DB8D277D7}"/>
              </a:ext>
            </a:extLst>
          </p:cNvPr>
          <p:cNvSpPr>
            <a:spLocks noGrp="1"/>
          </p:cNvSpPr>
          <p:nvPr>
            <p:ph type="dt" sz="half" idx="10"/>
          </p:nvPr>
        </p:nvSpPr>
        <p:spPr/>
        <p:txBody>
          <a:bodyPr/>
          <a:lstStyle/>
          <a:p>
            <a:fld id="{93F34BDB-2351-4FF4-AED9-BAB48932719C}" type="datetimeFigureOut">
              <a:rPr lang="en-CA" smtClean="0"/>
              <a:t>2019-10-29</a:t>
            </a:fld>
            <a:endParaRPr lang="en-CA"/>
          </a:p>
        </p:txBody>
      </p:sp>
      <p:sp>
        <p:nvSpPr>
          <p:cNvPr id="6" name="Footer Placeholder 5">
            <a:extLst>
              <a:ext uri="{FF2B5EF4-FFF2-40B4-BE49-F238E27FC236}">
                <a16:creationId xmlns:a16="http://schemas.microsoft.com/office/drawing/2014/main" id="{672E21F3-AB24-4011-8200-4FBE9C5D46E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778CC1B-CD48-4A05-B299-E07BA4CF8FDF}"/>
              </a:ext>
            </a:extLst>
          </p:cNvPr>
          <p:cNvSpPr>
            <a:spLocks noGrp="1"/>
          </p:cNvSpPr>
          <p:nvPr>
            <p:ph type="sldNum" sz="quarter" idx="12"/>
          </p:nvPr>
        </p:nvSpPr>
        <p:spPr/>
        <p:txBody>
          <a:bodyPr/>
          <a:lstStyle/>
          <a:p>
            <a:fld id="{3F0DA117-0DA5-4AB9-A71D-4428F1D24564}" type="slidenum">
              <a:rPr lang="en-CA" smtClean="0"/>
              <a:t>‹#›</a:t>
            </a:fld>
            <a:endParaRPr lang="en-CA"/>
          </a:p>
        </p:txBody>
      </p:sp>
    </p:spTree>
    <p:extLst>
      <p:ext uri="{BB962C8B-B14F-4D97-AF65-F5344CB8AC3E}">
        <p14:creationId xmlns:p14="http://schemas.microsoft.com/office/powerpoint/2010/main" val="4273552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9466D4-1982-404E-85C4-0BC772A833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97BB876-1B20-4A48-8696-28293850A9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46F7C58-BA45-4334-9B3E-72ECEA46D8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34BDB-2351-4FF4-AED9-BAB48932719C}" type="datetimeFigureOut">
              <a:rPr lang="en-CA" smtClean="0"/>
              <a:t>2019-10-29</a:t>
            </a:fld>
            <a:endParaRPr lang="en-CA"/>
          </a:p>
        </p:txBody>
      </p:sp>
      <p:sp>
        <p:nvSpPr>
          <p:cNvPr id="5" name="Footer Placeholder 4">
            <a:extLst>
              <a:ext uri="{FF2B5EF4-FFF2-40B4-BE49-F238E27FC236}">
                <a16:creationId xmlns:a16="http://schemas.microsoft.com/office/drawing/2014/main" id="{A8A7128C-C483-4950-9461-E447120952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826345B-DB9A-42A1-A253-31291ED58D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0DA117-0DA5-4AB9-A71D-4428F1D24564}" type="slidenum">
              <a:rPr lang="en-CA" smtClean="0"/>
              <a:t>‹#›</a:t>
            </a:fld>
            <a:endParaRPr lang="en-CA"/>
          </a:p>
        </p:txBody>
      </p:sp>
    </p:spTree>
    <p:extLst>
      <p:ext uri="{BB962C8B-B14F-4D97-AF65-F5344CB8AC3E}">
        <p14:creationId xmlns:p14="http://schemas.microsoft.com/office/powerpoint/2010/main" val="3809748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B4B4E59-EE40-4F54-B8EC-6D7D9C8C9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8666" y="663423"/>
            <a:ext cx="4794667" cy="5531153"/>
          </a:xfrm>
          <a:prstGeom prst="rect">
            <a:avLst/>
          </a:prstGeom>
        </p:spPr>
      </p:pic>
    </p:spTree>
    <p:extLst>
      <p:ext uri="{BB962C8B-B14F-4D97-AF65-F5344CB8AC3E}">
        <p14:creationId xmlns:p14="http://schemas.microsoft.com/office/powerpoint/2010/main" val="2254405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289FF-BCE4-4704-8E35-325DDF40F8F9}"/>
              </a:ext>
            </a:extLst>
          </p:cNvPr>
          <p:cNvSpPr>
            <a:spLocks noGrp="1"/>
          </p:cNvSpPr>
          <p:nvPr>
            <p:ph type="title"/>
          </p:nvPr>
        </p:nvSpPr>
        <p:spPr>
          <a:xfrm>
            <a:off x="838199" y="273791"/>
            <a:ext cx="10515600" cy="740904"/>
          </a:xfrm>
        </p:spPr>
        <p:txBody>
          <a:bodyPr>
            <a:normAutofit fontScale="90000"/>
          </a:bodyPr>
          <a:lstStyle/>
          <a:p>
            <a:pPr algn="ctr"/>
            <a:r>
              <a:rPr lang="en-US" sz="4800" b="1" dirty="0">
                <a:solidFill>
                  <a:srgbClr val="4F2683"/>
                </a:solidFill>
                <a:latin typeface="Calibri" panose="020F0502020204030204" pitchFamily="34" charset="0"/>
                <a:cs typeface="Calibri" panose="020F0502020204030204" pitchFamily="34" charset="0"/>
              </a:rPr>
              <a:t>Patient #2: </a:t>
            </a:r>
            <a:r>
              <a:rPr lang="en-US" sz="4800" b="1" dirty="0" err="1">
                <a:solidFill>
                  <a:srgbClr val="4F2683"/>
                </a:solidFill>
                <a:latin typeface="Calibri" panose="020F0502020204030204" pitchFamily="34" charset="0"/>
                <a:cs typeface="Calibri" panose="020F0502020204030204" pitchFamily="34" charset="0"/>
              </a:rPr>
              <a:t>Reginaldo</a:t>
            </a:r>
            <a:r>
              <a:rPr lang="en-US" sz="4800" b="1" dirty="0">
                <a:solidFill>
                  <a:srgbClr val="4F2683"/>
                </a:solidFill>
                <a:latin typeface="Calibri" panose="020F0502020204030204" pitchFamily="34" charset="0"/>
                <a:cs typeface="Calibri" panose="020F0502020204030204" pitchFamily="34" charset="0"/>
              </a:rPr>
              <a:t> D.</a:t>
            </a:r>
          </a:p>
        </p:txBody>
      </p:sp>
      <p:sp>
        <p:nvSpPr>
          <p:cNvPr id="4" name="Rectangle 3">
            <a:extLst>
              <a:ext uri="{FF2B5EF4-FFF2-40B4-BE49-F238E27FC236}">
                <a16:creationId xmlns:a16="http://schemas.microsoft.com/office/drawing/2014/main" id="{F3504490-203F-4C81-BA91-C9DBC4D311D1}"/>
              </a:ext>
            </a:extLst>
          </p:cNvPr>
          <p:cNvSpPr/>
          <p:nvPr/>
        </p:nvSpPr>
        <p:spPr>
          <a:xfrm>
            <a:off x="0" y="6015788"/>
            <a:ext cx="12192000" cy="842211"/>
          </a:xfrm>
          <a:prstGeom prst="rect">
            <a:avLst/>
          </a:prstGeom>
          <a:solidFill>
            <a:srgbClr val="4F26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306D8F3A-AD09-4BBB-A04C-73C1726F3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03" y="6092405"/>
            <a:ext cx="2905683" cy="688976"/>
          </a:xfrm>
          <a:prstGeom prst="rect">
            <a:avLst/>
          </a:prstGeom>
        </p:spPr>
      </p:pic>
      <p:sp>
        <p:nvSpPr>
          <p:cNvPr id="6" name="Content Placeholder 2">
            <a:extLst>
              <a:ext uri="{FF2B5EF4-FFF2-40B4-BE49-F238E27FC236}">
                <a16:creationId xmlns:a16="http://schemas.microsoft.com/office/drawing/2014/main" id="{6144622F-1DEC-4847-A2AB-2375E193519B}"/>
              </a:ext>
            </a:extLst>
          </p:cNvPr>
          <p:cNvSpPr>
            <a:spLocks noGrp="1"/>
          </p:cNvSpPr>
          <p:nvPr>
            <p:ph idx="1"/>
          </p:nvPr>
        </p:nvSpPr>
        <p:spPr>
          <a:xfrm>
            <a:off x="838199" y="1288476"/>
            <a:ext cx="10515600" cy="4650695"/>
          </a:xfrm>
        </p:spPr>
        <p:txBody>
          <a:bodyPr>
            <a:normAutofit fontScale="92500" lnSpcReduction="20000"/>
          </a:bodyPr>
          <a:lstStyle/>
          <a:p>
            <a:pPr marL="0" indent="0">
              <a:buNone/>
            </a:pPr>
            <a:r>
              <a:rPr lang="en-US" sz="3200" dirty="0"/>
              <a:t>You start a new practice as a recent graduate of medical school. </a:t>
            </a:r>
            <a:r>
              <a:rPr lang="en-US" sz="3200" dirty="0" err="1"/>
              <a:t>Reginaldo</a:t>
            </a:r>
            <a:r>
              <a:rPr lang="en-US" sz="3200" dirty="0"/>
              <a:t> is one of the first patients you see, who was transferred to your practice. On his physical exam you notice he has a slow heart rate. You ask if he’s tired a lot and he confirms he has. When you feel his neck, you discover a large growth in the front, which worries you. You send him off for some specialized blood work and book a follow up consult.</a:t>
            </a:r>
          </a:p>
          <a:p>
            <a:pPr marL="0" indent="0">
              <a:buNone/>
            </a:pPr>
            <a:endParaRPr lang="en-US" sz="3200" dirty="0"/>
          </a:p>
          <a:p>
            <a:pPr marL="0" indent="0">
              <a:buNone/>
            </a:pPr>
            <a:r>
              <a:rPr lang="en-US" sz="3200" dirty="0"/>
              <a:t>Based on what you observed in the clinic, what would you suspect his diagnosis to be? What would his blood work show for ACTH, CRH, cortisol, TSH, TRH, and T3/T4? What treatment would you recommend?</a:t>
            </a:r>
          </a:p>
        </p:txBody>
      </p:sp>
    </p:spTree>
    <p:extLst>
      <p:ext uri="{BB962C8B-B14F-4D97-AF65-F5344CB8AC3E}">
        <p14:creationId xmlns:p14="http://schemas.microsoft.com/office/powerpoint/2010/main" val="2228492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3CD9-321C-40C9-9494-CFE831AD8940}"/>
              </a:ext>
            </a:extLst>
          </p:cNvPr>
          <p:cNvSpPr>
            <a:spLocks noGrp="1"/>
          </p:cNvSpPr>
          <p:nvPr>
            <p:ph type="ctrTitle"/>
          </p:nvPr>
        </p:nvSpPr>
        <p:spPr/>
        <p:txBody>
          <a:bodyPr>
            <a:normAutofit/>
          </a:bodyPr>
          <a:lstStyle/>
          <a:p>
            <a:r>
              <a:rPr lang="en-CA" sz="4400" b="1" dirty="0">
                <a:solidFill>
                  <a:srgbClr val="4F2683"/>
                </a:solidFill>
                <a:latin typeface="+mn-lt"/>
              </a:rPr>
              <a:t>Learning Catalytic Question</a:t>
            </a:r>
            <a:endParaRPr lang="en-CA" sz="5400" b="1" dirty="0">
              <a:solidFill>
                <a:srgbClr val="4F2683"/>
              </a:solidFill>
              <a:latin typeface="+mn-lt"/>
            </a:endParaRPr>
          </a:p>
        </p:txBody>
      </p:sp>
      <p:pic>
        <p:nvPicPr>
          <p:cNvPr id="8" name="Picture 7">
            <a:extLst>
              <a:ext uri="{FF2B5EF4-FFF2-40B4-BE49-F238E27FC236}">
                <a16:creationId xmlns:a16="http://schemas.microsoft.com/office/drawing/2014/main" id="{85F65BB8-E734-49B4-AD01-CD9DA72F2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204" y="6091014"/>
            <a:ext cx="2905683" cy="694967"/>
          </a:xfrm>
          <a:prstGeom prst="rect">
            <a:avLst/>
          </a:prstGeom>
        </p:spPr>
      </p:pic>
    </p:spTree>
    <p:extLst>
      <p:ext uri="{BB962C8B-B14F-4D97-AF65-F5344CB8AC3E}">
        <p14:creationId xmlns:p14="http://schemas.microsoft.com/office/powerpoint/2010/main" val="1205474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289FF-BCE4-4704-8E35-325DDF40F8F9}"/>
              </a:ext>
            </a:extLst>
          </p:cNvPr>
          <p:cNvSpPr>
            <a:spLocks noGrp="1"/>
          </p:cNvSpPr>
          <p:nvPr>
            <p:ph type="title"/>
          </p:nvPr>
        </p:nvSpPr>
        <p:spPr>
          <a:xfrm>
            <a:off x="838199" y="273791"/>
            <a:ext cx="10515600" cy="740904"/>
          </a:xfrm>
        </p:spPr>
        <p:txBody>
          <a:bodyPr>
            <a:normAutofit fontScale="90000"/>
          </a:bodyPr>
          <a:lstStyle/>
          <a:p>
            <a:pPr algn="ctr"/>
            <a:r>
              <a:rPr lang="en-US" sz="4800" b="1" dirty="0">
                <a:solidFill>
                  <a:srgbClr val="4F2683"/>
                </a:solidFill>
                <a:latin typeface="Calibri" panose="020F0502020204030204" pitchFamily="34" charset="0"/>
                <a:cs typeface="Calibri" panose="020F0502020204030204" pitchFamily="34" charset="0"/>
              </a:rPr>
              <a:t>Patient #2: </a:t>
            </a:r>
            <a:r>
              <a:rPr lang="en-US" sz="4800" b="1" dirty="0" err="1">
                <a:solidFill>
                  <a:srgbClr val="4F2683"/>
                </a:solidFill>
                <a:latin typeface="Calibri" panose="020F0502020204030204" pitchFamily="34" charset="0"/>
                <a:cs typeface="Calibri" panose="020F0502020204030204" pitchFamily="34" charset="0"/>
              </a:rPr>
              <a:t>Reginaldo</a:t>
            </a:r>
            <a:r>
              <a:rPr lang="en-US" sz="4800" b="1" dirty="0">
                <a:solidFill>
                  <a:srgbClr val="4F2683"/>
                </a:solidFill>
                <a:latin typeface="Calibri" panose="020F0502020204030204" pitchFamily="34" charset="0"/>
                <a:cs typeface="Calibri" panose="020F0502020204030204" pitchFamily="34" charset="0"/>
              </a:rPr>
              <a:t> D. Answer</a:t>
            </a:r>
          </a:p>
        </p:txBody>
      </p:sp>
      <p:sp>
        <p:nvSpPr>
          <p:cNvPr id="4" name="Rectangle 3">
            <a:extLst>
              <a:ext uri="{FF2B5EF4-FFF2-40B4-BE49-F238E27FC236}">
                <a16:creationId xmlns:a16="http://schemas.microsoft.com/office/drawing/2014/main" id="{F3504490-203F-4C81-BA91-C9DBC4D311D1}"/>
              </a:ext>
            </a:extLst>
          </p:cNvPr>
          <p:cNvSpPr/>
          <p:nvPr/>
        </p:nvSpPr>
        <p:spPr>
          <a:xfrm>
            <a:off x="0" y="6015788"/>
            <a:ext cx="12192000" cy="842211"/>
          </a:xfrm>
          <a:prstGeom prst="rect">
            <a:avLst/>
          </a:prstGeom>
          <a:solidFill>
            <a:srgbClr val="4F26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306D8F3A-AD09-4BBB-A04C-73C1726F3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03" y="6092405"/>
            <a:ext cx="2905683" cy="688976"/>
          </a:xfrm>
          <a:prstGeom prst="rect">
            <a:avLst/>
          </a:prstGeom>
        </p:spPr>
      </p:pic>
      <p:sp>
        <p:nvSpPr>
          <p:cNvPr id="6" name="Content Placeholder 2">
            <a:extLst>
              <a:ext uri="{FF2B5EF4-FFF2-40B4-BE49-F238E27FC236}">
                <a16:creationId xmlns:a16="http://schemas.microsoft.com/office/drawing/2014/main" id="{6144622F-1DEC-4847-A2AB-2375E193519B}"/>
              </a:ext>
            </a:extLst>
          </p:cNvPr>
          <p:cNvSpPr>
            <a:spLocks noGrp="1"/>
          </p:cNvSpPr>
          <p:nvPr>
            <p:ph idx="1"/>
          </p:nvPr>
        </p:nvSpPr>
        <p:spPr>
          <a:xfrm>
            <a:off x="838199" y="1288476"/>
            <a:ext cx="10515600" cy="4650695"/>
          </a:xfrm>
        </p:spPr>
        <p:txBody>
          <a:bodyPr>
            <a:normAutofit/>
          </a:bodyPr>
          <a:lstStyle/>
          <a:p>
            <a:pPr marL="0" indent="0">
              <a:buNone/>
            </a:pPr>
            <a:r>
              <a:rPr lang="en-US" sz="2400" dirty="0">
                <a:solidFill>
                  <a:srgbClr val="FF0000"/>
                </a:solidFill>
              </a:rPr>
              <a:t>Diagnosis:</a:t>
            </a:r>
          </a:p>
          <a:p>
            <a:pPr lvl="1"/>
            <a:r>
              <a:rPr lang="en-US" sz="1800" dirty="0"/>
              <a:t>He is showing signs of a goiter (enlarged/hypertrophy of the thyroid). This could be hyperthyroidism OR hypothyroidism. However, the slowed heart rate and fatigue would suggest it is hypothyroid (low T3/T4).</a:t>
            </a:r>
          </a:p>
          <a:p>
            <a:pPr marL="0" indent="0">
              <a:buNone/>
            </a:pPr>
            <a:r>
              <a:rPr lang="en-US" sz="2400" dirty="0">
                <a:solidFill>
                  <a:srgbClr val="FF0000"/>
                </a:solidFill>
              </a:rPr>
              <a:t>Blood work for TSH, TRH, and T3/T4 , ACTH, CRH, cortisol:</a:t>
            </a:r>
          </a:p>
          <a:p>
            <a:pPr lvl="1"/>
            <a:r>
              <a:rPr lang="en-US" sz="1800" dirty="0"/>
              <a:t>The goiter suggests the thyroid is still being stimulated by TSH. So TSH and TRH levels are likely high. </a:t>
            </a:r>
          </a:p>
          <a:p>
            <a:pPr lvl="1"/>
            <a:r>
              <a:rPr lang="en-US" sz="1800" dirty="0"/>
              <a:t>But how can T3/T4 be low? He is unable to make thyroid hormone. </a:t>
            </a:r>
          </a:p>
          <a:p>
            <a:pPr lvl="2"/>
            <a:r>
              <a:rPr lang="en-US" sz="1400" dirty="0"/>
              <a:t>Negative feedback is not “on”, raising the levels of TSH and TRH to increase production BUT if he is experiencing iodide deficiency (or low thyroglobulin/tyrosine which we never discussed in class), he can’t make the hormone and the vicious cycle continues. </a:t>
            </a:r>
          </a:p>
          <a:p>
            <a:pPr lvl="1"/>
            <a:r>
              <a:rPr lang="en-US" sz="1800" dirty="0"/>
              <a:t>We would expect CRH and ACTH to likely be normal since this is a thyroid issue.</a:t>
            </a:r>
          </a:p>
          <a:p>
            <a:pPr marL="0" indent="0">
              <a:buNone/>
            </a:pPr>
            <a:r>
              <a:rPr lang="en-US" sz="2400" dirty="0">
                <a:solidFill>
                  <a:srgbClr val="FF0000"/>
                </a:solidFill>
              </a:rPr>
              <a:t>Treatment:</a:t>
            </a:r>
          </a:p>
          <a:p>
            <a:pPr lvl="1"/>
            <a:r>
              <a:rPr lang="en-US" sz="1800" dirty="0"/>
              <a:t>He would be treated with synthetic thyroid hormone: clinically we use thyroxine. The reason we don’t use T3 is that T4 remains in the blood longer (longer ½ life) and can be converted into T3, the more potent hormone.</a:t>
            </a:r>
          </a:p>
        </p:txBody>
      </p:sp>
    </p:spTree>
    <p:extLst>
      <p:ext uri="{BB962C8B-B14F-4D97-AF65-F5344CB8AC3E}">
        <p14:creationId xmlns:p14="http://schemas.microsoft.com/office/powerpoint/2010/main" val="404749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3CD9-321C-40C9-9494-CFE831AD8940}"/>
              </a:ext>
            </a:extLst>
          </p:cNvPr>
          <p:cNvSpPr>
            <a:spLocks noGrp="1"/>
          </p:cNvSpPr>
          <p:nvPr>
            <p:ph type="ctrTitle"/>
          </p:nvPr>
        </p:nvSpPr>
        <p:spPr/>
        <p:txBody>
          <a:bodyPr>
            <a:normAutofit/>
          </a:bodyPr>
          <a:lstStyle/>
          <a:p>
            <a:r>
              <a:rPr lang="en-US" sz="4400" b="1" dirty="0">
                <a:solidFill>
                  <a:srgbClr val="4F2683"/>
                </a:solidFill>
                <a:latin typeface="+mn-lt"/>
              </a:rPr>
              <a:t>Endocrine: Thyroid Gland and Adrenal Gland</a:t>
            </a:r>
            <a:endParaRPr lang="en-CA" sz="5400" b="1" dirty="0">
              <a:solidFill>
                <a:srgbClr val="4F2683"/>
              </a:solidFill>
              <a:latin typeface="+mn-lt"/>
            </a:endParaRPr>
          </a:p>
        </p:txBody>
      </p:sp>
      <p:pic>
        <p:nvPicPr>
          <p:cNvPr id="8" name="Picture 7">
            <a:extLst>
              <a:ext uri="{FF2B5EF4-FFF2-40B4-BE49-F238E27FC236}">
                <a16:creationId xmlns:a16="http://schemas.microsoft.com/office/drawing/2014/main" id="{85F65BB8-E734-49B4-AD01-CD9DA72F20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204" y="6091014"/>
            <a:ext cx="2905683" cy="694967"/>
          </a:xfrm>
          <a:prstGeom prst="rect">
            <a:avLst/>
          </a:prstGeom>
        </p:spPr>
      </p:pic>
      <p:sp>
        <p:nvSpPr>
          <p:cNvPr id="5" name="Subtitle 2">
            <a:extLst>
              <a:ext uri="{FF2B5EF4-FFF2-40B4-BE49-F238E27FC236}">
                <a16:creationId xmlns:a16="http://schemas.microsoft.com/office/drawing/2014/main" id="{41E30B57-141A-42DC-B419-BCFCDB3A5338}"/>
              </a:ext>
            </a:extLst>
          </p:cNvPr>
          <p:cNvSpPr>
            <a:spLocks noGrp="1"/>
          </p:cNvSpPr>
          <p:nvPr>
            <p:ph type="subTitle" idx="1"/>
          </p:nvPr>
        </p:nvSpPr>
        <p:spPr>
          <a:xfrm>
            <a:off x="1828800" y="3886200"/>
            <a:ext cx="8534400" cy="1752600"/>
          </a:xfrm>
        </p:spPr>
        <p:txBody>
          <a:bodyPr>
            <a:normAutofit/>
          </a:bodyPr>
          <a:lstStyle/>
          <a:p>
            <a:r>
              <a:rPr lang="en-US" sz="2800" b="1" dirty="0">
                <a:solidFill>
                  <a:schemeClr val="bg1">
                    <a:lumMod val="50000"/>
                  </a:schemeClr>
                </a:solidFill>
              </a:rPr>
              <a:t>Chapter 3: Dr. </a:t>
            </a:r>
            <a:r>
              <a:rPr lang="en-US" sz="2800" b="1" dirty="0" err="1">
                <a:solidFill>
                  <a:schemeClr val="bg1">
                    <a:lumMod val="50000"/>
                  </a:schemeClr>
                </a:solidFill>
              </a:rPr>
              <a:t>Beye</a:t>
            </a:r>
            <a:endParaRPr lang="en-US" sz="2800" b="1" dirty="0">
              <a:solidFill>
                <a:schemeClr val="bg1">
                  <a:lumMod val="50000"/>
                </a:schemeClr>
              </a:solidFill>
            </a:endParaRPr>
          </a:p>
          <a:p>
            <a:endParaRPr lang="en-US" sz="2800" b="1" dirty="0">
              <a:solidFill>
                <a:schemeClr val="bg1">
                  <a:lumMod val="50000"/>
                </a:schemeClr>
              </a:solidFill>
            </a:endParaRPr>
          </a:p>
        </p:txBody>
      </p:sp>
    </p:spTree>
    <p:extLst>
      <p:ext uri="{BB962C8B-B14F-4D97-AF65-F5344CB8AC3E}">
        <p14:creationId xmlns:p14="http://schemas.microsoft.com/office/powerpoint/2010/main" val="1610714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289FF-BCE4-4704-8E35-325DDF40F8F9}"/>
              </a:ext>
            </a:extLst>
          </p:cNvPr>
          <p:cNvSpPr>
            <a:spLocks noGrp="1"/>
          </p:cNvSpPr>
          <p:nvPr>
            <p:ph type="title"/>
          </p:nvPr>
        </p:nvSpPr>
        <p:spPr>
          <a:xfrm>
            <a:off x="838200" y="199662"/>
            <a:ext cx="10515600" cy="1097915"/>
          </a:xfrm>
        </p:spPr>
        <p:txBody>
          <a:bodyPr>
            <a:normAutofit/>
          </a:bodyPr>
          <a:lstStyle/>
          <a:p>
            <a:pPr algn="ctr"/>
            <a:r>
              <a:rPr lang="en-US" sz="4800" b="1" dirty="0">
                <a:solidFill>
                  <a:srgbClr val="4F2683"/>
                </a:solidFill>
                <a:latin typeface="Calibri" panose="020F0502020204030204" pitchFamily="34" charset="0"/>
                <a:cs typeface="Calibri" panose="020F0502020204030204" pitchFamily="34" charset="0"/>
              </a:rPr>
              <a:t>Adrenal Gland: Layers</a:t>
            </a:r>
            <a:endParaRPr lang="en-CA" b="1" dirty="0">
              <a:solidFill>
                <a:srgbClr val="FF0000"/>
              </a:solidFill>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F3504490-203F-4C81-BA91-C9DBC4D311D1}"/>
              </a:ext>
            </a:extLst>
          </p:cNvPr>
          <p:cNvSpPr/>
          <p:nvPr/>
        </p:nvSpPr>
        <p:spPr>
          <a:xfrm>
            <a:off x="0" y="6015788"/>
            <a:ext cx="12192000" cy="842211"/>
          </a:xfrm>
          <a:prstGeom prst="rect">
            <a:avLst/>
          </a:prstGeom>
          <a:solidFill>
            <a:srgbClr val="4F26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306D8F3A-AD09-4BBB-A04C-73C1726F3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03" y="6092405"/>
            <a:ext cx="2905683" cy="688976"/>
          </a:xfrm>
          <a:prstGeom prst="rect">
            <a:avLst/>
          </a:prstGeom>
        </p:spPr>
      </p:pic>
      <p:graphicFrame>
        <p:nvGraphicFramePr>
          <p:cNvPr id="13" name="Table 12">
            <a:extLst>
              <a:ext uri="{FF2B5EF4-FFF2-40B4-BE49-F238E27FC236}">
                <a16:creationId xmlns:a16="http://schemas.microsoft.com/office/drawing/2014/main" id="{15F70626-F099-4E74-BCB5-588E704F2BDF}"/>
              </a:ext>
            </a:extLst>
          </p:cNvPr>
          <p:cNvGraphicFramePr>
            <a:graphicFrameLocks noGrp="1"/>
          </p:cNvGraphicFramePr>
          <p:nvPr/>
        </p:nvGraphicFramePr>
        <p:xfrm>
          <a:off x="1682244" y="1981200"/>
          <a:ext cx="8670072" cy="2895600"/>
        </p:xfrm>
        <a:graphic>
          <a:graphicData uri="http://schemas.openxmlformats.org/drawingml/2006/table">
            <a:tbl>
              <a:tblPr firstRow="1" bandRow="1">
                <a:tableStyleId>{5C22544A-7EE6-4342-B048-85BDC9FD1C3A}</a:tableStyleId>
              </a:tblPr>
              <a:tblGrid>
                <a:gridCol w="903247">
                  <a:extLst>
                    <a:ext uri="{9D8B030D-6E8A-4147-A177-3AD203B41FA5}">
                      <a16:colId xmlns:a16="http://schemas.microsoft.com/office/drawing/2014/main" val="2344617614"/>
                    </a:ext>
                  </a:extLst>
                </a:gridCol>
                <a:gridCol w="1271239">
                  <a:extLst>
                    <a:ext uri="{9D8B030D-6E8A-4147-A177-3AD203B41FA5}">
                      <a16:colId xmlns:a16="http://schemas.microsoft.com/office/drawing/2014/main" val="3595674797"/>
                    </a:ext>
                  </a:extLst>
                </a:gridCol>
                <a:gridCol w="1736656">
                  <a:extLst>
                    <a:ext uri="{9D8B030D-6E8A-4147-A177-3AD203B41FA5}">
                      <a16:colId xmlns:a16="http://schemas.microsoft.com/office/drawing/2014/main" val="4124753806"/>
                    </a:ext>
                  </a:extLst>
                </a:gridCol>
                <a:gridCol w="1472518">
                  <a:extLst>
                    <a:ext uri="{9D8B030D-6E8A-4147-A177-3AD203B41FA5}">
                      <a16:colId xmlns:a16="http://schemas.microsoft.com/office/drawing/2014/main" val="891921214"/>
                    </a:ext>
                  </a:extLst>
                </a:gridCol>
                <a:gridCol w="1643206">
                  <a:extLst>
                    <a:ext uri="{9D8B030D-6E8A-4147-A177-3AD203B41FA5}">
                      <a16:colId xmlns:a16="http://schemas.microsoft.com/office/drawing/2014/main" val="4093993839"/>
                    </a:ext>
                  </a:extLst>
                </a:gridCol>
                <a:gridCol w="1643206">
                  <a:extLst>
                    <a:ext uri="{9D8B030D-6E8A-4147-A177-3AD203B41FA5}">
                      <a16:colId xmlns:a16="http://schemas.microsoft.com/office/drawing/2014/main" val="365425773"/>
                    </a:ext>
                  </a:extLst>
                </a:gridCol>
              </a:tblGrid>
              <a:tr h="370840">
                <a:tc>
                  <a:txBody>
                    <a:bodyPr/>
                    <a:lstStyle/>
                    <a:p>
                      <a:pPr algn="ctr"/>
                      <a:endParaRPr lang="en-US" sz="1600" b="1" dirty="0"/>
                    </a:p>
                  </a:txBody>
                  <a:tcPr/>
                </a:tc>
                <a:tc>
                  <a:txBody>
                    <a:bodyPr/>
                    <a:lstStyle/>
                    <a:p>
                      <a:pPr algn="ctr"/>
                      <a:r>
                        <a:rPr lang="en-US" sz="1600" b="1" dirty="0"/>
                        <a:t>Layers</a:t>
                      </a:r>
                    </a:p>
                  </a:txBody>
                  <a:tcPr/>
                </a:tc>
                <a:tc>
                  <a:txBody>
                    <a:bodyPr/>
                    <a:lstStyle/>
                    <a:p>
                      <a:pPr algn="ctr"/>
                      <a:r>
                        <a:rPr lang="en-US" sz="1600" b="1" dirty="0"/>
                        <a:t>Categories of Hormones</a:t>
                      </a:r>
                    </a:p>
                  </a:txBody>
                  <a:tcPr/>
                </a:tc>
                <a:tc>
                  <a:txBody>
                    <a:bodyPr/>
                    <a:lstStyle/>
                    <a:p>
                      <a:pPr algn="ctr"/>
                      <a:r>
                        <a:rPr lang="en-US" sz="1600" b="1" dirty="0"/>
                        <a:t>Example</a:t>
                      </a:r>
                    </a:p>
                  </a:txBody>
                  <a:tcPr/>
                </a:tc>
                <a:tc>
                  <a:txBody>
                    <a:bodyPr/>
                    <a:lstStyle/>
                    <a:p>
                      <a:pPr algn="ctr"/>
                      <a:r>
                        <a:rPr lang="en-US" sz="1600" b="1" dirty="0"/>
                        <a:t>Stimulus</a:t>
                      </a:r>
                    </a:p>
                  </a:txBody>
                  <a:tcPr/>
                </a:tc>
                <a:tc>
                  <a:txBody>
                    <a:bodyPr/>
                    <a:lstStyle/>
                    <a:p>
                      <a:pPr algn="ctr"/>
                      <a:r>
                        <a:rPr lang="en-US" sz="1600" b="1" dirty="0"/>
                        <a:t>Effect</a:t>
                      </a:r>
                    </a:p>
                  </a:txBody>
                  <a:tcPr/>
                </a:tc>
                <a:extLst>
                  <a:ext uri="{0D108BD9-81ED-4DB2-BD59-A6C34878D82A}">
                    <a16:rowId xmlns:a16="http://schemas.microsoft.com/office/drawing/2014/main" val="903756487"/>
                  </a:ext>
                </a:extLst>
              </a:tr>
              <a:tr h="370840">
                <a:tc>
                  <a:txBody>
                    <a:bodyPr/>
                    <a:lstStyle/>
                    <a:p>
                      <a:pPr algn="ctr"/>
                      <a:r>
                        <a:rPr lang="en-US" sz="1600" b="1" dirty="0"/>
                        <a:t>Cortex</a:t>
                      </a:r>
                    </a:p>
                  </a:txBody>
                  <a:tcPr anchor="ctr"/>
                </a:tc>
                <a:tc>
                  <a:txBody>
                    <a:bodyPr/>
                    <a:lstStyle/>
                    <a:p>
                      <a:pPr algn="ctr"/>
                      <a:r>
                        <a:rPr lang="en-US" sz="1600" b="1" dirty="0"/>
                        <a:t>Zona glomerulosa</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dirty="0"/>
                        <a:t>Mineralocorticoids</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dirty="0"/>
                        <a:t>Aldosterone</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dirty="0"/>
                        <a:t>RAAS pathway (@</a:t>
                      </a:r>
                      <a:r>
                        <a:rPr lang="en-US" sz="1600" b="1" baseline="0" dirty="0"/>
                        <a:t> low BP)</a:t>
                      </a:r>
                      <a:endParaRPr lang="en-US" sz="1600" b="1"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dirty="0"/>
                        <a:t>Increase Na</a:t>
                      </a:r>
                      <a:r>
                        <a:rPr lang="en-US" sz="1600" b="1" baseline="30000" dirty="0"/>
                        <a:t>+</a:t>
                      </a:r>
                      <a:r>
                        <a:rPr lang="en-US" sz="1600" b="1" dirty="0"/>
                        <a:t> </a:t>
                      </a:r>
                      <a:r>
                        <a:rPr lang="en-US" sz="1600" b="1" dirty="0" err="1"/>
                        <a:t>reabsoprtion</a:t>
                      </a:r>
                      <a:endParaRPr lang="en-US" sz="1600" b="1" dirty="0"/>
                    </a:p>
                  </a:txBody>
                  <a:tcPr anchor="ctr"/>
                </a:tc>
                <a:extLst>
                  <a:ext uri="{0D108BD9-81ED-4DB2-BD59-A6C34878D82A}">
                    <a16:rowId xmlns:a16="http://schemas.microsoft.com/office/drawing/2014/main" val="3158533116"/>
                  </a:ext>
                </a:extLst>
              </a:tr>
              <a:tr h="370840">
                <a:tc>
                  <a:txBody>
                    <a:bodyPr/>
                    <a:lstStyle/>
                    <a:p>
                      <a:pPr algn="ctr"/>
                      <a:r>
                        <a:rPr lang="en-US" sz="1600" b="1" dirty="0"/>
                        <a:t>Cortex</a:t>
                      </a:r>
                    </a:p>
                  </a:txBody>
                  <a:tcPr anchor="ctr"/>
                </a:tc>
                <a:tc>
                  <a:txBody>
                    <a:bodyPr/>
                    <a:lstStyle/>
                    <a:p>
                      <a:pPr algn="ctr"/>
                      <a:r>
                        <a:rPr lang="en-US" sz="1600" b="1" dirty="0"/>
                        <a:t>Zona </a:t>
                      </a:r>
                      <a:r>
                        <a:rPr lang="en-US" sz="1600" b="1" dirty="0" err="1"/>
                        <a:t>fasciculata</a:t>
                      </a:r>
                      <a:endParaRPr lang="en-US" sz="1600" b="1" dirty="0"/>
                    </a:p>
                  </a:txBody>
                  <a:tcPr anchor="ctr"/>
                </a:tc>
                <a:tc>
                  <a:txBody>
                    <a:bodyPr/>
                    <a:lstStyle/>
                    <a:p>
                      <a:pPr algn="ctr"/>
                      <a:r>
                        <a:rPr lang="en-US" sz="1600" b="1" dirty="0"/>
                        <a:t>   Glucocorticoids</a:t>
                      </a:r>
                    </a:p>
                  </a:txBody>
                  <a:tcPr anchor="ctr"/>
                </a:tc>
                <a:tc>
                  <a:txBody>
                    <a:bodyPr/>
                    <a:lstStyle/>
                    <a:p>
                      <a:pPr algn="ctr"/>
                      <a:r>
                        <a:rPr lang="en-US" sz="1600" b="1" dirty="0"/>
                        <a:t>Cortisol</a:t>
                      </a:r>
                    </a:p>
                  </a:txBody>
                  <a:tcPr anchor="ctr"/>
                </a:tc>
                <a:tc>
                  <a:txBody>
                    <a:bodyPr/>
                    <a:lstStyle/>
                    <a:p>
                      <a:pPr algn="ctr"/>
                      <a:r>
                        <a:rPr lang="en-US" sz="1600" b="1" dirty="0"/>
                        <a:t>ACTH</a:t>
                      </a:r>
                    </a:p>
                  </a:txBody>
                  <a:tcPr anchor="ctr"/>
                </a:tc>
                <a:tc>
                  <a:txBody>
                    <a:bodyPr/>
                    <a:lstStyle/>
                    <a:p>
                      <a:pPr algn="ctr"/>
                      <a:r>
                        <a:rPr lang="en-US" sz="1600" b="1" dirty="0"/>
                        <a:t>-</a:t>
                      </a:r>
                    </a:p>
                  </a:txBody>
                  <a:tcPr anchor="ctr"/>
                </a:tc>
                <a:extLst>
                  <a:ext uri="{0D108BD9-81ED-4DB2-BD59-A6C34878D82A}">
                    <a16:rowId xmlns:a16="http://schemas.microsoft.com/office/drawing/2014/main" val="2867001825"/>
                  </a:ext>
                </a:extLst>
              </a:tr>
              <a:tr h="370840">
                <a:tc>
                  <a:txBody>
                    <a:bodyPr/>
                    <a:lstStyle/>
                    <a:p>
                      <a:pPr algn="ctr"/>
                      <a:r>
                        <a:rPr lang="en-US" sz="1600" b="1" dirty="0"/>
                        <a:t>Cortex</a:t>
                      </a:r>
                    </a:p>
                  </a:txBody>
                  <a:tcPr anchor="ctr"/>
                </a:tc>
                <a:tc>
                  <a:txBody>
                    <a:bodyPr/>
                    <a:lstStyle/>
                    <a:p>
                      <a:pPr algn="ctr"/>
                      <a:r>
                        <a:rPr lang="en-US" sz="1600" b="1" dirty="0"/>
                        <a:t>Zona reticularis</a:t>
                      </a:r>
                    </a:p>
                  </a:txBody>
                  <a:tcPr anchor="ctr"/>
                </a:tc>
                <a:tc>
                  <a:txBody>
                    <a:bodyPr/>
                    <a:lstStyle/>
                    <a:p>
                      <a:pPr algn="ctr"/>
                      <a:r>
                        <a:rPr lang="en-US" sz="1600" b="1" dirty="0"/>
                        <a:t>Androgens</a:t>
                      </a:r>
                    </a:p>
                  </a:txBody>
                  <a:tcPr anchor="ctr"/>
                </a:tc>
                <a:tc>
                  <a:txBody>
                    <a:bodyPr/>
                    <a:lstStyle/>
                    <a:p>
                      <a:pPr algn="ctr"/>
                      <a:r>
                        <a:rPr lang="en-US" sz="1600" b="1" dirty="0"/>
                        <a:t>DHEA</a:t>
                      </a:r>
                    </a:p>
                  </a:txBody>
                  <a:tcPr anchor="ctr"/>
                </a:tc>
                <a:tc>
                  <a:txBody>
                    <a:bodyPr/>
                    <a:lstStyle/>
                    <a:p>
                      <a:pPr algn="ctr"/>
                      <a:r>
                        <a:rPr lang="en-US" sz="1600" b="1" dirty="0"/>
                        <a:t>-</a:t>
                      </a:r>
                    </a:p>
                  </a:txBody>
                  <a:tcPr anchor="ctr"/>
                </a:tc>
                <a:tc>
                  <a:txBody>
                    <a:bodyPr/>
                    <a:lstStyle/>
                    <a:p>
                      <a:pPr algn="ctr"/>
                      <a:r>
                        <a:rPr lang="en-US" sz="1600" b="1" dirty="0"/>
                        <a:t>-</a:t>
                      </a:r>
                    </a:p>
                  </a:txBody>
                  <a:tcPr anchor="ctr"/>
                </a:tc>
                <a:extLst>
                  <a:ext uri="{0D108BD9-81ED-4DB2-BD59-A6C34878D82A}">
                    <a16:rowId xmlns:a16="http://schemas.microsoft.com/office/drawing/2014/main" val="2310982159"/>
                  </a:ext>
                </a:extLst>
              </a:tr>
              <a:tr h="370840">
                <a:tc>
                  <a:txBody>
                    <a:bodyPr/>
                    <a:lstStyle/>
                    <a:p>
                      <a:pPr algn="ctr"/>
                      <a:r>
                        <a:rPr lang="en-US" sz="1600" b="1" dirty="0"/>
                        <a:t>Medulla</a:t>
                      </a:r>
                    </a:p>
                  </a:txBody>
                  <a:tcPr anchor="ctr"/>
                </a:tc>
                <a:tc>
                  <a:txBody>
                    <a:bodyPr/>
                    <a:lstStyle/>
                    <a:p>
                      <a:pPr algn="ctr"/>
                      <a:r>
                        <a:rPr lang="en-US" sz="1600" b="1" dirty="0"/>
                        <a:t>Medulla</a:t>
                      </a:r>
                    </a:p>
                  </a:txBody>
                  <a:tcPr anchor="ctr"/>
                </a:tc>
                <a:tc>
                  <a:txBody>
                    <a:bodyPr/>
                    <a:lstStyle/>
                    <a:p>
                      <a:pPr algn="ctr"/>
                      <a:r>
                        <a:rPr lang="en-US" sz="1600" b="1" dirty="0" err="1"/>
                        <a:t>Catecholamines</a:t>
                      </a:r>
                      <a:endParaRPr lang="en-US" sz="1600" b="1" dirty="0"/>
                    </a:p>
                  </a:txBody>
                  <a:tcPr anchor="ctr"/>
                </a:tc>
                <a:tc>
                  <a:txBody>
                    <a:bodyPr/>
                    <a:lstStyle/>
                    <a:p>
                      <a:pPr algn="ctr"/>
                      <a:r>
                        <a:rPr lang="en-US" sz="1600" b="1" dirty="0"/>
                        <a:t>Epinephrine</a:t>
                      </a:r>
                    </a:p>
                  </a:txBody>
                  <a:tcPr anchor="ctr"/>
                </a:tc>
                <a:tc>
                  <a:txBody>
                    <a:bodyPr/>
                    <a:lstStyle/>
                    <a:p>
                      <a:pPr algn="ctr"/>
                      <a:r>
                        <a:rPr lang="en-US" sz="1600" b="1" dirty="0"/>
                        <a:t>Sympathetic Nervous System</a:t>
                      </a:r>
                    </a:p>
                  </a:txBody>
                  <a:tcPr anchor="ctr"/>
                </a:tc>
                <a:tc>
                  <a:txBody>
                    <a:bodyPr/>
                    <a:lstStyle/>
                    <a:p>
                      <a:pPr algn="ctr"/>
                      <a:r>
                        <a:rPr lang="en-US" sz="1600" b="1" dirty="0"/>
                        <a:t>SNS response</a:t>
                      </a:r>
                    </a:p>
                  </a:txBody>
                  <a:tcPr anchor="ctr"/>
                </a:tc>
                <a:extLst>
                  <a:ext uri="{0D108BD9-81ED-4DB2-BD59-A6C34878D82A}">
                    <a16:rowId xmlns:a16="http://schemas.microsoft.com/office/drawing/2014/main" val="1306095585"/>
                  </a:ext>
                </a:extLst>
              </a:tr>
            </a:tbl>
          </a:graphicData>
        </a:graphic>
      </p:graphicFrame>
      <p:sp>
        <p:nvSpPr>
          <p:cNvPr id="14" name="TextBox 13">
            <a:extLst>
              <a:ext uri="{FF2B5EF4-FFF2-40B4-BE49-F238E27FC236}">
                <a16:creationId xmlns:a16="http://schemas.microsoft.com/office/drawing/2014/main" id="{1F82000E-9268-48F7-A55F-B7B6C9481A1B}"/>
              </a:ext>
            </a:extLst>
          </p:cNvPr>
          <p:cNvSpPr txBox="1"/>
          <p:nvPr/>
        </p:nvSpPr>
        <p:spPr>
          <a:xfrm>
            <a:off x="2275550" y="5076962"/>
            <a:ext cx="7483459" cy="369332"/>
          </a:xfrm>
          <a:prstGeom prst="rect">
            <a:avLst/>
          </a:prstGeom>
          <a:noFill/>
        </p:spPr>
        <p:txBody>
          <a:bodyPr wrap="none" rtlCol="0">
            <a:spAutoFit/>
          </a:bodyPr>
          <a:lstStyle/>
          <a:p>
            <a:r>
              <a:rPr lang="en-CA" b="1" dirty="0"/>
              <a:t>Three classes of steroids: Mineralocorticoids, Glucocorticoids and Androgens</a:t>
            </a:r>
          </a:p>
        </p:txBody>
      </p:sp>
    </p:spTree>
    <p:extLst>
      <p:ext uri="{BB962C8B-B14F-4D97-AF65-F5344CB8AC3E}">
        <p14:creationId xmlns:p14="http://schemas.microsoft.com/office/powerpoint/2010/main" val="794449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289FF-BCE4-4704-8E35-325DDF40F8F9}"/>
              </a:ext>
            </a:extLst>
          </p:cNvPr>
          <p:cNvSpPr>
            <a:spLocks noGrp="1"/>
          </p:cNvSpPr>
          <p:nvPr>
            <p:ph type="title"/>
          </p:nvPr>
        </p:nvSpPr>
        <p:spPr>
          <a:xfrm>
            <a:off x="838200" y="199662"/>
            <a:ext cx="10515600" cy="1097915"/>
          </a:xfrm>
        </p:spPr>
        <p:txBody>
          <a:bodyPr/>
          <a:lstStyle/>
          <a:p>
            <a:pPr algn="ctr"/>
            <a:r>
              <a:rPr lang="en-CA" sz="4800" b="1" dirty="0">
                <a:solidFill>
                  <a:srgbClr val="4F2683"/>
                </a:solidFill>
                <a:latin typeface="Calibri" panose="020F0502020204030204" pitchFamily="34" charset="0"/>
                <a:cs typeface="Calibri" panose="020F0502020204030204" pitchFamily="34" charset="0"/>
              </a:rPr>
              <a:t>Cortisol Feedback</a:t>
            </a:r>
            <a:endParaRPr lang="en-CA" b="1" dirty="0">
              <a:solidFill>
                <a:srgbClr val="4F2683"/>
              </a:solidFill>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F3504490-203F-4C81-BA91-C9DBC4D311D1}"/>
              </a:ext>
            </a:extLst>
          </p:cNvPr>
          <p:cNvSpPr/>
          <p:nvPr/>
        </p:nvSpPr>
        <p:spPr>
          <a:xfrm>
            <a:off x="0" y="6015788"/>
            <a:ext cx="12192000" cy="842211"/>
          </a:xfrm>
          <a:prstGeom prst="rect">
            <a:avLst/>
          </a:prstGeom>
          <a:solidFill>
            <a:srgbClr val="4F26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306D8F3A-AD09-4BBB-A04C-73C1726F3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03" y="6092405"/>
            <a:ext cx="2905683" cy="688976"/>
          </a:xfrm>
          <a:prstGeom prst="rect">
            <a:avLst/>
          </a:prstGeom>
        </p:spPr>
      </p:pic>
      <p:pic>
        <p:nvPicPr>
          <p:cNvPr id="9" name="Picture 8">
            <a:extLst>
              <a:ext uri="{FF2B5EF4-FFF2-40B4-BE49-F238E27FC236}">
                <a16:creationId xmlns:a16="http://schemas.microsoft.com/office/drawing/2014/main" id="{EDEDAED6-B7DC-414C-B582-6EE29F1254C2}"/>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89883" l="31740" r="96505"/>
                    </a14:imgEffect>
                  </a14:imgLayer>
                </a14:imgProps>
              </a:ext>
            </a:extLst>
          </a:blip>
          <a:srcRect l="30543"/>
          <a:stretch>
            <a:fillRect/>
          </a:stretch>
        </p:blipFill>
        <p:spPr bwMode="auto">
          <a:xfrm>
            <a:off x="2354581" y="1539485"/>
            <a:ext cx="3314724" cy="3196301"/>
          </a:xfrm>
          <a:prstGeom prst="rect">
            <a:avLst/>
          </a:prstGeom>
          <a:noFill/>
          <a:ln w="9525">
            <a:noFill/>
            <a:miter lim="800000"/>
            <a:headEnd/>
            <a:tailEnd/>
          </a:ln>
        </p:spPr>
      </p:pic>
      <p:sp>
        <p:nvSpPr>
          <p:cNvPr id="10" name="TextBox 9">
            <a:extLst>
              <a:ext uri="{FF2B5EF4-FFF2-40B4-BE49-F238E27FC236}">
                <a16:creationId xmlns:a16="http://schemas.microsoft.com/office/drawing/2014/main" id="{DDF2AE42-4C44-4487-942A-BC77341E6028}"/>
              </a:ext>
            </a:extLst>
          </p:cNvPr>
          <p:cNvSpPr txBox="1"/>
          <p:nvPr/>
        </p:nvSpPr>
        <p:spPr>
          <a:xfrm>
            <a:off x="5758101" y="1526399"/>
            <a:ext cx="3375411" cy="646331"/>
          </a:xfrm>
          <a:prstGeom prst="rect">
            <a:avLst/>
          </a:prstGeom>
          <a:noFill/>
        </p:spPr>
        <p:txBody>
          <a:bodyPr wrap="none" rtlCol="0">
            <a:spAutoFit/>
          </a:bodyPr>
          <a:lstStyle/>
          <a:p>
            <a:pPr algn="ctr"/>
            <a:r>
              <a:rPr lang="en-CA" dirty="0"/>
              <a:t>Hypothalamus</a:t>
            </a:r>
          </a:p>
          <a:p>
            <a:pPr algn="ctr"/>
            <a:r>
              <a:rPr lang="en-CA" dirty="0"/>
              <a:t>Cortisol Releasing Hormone (CRH)</a:t>
            </a:r>
          </a:p>
        </p:txBody>
      </p:sp>
      <p:sp>
        <p:nvSpPr>
          <p:cNvPr id="11" name="TextBox 10">
            <a:extLst>
              <a:ext uri="{FF2B5EF4-FFF2-40B4-BE49-F238E27FC236}">
                <a16:creationId xmlns:a16="http://schemas.microsoft.com/office/drawing/2014/main" id="{94289CF7-FC59-40FE-8D11-511E172203B3}"/>
              </a:ext>
            </a:extLst>
          </p:cNvPr>
          <p:cNvSpPr txBox="1"/>
          <p:nvPr/>
        </p:nvSpPr>
        <p:spPr>
          <a:xfrm>
            <a:off x="5586899" y="2919264"/>
            <a:ext cx="3717813" cy="646331"/>
          </a:xfrm>
          <a:prstGeom prst="rect">
            <a:avLst/>
          </a:prstGeom>
          <a:noFill/>
        </p:spPr>
        <p:txBody>
          <a:bodyPr wrap="none" rtlCol="0">
            <a:spAutoFit/>
          </a:bodyPr>
          <a:lstStyle/>
          <a:p>
            <a:pPr algn="ctr"/>
            <a:r>
              <a:rPr lang="en-CA" dirty="0"/>
              <a:t>Anterior Pituitary</a:t>
            </a:r>
          </a:p>
          <a:p>
            <a:pPr algn="ctr"/>
            <a:r>
              <a:rPr lang="en-CA" dirty="0"/>
              <a:t>Adrenocorticotropic Hormone (ACTH)</a:t>
            </a:r>
          </a:p>
        </p:txBody>
      </p:sp>
      <p:pic>
        <p:nvPicPr>
          <p:cNvPr id="12" name="Picture 2">
            <a:extLst>
              <a:ext uri="{FF2B5EF4-FFF2-40B4-BE49-F238E27FC236}">
                <a16:creationId xmlns:a16="http://schemas.microsoft.com/office/drawing/2014/main" id="{E6BCD46D-B754-4B7F-B227-2086C5D87EF0}"/>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51574" b="93519" l="9831" r="39887">
                        <a14:foregroundMark x1="19984" y1="51574" x2="19984" y2="51574"/>
                      </a14:backgroundRemoval>
                    </a14:imgEffect>
                  </a14:imgLayer>
                </a14:imgProps>
              </a:ext>
            </a:extLst>
          </a:blip>
          <a:srcRect l="6092" t="60199" r="56345" b="2701"/>
          <a:stretch>
            <a:fillRect/>
          </a:stretch>
        </p:blipFill>
        <p:spPr bwMode="auto">
          <a:xfrm>
            <a:off x="3173289" y="4329164"/>
            <a:ext cx="2232859" cy="1919173"/>
          </a:xfrm>
          <a:prstGeom prst="rect">
            <a:avLst/>
          </a:prstGeom>
          <a:noFill/>
          <a:ln w="9525">
            <a:noFill/>
            <a:miter lim="800000"/>
            <a:headEnd/>
            <a:tailEnd/>
          </a:ln>
        </p:spPr>
      </p:pic>
      <p:sp>
        <p:nvSpPr>
          <p:cNvPr id="13" name="TextBox 12">
            <a:extLst>
              <a:ext uri="{FF2B5EF4-FFF2-40B4-BE49-F238E27FC236}">
                <a16:creationId xmlns:a16="http://schemas.microsoft.com/office/drawing/2014/main" id="{2342AF3B-048D-4C60-8C0D-65B8BC949F2B}"/>
              </a:ext>
            </a:extLst>
          </p:cNvPr>
          <p:cNvSpPr txBox="1"/>
          <p:nvPr/>
        </p:nvSpPr>
        <p:spPr>
          <a:xfrm>
            <a:off x="6589643" y="4704658"/>
            <a:ext cx="1712328" cy="646331"/>
          </a:xfrm>
          <a:prstGeom prst="rect">
            <a:avLst/>
          </a:prstGeom>
          <a:noFill/>
        </p:spPr>
        <p:txBody>
          <a:bodyPr wrap="none" rtlCol="0">
            <a:spAutoFit/>
          </a:bodyPr>
          <a:lstStyle/>
          <a:p>
            <a:pPr algn="ctr"/>
            <a:r>
              <a:rPr lang="en-CA" dirty="0"/>
              <a:t>Zona Fasciculata</a:t>
            </a:r>
          </a:p>
          <a:p>
            <a:pPr algn="ctr"/>
            <a:r>
              <a:rPr lang="en-CA" dirty="0"/>
              <a:t>Cortisol</a:t>
            </a:r>
          </a:p>
        </p:txBody>
      </p:sp>
      <p:cxnSp>
        <p:nvCxnSpPr>
          <p:cNvPr id="14" name="Straight Arrow Connector 13">
            <a:extLst>
              <a:ext uri="{FF2B5EF4-FFF2-40B4-BE49-F238E27FC236}">
                <a16:creationId xmlns:a16="http://schemas.microsoft.com/office/drawing/2014/main" id="{902FF391-AC65-489D-B0C7-735209FB75D1}"/>
              </a:ext>
            </a:extLst>
          </p:cNvPr>
          <p:cNvCxnSpPr>
            <a:cxnSpLocks/>
          </p:cNvCxnSpPr>
          <p:nvPr/>
        </p:nvCxnSpPr>
        <p:spPr>
          <a:xfrm flipH="1">
            <a:off x="4172771" y="1736115"/>
            <a:ext cx="2416872" cy="1134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01B9FD3C-B7D1-4EFC-A1D1-14E42E15FDF3}"/>
              </a:ext>
            </a:extLst>
          </p:cNvPr>
          <p:cNvCxnSpPr>
            <a:cxnSpLocks/>
          </p:cNvCxnSpPr>
          <p:nvPr/>
        </p:nvCxnSpPr>
        <p:spPr>
          <a:xfrm flipH="1">
            <a:off x="3247739" y="3137635"/>
            <a:ext cx="3264194" cy="4663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5933C583-0F2C-4234-8218-B76BCDE5BEE4}"/>
              </a:ext>
            </a:extLst>
          </p:cNvPr>
          <p:cNvCxnSpPr/>
          <p:nvPr/>
        </p:nvCxnSpPr>
        <p:spPr>
          <a:xfrm flipH="1">
            <a:off x="4725664" y="4869212"/>
            <a:ext cx="1863979" cy="1586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Arrow: Down 16">
            <a:extLst>
              <a:ext uri="{FF2B5EF4-FFF2-40B4-BE49-F238E27FC236}">
                <a16:creationId xmlns:a16="http://schemas.microsoft.com/office/drawing/2014/main" id="{ECFAD783-343A-447D-806F-B8C70483C99D}"/>
              </a:ext>
            </a:extLst>
          </p:cNvPr>
          <p:cNvSpPr/>
          <p:nvPr/>
        </p:nvSpPr>
        <p:spPr>
          <a:xfrm>
            <a:off x="7371377" y="2222832"/>
            <a:ext cx="148856" cy="746534"/>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CA"/>
          </a:p>
        </p:txBody>
      </p:sp>
      <p:sp>
        <p:nvSpPr>
          <p:cNvPr id="18" name="Arrow: Down 17">
            <a:extLst>
              <a:ext uri="{FF2B5EF4-FFF2-40B4-BE49-F238E27FC236}">
                <a16:creationId xmlns:a16="http://schemas.microsoft.com/office/drawing/2014/main" id="{EDD25C79-C23D-4AD0-B878-87E906D85470}"/>
              </a:ext>
            </a:extLst>
          </p:cNvPr>
          <p:cNvSpPr/>
          <p:nvPr/>
        </p:nvSpPr>
        <p:spPr>
          <a:xfrm>
            <a:off x="7371377" y="3603936"/>
            <a:ext cx="148856" cy="1100721"/>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CA"/>
          </a:p>
        </p:txBody>
      </p:sp>
      <p:sp>
        <p:nvSpPr>
          <p:cNvPr id="19" name="Arrow: Down 18">
            <a:extLst>
              <a:ext uri="{FF2B5EF4-FFF2-40B4-BE49-F238E27FC236}">
                <a16:creationId xmlns:a16="http://schemas.microsoft.com/office/drawing/2014/main" id="{0CEB179E-7DFE-4327-A5E1-90110680D813}"/>
              </a:ext>
            </a:extLst>
          </p:cNvPr>
          <p:cNvSpPr/>
          <p:nvPr/>
        </p:nvSpPr>
        <p:spPr>
          <a:xfrm rot="5400000">
            <a:off x="8958019" y="2544743"/>
            <a:ext cx="147600" cy="1100721"/>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20" name="Rectangle 19">
            <a:extLst>
              <a:ext uri="{FF2B5EF4-FFF2-40B4-BE49-F238E27FC236}">
                <a16:creationId xmlns:a16="http://schemas.microsoft.com/office/drawing/2014/main" id="{A81738AB-A57C-4768-BCC0-B6DB06A1588A}"/>
              </a:ext>
            </a:extLst>
          </p:cNvPr>
          <p:cNvSpPr/>
          <p:nvPr/>
        </p:nvSpPr>
        <p:spPr>
          <a:xfrm rot="16200000" flipV="1">
            <a:off x="7831616" y="3387478"/>
            <a:ext cx="3576729" cy="75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21" name="Arrow: Down 20">
            <a:extLst>
              <a:ext uri="{FF2B5EF4-FFF2-40B4-BE49-F238E27FC236}">
                <a16:creationId xmlns:a16="http://schemas.microsoft.com/office/drawing/2014/main" id="{950FDCEB-378C-4405-8473-3F188A7DBFF7}"/>
              </a:ext>
            </a:extLst>
          </p:cNvPr>
          <p:cNvSpPr/>
          <p:nvPr/>
        </p:nvSpPr>
        <p:spPr>
          <a:xfrm rot="5400000">
            <a:off x="8956259" y="1135701"/>
            <a:ext cx="147600" cy="1100721"/>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22" name="Arrow: Down 21">
            <a:extLst>
              <a:ext uri="{FF2B5EF4-FFF2-40B4-BE49-F238E27FC236}">
                <a16:creationId xmlns:a16="http://schemas.microsoft.com/office/drawing/2014/main" id="{D2A7B0DC-A9AF-4961-B9FB-D52DB48C6491}"/>
              </a:ext>
            </a:extLst>
          </p:cNvPr>
          <p:cNvSpPr/>
          <p:nvPr/>
        </p:nvSpPr>
        <p:spPr>
          <a:xfrm rot="16200000">
            <a:off x="8688425" y="4349602"/>
            <a:ext cx="147600" cy="1629785"/>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23" name="Rectangle 22">
            <a:extLst>
              <a:ext uri="{FF2B5EF4-FFF2-40B4-BE49-F238E27FC236}">
                <a16:creationId xmlns:a16="http://schemas.microsoft.com/office/drawing/2014/main" id="{F25420B6-9284-43ED-A2CB-8AAEDF1A91A9}"/>
              </a:ext>
            </a:extLst>
          </p:cNvPr>
          <p:cNvSpPr/>
          <p:nvPr/>
        </p:nvSpPr>
        <p:spPr>
          <a:xfrm>
            <a:off x="8901881" y="2706271"/>
            <a:ext cx="223284" cy="4571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24" name="Oval 23">
            <a:extLst>
              <a:ext uri="{FF2B5EF4-FFF2-40B4-BE49-F238E27FC236}">
                <a16:creationId xmlns:a16="http://schemas.microsoft.com/office/drawing/2014/main" id="{D7CA040A-3A4F-4DCB-AD0B-D118BC61E285}"/>
              </a:ext>
            </a:extLst>
          </p:cNvPr>
          <p:cNvSpPr/>
          <p:nvPr/>
        </p:nvSpPr>
        <p:spPr>
          <a:xfrm>
            <a:off x="8765751" y="2486736"/>
            <a:ext cx="474278" cy="481402"/>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C63EA7C0-A843-4370-80A0-18D2A9736143}"/>
              </a:ext>
            </a:extLst>
          </p:cNvPr>
          <p:cNvSpPr/>
          <p:nvPr/>
        </p:nvSpPr>
        <p:spPr>
          <a:xfrm>
            <a:off x="8939417" y="1284564"/>
            <a:ext cx="223284" cy="4571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26" name="Oval 25">
            <a:extLst>
              <a:ext uri="{FF2B5EF4-FFF2-40B4-BE49-F238E27FC236}">
                <a16:creationId xmlns:a16="http://schemas.microsoft.com/office/drawing/2014/main" id="{DEC8B1EE-3378-4197-B9D2-0D03DC1B247D}"/>
              </a:ext>
            </a:extLst>
          </p:cNvPr>
          <p:cNvSpPr/>
          <p:nvPr/>
        </p:nvSpPr>
        <p:spPr>
          <a:xfrm>
            <a:off x="8803287" y="1065029"/>
            <a:ext cx="474278" cy="481402"/>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60943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289FF-BCE4-4704-8E35-325DDF40F8F9}"/>
              </a:ext>
            </a:extLst>
          </p:cNvPr>
          <p:cNvSpPr>
            <a:spLocks noGrp="1"/>
          </p:cNvSpPr>
          <p:nvPr>
            <p:ph type="title"/>
          </p:nvPr>
        </p:nvSpPr>
        <p:spPr>
          <a:xfrm>
            <a:off x="838200" y="199662"/>
            <a:ext cx="10515600" cy="1097915"/>
          </a:xfrm>
        </p:spPr>
        <p:txBody>
          <a:bodyPr>
            <a:normAutofit/>
          </a:bodyPr>
          <a:lstStyle/>
          <a:p>
            <a:pPr algn="ctr"/>
            <a:r>
              <a:rPr lang="en-US" sz="4800" b="1" dirty="0">
                <a:solidFill>
                  <a:srgbClr val="4F2683"/>
                </a:solidFill>
                <a:latin typeface="Calibri" panose="020F0502020204030204" pitchFamily="34" charset="0"/>
                <a:cs typeface="Calibri" panose="020F0502020204030204" pitchFamily="34" charset="0"/>
              </a:rPr>
              <a:t>Cortisol</a:t>
            </a:r>
            <a:endParaRPr lang="en-CA" b="1" dirty="0">
              <a:solidFill>
                <a:srgbClr val="4F2683"/>
              </a:solidFill>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F3504490-203F-4C81-BA91-C9DBC4D311D1}"/>
              </a:ext>
            </a:extLst>
          </p:cNvPr>
          <p:cNvSpPr/>
          <p:nvPr/>
        </p:nvSpPr>
        <p:spPr>
          <a:xfrm>
            <a:off x="0" y="6015788"/>
            <a:ext cx="12192000" cy="842211"/>
          </a:xfrm>
          <a:prstGeom prst="rect">
            <a:avLst/>
          </a:prstGeom>
          <a:solidFill>
            <a:srgbClr val="4F26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306D8F3A-AD09-4BBB-A04C-73C1726F3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03" y="6092405"/>
            <a:ext cx="2905683" cy="688976"/>
          </a:xfrm>
          <a:prstGeom prst="rect">
            <a:avLst/>
          </a:prstGeom>
        </p:spPr>
      </p:pic>
      <p:graphicFrame>
        <p:nvGraphicFramePr>
          <p:cNvPr id="7" name="Diagram 6">
            <a:extLst>
              <a:ext uri="{FF2B5EF4-FFF2-40B4-BE49-F238E27FC236}">
                <a16:creationId xmlns:a16="http://schemas.microsoft.com/office/drawing/2014/main" id="{8A3D346E-8355-49CC-BFE1-5C830F077B7C}"/>
              </a:ext>
            </a:extLst>
          </p:cNvPr>
          <p:cNvGraphicFramePr/>
          <p:nvPr/>
        </p:nvGraphicFramePr>
        <p:xfrm>
          <a:off x="2916929" y="748619"/>
          <a:ext cx="6595945" cy="32403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5B987C66-7AC4-4E83-8353-C35F197ECB52}"/>
              </a:ext>
            </a:extLst>
          </p:cNvPr>
          <p:cNvSpPr txBox="1"/>
          <p:nvPr/>
        </p:nvSpPr>
        <p:spPr>
          <a:xfrm>
            <a:off x="838200" y="4730657"/>
            <a:ext cx="1051560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Cortisol is </a:t>
            </a:r>
            <a:r>
              <a:rPr lang="en-US" sz="2000" dirty="0">
                <a:solidFill>
                  <a:srgbClr val="FF0000"/>
                </a:solidFill>
              </a:rPr>
              <a:t>catabolic</a:t>
            </a:r>
            <a:r>
              <a:rPr lang="en-US" sz="2000" dirty="0"/>
              <a:t>: Break down larger molecules</a:t>
            </a:r>
          </a:p>
          <a:p>
            <a:pPr marL="342900" indent="-342900">
              <a:buFont typeface="Arial" panose="020B0604020202020204" pitchFamily="34" charset="0"/>
              <a:buChar char="•"/>
            </a:pPr>
            <a:r>
              <a:rPr lang="en-US" sz="2000" dirty="0"/>
              <a:t>Cortisol levels peak early morning and decline throughout the day</a:t>
            </a:r>
          </a:p>
          <a:p>
            <a:pPr marL="342900" indent="-342900">
              <a:buFont typeface="Arial" panose="020B0604020202020204" pitchFamily="34" charset="0"/>
              <a:buChar char="•"/>
            </a:pPr>
            <a:r>
              <a:rPr lang="en-US" sz="2000" dirty="0">
                <a:solidFill>
                  <a:srgbClr val="FF0000"/>
                </a:solidFill>
              </a:rPr>
              <a:t>Cushing’s disease (hypercortisolism)</a:t>
            </a:r>
            <a:r>
              <a:rPr lang="en-US" sz="2000" dirty="0"/>
              <a:t>: thinning skin, muscle wasting and weakness, stunted growth, increased infections, redistribution of fat tissue</a:t>
            </a:r>
          </a:p>
        </p:txBody>
      </p:sp>
      <p:sp>
        <p:nvSpPr>
          <p:cNvPr id="9" name="TextBox 8">
            <a:extLst>
              <a:ext uri="{FF2B5EF4-FFF2-40B4-BE49-F238E27FC236}">
                <a16:creationId xmlns:a16="http://schemas.microsoft.com/office/drawing/2014/main" id="{A488BC41-D25E-47AA-B0CB-76B0620AFE4C}"/>
              </a:ext>
            </a:extLst>
          </p:cNvPr>
          <p:cNvSpPr txBox="1"/>
          <p:nvPr/>
        </p:nvSpPr>
        <p:spPr>
          <a:xfrm>
            <a:off x="3035920" y="3626230"/>
            <a:ext cx="1812072" cy="646331"/>
          </a:xfrm>
          <a:prstGeom prst="rect">
            <a:avLst/>
          </a:prstGeom>
          <a:noFill/>
        </p:spPr>
        <p:txBody>
          <a:bodyPr wrap="square" rtlCol="0">
            <a:spAutoFit/>
          </a:bodyPr>
          <a:lstStyle/>
          <a:p>
            <a:pPr algn="ctr"/>
            <a:r>
              <a:rPr lang="en-US" dirty="0"/>
              <a:t>Proteins into amino acids</a:t>
            </a:r>
          </a:p>
        </p:txBody>
      </p:sp>
      <p:sp>
        <p:nvSpPr>
          <p:cNvPr id="10" name="TextBox 9">
            <a:extLst>
              <a:ext uri="{FF2B5EF4-FFF2-40B4-BE49-F238E27FC236}">
                <a16:creationId xmlns:a16="http://schemas.microsoft.com/office/drawing/2014/main" id="{6505240A-AE86-47EB-B54B-9D883CD78938}"/>
              </a:ext>
            </a:extLst>
          </p:cNvPr>
          <p:cNvSpPr txBox="1"/>
          <p:nvPr/>
        </p:nvSpPr>
        <p:spPr>
          <a:xfrm>
            <a:off x="4463275" y="3626230"/>
            <a:ext cx="2319454" cy="1200329"/>
          </a:xfrm>
          <a:prstGeom prst="rect">
            <a:avLst/>
          </a:prstGeom>
          <a:noFill/>
        </p:spPr>
        <p:txBody>
          <a:bodyPr wrap="square" rtlCol="0">
            <a:spAutoFit/>
          </a:bodyPr>
          <a:lstStyle/>
          <a:p>
            <a:pPr algn="ctr"/>
            <a:r>
              <a:rPr lang="en-US" dirty="0"/>
              <a:t>Form new glucose from amino acids, glycerol and other substrates</a:t>
            </a:r>
          </a:p>
        </p:txBody>
      </p:sp>
      <p:sp>
        <p:nvSpPr>
          <p:cNvPr id="11" name="TextBox 10">
            <a:extLst>
              <a:ext uri="{FF2B5EF4-FFF2-40B4-BE49-F238E27FC236}">
                <a16:creationId xmlns:a16="http://schemas.microsoft.com/office/drawing/2014/main" id="{3A7708A0-1984-4C50-B65C-7D513EF92C5B}"/>
              </a:ext>
            </a:extLst>
          </p:cNvPr>
          <p:cNvSpPr txBox="1"/>
          <p:nvPr/>
        </p:nvSpPr>
        <p:spPr>
          <a:xfrm>
            <a:off x="6472439" y="3626230"/>
            <a:ext cx="1633655" cy="923330"/>
          </a:xfrm>
          <a:prstGeom prst="rect">
            <a:avLst/>
          </a:prstGeom>
          <a:noFill/>
        </p:spPr>
        <p:txBody>
          <a:bodyPr wrap="square" rtlCol="0">
            <a:spAutoFit/>
          </a:bodyPr>
          <a:lstStyle/>
          <a:p>
            <a:pPr algn="ctr"/>
            <a:r>
              <a:rPr lang="en-US" dirty="0"/>
              <a:t>Triglycerides into glycerol and fatty acids</a:t>
            </a:r>
          </a:p>
        </p:txBody>
      </p:sp>
      <p:sp>
        <p:nvSpPr>
          <p:cNvPr id="12" name="TextBox 11">
            <a:extLst>
              <a:ext uri="{FF2B5EF4-FFF2-40B4-BE49-F238E27FC236}">
                <a16:creationId xmlns:a16="http://schemas.microsoft.com/office/drawing/2014/main" id="{D68AF3DC-81E1-4404-829A-6EB380FA6C03}"/>
              </a:ext>
            </a:extLst>
          </p:cNvPr>
          <p:cNvSpPr txBox="1"/>
          <p:nvPr/>
        </p:nvSpPr>
        <p:spPr>
          <a:xfrm>
            <a:off x="8041779" y="3627697"/>
            <a:ext cx="1633655" cy="923330"/>
          </a:xfrm>
          <a:prstGeom prst="rect">
            <a:avLst/>
          </a:prstGeom>
          <a:noFill/>
        </p:spPr>
        <p:txBody>
          <a:bodyPr wrap="square" rtlCol="0">
            <a:spAutoFit/>
          </a:bodyPr>
          <a:lstStyle/>
          <a:p>
            <a:pPr algn="ctr"/>
            <a:r>
              <a:rPr lang="en-US" dirty="0"/>
              <a:t>Decrease inflammatory mediators</a:t>
            </a:r>
          </a:p>
        </p:txBody>
      </p:sp>
    </p:spTree>
    <p:extLst>
      <p:ext uri="{BB962C8B-B14F-4D97-AF65-F5344CB8AC3E}">
        <p14:creationId xmlns:p14="http://schemas.microsoft.com/office/powerpoint/2010/main" val="4264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289FF-BCE4-4704-8E35-325DDF40F8F9}"/>
              </a:ext>
            </a:extLst>
          </p:cNvPr>
          <p:cNvSpPr>
            <a:spLocks noGrp="1"/>
          </p:cNvSpPr>
          <p:nvPr>
            <p:ph type="title"/>
          </p:nvPr>
        </p:nvSpPr>
        <p:spPr>
          <a:xfrm>
            <a:off x="838200" y="199662"/>
            <a:ext cx="10515600" cy="1097915"/>
          </a:xfrm>
        </p:spPr>
        <p:txBody>
          <a:bodyPr/>
          <a:lstStyle/>
          <a:p>
            <a:pPr algn="ctr"/>
            <a:r>
              <a:rPr lang="en-US" sz="4800" b="1" dirty="0">
                <a:solidFill>
                  <a:srgbClr val="4F2683"/>
                </a:solidFill>
                <a:latin typeface="Calibri" panose="020F0502020204030204" pitchFamily="34" charset="0"/>
                <a:cs typeface="Calibri" panose="020F0502020204030204" pitchFamily="34" charset="0"/>
              </a:rPr>
              <a:t>Hormones</a:t>
            </a:r>
            <a:endParaRPr lang="en-CA" b="1" dirty="0">
              <a:solidFill>
                <a:srgbClr val="4F2683"/>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5E9031E-8B74-4CC0-9372-753BF492B5DC}"/>
              </a:ext>
            </a:extLst>
          </p:cNvPr>
          <p:cNvSpPr>
            <a:spLocks noGrp="1"/>
          </p:cNvSpPr>
          <p:nvPr>
            <p:ph idx="1"/>
          </p:nvPr>
        </p:nvSpPr>
        <p:spPr>
          <a:xfrm>
            <a:off x="685800" y="1104900"/>
            <a:ext cx="8470900" cy="4834269"/>
          </a:xfrm>
        </p:spPr>
        <p:txBody>
          <a:bodyPr>
            <a:normAutofit fontScale="92500" lnSpcReduction="10000"/>
          </a:bodyPr>
          <a:lstStyle/>
          <a:p>
            <a:pPr marL="0" indent="0">
              <a:buNone/>
            </a:pPr>
            <a:r>
              <a:rPr lang="en-US" sz="3200" dirty="0">
                <a:solidFill>
                  <a:srgbClr val="FF0000"/>
                </a:solidFill>
              </a:rPr>
              <a:t>Aldosterone</a:t>
            </a:r>
          </a:p>
          <a:p>
            <a:r>
              <a:rPr lang="en-US" sz="2400" dirty="0"/>
              <a:t>Released by the </a:t>
            </a:r>
            <a:r>
              <a:rPr lang="en-US" sz="2400" dirty="0">
                <a:solidFill>
                  <a:srgbClr val="FF0000"/>
                </a:solidFill>
              </a:rPr>
              <a:t>adrenal cortex </a:t>
            </a:r>
            <a:r>
              <a:rPr lang="en-US" sz="2400" dirty="0"/>
              <a:t>and is a </a:t>
            </a:r>
            <a:r>
              <a:rPr lang="en-US" sz="2400" dirty="0">
                <a:solidFill>
                  <a:srgbClr val="FF0000"/>
                </a:solidFill>
              </a:rPr>
              <a:t>mineralocorticoid</a:t>
            </a:r>
          </a:p>
          <a:p>
            <a:pPr>
              <a:buClr>
                <a:schemeClr val="tx1"/>
              </a:buClr>
            </a:pPr>
            <a:r>
              <a:rPr lang="en-US" sz="2400" dirty="0">
                <a:solidFill>
                  <a:srgbClr val="FF0000"/>
                </a:solidFill>
              </a:rPr>
              <a:t>Angiotensin II </a:t>
            </a:r>
            <a:r>
              <a:rPr lang="en-US" sz="2400" dirty="0"/>
              <a:t>hormone that stimulates aldosterone release</a:t>
            </a:r>
          </a:p>
          <a:p>
            <a:r>
              <a:rPr lang="en-US" sz="2400" dirty="0"/>
              <a:t>Not from hypothalamus, comes from the </a:t>
            </a:r>
            <a:r>
              <a:rPr lang="en-US" sz="2400" dirty="0">
                <a:solidFill>
                  <a:srgbClr val="FF0000"/>
                </a:solidFill>
              </a:rPr>
              <a:t>renin-angiotensin-aldosterone system (RAAS)</a:t>
            </a:r>
          </a:p>
          <a:p>
            <a:pPr lvl="1"/>
            <a:r>
              <a:rPr lang="en-US" sz="2000" dirty="0"/>
              <a:t>RAAS upregulates when blood pressure low (sodium reabsorption)</a:t>
            </a:r>
          </a:p>
          <a:p>
            <a:pPr lvl="1"/>
            <a:r>
              <a:rPr lang="en-US" sz="2000" dirty="0"/>
              <a:t>More sodium within the blood would increase the osmolarity (thus more water would flow into the blood and increase pressure)</a:t>
            </a:r>
          </a:p>
          <a:p>
            <a:pPr marL="0" indent="0">
              <a:buNone/>
            </a:pPr>
            <a:r>
              <a:rPr lang="en-US" sz="3200" dirty="0">
                <a:solidFill>
                  <a:srgbClr val="FF0000"/>
                </a:solidFill>
              </a:rPr>
              <a:t>Epinephrine</a:t>
            </a:r>
          </a:p>
          <a:p>
            <a:r>
              <a:rPr lang="en-US" sz="2400" dirty="0"/>
              <a:t>Released by the </a:t>
            </a:r>
            <a:r>
              <a:rPr lang="en-US" sz="2400" dirty="0">
                <a:solidFill>
                  <a:srgbClr val="FF0000"/>
                </a:solidFill>
              </a:rPr>
              <a:t>medulla </a:t>
            </a:r>
            <a:r>
              <a:rPr lang="en-US" sz="2400" dirty="0"/>
              <a:t>and is a </a:t>
            </a:r>
            <a:r>
              <a:rPr lang="en-US" sz="2400" dirty="0">
                <a:solidFill>
                  <a:srgbClr val="FF0000"/>
                </a:solidFill>
              </a:rPr>
              <a:t>catecholamine</a:t>
            </a:r>
          </a:p>
          <a:p>
            <a:pPr>
              <a:buClr>
                <a:schemeClr val="tx1"/>
              </a:buClr>
            </a:pPr>
            <a:r>
              <a:rPr lang="en-US" sz="2400" dirty="0">
                <a:solidFill>
                  <a:srgbClr val="FF0000"/>
                </a:solidFill>
              </a:rPr>
              <a:t>Sympathetic nervous system triggers</a:t>
            </a:r>
            <a:r>
              <a:rPr lang="en-US" sz="2400" dirty="0"/>
              <a:t> epinephrine for release</a:t>
            </a:r>
            <a:endParaRPr lang="en-US" sz="2000" dirty="0"/>
          </a:p>
          <a:p>
            <a:r>
              <a:rPr lang="en-US" sz="2000" dirty="0"/>
              <a:t>Target effects: increase gluconeogenesis, increase heart rate, relaxes lung airways and increases blood pressure (constrict vessels)</a:t>
            </a:r>
            <a:endParaRPr lang="en-US" sz="2400" dirty="0"/>
          </a:p>
        </p:txBody>
      </p:sp>
      <p:sp>
        <p:nvSpPr>
          <p:cNvPr id="4" name="Rectangle 3">
            <a:extLst>
              <a:ext uri="{FF2B5EF4-FFF2-40B4-BE49-F238E27FC236}">
                <a16:creationId xmlns:a16="http://schemas.microsoft.com/office/drawing/2014/main" id="{F3504490-203F-4C81-BA91-C9DBC4D311D1}"/>
              </a:ext>
            </a:extLst>
          </p:cNvPr>
          <p:cNvSpPr/>
          <p:nvPr/>
        </p:nvSpPr>
        <p:spPr>
          <a:xfrm>
            <a:off x="0" y="6015788"/>
            <a:ext cx="12192000" cy="842211"/>
          </a:xfrm>
          <a:prstGeom prst="rect">
            <a:avLst/>
          </a:prstGeom>
          <a:solidFill>
            <a:srgbClr val="4F26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306D8F3A-AD09-4BBB-A04C-73C1726F3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03" y="6092405"/>
            <a:ext cx="2905683" cy="688976"/>
          </a:xfrm>
          <a:prstGeom prst="rect">
            <a:avLst/>
          </a:prstGeom>
        </p:spPr>
      </p:pic>
      <p:pic>
        <p:nvPicPr>
          <p:cNvPr id="9" name="Picture 8">
            <a:extLst>
              <a:ext uri="{FF2B5EF4-FFF2-40B4-BE49-F238E27FC236}">
                <a16:creationId xmlns:a16="http://schemas.microsoft.com/office/drawing/2014/main" id="{E0C7311F-6A1B-4B15-BF0B-2610E55674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8103" y="936223"/>
            <a:ext cx="2884726" cy="2327830"/>
          </a:xfrm>
          <a:prstGeom prst="rect">
            <a:avLst/>
          </a:prstGeom>
        </p:spPr>
      </p:pic>
      <p:pic>
        <p:nvPicPr>
          <p:cNvPr id="10" name="Picture 9">
            <a:extLst>
              <a:ext uri="{FF2B5EF4-FFF2-40B4-BE49-F238E27FC236}">
                <a16:creationId xmlns:a16="http://schemas.microsoft.com/office/drawing/2014/main" id="{6BE1743C-A5AA-4EC9-90B7-831B39C9EC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9692" y="3634984"/>
            <a:ext cx="2926640" cy="2361650"/>
          </a:xfrm>
          <a:prstGeom prst="rect">
            <a:avLst/>
          </a:prstGeom>
        </p:spPr>
      </p:pic>
      <p:sp>
        <p:nvSpPr>
          <p:cNvPr id="11" name="TextBox 10">
            <a:extLst>
              <a:ext uri="{FF2B5EF4-FFF2-40B4-BE49-F238E27FC236}">
                <a16:creationId xmlns:a16="http://schemas.microsoft.com/office/drawing/2014/main" id="{7650B398-1F65-4692-93C6-E4629936008C}"/>
              </a:ext>
            </a:extLst>
          </p:cNvPr>
          <p:cNvSpPr txBox="1"/>
          <p:nvPr/>
        </p:nvSpPr>
        <p:spPr>
          <a:xfrm>
            <a:off x="10866325" y="5661813"/>
            <a:ext cx="1170513" cy="369332"/>
          </a:xfrm>
          <a:prstGeom prst="rect">
            <a:avLst/>
          </a:prstGeom>
          <a:noFill/>
        </p:spPr>
        <p:txBody>
          <a:bodyPr wrap="square" rtlCol="0">
            <a:spAutoFit/>
          </a:bodyPr>
          <a:lstStyle/>
          <a:p>
            <a:pPr algn="ctr"/>
            <a:r>
              <a:rPr lang="en-CA" b="1" dirty="0"/>
              <a:t>Medulla</a:t>
            </a:r>
          </a:p>
        </p:txBody>
      </p:sp>
      <p:sp>
        <p:nvSpPr>
          <p:cNvPr id="12" name="TextBox 11">
            <a:extLst>
              <a:ext uri="{FF2B5EF4-FFF2-40B4-BE49-F238E27FC236}">
                <a16:creationId xmlns:a16="http://schemas.microsoft.com/office/drawing/2014/main" id="{340B3E4C-1226-445F-B60B-831D29ADB6B6}"/>
              </a:ext>
            </a:extLst>
          </p:cNvPr>
          <p:cNvSpPr txBox="1"/>
          <p:nvPr/>
        </p:nvSpPr>
        <p:spPr>
          <a:xfrm>
            <a:off x="10670758" y="1196186"/>
            <a:ext cx="1366080" cy="646331"/>
          </a:xfrm>
          <a:prstGeom prst="rect">
            <a:avLst/>
          </a:prstGeom>
          <a:noFill/>
        </p:spPr>
        <p:txBody>
          <a:bodyPr wrap="none" rtlCol="0">
            <a:spAutoFit/>
          </a:bodyPr>
          <a:lstStyle/>
          <a:p>
            <a:pPr algn="ctr"/>
            <a:r>
              <a:rPr lang="en-CA" b="1" dirty="0"/>
              <a:t>Zona </a:t>
            </a:r>
          </a:p>
          <a:p>
            <a:pPr algn="ctr"/>
            <a:r>
              <a:rPr lang="en-CA" b="1" dirty="0"/>
              <a:t>glomerulosa</a:t>
            </a:r>
          </a:p>
        </p:txBody>
      </p:sp>
    </p:spTree>
    <p:extLst>
      <p:ext uri="{BB962C8B-B14F-4D97-AF65-F5344CB8AC3E}">
        <p14:creationId xmlns:p14="http://schemas.microsoft.com/office/powerpoint/2010/main" val="180562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289FF-BCE4-4704-8E35-325DDF40F8F9}"/>
              </a:ext>
            </a:extLst>
          </p:cNvPr>
          <p:cNvSpPr>
            <a:spLocks noGrp="1"/>
          </p:cNvSpPr>
          <p:nvPr>
            <p:ph type="title"/>
          </p:nvPr>
        </p:nvSpPr>
        <p:spPr>
          <a:xfrm>
            <a:off x="838200" y="199662"/>
            <a:ext cx="10515600" cy="1097915"/>
          </a:xfrm>
        </p:spPr>
        <p:txBody>
          <a:bodyPr>
            <a:normAutofit/>
          </a:bodyPr>
          <a:lstStyle/>
          <a:p>
            <a:pPr algn="ctr"/>
            <a:r>
              <a:rPr lang="en-US" sz="4800" b="1" dirty="0">
                <a:solidFill>
                  <a:srgbClr val="4F2683"/>
                </a:solidFill>
                <a:latin typeface="Calibri" panose="020F0502020204030204" pitchFamily="34" charset="0"/>
                <a:cs typeface="Calibri" panose="020F0502020204030204" pitchFamily="34" charset="0"/>
              </a:rPr>
              <a:t>Pancreas</a:t>
            </a:r>
            <a:endParaRPr lang="en-CA" b="1" dirty="0">
              <a:solidFill>
                <a:srgbClr val="4F2683"/>
              </a:solidFill>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F3504490-203F-4C81-BA91-C9DBC4D311D1}"/>
              </a:ext>
            </a:extLst>
          </p:cNvPr>
          <p:cNvSpPr/>
          <p:nvPr/>
        </p:nvSpPr>
        <p:spPr>
          <a:xfrm>
            <a:off x="0" y="6015788"/>
            <a:ext cx="12192000" cy="842211"/>
          </a:xfrm>
          <a:prstGeom prst="rect">
            <a:avLst/>
          </a:prstGeom>
          <a:solidFill>
            <a:srgbClr val="4F26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306D8F3A-AD09-4BBB-A04C-73C1726F3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03" y="6092405"/>
            <a:ext cx="2905683" cy="688976"/>
          </a:xfrm>
          <a:prstGeom prst="rect">
            <a:avLst/>
          </a:prstGeom>
        </p:spPr>
      </p:pic>
      <p:graphicFrame>
        <p:nvGraphicFramePr>
          <p:cNvPr id="7" name="Table 6">
            <a:extLst>
              <a:ext uri="{FF2B5EF4-FFF2-40B4-BE49-F238E27FC236}">
                <a16:creationId xmlns:a16="http://schemas.microsoft.com/office/drawing/2014/main" id="{EED5FD63-325B-4B26-ABAA-167F90661276}"/>
              </a:ext>
            </a:extLst>
          </p:cNvPr>
          <p:cNvGraphicFramePr>
            <a:graphicFrameLocks noGrp="1"/>
          </p:cNvGraphicFramePr>
          <p:nvPr/>
        </p:nvGraphicFramePr>
        <p:xfrm>
          <a:off x="2628126" y="2003343"/>
          <a:ext cx="6672611" cy="2851313"/>
        </p:xfrm>
        <a:graphic>
          <a:graphicData uri="http://schemas.openxmlformats.org/drawingml/2006/table">
            <a:tbl>
              <a:tblPr firstRow="1" bandRow="1">
                <a:tableStyleId>{5C22544A-7EE6-4342-B048-85BDC9FD1C3A}</a:tableStyleId>
              </a:tblPr>
              <a:tblGrid>
                <a:gridCol w="1540986">
                  <a:extLst>
                    <a:ext uri="{9D8B030D-6E8A-4147-A177-3AD203B41FA5}">
                      <a16:colId xmlns:a16="http://schemas.microsoft.com/office/drawing/2014/main" val="2344617614"/>
                    </a:ext>
                  </a:extLst>
                </a:gridCol>
                <a:gridCol w="2377273">
                  <a:extLst>
                    <a:ext uri="{9D8B030D-6E8A-4147-A177-3AD203B41FA5}">
                      <a16:colId xmlns:a16="http://schemas.microsoft.com/office/drawing/2014/main" val="3595674797"/>
                    </a:ext>
                  </a:extLst>
                </a:gridCol>
                <a:gridCol w="2754352">
                  <a:extLst>
                    <a:ext uri="{9D8B030D-6E8A-4147-A177-3AD203B41FA5}">
                      <a16:colId xmlns:a16="http://schemas.microsoft.com/office/drawing/2014/main" val="4124753806"/>
                    </a:ext>
                  </a:extLst>
                </a:gridCol>
              </a:tblGrid>
              <a:tr h="580553">
                <a:tc>
                  <a:txBody>
                    <a:bodyPr/>
                    <a:lstStyle/>
                    <a:p>
                      <a:pPr algn="ctr"/>
                      <a:endParaRPr lang="en-US" sz="1600" b="1" dirty="0"/>
                    </a:p>
                  </a:txBody>
                  <a:tcPr/>
                </a:tc>
                <a:tc>
                  <a:txBody>
                    <a:bodyPr/>
                    <a:lstStyle/>
                    <a:p>
                      <a:pPr algn="ctr"/>
                      <a:r>
                        <a:rPr lang="en-US" sz="1600" b="1" dirty="0"/>
                        <a:t>Glucagon</a:t>
                      </a:r>
                    </a:p>
                  </a:txBody>
                  <a:tcPr anchor="ctr"/>
                </a:tc>
                <a:tc>
                  <a:txBody>
                    <a:bodyPr/>
                    <a:lstStyle/>
                    <a:p>
                      <a:pPr algn="ctr"/>
                      <a:r>
                        <a:rPr lang="en-US" sz="1600" b="1" dirty="0"/>
                        <a:t>Insulin</a:t>
                      </a:r>
                    </a:p>
                  </a:txBody>
                  <a:tcPr anchor="ctr"/>
                </a:tc>
                <a:extLst>
                  <a:ext uri="{0D108BD9-81ED-4DB2-BD59-A6C34878D82A}">
                    <a16:rowId xmlns:a16="http://schemas.microsoft.com/office/drawing/2014/main" val="903756487"/>
                  </a:ext>
                </a:extLst>
              </a:tr>
              <a:tr h="370840">
                <a:tc>
                  <a:txBody>
                    <a:bodyPr/>
                    <a:lstStyle/>
                    <a:p>
                      <a:pPr algn="ctr"/>
                      <a:r>
                        <a:rPr lang="en-US" sz="1600" b="1" dirty="0"/>
                        <a:t>Tissue</a:t>
                      </a:r>
                    </a:p>
                  </a:txBody>
                  <a:tcPr anchor="ctr"/>
                </a:tc>
                <a:tc>
                  <a:txBody>
                    <a:bodyPr/>
                    <a:lstStyle/>
                    <a:p>
                      <a:pPr algn="ctr"/>
                      <a:r>
                        <a:rPr lang="en-US" sz="1600" dirty="0"/>
                        <a:t>Islet of Langerhans</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t>Islet of Langerhans</a:t>
                      </a:r>
                    </a:p>
                  </a:txBody>
                  <a:tcPr anchor="ctr"/>
                </a:tc>
                <a:extLst>
                  <a:ext uri="{0D108BD9-81ED-4DB2-BD59-A6C34878D82A}">
                    <a16:rowId xmlns:a16="http://schemas.microsoft.com/office/drawing/2014/main" val="3846757504"/>
                  </a:ext>
                </a:extLst>
              </a:tr>
              <a:tr h="370840">
                <a:tc>
                  <a:txBody>
                    <a:bodyPr/>
                    <a:lstStyle/>
                    <a:p>
                      <a:pPr algn="ctr"/>
                      <a:r>
                        <a:rPr lang="en-US" sz="1600" b="1" dirty="0"/>
                        <a:t>Made by</a:t>
                      </a:r>
                    </a:p>
                  </a:txBody>
                  <a:tcPr anchor="ctr"/>
                </a:tc>
                <a:tc>
                  <a:txBody>
                    <a:bodyPr/>
                    <a:lstStyle/>
                    <a:p>
                      <a:pPr algn="ctr"/>
                      <a:r>
                        <a:rPr lang="el-GR" sz="1600" dirty="0"/>
                        <a:t>α</a:t>
                      </a:r>
                      <a:r>
                        <a:rPr lang="en-US" sz="1600" dirty="0"/>
                        <a:t>- cells</a:t>
                      </a:r>
                    </a:p>
                  </a:txBody>
                  <a:tcPr anchor="ctr"/>
                </a:tc>
                <a:tc>
                  <a:txBody>
                    <a:bodyPr/>
                    <a:lstStyle/>
                    <a:p>
                      <a:pPr algn="ctr"/>
                      <a:r>
                        <a:rPr lang="el-GR" sz="1600" dirty="0"/>
                        <a:t>β</a:t>
                      </a:r>
                      <a:r>
                        <a:rPr lang="en-US" sz="1600" dirty="0"/>
                        <a:t>- cells</a:t>
                      </a:r>
                    </a:p>
                  </a:txBody>
                  <a:tcPr anchor="ctr"/>
                </a:tc>
                <a:extLst>
                  <a:ext uri="{0D108BD9-81ED-4DB2-BD59-A6C34878D82A}">
                    <a16:rowId xmlns:a16="http://schemas.microsoft.com/office/drawing/2014/main" val="3158533116"/>
                  </a:ext>
                </a:extLst>
              </a:tr>
              <a:tr h="370840">
                <a:tc>
                  <a:txBody>
                    <a:bodyPr/>
                    <a:lstStyle/>
                    <a:p>
                      <a:pPr algn="ctr"/>
                      <a:r>
                        <a:rPr lang="en-US" sz="1600" b="1" dirty="0"/>
                        <a:t>Stimulus</a:t>
                      </a:r>
                    </a:p>
                  </a:txBody>
                  <a:tcPr anchor="ctr"/>
                </a:tc>
                <a:tc>
                  <a:txBody>
                    <a:bodyPr/>
                    <a:lstStyle/>
                    <a:p>
                      <a:pPr algn="ctr"/>
                      <a:r>
                        <a:rPr lang="en-US" sz="1600" dirty="0"/>
                        <a:t>Blood glucose </a:t>
                      </a:r>
                    </a:p>
                    <a:p>
                      <a:pPr algn="ctr"/>
                      <a:r>
                        <a:rPr lang="en-US" sz="1600" dirty="0"/>
                        <a:t>Hypoglycemia</a:t>
                      </a:r>
                    </a:p>
                  </a:txBody>
                  <a:tcPr anchor="ctr"/>
                </a:tc>
                <a:tc>
                  <a:txBody>
                    <a:bodyPr/>
                    <a:lstStyle/>
                    <a:p>
                      <a:pPr algn="ctr"/>
                      <a:r>
                        <a:rPr lang="en-US" sz="1600" dirty="0"/>
                        <a:t>   Blood glucose</a:t>
                      </a:r>
                    </a:p>
                    <a:p>
                      <a:pPr algn="ctr"/>
                      <a:r>
                        <a:rPr lang="en-US" sz="1600" dirty="0"/>
                        <a:t>Hyperglycemia</a:t>
                      </a:r>
                    </a:p>
                  </a:txBody>
                  <a:tcPr anchor="ctr"/>
                </a:tc>
                <a:extLst>
                  <a:ext uri="{0D108BD9-81ED-4DB2-BD59-A6C34878D82A}">
                    <a16:rowId xmlns:a16="http://schemas.microsoft.com/office/drawing/2014/main" val="2867001825"/>
                  </a:ext>
                </a:extLst>
              </a:tr>
              <a:tr h="370840">
                <a:tc>
                  <a:txBody>
                    <a:bodyPr/>
                    <a:lstStyle/>
                    <a:p>
                      <a:pPr algn="ctr"/>
                      <a:r>
                        <a:rPr lang="en-US" sz="1600" b="1" dirty="0"/>
                        <a:t>Effect</a:t>
                      </a:r>
                    </a:p>
                  </a:txBody>
                  <a:tcPr anchor="ctr"/>
                </a:tc>
                <a:tc>
                  <a:txBody>
                    <a:bodyPr/>
                    <a:lstStyle/>
                    <a:p>
                      <a:pPr algn="ctr"/>
                      <a:r>
                        <a:rPr lang="en-US" sz="1600" dirty="0"/>
                        <a:t>Blood glucose </a:t>
                      </a:r>
                    </a:p>
                    <a:p>
                      <a:pPr algn="ctr"/>
                      <a:r>
                        <a:rPr lang="en-US" sz="1600" dirty="0"/>
                        <a:t>(cells release glucose)</a:t>
                      </a:r>
                    </a:p>
                  </a:txBody>
                  <a:tcPr anchor="ctr"/>
                </a:tc>
                <a:tc>
                  <a:txBody>
                    <a:bodyPr/>
                    <a:lstStyle/>
                    <a:p>
                      <a:pPr algn="ctr"/>
                      <a:r>
                        <a:rPr lang="en-US" sz="1600" dirty="0"/>
                        <a:t>Blood glucose </a:t>
                      </a:r>
                    </a:p>
                    <a:p>
                      <a:pPr algn="ctr"/>
                      <a:r>
                        <a:rPr lang="en-US" sz="1600" dirty="0"/>
                        <a:t>(cells take up glucose)</a:t>
                      </a:r>
                    </a:p>
                  </a:txBody>
                  <a:tcPr anchor="ctr"/>
                </a:tc>
                <a:extLst>
                  <a:ext uri="{0D108BD9-81ED-4DB2-BD59-A6C34878D82A}">
                    <a16:rowId xmlns:a16="http://schemas.microsoft.com/office/drawing/2014/main" val="2310982159"/>
                  </a:ext>
                </a:extLst>
              </a:tr>
              <a:tr h="370840">
                <a:tc>
                  <a:txBody>
                    <a:bodyPr/>
                    <a:lstStyle/>
                    <a:p>
                      <a:pPr algn="ctr"/>
                      <a:r>
                        <a:rPr lang="en-US" sz="1600" b="1" dirty="0"/>
                        <a:t>Class</a:t>
                      </a:r>
                    </a:p>
                  </a:txBody>
                  <a:tcPr anchor="ctr"/>
                </a:tc>
                <a:tc>
                  <a:txBody>
                    <a:bodyPr/>
                    <a:lstStyle/>
                    <a:p>
                      <a:pPr algn="ctr"/>
                      <a:r>
                        <a:rPr lang="en-US" sz="1600" dirty="0"/>
                        <a:t>Peptide</a:t>
                      </a:r>
                    </a:p>
                  </a:txBody>
                  <a:tcPr anchor="ctr"/>
                </a:tc>
                <a:tc>
                  <a:txBody>
                    <a:bodyPr/>
                    <a:lstStyle/>
                    <a:p>
                      <a:pPr algn="ctr"/>
                      <a:r>
                        <a:rPr lang="en-US" sz="1600" dirty="0"/>
                        <a:t>Peptide</a:t>
                      </a:r>
                    </a:p>
                  </a:txBody>
                  <a:tcPr anchor="ctr"/>
                </a:tc>
                <a:extLst>
                  <a:ext uri="{0D108BD9-81ED-4DB2-BD59-A6C34878D82A}">
                    <a16:rowId xmlns:a16="http://schemas.microsoft.com/office/drawing/2014/main" val="3716867632"/>
                  </a:ext>
                </a:extLst>
              </a:tr>
            </a:tbl>
          </a:graphicData>
        </a:graphic>
      </p:graphicFrame>
      <p:sp>
        <p:nvSpPr>
          <p:cNvPr id="8" name="Down Arrow 3">
            <a:extLst>
              <a:ext uri="{FF2B5EF4-FFF2-40B4-BE49-F238E27FC236}">
                <a16:creationId xmlns:a16="http://schemas.microsoft.com/office/drawing/2014/main" id="{EDEE4FE6-C658-4F5C-BB54-4D4D874E68F4}"/>
              </a:ext>
            </a:extLst>
          </p:cNvPr>
          <p:cNvSpPr/>
          <p:nvPr/>
        </p:nvSpPr>
        <p:spPr>
          <a:xfrm rot="10800000">
            <a:off x="7204308" y="3381917"/>
            <a:ext cx="144966" cy="234176"/>
          </a:xfrm>
          <a:prstGeom prst="downArrow">
            <a:avLst/>
          </a:prstGeom>
          <a:solidFill>
            <a:srgbClr val="3C1B71"/>
          </a:solidFill>
          <a:ln>
            <a:solidFill>
              <a:srgbClr val="3C1B7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Down Arrow 5">
            <a:extLst>
              <a:ext uri="{FF2B5EF4-FFF2-40B4-BE49-F238E27FC236}">
                <a16:creationId xmlns:a16="http://schemas.microsoft.com/office/drawing/2014/main" id="{593B83A4-BA05-4275-B755-FDC0B5650BDB}"/>
              </a:ext>
            </a:extLst>
          </p:cNvPr>
          <p:cNvSpPr/>
          <p:nvPr/>
        </p:nvSpPr>
        <p:spPr>
          <a:xfrm rot="10800000">
            <a:off x="4611696" y="3958327"/>
            <a:ext cx="144966" cy="234176"/>
          </a:xfrm>
          <a:prstGeom prst="downArrow">
            <a:avLst/>
          </a:prstGeom>
          <a:solidFill>
            <a:srgbClr val="3C1B71"/>
          </a:solidFill>
          <a:ln>
            <a:solidFill>
              <a:srgbClr val="3C1B7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Down Arrow 6">
            <a:extLst>
              <a:ext uri="{FF2B5EF4-FFF2-40B4-BE49-F238E27FC236}">
                <a16:creationId xmlns:a16="http://schemas.microsoft.com/office/drawing/2014/main" id="{4670C278-1C12-49C5-9335-B2C8DAC13109}"/>
              </a:ext>
            </a:extLst>
          </p:cNvPr>
          <p:cNvSpPr/>
          <p:nvPr/>
        </p:nvSpPr>
        <p:spPr>
          <a:xfrm>
            <a:off x="4570762" y="3381920"/>
            <a:ext cx="144966" cy="234176"/>
          </a:xfrm>
          <a:prstGeom prst="downArrow">
            <a:avLst/>
          </a:prstGeom>
          <a:solidFill>
            <a:srgbClr val="3C1B71"/>
          </a:solidFill>
          <a:ln>
            <a:solidFill>
              <a:srgbClr val="3C1B7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own Arrow 7">
            <a:extLst>
              <a:ext uri="{FF2B5EF4-FFF2-40B4-BE49-F238E27FC236}">
                <a16:creationId xmlns:a16="http://schemas.microsoft.com/office/drawing/2014/main" id="{D757E6A1-749E-4A6C-8272-206EA656528E}"/>
              </a:ext>
            </a:extLst>
          </p:cNvPr>
          <p:cNvSpPr/>
          <p:nvPr/>
        </p:nvSpPr>
        <p:spPr>
          <a:xfrm>
            <a:off x="7170721" y="3968961"/>
            <a:ext cx="144966" cy="234176"/>
          </a:xfrm>
          <a:prstGeom prst="downArrow">
            <a:avLst/>
          </a:prstGeom>
          <a:solidFill>
            <a:srgbClr val="3C1B71"/>
          </a:solidFill>
          <a:ln>
            <a:solidFill>
              <a:srgbClr val="3C1B7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D95E377-9A18-4ADE-B468-7499F7F7492E}"/>
              </a:ext>
            </a:extLst>
          </p:cNvPr>
          <p:cNvSpPr txBox="1"/>
          <p:nvPr/>
        </p:nvSpPr>
        <p:spPr>
          <a:xfrm>
            <a:off x="4119560" y="5098757"/>
            <a:ext cx="3952879" cy="461665"/>
          </a:xfrm>
          <a:prstGeom prst="rect">
            <a:avLst/>
          </a:prstGeom>
          <a:noFill/>
        </p:spPr>
        <p:txBody>
          <a:bodyPr wrap="square" rtlCol="0">
            <a:spAutoFit/>
          </a:bodyPr>
          <a:lstStyle/>
          <a:p>
            <a:pPr algn="ctr"/>
            <a:r>
              <a:rPr lang="en-CA" sz="2400" b="1" dirty="0"/>
              <a:t>Antagonistic Effect</a:t>
            </a:r>
          </a:p>
        </p:txBody>
      </p:sp>
    </p:spTree>
    <p:extLst>
      <p:ext uri="{BB962C8B-B14F-4D97-AF65-F5344CB8AC3E}">
        <p14:creationId xmlns:p14="http://schemas.microsoft.com/office/powerpoint/2010/main" val="4143828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289FF-BCE4-4704-8E35-325DDF40F8F9}"/>
              </a:ext>
            </a:extLst>
          </p:cNvPr>
          <p:cNvSpPr>
            <a:spLocks noGrp="1"/>
          </p:cNvSpPr>
          <p:nvPr>
            <p:ph type="title"/>
          </p:nvPr>
        </p:nvSpPr>
        <p:spPr>
          <a:xfrm>
            <a:off x="838200" y="199662"/>
            <a:ext cx="10515600" cy="1097915"/>
          </a:xfrm>
        </p:spPr>
        <p:txBody>
          <a:bodyPr/>
          <a:lstStyle/>
          <a:p>
            <a:pPr algn="ctr"/>
            <a:r>
              <a:rPr lang="en-CA" sz="4800" b="1" dirty="0">
                <a:solidFill>
                  <a:srgbClr val="4F2683"/>
                </a:solidFill>
                <a:latin typeface="Calibri" panose="020F0502020204030204" pitchFamily="34" charset="0"/>
                <a:cs typeface="Calibri" panose="020F0502020204030204" pitchFamily="34" charset="0"/>
              </a:rPr>
              <a:t>Next Tutorial (Nov 12</a:t>
            </a:r>
            <a:r>
              <a:rPr lang="en-CA" sz="4800" b="1" baseline="30000" dirty="0">
                <a:solidFill>
                  <a:srgbClr val="4F2683"/>
                </a:solidFill>
                <a:latin typeface="Calibri" panose="020F0502020204030204" pitchFamily="34" charset="0"/>
                <a:cs typeface="Calibri" panose="020F0502020204030204" pitchFamily="34" charset="0"/>
              </a:rPr>
              <a:t>th</a:t>
            </a:r>
            <a:r>
              <a:rPr lang="en-CA" sz="4800" b="1" dirty="0">
                <a:solidFill>
                  <a:srgbClr val="4F2683"/>
                </a:solidFill>
                <a:latin typeface="Calibri" panose="020F0502020204030204" pitchFamily="34" charset="0"/>
                <a:cs typeface="Calibri" panose="020F0502020204030204" pitchFamily="34" charset="0"/>
              </a:rPr>
              <a:t>)</a:t>
            </a:r>
            <a:endParaRPr lang="en-CA" b="1" dirty="0">
              <a:solidFill>
                <a:srgbClr val="4F2683"/>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5E9031E-8B74-4CC0-9372-753BF492B5DC}"/>
              </a:ext>
            </a:extLst>
          </p:cNvPr>
          <p:cNvSpPr>
            <a:spLocks noGrp="1"/>
          </p:cNvSpPr>
          <p:nvPr>
            <p:ph idx="1"/>
          </p:nvPr>
        </p:nvSpPr>
        <p:spPr>
          <a:xfrm>
            <a:off x="838200" y="1524001"/>
            <a:ext cx="10515600" cy="4415170"/>
          </a:xfrm>
        </p:spPr>
        <p:txBody>
          <a:bodyPr>
            <a:normAutofit/>
          </a:bodyPr>
          <a:lstStyle/>
          <a:p>
            <a:r>
              <a:rPr lang="en-US" dirty="0"/>
              <a:t>Autonomic nervous system</a:t>
            </a:r>
          </a:p>
        </p:txBody>
      </p:sp>
      <p:sp>
        <p:nvSpPr>
          <p:cNvPr id="4" name="Rectangle 3">
            <a:extLst>
              <a:ext uri="{FF2B5EF4-FFF2-40B4-BE49-F238E27FC236}">
                <a16:creationId xmlns:a16="http://schemas.microsoft.com/office/drawing/2014/main" id="{F3504490-203F-4C81-BA91-C9DBC4D311D1}"/>
              </a:ext>
            </a:extLst>
          </p:cNvPr>
          <p:cNvSpPr/>
          <p:nvPr/>
        </p:nvSpPr>
        <p:spPr>
          <a:xfrm>
            <a:off x="0" y="6015788"/>
            <a:ext cx="12192000" cy="842211"/>
          </a:xfrm>
          <a:prstGeom prst="rect">
            <a:avLst/>
          </a:prstGeom>
          <a:solidFill>
            <a:srgbClr val="4F26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306D8F3A-AD09-4BBB-A04C-73C1726F3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03" y="6092405"/>
            <a:ext cx="2905683" cy="688976"/>
          </a:xfrm>
          <a:prstGeom prst="rect">
            <a:avLst/>
          </a:prstGeom>
        </p:spPr>
      </p:pic>
    </p:spTree>
    <p:extLst>
      <p:ext uri="{BB962C8B-B14F-4D97-AF65-F5344CB8AC3E}">
        <p14:creationId xmlns:p14="http://schemas.microsoft.com/office/powerpoint/2010/main" val="1694598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3CD9-321C-40C9-9494-CFE831AD8940}"/>
              </a:ext>
            </a:extLst>
          </p:cNvPr>
          <p:cNvSpPr>
            <a:spLocks noGrp="1"/>
          </p:cNvSpPr>
          <p:nvPr>
            <p:ph type="ctrTitle"/>
          </p:nvPr>
        </p:nvSpPr>
        <p:spPr/>
        <p:txBody>
          <a:bodyPr/>
          <a:lstStyle/>
          <a:p>
            <a:r>
              <a:rPr lang="en-US" sz="4800" b="1" dirty="0">
                <a:solidFill>
                  <a:srgbClr val="4F2683"/>
                </a:solidFill>
                <a:latin typeface="+mn-lt"/>
              </a:rPr>
              <a:t>Tutorial 8</a:t>
            </a:r>
            <a:br>
              <a:rPr lang="en-US" sz="4800" b="1" dirty="0">
                <a:solidFill>
                  <a:srgbClr val="4F2683"/>
                </a:solidFill>
                <a:latin typeface="+mn-lt"/>
              </a:rPr>
            </a:br>
            <a:r>
              <a:rPr lang="en-US" sz="4800" b="1" dirty="0">
                <a:solidFill>
                  <a:srgbClr val="4F2683"/>
                </a:solidFill>
                <a:latin typeface="+mn-lt"/>
              </a:rPr>
              <a:t>Sections 009/010</a:t>
            </a:r>
            <a:endParaRPr lang="en-CA" b="1" dirty="0">
              <a:solidFill>
                <a:srgbClr val="4F2683"/>
              </a:solidFill>
              <a:latin typeface="+mn-lt"/>
            </a:endParaRPr>
          </a:p>
        </p:txBody>
      </p:sp>
      <p:pic>
        <p:nvPicPr>
          <p:cNvPr id="8" name="Picture 7">
            <a:extLst>
              <a:ext uri="{FF2B5EF4-FFF2-40B4-BE49-F238E27FC236}">
                <a16:creationId xmlns:a16="http://schemas.microsoft.com/office/drawing/2014/main" id="{85F65BB8-E734-49B4-AD01-CD9DA72F2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204" y="6091014"/>
            <a:ext cx="2905683" cy="694967"/>
          </a:xfrm>
          <a:prstGeom prst="rect">
            <a:avLst/>
          </a:prstGeom>
        </p:spPr>
      </p:pic>
      <p:sp>
        <p:nvSpPr>
          <p:cNvPr id="11" name="TextBox 10">
            <a:extLst>
              <a:ext uri="{FF2B5EF4-FFF2-40B4-BE49-F238E27FC236}">
                <a16:creationId xmlns:a16="http://schemas.microsoft.com/office/drawing/2014/main" id="{48022D7B-DBD1-444A-8386-F86C549ED1C0}"/>
              </a:ext>
            </a:extLst>
          </p:cNvPr>
          <p:cNvSpPr txBox="1"/>
          <p:nvPr/>
        </p:nvSpPr>
        <p:spPr>
          <a:xfrm>
            <a:off x="4397524" y="3916641"/>
            <a:ext cx="3944374" cy="1384995"/>
          </a:xfrm>
          <a:prstGeom prst="rect">
            <a:avLst/>
          </a:prstGeom>
          <a:noFill/>
        </p:spPr>
        <p:txBody>
          <a:bodyPr wrap="square" rtlCol="0">
            <a:spAutoFit/>
          </a:bodyPr>
          <a:lstStyle/>
          <a:p>
            <a:pPr algn="r"/>
            <a:r>
              <a:rPr lang="en-CA" sz="2800" dirty="0"/>
              <a:t>TA: </a:t>
            </a:r>
            <a:r>
              <a:rPr lang="en-CA" sz="2800" dirty="0" err="1"/>
              <a:t>Greydon</a:t>
            </a:r>
            <a:r>
              <a:rPr lang="en-CA" sz="2800" dirty="0"/>
              <a:t> Gilmore</a:t>
            </a:r>
          </a:p>
          <a:p>
            <a:pPr algn="r"/>
            <a:r>
              <a:rPr lang="en-CA" sz="2800" dirty="0"/>
              <a:t>Physiology 2130</a:t>
            </a:r>
          </a:p>
          <a:p>
            <a:pPr algn="r"/>
            <a:r>
              <a:rPr lang="en-CA" sz="2800" dirty="0">
                <a:cs typeface="Arial Unicode MS"/>
              </a:rPr>
              <a:t>Oct 29</a:t>
            </a:r>
            <a:r>
              <a:rPr lang="en-CA" sz="2800" baseline="30000" dirty="0">
                <a:cs typeface="Arial Unicode MS"/>
              </a:rPr>
              <a:t>th</a:t>
            </a:r>
            <a:r>
              <a:rPr lang="en-CA" sz="2800" dirty="0">
                <a:cs typeface="Arial Unicode MS"/>
              </a:rPr>
              <a:t>, 2019</a:t>
            </a:r>
            <a:endParaRPr lang="en-US" sz="2800" dirty="0">
              <a:cs typeface="Arial Unicode MS"/>
            </a:endParaRPr>
          </a:p>
        </p:txBody>
      </p:sp>
    </p:spTree>
    <p:extLst>
      <p:ext uri="{BB962C8B-B14F-4D97-AF65-F5344CB8AC3E}">
        <p14:creationId xmlns:p14="http://schemas.microsoft.com/office/powerpoint/2010/main" val="3761491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3CD9-321C-40C9-9494-CFE831AD8940}"/>
              </a:ext>
            </a:extLst>
          </p:cNvPr>
          <p:cNvSpPr>
            <a:spLocks noGrp="1"/>
          </p:cNvSpPr>
          <p:nvPr>
            <p:ph type="ctrTitle"/>
          </p:nvPr>
        </p:nvSpPr>
        <p:spPr>
          <a:xfrm>
            <a:off x="1524000" y="1122363"/>
            <a:ext cx="9144000" cy="1563687"/>
          </a:xfrm>
        </p:spPr>
        <p:txBody>
          <a:bodyPr/>
          <a:lstStyle/>
          <a:p>
            <a:r>
              <a:rPr lang="en-US" sz="4800" b="1" dirty="0">
                <a:solidFill>
                  <a:srgbClr val="4F2683"/>
                </a:solidFill>
                <a:latin typeface="+mn-lt"/>
              </a:rPr>
              <a:t>What Questions Do You Have?</a:t>
            </a:r>
            <a:endParaRPr lang="en-CA" b="1" dirty="0">
              <a:solidFill>
                <a:srgbClr val="4F2683"/>
              </a:solidFill>
              <a:latin typeface="+mn-lt"/>
            </a:endParaRPr>
          </a:p>
        </p:txBody>
      </p:sp>
      <p:pic>
        <p:nvPicPr>
          <p:cNvPr id="8" name="Picture 7">
            <a:extLst>
              <a:ext uri="{FF2B5EF4-FFF2-40B4-BE49-F238E27FC236}">
                <a16:creationId xmlns:a16="http://schemas.microsoft.com/office/drawing/2014/main" id="{85F65BB8-E734-49B4-AD01-CD9DA72F2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204" y="6091014"/>
            <a:ext cx="2905683" cy="694967"/>
          </a:xfrm>
          <a:prstGeom prst="rect">
            <a:avLst/>
          </a:prstGeom>
        </p:spPr>
      </p:pic>
      <p:sp>
        <p:nvSpPr>
          <p:cNvPr id="5" name="Title 1">
            <a:extLst>
              <a:ext uri="{FF2B5EF4-FFF2-40B4-BE49-F238E27FC236}">
                <a16:creationId xmlns:a16="http://schemas.microsoft.com/office/drawing/2014/main" id="{6418100E-72EE-4A94-A570-57CCE6C92F9E}"/>
              </a:ext>
            </a:extLst>
          </p:cNvPr>
          <p:cNvSpPr txBox="1">
            <a:spLocks/>
          </p:cNvSpPr>
          <p:nvPr/>
        </p:nvSpPr>
        <p:spPr>
          <a:xfrm>
            <a:off x="1209675" y="3155078"/>
            <a:ext cx="9772650" cy="14239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CA" sz="3200" dirty="0">
                <a:latin typeface="+mn-lt"/>
              </a:rPr>
              <a:t>You can ask in the </a:t>
            </a:r>
            <a:r>
              <a:rPr lang="en-CA" sz="3200" b="1" dirty="0">
                <a:solidFill>
                  <a:srgbClr val="4F2270"/>
                </a:solidFill>
                <a:latin typeface="+mn-lt"/>
              </a:rPr>
              <a:t>Owl forums</a:t>
            </a:r>
            <a:r>
              <a:rPr lang="en-CA" sz="3200" dirty="0">
                <a:latin typeface="+mn-lt"/>
              </a:rPr>
              <a:t> as well!</a:t>
            </a:r>
          </a:p>
          <a:p>
            <a:endParaRPr lang="en-CA" sz="3200" dirty="0">
              <a:latin typeface="+mn-lt"/>
            </a:endParaRPr>
          </a:p>
          <a:p>
            <a:r>
              <a:rPr lang="en-CA" sz="3200" dirty="0">
                <a:latin typeface="+mn-lt"/>
              </a:rPr>
              <a:t>Also anonymously ask questions in the </a:t>
            </a:r>
            <a:r>
              <a:rPr lang="en-CA" sz="3200" b="1" dirty="0">
                <a:solidFill>
                  <a:srgbClr val="4F2270"/>
                </a:solidFill>
                <a:latin typeface="+mn-lt"/>
              </a:rPr>
              <a:t>online </a:t>
            </a:r>
            <a:r>
              <a:rPr lang="en-CA" sz="3200" b="1" dirty="0" err="1">
                <a:solidFill>
                  <a:srgbClr val="4F2270"/>
                </a:solidFill>
                <a:latin typeface="+mn-lt"/>
              </a:rPr>
              <a:t>dropbox</a:t>
            </a:r>
            <a:r>
              <a:rPr lang="en-CA" sz="3200" dirty="0">
                <a:latin typeface="+mn-lt"/>
              </a:rPr>
              <a:t>!! </a:t>
            </a:r>
          </a:p>
        </p:txBody>
      </p:sp>
    </p:spTree>
    <p:extLst>
      <p:ext uri="{BB962C8B-B14F-4D97-AF65-F5344CB8AC3E}">
        <p14:creationId xmlns:p14="http://schemas.microsoft.com/office/powerpoint/2010/main" val="2283874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289FF-BCE4-4704-8E35-325DDF40F8F9}"/>
              </a:ext>
            </a:extLst>
          </p:cNvPr>
          <p:cNvSpPr>
            <a:spLocks noGrp="1"/>
          </p:cNvSpPr>
          <p:nvPr>
            <p:ph type="title"/>
          </p:nvPr>
        </p:nvSpPr>
        <p:spPr>
          <a:xfrm>
            <a:off x="838200" y="199662"/>
            <a:ext cx="10515600" cy="1097915"/>
          </a:xfrm>
        </p:spPr>
        <p:txBody>
          <a:bodyPr/>
          <a:lstStyle/>
          <a:p>
            <a:pPr algn="ctr"/>
            <a:r>
              <a:rPr lang="en-CA" sz="4800" b="1" dirty="0">
                <a:solidFill>
                  <a:srgbClr val="4F2683"/>
                </a:solidFill>
                <a:latin typeface="Calibri" panose="020F0502020204030204" pitchFamily="34" charset="0"/>
                <a:cs typeface="Calibri" panose="020F0502020204030204" pitchFamily="34" charset="0"/>
              </a:rPr>
              <a:t>Your TA reminding you…</a:t>
            </a:r>
            <a:endParaRPr lang="en-CA" b="1" dirty="0">
              <a:solidFill>
                <a:srgbClr val="4F2683"/>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5E9031E-8B74-4CC0-9372-753BF492B5DC}"/>
              </a:ext>
            </a:extLst>
          </p:cNvPr>
          <p:cNvSpPr>
            <a:spLocks noGrp="1"/>
          </p:cNvSpPr>
          <p:nvPr>
            <p:ph idx="1"/>
          </p:nvPr>
        </p:nvSpPr>
        <p:spPr>
          <a:xfrm>
            <a:off x="838200" y="1524001"/>
            <a:ext cx="10515600" cy="4415170"/>
          </a:xfrm>
        </p:spPr>
        <p:txBody>
          <a:bodyPr>
            <a:normAutofit/>
          </a:bodyPr>
          <a:lstStyle/>
          <a:p>
            <a:r>
              <a:rPr lang="en-CA" sz="3200" b="1" dirty="0">
                <a:solidFill>
                  <a:srgbClr val="4F2683"/>
                </a:solidFill>
              </a:rPr>
              <a:t>2</a:t>
            </a:r>
            <a:r>
              <a:rPr lang="en-CA" sz="3200" b="1" baseline="30000" dirty="0">
                <a:solidFill>
                  <a:srgbClr val="4F2683"/>
                </a:solidFill>
              </a:rPr>
              <a:t>nd</a:t>
            </a:r>
            <a:r>
              <a:rPr lang="en-CA" sz="3200" b="1" dirty="0">
                <a:solidFill>
                  <a:srgbClr val="4F2683"/>
                </a:solidFill>
              </a:rPr>
              <a:t> </a:t>
            </a:r>
            <a:r>
              <a:rPr lang="en-CA" sz="3200" b="1" dirty="0" err="1">
                <a:solidFill>
                  <a:srgbClr val="4F2683"/>
                </a:solidFill>
              </a:rPr>
              <a:t>Peerwise</a:t>
            </a:r>
            <a:r>
              <a:rPr lang="en-CA" sz="3200" b="1" dirty="0">
                <a:solidFill>
                  <a:srgbClr val="4F2683"/>
                </a:solidFill>
              </a:rPr>
              <a:t> assignment </a:t>
            </a:r>
            <a:r>
              <a:rPr lang="en-CA" sz="3200" dirty="0">
                <a:solidFill>
                  <a:srgbClr val="FF0000"/>
                </a:solidFill>
              </a:rPr>
              <a:t>(1.5%)</a:t>
            </a:r>
          </a:p>
          <a:p>
            <a:pPr lvl="1"/>
            <a:r>
              <a:rPr lang="en-CA" sz="2800" dirty="0">
                <a:solidFill>
                  <a:srgbClr val="FF0000"/>
                </a:solidFill>
              </a:rPr>
              <a:t>Post 2 MC questions:</a:t>
            </a:r>
            <a:r>
              <a:rPr lang="en-CA" sz="2800" dirty="0">
                <a:solidFill>
                  <a:srgbClr val="4F2683"/>
                </a:solidFill>
              </a:rPr>
              <a:t> </a:t>
            </a:r>
            <a:r>
              <a:rPr lang="en-CA" sz="2800" dirty="0"/>
              <a:t>due Nov 27</a:t>
            </a:r>
            <a:r>
              <a:rPr lang="en-CA" sz="2800" baseline="30000" dirty="0"/>
              <a:t>th</a:t>
            </a:r>
            <a:r>
              <a:rPr lang="en-CA" sz="2800" dirty="0"/>
              <a:t> @ midnight</a:t>
            </a:r>
          </a:p>
          <a:p>
            <a:pPr lvl="1"/>
            <a:r>
              <a:rPr lang="en-CA" sz="2800" dirty="0">
                <a:solidFill>
                  <a:srgbClr val="FF0000"/>
                </a:solidFill>
              </a:rPr>
              <a:t>Answer 5 MC questions:</a:t>
            </a:r>
            <a:r>
              <a:rPr lang="en-CA" sz="2800" dirty="0"/>
              <a:t> due Nov 29</a:t>
            </a:r>
            <a:r>
              <a:rPr lang="en-CA" sz="2800" baseline="30000" dirty="0"/>
              <a:t>th</a:t>
            </a:r>
            <a:r>
              <a:rPr lang="en-CA" sz="2800" dirty="0"/>
              <a:t> @ midnight</a:t>
            </a:r>
            <a:endParaRPr lang="en-CA" sz="3200" b="1" dirty="0">
              <a:solidFill>
                <a:srgbClr val="4F2683"/>
              </a:solidFill>
            </a:endParaRPr>
          </a:p>
          <a:p>
            <a:r>
              <a:rPr lang="en-CA" sz="3200" b="1" dirty="0">
                <a:solidFill>
                  <a:srgbClr val="4F2683"/>
                </a:solidFill>
              </a:rPr>
              <a:t>2</a:t>
            </a:r>
            <a:r>
              <a:rPr lang="en-CA" sz="3200" b="1" baseline="30000" dirty="0">
                <a:solidFill>
                  <a:srgbClr val="4F2683"/>
                </a:solidFill>
              </a:rPr>
              <a:t>nd</a:t>
            </a:r>
            <a:r>
              <a:rPr lang="en-CA" sz="3200" b="1" dirty="0">
                <a:solidFill>
                  <a:srgbClr val="4F2683"/>
                </a:solidFill>
              </a:rPr>
              <a:t> Quiz </a:t>
            </a:r>
            <a:r>
              <a:rPr lang="en-CA" sz="3200" dirty="0">
                <a:solidFill>
                  <a:srgbClr val="FF0000"/>
                </a:solidFill>
              </a:rPr>
              <a:t>(1%)</a:t>
            </a:r>
          </a:p>
          <a:p>
            <a:pPr lvl="1"/>
            <a:r>
              <a:rPr lang="en-CA" sz="2800" dirty="0">
                <a:solidFill>
                  <a:srgbClr val="FF0000"/>
                </a:solidFill>
              </a:rPr>
              <a:t>Opens: </a:t>
            </a:r>
            <a:r>
              <a:rPr lang="en-CA" sz="2800" dirty="0"/>
              <a:t>Dec 2</a:t>
            </a:r>
            <a:r>
              <a:rPr lang="en-CA" sz="2800" baseline="30000" dirty="0"/>
              <a:t>nd</a:t>
            </a:r>
            <a:r>
              <a:rPr lang="en-CA" sz="2800" dirty="0"/>
              <a:t> @ 4pm</a:t>
            </a:r>
          </a:p>
          <a:p>
            <a:pPr lvl="1"/>
            <a:r>
              <a:rPr lang="en-CA" sz="2800" dirty="0">
                <a:solidFill>
                  <a:srgbClr val="FF0000"/>
                </a:solidFill>
              </a:rPr>
              <a:t>Closes: </a:t>
            </a:r>
            <a:r>
              <a:rPr lang="en-CA" sz="2800"/>
              <a:t>Dec 3</a:t>
            </a:r>
            <a:r>
              <a:rPr lang="en-CA" sz="2800" baseline="30000"/>
              <a:t>rd</a:t>
            </a:r>
            <a:r>
              <a:rPr lang="en-CA" sz="2800"/>
              <a:t> @ </a:t>
            </a:r>
            <a:r>
              <a:rPr lang="en-CA" sz="2800" dirty="0"/>
              <a:t>4pm</a:t>
            </a:r>
          </a:p>
        </p:txBody>
      </p:sp>
      <p:sp>
        <p:nvSpPr>
          <p:cNvPr id="4" name="Rectangle 3">
            <a:extLst>
              <a:ext uri="{FF2B5EF4-FFF2-40B4-BE49-F238E27FC236}">
                <a16:creationId xmlns:a16="http://schemas.microsoft.com/office/drawing/2014/main" id="{F3504490-203F-4C81-BA91-C9DBC4D311D1}"/>
              </a:ext>
            </a:extLst>
          </p:cNvPr>
          <p:cNvSpPr/>
          <p:nvPr/>
        </p:nvSpPr>
        <p:spPr>
          <a:xfrm>
            <a:off x="0" y="6015788"/>
            <a:ext cx="12192000" cy="842211"/>
          </a:xfrm>
          <a:prstGeom prst="rect">
            <a:avLst/>
          </a:prstGeom>
          <a:solidFill>
            <a:srgbClr val="4F26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306D8F3A-AD09-4BBB-A04C-73C1726F3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03" y="6092405"/>
            <a:ext cx="2905683" cy="688976"/>
          </a:xfrm>
          <a:prstGeom prst="rect">
            <a:avLst/>
          </a:prstGeom>
        </p:spPr>
      </p:pic>
    </p:spTree>
    <p:extLst>
      <p:ext uri="{BB962C8B-B14F-4D97-AF65-F5344CB8AC3E}">
        <p14:creationId xmlns:p14="http://schemas.microsoft.com/office/powerpoint/2010/main" val="2093683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289FF-BCE4-4704-8E35-325DDF40F8F9}"/>
              </a:ext>
            </a:extLst>
          </p:cNvPr>
          <p:cNvSpPr>
            <a:spLocks noGrp="1"/>
          </p:cNvSpPr>
          <p:nvPr>
            <p:ph type="title"/>
          </p:nvPr>
        </p:nvSpPr>
        <p:spPr>
          <a:xfrm>
            <a:off x="838200" y="199662"/>
            <a:ext cx="10515600" cy="1097915"/>
          </a:xfrm>
        </p:spPr>
        <p:txBody>
          <a:bodyPr/>
          <a:lstStyle/>
          <a:p>
            <a:pPr algn="ctr"/>
            <a:r>
              <a:rPr lang="en-CA" sz="4800" b="1" dirty="0">
                <a:solidFill>
                  <a:srgbClr val="4F2683"/>
                </a:solidFill>
                <a:latin typeface="Calibri" panose="020F0502020204030204" pitchFamily="34" charset="0"/>
                <a:cs typeface="Calibri" panose="020F0502020204030204" pitchFamily="34" charset="0"/>
              </a:rPr>
              <a:t>Today</a:t>
            </a:r>
            <a:endParaRPr lang="en-CA" b="1" dirty="0">
              <a:solidFill>
                <a:srgbClr val="4F2683"/>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5E9031E-8B74-4CC0-9372-753BF492B5DC}"/>
              </a:ext>
            </a:extLst>
          </p:cNvPr>
          <p:cNvSpPr>
            <a:spLocks noGrp="1"/>
          </p:cNvSpPr>
          <p:nvPr>
            <p:ph idx="1"/>
          </p:nvPr>
        </p:nvSpPr>
        <p:spPr>
          <a:xfrm>
            <a:off x="838200" y="1524001"/>
            <a:ext cx="10515600" cy="4415170"/>
          </a:xfrm>
        </p:spPr>
        <p:txBody>
          <a:bodyPr>
            <a:normAutofit/>
          </a:bodyPr>
          <a:lstStyle/>
          <a:p>
            <a:r>
              <a:rPr lang="en-CA" sz="3200" dirty="0"/>
              <a:t>Group work activity</a:t>
            </a:r>
          </a:p>
          <a:p>
            <a:r>
              <a:rPr lang="en-CA" sz="3200" dirty="0"/>
              <a:t>Learning </a:t>
            </a:r>
            <a:r>
              <a:rPr lang="en-CA" sz="3200" dirty="0" err="1"/>
              <a:t>Catalytics</a:t>
            </a:r>
            <a:r>
              <a:rPr lang="en-CA" sz="3200" dirty="0"/>
              <a:t> Question</a:t>
            </a:r>
          </a:p>
          <a:p>
            <a:r>
              <a:rPr lang="en-US" sz="3200" dirty="0"/>
              <a:t>Thyroid Gland and Adrenal Gland</a:t>
            </a:r>
            <a:endParaRPr lang="en-CA" sz="3200" dirty="0"/>
          </a:p>
        </p:txBody>
      </p:sp>
      <p:sp>
        <p:nvSpPr>
          <p:cNvPr id="4" name="Rectangle 3">
            <a:extLst>
              <a:ext uri="{FF2B5EF4-FFF2-40B4-BE49-F238E27FC236}">
                <a16:creationId xmlns:a16="http://schemas.microsoft.com/office/drawing/2014/main" id="{F3504490-203F-4C81-BA91-C9DBC4D311D1}"/>
              </a:ext>
            </a:extLst>
          </p:cNvPr>
          <p:cNvSpPr/>
          <p:nvPr/>
        </p:nvSpPr>
        <p:spPr>
          <a:xfrm>
            <a:off x="0" y="6015788"/>
            <a:ext cx="12192000" cy="842211"/>
          </a:xfrm>
          <a:prstGeom prst="rect">
            <a:avLst/>
          </a:prstGeom>
          <a:solidFill>
            <a:srgbClr val="4F26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306D8F3A-AD09-4BBB-A04C-73C1726F3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03" y="6092405"/>
            <a:ext cx="2905683" cy="688976"/>
          </a:xfrm>
          <a:prstGeom prst="rect">
            <a:avLst/>
          </a:prstGeom>
        </p:spPr>
      </p:pic>
    </p:spTree>
    <p:extLst>
      <p:ext uri="{BB962C8B-B14F-4D97-AF65-F5344CB8AC3E}">
        <p14:creationId xmlns:p14="http://schemas.microsoft.com/office/powerpoint/2010/main" val="3854872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3CD9-321C-40C9-9494-CFE831AD8940}"/>
              </a:ext>
            </a:extLst>
          </p:cNvPr>
          <p:cNvSpPr>
            <a:spLocks noGrp="1"/>
          </p:cNvSpPr>
          <p:nvPr>
            <p:ph type="ctrTitle"/>
          </p:nvPr>
        </p:nvSpPr>
        <p:spPr/>
        <p:txBody>
          <a:bodyPr>
            <a:normAutofit/>
          </a:bodyPr>
          <a:lstStyle/>
          <a:p>
            <a:r>
              <a:rPr lang="en-CA" sz="4400" b="1" dirty="0">
                <a:solidFill>
                  <a:srgbClr val="4F2683"/>
                </a:solidFill>
                <a:latin typeface="+mn-lt"/>
              </a:rPr>
              <a:t>Group Work</a:t>
            </a:r>
            <a:endParaRPr lang="en-CA" sz="5400" b="1" dirty="0">
              <a:solidFill>
                <a:srgbClr val="4F2683"/>
              </a:solidFill>
              <a:latin typeface="+mn-lt"/>
            </a:endParaRPr>
          </a:p>
        </p:txBody>
      </p:sp>
      <p:pic>
        <p:nvPicPr>
          <p:cNvPr id="8" name="Picture 7">
            <a:extLst>
              <a:ext uri="{FF2B5EF4-FFF2-40B4-BE49-F238E27FC236}">
                <a16:creationId xmlns:a16="http://schemas.microsoft.com/office/drawing/2014/main" id="{85F65BB8-E734-49B4-AD01-CD9DA72F2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204" y="6091014"/>
            <a:ext cx="2905683" cy="694967"/>
          </a:xfrm>
          <a:prstGeom prst="rect">
            <a:avLst/>
          </a:prstGeom>
        </p:spPr>
      </p:pic>
    </p:spTree>
    <p:extLst>
      <p:ext uri="{BB962C8B-B14F-4D97-AF65-F5344CB8AC3E}">
        <p14:creationId xmlns:p14="http://schemas.microsoft.com/office/powerpoint/2010/main" val="9401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10B81-257D-9D44-AA05-DAA39C091318}"/>
              </a:ext>
            </a:extLst>
          </p:cNvPr>
          <p:cNvSpPr>
            <a:spLocks noGrp="1"/>
          </p:cNvSpPr>
          <p:nvPr>
            <p:ph type="ctrTitle"/>
          </p:nvPr>
        </p:nvSpPr>
        <p:spPr>
          <a:xfrm>
            <a:off x="6442365" y="1783959"/>
            <a:ext cx="5527962" cy="1305605"/>
          </a:xfrm>
        </p:spPr>
        <p:txBody>
          <a:bodyPr anchor="b">
            <a:normAutofit/>
          </a:bodyPr>
          <a:lstStyle/>
          <a:p>
            <a:pPr algn="l"/>
            <a:r>
              <a:rPr lang="en-US" sz="7200" dirty="0"/>
              <a:t>Diagnose me!</a:t>
            </a:r>
          </a:p>
        </p:txBody>
      </p:sp>
      <p:sp>
        <p:nvSpPr>
          <p:cNvPr id="3" name="Subtitle 2">
            <a:extLst>
              <a:ext uri="{FF2B5EF4-FFF2-40B4-BE49-F238E27FC236}">
                <a16:creationId xmlns:a16="http://schemas.microsoft.com/office/drawing/2014/main" id="{7512F7FA-46D5-854C-8F0F-964BED4AF6FC}"/>
              </a:ext>
            </a:extLst>
          </p:cNvPr>
          <p:cNvSpPr>
            <a:spLocks noGrp="1"/>
          </p:cNvSpPr>
          <p:nvPr>
            <p:ph type="subTitle" idx="1"/>
          </p:nvPr>
        </p:nvSpPr>
        <p:spPr>
          <a:xfrm>
            <a:off x="6442365" y="3531693"/>
            <a:ext cx="5219095" cy="2924525"/>
          </a:xfrm>
        </p:spPr>
        <p:txBody>
          <a:bodyPr anchor="t">
            <a:noAutofit/>
          </a:bodyPr>
          <a:lstStyle/>
          <a:p>
            <a:r>
              <a:rPr lang="en-US" sz="2800" dirty="0"/>
              <a:t>All of the following patients have conditions that affect various hormones in their body. Your job is to diagnose them and explain the physiological reasons for each symptom and hormone imbalance.</a:t>
            </a:r>
          </a:p>
        </p:txBody>
      </p:sp>
      <p:pic>
        <p:nvPicPr>
          <p:cNvPr id="5" name="Picture 4">
            <a:extLst>
              <a:ext uri="{FF2B5EF4-FFF2-40B4-BE49-F238E27FC236}">
                <a16:creationId xmlns:a16="http://schemas.microsoft.com/office/drawing/2014/main" id="{7CF05F3D-E16C-154C-8D97-4EF2296AA5FA}"/>
              </a:ext>
            </a:extLst>
          </p:cNvPr>
          <p:cNvPicPr>
            <a:picLocks noChangeAspect="1"/>
          </p:cNvPicPr>
          <p:nvPr/>
        </p:nvPicPr>
        <p:blipFill rotWithShape="1">
          <a:blip r:embed="rId2"/>
          <a:srcRect l="39299" r="11291"/>
          <a:stretch/>
        </p:blipFill>
        <p:spPr>
          <a:xfrm>
            <a:off x="20" y="10"/>
            <a:ext cx="5986712"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2127819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289FF-BCE4-4704-8E35-325DDF40F8F9}"/>
              </a:ext>
            </a:extLst>
          </p:cNvPr>
          <p:cNvSpPr>
            <a:spLocks noGrp="1"/>
          </p:cNvSpPr>
          <p:nvPr>
            <p:ph type="title"/>
          </p:nvPr>
        </p:nvSpPr>
        <p:spPr>
          <a:xfrm>
            <a:off x="838199" y="273791"/>
            <a:ext cx="10515600" cy="740904"/>
          </a:xfrm>
        </p:spPr>
        <p:txBody>
          <a:bodyPr>
            <a:normAutofit fontScale="90000"/>
          </a:bodyPr>
          <a:lstStyle/>
          <a:p>
            <a:pPr algn="ctr"/>
            <a:r>
              <a:rPr lang="en-US" sz="4800" b="1" dirty="0">
                <a:solidFill>
                  <a:srgbClr val="4F2683"/>
                </a:solidFill>
                <a:latin typeface="Calibri" panose="020F0502020204030204" pitchFamily="34" charset="0"/>
                <a:cs typeface="Calibri" panose="020F0502020204030204" pitchFamily="34" charset="0"/>
              </a:rPr>
              <a:t>Patient #1: Miranda C.</a:t>
            </a:r>
          </a:p>
        </p:txBody>
      </p:sp>
      <p:sp>
        <p:nvSpPr>
          <p:cNvPr id="4" name="Rectangle 3">
            <a:extLst>
              <a:ext uri="{FF2B5EF4-FFF2-40B4-BE49-F238E27FC236}">
                <a16:creationId xmlns:a16="http://schemas.microsoft.com/office/drawing/2014/main" id="{F3504490-203F-4C81-BA91-C9DBC4D311D1}"/>
              </a:ext>
            </a:extLst>
          </p:cNvPr>
          <p:cNvSpPr/>
          <p:nvPr/>
        </p:nvSpPr>
        <p:spPr>
          <a:xfrm>
            <a:off x="0" y="6015788"/>
            <a:ext cx="12192000" cy="842211"/>
          </a:xfrm>
          <a:prstGeom prst="rect">
            <a:avLst/>
          </a:prstGeom>
          <a:solidFill>
            <a:srgbClr val="4F26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306D8F3A-AD09-4BBB-A04C-73C1726F3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03" y="6092405"/>
            <a:ext cx="2905683" cy="688976"/>
          </a:xfrm>
          <a:prstGeom prst="rect">
            <a:avLst/>
          </a:prstGeom>
        </p:spPr>
      </p:pic>
      <p:sp>
        <p:nvSpPr>
          <p:cNvPr id="6" name="Content Placeholder 2">
            <a:extLst>
              <a:ext uri="{FF2B5EF4-FFF2-40B4-BE49-F238E27FC236}">
                <a16:creationId xmlns:a16="http://schemas.microsoft.com/office/drawing/2014/main" id="{6144622F-1DEC-4847-A2AB-2375E193519B}"/>
              </a:ext>
            </a:extLst>
          </p:cNvPr>
          <p:cNvSpPr>
            <a:spLocks noGrp="1"/>
          </p:cNvSpPr>
          <p:nvPr>
            <p:ph idx="1"/>
          </p:nvPr>
        </p:nvSpPr>
        <p:spPr>
          <a:xfrm>
            <a:off x="838199" y="1288476"/>
            <a:ext cx="10515600" cy="4650695"/>
          </a:xfrm>
        </p:spPr>
        <p:txBody>
          <a:bodyPr>
            <a:normAutofit fontScale="92500" lnSpcReduction="20000"/>
          </a:bodyPr>
          <a:lstStyle/>
          <a:p>
            <a:pPr marL="0" indent="0">
              <a:buNone/>
            </a:pPr>
            <a:r>
              <a:rPr lang="en-US" sz="3200" dirty="0"/>
              <a:t>As a hospital physiotherapist, you get a call to see a new patient who needs assistance with her mobility. When you check her chart, you read that she has very thin arms and legs and an enlarged abdomen. She is complaining of severe muscle weakness. You are told that she has been taking high doses of hydrocortisone (synthetic cortisol) orally for 6 months for her Crohn’s disease. Her blood tests show normal TSH levels, low CRH, low ACTH, and normal T3/T4. </a:t>
            </a:r>
          </a:p>
          <a:p>
            <a:pPr marL="0" indent="0">
              <a:buNone/>
            </a:pPr>
            <a:endParaRPr lang="en-US" sz="3200" dirty="0"/>
          </a:p>
          <a:p>
            <a:pPr marL="0" indent="0">
              <a:buNone/>
            </a:pPr>
            <a:r>
              <a:rPr lang="en-US" sz="3200" dirty="0"/>
              <a:t>What would you diagnose her with and why? What other symptoms might your find in her chart? What caused her condition?</a:t>
            </a:r>
          </a:p>
          <a:p>
            <a:pPr marL="0" indent="0">
              <a:buNone/>
            </a:pPr>
            <a:endParaRPr lang="en-US" sz="3200" dirty="0"/>
          </a:p>
        </p:txBody>
      </p:sp>
    </p:spTree>
    <p:extLst>
      <p:ext uri="{BB962C8B-B14F-4D97-AF65-F5344CB8AC3E}">
        <p14:creationId xmlns:p14="http://schemas.microsoft.com/office/powerpoint/2010/main" val="2198423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3CD9-321C-40C9-9494-CFE831AD8940}"/>
              </a:ext>
            </a:extLst>
          </p:cNvPr>
          <p:cNvSpPr>
            <a:spLocks noGrp="1"/>
          </p:cNvSpPr>
          <p:nvPr>
            <p:ph type="ctrTitle"/>
          </p:nvPr>
        </p:nvSpPr>
        <p:spPr/>
        <p:txBody>
          <a:bodyPr>
            <a:normAutofit/>
          </a:bodyPr>
          <a:lstStyle/>
          <a:p>
            <a:r>
              <a:rPr lang="en-CA" sz="4400" b="1" dirty="0">
                <a:solidFill>
                  <a:srgbClr val="4F2683"/>
                </a:solidFill>
                <a:latin typeface="+mn-lt"/>
              </a:rPr>
              <a:t>Learning Catalytic Question</a:t>
            </a:r>
            <a:endParaRPr lang="en-CA" sz="5400" b="1" dirty="0">
              <a:solidFill>
                <a:srgbClr val="4F2683"/>
              </a:solidFill>
              <a:latin typeface="+mn-lt"/>
            </a:endParaRPr>
          </a:p>
        </p:txBody>
      </p:sp>
      <p:pic>
        <p:nvPicPr>
          <p:cNvPr id="8" name="Picture 7">
            <a:extLst>
              <a:ext uri="{FF2B5EF4-FFF2-40B4-BE49-F238E27FC236}">
                <a16:creationId xmlns:a16="http://schemas.microsoft.com/office/drawing/2014/main" id="{85F65BB8-E734-49B4-AD01-CD9DA72F2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204" y="6091014"/>
            <a:ext cx="2905683" cy="694967"/>
          </a:xfrm>
          <a:prstGeom prst="rect">
            <a:avLst/>
          </a:prstGeom>
        </p:spPr>
      </p:pic>
    </p:spTree>
    <p:extLst>
      <p:ext uri="{BB962C8B-B14F-4D97-AF65-F5344CB8AC3E}">
        <p14:creationId xmlns:p14="http://schemas.microsoft.com/office/powerpoint/2010/main" val="4150184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289FF-BCE4-4704-8E35-325DDF40F8F9}"/>
              </a:ext>
            </a:extLst>
          </p:cNvPr>
          <p:cNvSpPr>
            <a:spLocks noGrp="1"/>
          </p:cNvSpPr>
          <p:nvPr>
            <p:ph type="title"/>
          </p:nvPr>
        </p:nvSpPr>
        <p:spPr>
          <a:xfrm>
            <a:off x="838199" y="273791"/>
            <a:ext cx="10515600" cy="740904"/>
          </a:xfrm>
        </p:spPr>
        <p:txBody>
          <a:bodyPr>
            <a:normAutofit fontScale="90000"/>
          </a:bodyPr>
          <a:lstStyle/>
          <a:p>
            <a:pPr algn="ctr"/>
            <a:r>
              <a:rPr lang="en-US" sz="4800" b="1" dirty="0">
                <a:solidFill>
                  <a:srgbClr val="4F2683"/>
                </a:solidFill>
                <a:latin typeface="Calibri" panose="020F0502020204030204" pitchFamily="34" charset="0"/>
                <a:cs typeface="Calibri" panose="020F0502020204030204" pitchFamily="34" charset="0"/>
              </a:rPr>
              <a:t>Patient #1: Miranda C. Answer</a:t>
            </a:r>
          </a:p>
        </p:txBody>
      </p:sp>
      <p:sp>
        <p:nvSpPr>
          <p:cNvPr id="4" name="Rectangle 3">
            <a:extLst>
              <a:ext uri="{FF2B5EF4-FFF2-40B4-BE49-F238E27FC236}">
                <a16:creationId xmlns:a16="http://schemas.microsoft.com/office/drawing/2014/main" id="{F3504490-203F-4C81-BA91-C9DBC4D311D1}"/>
              </a:ext>
            </a:extLst>
          </p:cNvPr>
          <p:cNvSpPr/>
          <p:nvPr/>
        </p:nvSpPr>
        <p:spPr>
          <a:xfrm>
            <a:off x="0" y="6015788"/>
            <a:ext cx="12192000" cy="842211"/>
          </a:xfrm>
          <a:prstGeom prst="rect">
            <a:avLst/>
          </a:prstGeom>
          <a:solidFill>
            <a:srgbClr val="4F26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306D8F3A-AD09-4BBB-A04C-73C1726F3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03" y="6092405"/>
            <a:ext cx="2905683" cy="688976"/>
          </a:xfrm>
          <a:prstGeom prst="rect">
            <a:avLst/>
          </a:prstGeom>
        </p:spPr>
      </p:pic>
      <p:sp>
        <p:nvSpPr>
          <p:cNvPr id="6" name="Content Placeholder 2">
            <a:extLst>
              <a:ext uri="{FF2B5EF4-FFF2-40B4-BE49-F238E27FC236}">
                <a16:creationId xmlns:a16="http://schemas.microsoft.com/office/drawing/2014/main" id="{6144622F-1DEC-4847-A2AB-2375E193519B}"/>
              </a:ext>
            </a:extLst>
          </p:cNvPr>
          <p:cNvSpPr>
            <a:spLocks noGrp="1"/>
          </p:cNvSpPr>
          <p:nvPr>
            <p:ph idx="1"/>
          </p:nvPr>
        </p:nvSpPr>
        <p:spPr>
          <a:xfrm>
            <a:off x="838199" y="1288476"/>
            <a:ext cx="10515600" cy="4650695"/>
          </a:xfrm>
        </p:spPr>
        <p:txBody>
          <a:bodyPr>
            <a:normAutofit fontScale="85000" lnSpcReduction="20000"/>
          </a:bodyPr>
          <a:lstStyle/>
          <a:p>
            <a:pPr marL="0" indent="0">
              <a:buNone/>
            </a:pPr>
            <a:r>
              <a:rPr lang="en-US" sz="3200" dirty="0">
                <a:solidFill>
                  <a:srgbClr val="FF0000"/>
                </a:solidFill>
              </a:rPr>
              <a:t>Diagnosis:</a:t>
            </a:r>
          </a:p>
          <a:p>
            <a:pPr lvl="1"/>
            <a:r>
              <a:rPr lang="en-US" sz="2800" dirty="0"/>
              <a:t>The low CRH and ACTH suggests it is some abnormality with cortisol</a:t>
            </a:r>
          </a:p>
          <a:p>
            <a:pPr lvl="1"/>
            <a:r>
              <a:rPr lang="en-US" sz="2800" dirty="0"/>
              <a:t>She is experiencing symptoms of Cushing’s disease: thin arms and legs, enlarged abdomen (weight gain), severe muscle weakness. </a:t>
            </a:r>
          </a:p>
          <a:p>
            <a:pPr marL="0" indent="0">
              <a:buNone/>
            </a:pPr>
            <a:r>
              <a:rPr lang="en-US" sz="3200" dirty="0">
                <a:solidFill>
                  <a:srgbClr val="FF0000"/>
                </a:solidFill>
              </a:rPr>
              <a:t>Other symptoms:</a:t>
            </a:r>
          </a:p>
          <a:p>
            <a:pPr lvl="1"/>
            <a:r>
              <a:rPr lang="en-US" sz="2800" dirty="0"/>
              <a:t>Recurring infections due to immune suppression, pronounced stretch marks from tearing of the skin, a moon face, possible osteoporosis, and high blood sugar.</a:t>
            </a:r>
          </a:p>
          <a:p>
            <a:pPr marL="0" indent="0">
              <a:buNone/>
            </a:pPr>
            <a:r>
              <a:rPr lang="en-US" sz="3200" dirty="0">
                <a:solidFill>
                  <a:srgbClr val="FF0000"/>
                </a:solidFill>
              </a:rPr>
              <a:t>What is the cause:</a:t>
            </a:r>
          </a:p>
          <a:p>
            <a:pPr lvl="1"/>
            <a:r>
              <a:rPr lang="en-US" sz="2800" dirty="0"/>
              <a:t>Cushing’s is due to high levels of cortisol, which would explain why CRH and ACTH are low (negative feedback is “on”)</a:t>
            </a:r>
          </a:p>
          <a:p>
            <a:pPr lvl="1"/>
            <a:r>
              <a:rPr lang="en-US" sz="2800" dirty="0"/>
              <a:t>These symptoms would be caused by the hydrocortisone. While her body isn’t making its own due to negative feedback, each time she takes the drug, her blood cortisol levels rise.</a:t>
            </a:r>
          </a:p>
          <a:p>
            <a:pPr marL="0" indent="0">
              <a:buNone/>
            </a:pPr>
            <a:endParaRPr lang="en-US" sz="3200" dirty="0"/>
          </a:p>
        </p:txBody>
      </p:sp>
    </p:spTree>
    <p:extLst>
      <p:ext uri="{BB962C8B-B14F-4D97-AF65-F5344CB8AC3E}">
        <p14:creationId xmlns:p14="http://schemas.microsoft.com/office/powerpoint/2010/main" val="265713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hysiologyClass" id="{7CFCF621-4751-448A-833E-E1064E57DA35}" vid="{78377000-374C-4815-9BE0-DAE063ECF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1857</TotalTime>
  <Words>1099</Words>
  <Application>Microsoft Office PowerPoint</Application>
  <PresentationFormat>Widescreen</PresentationFormat>
  <Paragraphs>148</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Tutorial 8 Sections 009/010</vt:lpstr>
      <vt:lpstr>Your TA reminding you…</vt:lpstr>
      <vt:lpstr>Today</vt:lpstr>
      <vt:lpstr>Group Work</vt:lpstr>
      <vt:lpstr>Diagnose me!</vt:lpstr>
      <vt:lpstr>Patient #1: Miranda C.</vt:lpstr>
      <vt:lpstr>Learning Catalytic Question</vt:lpstr>
      <vt:lpstr>Patient #1: Miranda C. Answer</vt:lpstr>
      <vt:lpstr>Patient #2: Reginaldo D.</vt:lpstr>
      <vt:lpstr>Learning Catalytic Question</vt:lpstr>
      <vt:lpstr>Patient #2: Reginaldo D. Answer</vt:lpstr>
      <vt:lpstr>Endocrine: Thyroid Gland and Adrenal Gland</vt:lpstr>
      <vt:lpstr>Adrenal Gland: Layers</vt:lpstr>
      <vt:lpstr>Cortisol Feedback</vt:lpstr>
      <vt:lpstr>Cortisol</vt:lpstr>
      <vt:lpstr>Hormones</vt:lpstr>
      <vt:lpstr>Pancreas</vt:lpstr>
      <vt:lpstr>Next Tutorial (Nov 12th)</vt:lpstr>
      <vt:lpstr>What Questions Do You Have?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Greydon Gilmore</dc:creator>
  <cp:lastModifiedBy>Greydon Gilmore</cp:lastModifiedBy>
  <cp:revision>152</cp:revision>
  <dcterms:created xsi:type="dcterms:W3CDTF">2017-12-10T19:18:50Z</dcterms:created>
  <dcterms:modified xsi:type="dcterms:W3CDTF">2019-10-29T19:31:07Z</dcterms:modified>
</cp:coreProperties>
</file>