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328" r:id="rId5"/>
    <p:sldId id="863" r:id="rId6"/>
    <p:sldId id="314" r:id="rId7"/>
    <p:sldId id="864" r:id="rId8"/>
    <p:sldId id="567" r:id="rId9"/>
    <p:sldId id="500" r:id="rId10"/>
    <p:sldId id="563" r:id="rId11"/>
    <p:sldId id="564" r:id="rId12"/>
    <p:sldId id="565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270"/>
    <a:srgbClr val="FFFFFF"/>
    <a:srgbClr val="4F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5" autoAdjust="0"/>
    <p:restoredTop sz="86284" autoAdjust="0"/>
  </p:normalViewPr>
  <p:slideViewPr>
    <p:cSldViewPr snapToGrid="0">
      <p:cViewPr varScale="1">
        <p:scale>
          <a:sx n="154" d="100"/>
          <a:sy n="154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DE40-68BA-4164-922C-95B38CFF8A1D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6AB92-A435-4CED-AFDE-AD937B5C1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1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6AB92-A435-4CED-AFDE-AD937B5C1B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4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FDC7-53FE-416C-B833-F9DBCE79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449-BFB2-4EE3-8C6C-A5335D13D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97E7-0188-410C-8E6D-6A5FB52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F3EB-5228-4AD1-B4C4-984C0BB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121B-F66D-4C0C-A75E-2DFC7F8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25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189F-53C2-4ABA-9BFB-E7B4DDCA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7B20-5BAE-4A02-A5CC-330D60D32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9BA0-FCC9-4F2E-B3A9-2A87CD36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DE5F-B937-4717-8F77-477C2A8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951BC-A1DA-4D93-B2DA-681B64C5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1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553C-85FC-4862-A492-B7153737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E8B-C602-479F-9CE2-B1B3EFEF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5407-B900-4B16-8EA3-D90704BE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5D90-94B2-4AFD-A744-35FAD23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D9BB1-7BC0-4A00-80D5-C791A1D6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27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47A1-CA55-40C9-A22F-D6E12950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DD82-23D3-46C0-A328-600B09C3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19CE-BB0D-415C-AC1B-EBFB4627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DAB8-B1DB-47B3-9E30-65095A33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5DC1-E101-4139-9C25-65CEDC27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5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CBF0-78BC-412D-ABA4-CE29DB36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9C2F-6723-474E-891D-308CCCB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5878E-9A80-4CC4-B03C-94C9C3F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92DC-DEAD-44C6-A393-1645B77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3657-CECE-44D5-9A2E-A55350F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7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E12F-1E79-4263-B4D5-4B65206A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1E35-9A6E-4F9D-90BF-3D72E4323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6858A-FDE5-41E9-B46F-25CA8ABC9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C5CD-928B-43B3-87BA-43A150D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C4-3DA9-4E2F-A359-12D4399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753F-323A-4A55-AE42-68C6FEC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8BE-062A-418D-9888-ED9DD87A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AD3-3ADD-410E-8EDC-A6A3FCEA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59A4-B047-4945-A1D8-D9C7FF599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CF5C-46C3-4C9B-988B-A9E7F2CB9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2753-26E3-40AD-8F31-B8320CD1E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48D8E-317A-4619-872E-CD23D26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15E81-B52E-432E-8C36-AACF9B3F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5224-01CF-446E-A268-A56B7A4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6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07E6-03D8-41F4-B9B5-3ACD6B81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6C0C3-26A5-4487-B43C-45A08BD1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844C-3CD8-45A0-8C7E-054967C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2CE13-C608-4418-A623-EFDC2370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4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73BE-61DE-4581-A4B1-30F96665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99A0-BE13-410E-86F3-1D00ACF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BA42E-CC63-4BD1-8A22-D40BB39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7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0345-EB20-4A68-8302-A59D23EB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7978-9510-40F8-AA04-D610D55F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911F-E235-4DA9-9A1F-FB2C483C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3BE7-0005-43C7-BDB9-A7CF029A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8E3-FA5E-4662-8936-1D1CEFF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B676-D72A-471E-BFE0-75C8DC9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54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6F4F-8F8B-4289-B69B-86B547C2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B6382-45C1-425A-BF0E-617376DA9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FB85-36D4-4A3C-8E8C-B28692C4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98BB-D9D8-41D3-B341-532DB8D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21F3-AB24-4011-8200-4FBE9C5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CC1B-CD48-4A05-B299-E07BA4C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5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466D4-1982-404E-85C4-0BC772A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BB876-1B20-4A48-8696-28293850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F7C58-BA45-4334-9B3E-72ECEA46D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4BDB-2351-4FF4-AED9-BAB48932719C}" type="datetimeFigureOut">
              <a:rPr lang="en-CA" smtClean="0"/>
              <a:t>2019-11-19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28C-C483-4950-9461-E44712095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345B-DB9A-42A1-A253-31291ED5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A117-0DA5-4AB9-A71D-4428F1D245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74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4B4E59-EE40-4F54-B8EC-6D7D9C8C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663423"/>
            <a:ext cx="4794667" cy="55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6629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Muscle twitch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81197-6C59-44C9-8BBB-41D42DAF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93"/>
            <a:ext cx="10515600" cy="1166295"/>
          </a:xfrm>
        </p:spPr>
        <p:txBody>
          <a:bodyPr>
            <a:normAutofit/>
          </a:bodyPr>
          <a:lstStyle/>
          <a:p>
            <a:r>
              <a:rPr lang="en-US" dirty="0"/>
              <a:t>Result of one AP from the motor neuron </a:t>
            </a:r>
          </a:p>
          <a:p>
            <a:r>
              <a:rPr lang="en-US" dirty="0"/>
              <a:t>Difference in AP duration vs. twitch duration = allows summation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http://legacy.owensboro.kctcs.edu/gcaplan/anat/images/Image383.gif">
            <a:extLst>
              <a:ext uri="{FF2B5EF4-FFF2-40B4-BE49-F238E27FC236}">
                <a16:creationId xmlns:a16="http://schemas.microsoft.com/office/drawing/2014/main" id="{CD2AA75C-3597-4A70-8202-031735E95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4" y="2655371"/>
            <a:ext cx="4362650" cy="32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D698B7-6D43-4CF7-96C7-8D7E61E8B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365" y="2519741"/>
            <a:ext cx="5113457" cy="34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85677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Grading of muscle contraction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81197-6C59-44C9-8BBB-41D42DAF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1"/>
            <a:ext cx="10515600" cy="4599292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Recruitment</a:t>
            </a:r>
          </a:p>
          <a:p>
            <a:pPr lvl="1"/>
            <a:r>
              <a:rPr lang="en-US" dirty="0"/>
              <a:t>Recruiting additional motor units</a:t>
            </a:r>
          </a:p>
          <a:p>
            <a:pPr lvl="1"/>
            <a:r>
              <a:rPr lang="en-US" dirty="0"/>
              <a:t>e.g. motor unit 1 innervates 6 fibers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Clr>
                <a:schemeClr val="tx1"/>
              </a:buClr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Summation</a:t>
            </a:r>
          </a:p>
          <a:p>
            <a:pPr lvl="1"/>
            <a:r>
              <a:rPr lang="en-US" dirty="0"/>
              <a:t>Increase the twitch frequency in the same motor unit (summation)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D5625-7FE6-4BA6-BD31-723CDF90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697" y="1056441"/>
            <a:ext cx="2462036" cy="2309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DD978-2B43-469C-98D4-5E508FF0F1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950"/>
          <a:stretch/>
        </p:blipFill>
        <p:spPr>
          <a:xfrm>
            <a:off x="3732662" y="3980058"/>
            <a:ext cx="3899665" cy="2035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3E113-45F5-43D6-A275-7293A99FF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33" y="1520821"/>
            <a:ext cx="3344130" cy="1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3"/>
            <a:ext cx="10515600" cy="116629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Tetanus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D81197-6C59-44C9-8BBB-41D42DAF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5788378" cy="450426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Unfused tetanic contraction (or unfused tetanus)</a:t>
            </a:r>
          </a:p>
          <a:p>
            <a:pPr lvl="1"/>
            <a:r>
              <a:rPr lang="en-US" dirty="0"/>
              <a:t>Medium to high frequency APs will cause twitches to summate </a:t>
            </a:r>
          </a:p>
          <a:p>
            <a:pPr lvl="1"/>
            <a:r>
              <a:rPr lang="en-US" dirty="0"/>
              <a:t>Still has time to relax before next twitch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Complete tetanus</a:t>
            </a:r>
          </a:p>
          <a:p>
            <a:pPr lvl="1"/>
            <a:r>
              <a:rPr lang="en-US" dirty="0"/>
              <a:t>At very high frequencies there is no relaxation between twitches</a:t>
            </a:r>
          </a:p>
          <a:p>
            <a:pPr lvl="1"/>
            <a:r>
              <a:rPr lang="en-US" dirty="0"/>
              <a:t>Twitches will summate to form smooth, sustained contraction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5543C-61B2-4BAC-BAA9-75CCFAB1B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49"/>
          <a:stretch/>
        </p:blipFill>
        <p:spPr>
          <a:xfrm>
            <a:off x="7940222" y="842212"/>
            <a:ext cx="3182987" cy="2725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CE336-95A9-415D-8411-96AE3D8BBF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57"/>
          <a:stretch/>
        </p:blipFill>
        <p:spPr>
          <a:xfrm>
            <a:off x="7624823" y="3657600"/>
            <a:ext cx="3482666" cy="23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Tutorial (Nov 26</a:t>
            </a:r>
            <a:r>
              <a:rPr lang="en-CA" sz="4800" b="1" baseline="30000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US" dirty="0"/>
              <a:t>Cardio physiology!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3687"/>
          </a:xfrm>
        </p:spPr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What Questions Do You Have?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18100E-72EE-4A94-A570-57CCE6C92F9E}"/>
              </a:ext>
            </a:extLst>
          </p:cNvPr>
          <p:cNvSpPr txBox="1">
            <a:spLocks/>
          </p:cNvSpPr>
          <p:nvPr/>
        </p:nvSpPr>
        <p:spPr>
          <a:xfrm>
            <a:off x="1209675" y="3155078"/>
            <a:ext cx="9772650" cy="1423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dirty="0">
                <a:latin typeface="+mn-lt"/>
              </a:rPr>
              <a:t>You can ask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Owl forums</a:t>
            </a:r>
            <a:r>
              <a:rPr lang="en-CA" sz="3200" dirty="0">
                <a:latin typeface="+mn-lt"/>
              </a:rPr>
              <a:t> as well!</a:t>
            </a:r>
          </a:p>
          <a:p>
            <a:endParaRPr lang="en-CA" sz="3200" dirty="0">
              <a:latin typeface="+mn-lt"/>
            </a:endParaRPr>
          </a:p>
          <a:p>
            <a:r>
              <a:rPr lang="en-CA" sz="3200" dirty="0">
                <a:latin typeface="+mn-lt"/>
              </a:rPr>
              <a:t>Also anonymously ask questions in the </a:t>
            </a:r>
            <a:r>
              <a:rPr lang="en-CA" sz="3200" b="1" dirty="0">
                <a:solidFill>
                  <a:srgbClr val="4F2270"/>
                </a:solidFill>
                <a:latin typeface="+mn-lt"/>
              </a:rPr>
              <a:t>online </a:t>
            </a:r>
            <a:r>
              <a:rPr lang="en-CA" sz="3200" b="1" dirty="0" err="1">
                <a:solidFill>
                  <a:srgbClr val="4F2270"/>
                </a:solidFill>
                <a:latin typeface="+mn-lt"/>
              </a:rPr>
              <a:t>dropbox</a:t>
            </a:r>
            <a:r>
              <a:rPr lang="en-CA" sz="3200" dirty="0">
                <a:latin typeface="+mn-lt"/>
              </a:rPr>
              <a:t>!! </a:t>
            </a:r>
          </a:p>
        </p:txBody>
      </p:sp>
    </p:spTree>
    <p:extLst>
      <p:ext uri="{BB962C8B-B14F-4D97-AF65-F5344CB8AC3E}">
        <p14:creationId xmlns:p14="http://schemas.microsoft.com/office/powerpoint/2010/main" val="22838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4F2683"/>
                </a:solidFill>
                <a:latin typeface="+mn-lt"/>
              </a:rPr>
              <a:t>Tutorial 10</a:t>
            </a:r>
            <a:br>
              <a:rPr lang="en-US" sz="4800" b="1" dirty="0">
                <a:solidFill>
                  <a:srgbClr val="4F2683"/>
                </a:solidFill>
                <a:latin typeface="+mn-lt"/>
              </a:rPr>
            </a:br>
            <a:r>
              <a:rPr lang="en-US" sz="4800" b="1" dirty="0">
                <a:solidFill>
                  <a:srgbClr val="4F2683"/>
                </a:solidFill>
                <a:latin typeface="+mn-lt"/>
              </a:rPr>
              <a:t>Sections 009/010</a:t>
            </a:r>
            <a:endParaRPr lang="en-CA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022D7B-DBD1-444A-8386-F86C549ED1C0}"/>
              </a:ext>
            </a:extLst>
          </p:cNvPr>
          <p:cNvSpPr txBox="1"/>
          <p:nvPr/>
        </p:nvSpPr>
        <p:spPr>
          <a:xfrm>
            <a:off x="4397524" y="3916641"/>
            <a:ext cx="3944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/>
              <a:t>TA: </a:t>
            </a:r>
            <a:r>
              <a:rPr lang="en-CA" sz="2800" dirty="0" err="1"/>
              <a:t>Greydon</a:t>
            </a:r>
            <a:r>
              <a:rPr lang="en-CA" sz="2800" dirty="0"/>
              <a:t> Gilmore</a:t>
            </a:r>
          </a:p>
          <a:p>
            <a:pPr algn="r"/>
            <a:r>
              <a:rPr lang="en-CA" sz="2800" dirty="0"/>
              <a:t>Physiology 2130</a:t>
            </a:r>
          </a:p>
          <a:p>
            <a:pPr algn="r"/>
            <a:r>
              <a:rPr lang="en-CA" sz="2800" dirty="0">
                <a:cs typeface="Arial Unicode MS"/>
              </a:rPr>
              <a:t>Nov 19</a:t>
            </a:r>
            <a:r>
              <a:rPr lang="en-CA" sz="2800" baseline="30000" dirty="0">
                <a:cs typeface="Arial Unicode MS"/>
              </a:rPr>
              <a:t>th</a:t>
            </a:r>
            <a:r>
              <a:rPr lang="en-CA" sz="2800" dirty="0">
                <a:cs typeface="Arial Unicode MS"/>
              </a:rPr>
              <a:t>, 2019</a:t>
            </a:r>
            <a:endParaRPr lang="en-US" sz="2800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7614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TA reminding you…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415169"/>
          </a:xfrm>
        </p:spPr>
        <p:txBody>
          <a:bodyPr>
            <a:normAutofit fontScale="85000" lnSpcReduction="20000"/>
          </a:bodyPr>
          <a:lstStyle/>
          <a:p>
            <a:r>
              <a:rPr lang="en-CA" sz="3200" b="1" dirty="0">
                <a:solidFill>
                  <a:srgbClr val="4F2683"/>
                </a:solidFill>
              </a:rPr>
              <a:t>2</a:t>
            </a:r>
            <a:r>
              <a:rPr lang="en-CA" sz="3200" b="1" baseline="30000" dirty="0">
                <a:solidFill>
                  <a:srgbClr val="4F2683"/>
                </a:solidFill>
              </a:rPr>
              <a:t>nd</a:t>
            </a:r>
            <a:r>
              <a:rPr lang="en-CA" sz="3200" b="1" dirty="0">
                <a:solidFill>
                  <a:srgbClr val="4F2683"/>
                </a:solidFill>
              </a:rPr>
              <a:t> </a:t>
            </a:r>
            <a:r>
              <a:rPr lang="en-CA" sz="3200" b="1" dirty="0" err="1">
                <a:solidFill>
                  <a:srgbClr val="4F2683"/>
                </a:solidFill>
              </a:rPr>
              <a:t>Peerwise</a:t>
            </a:r>
            <a:r>
              <a:rPr lang="en-CA" sz="3200" b="1" dirty="0">
                <a:solidFill>
                  <a:srgbClr val="4F2683"/>
                </a:solidFill>
              </a:rPr>
              <a:t> assignment </a:t>
            </a:r>
            <a:r>
              <a:rPr lang="en-CA" sz="3200" dirty="0">
                <a:solidFill>
                  <a:srgbClr val="FF0000"/>
                </a:solidFill>
              </a:rPr>
              <a:t>(1.5%)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Post 2 MC questions:</a:t>
            </a:r>
            <a:r>
              <a:rPr lang="en-CA" sz="2800" dirty="0">
                <a:solidFill>
                  <a:srgbClr val="4F2683"/>
                </a:solidFill>
              </a:rPr>
              <a:t> </a:t>
            </a:r>
            <a:r>
              <a:rPr lang="en-CA" sz="2800" dirty="0"/>
              <a:t>due Nov 27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Answer 5 MC questions:</a:t>
            </a:r>
            <a:r>
              <a:rPr lang="en-CA" sz="2800" dirty="0"/>
              <a:t> due Nov 29</a:t>
            </a:r>
            <a:r>
              <a:rPr lang="en-CA" sz="2800" baseline="30000" dirty="0"/>
              <a:t>th</a:t>
            </a:r>
            <a:r>
              <a:rPr lang="en-CA" sz="2800" dirty="0"/>
              <a:t> @ midnight</a:t>
            </a:r>
            <a:endParaRPr lang="en-CA" sz="3200" b="1" dirty="0">
              <a:solidFill>
                <a:srgbClr val="4F2683"/>
              </a:solidFill>
            </a:endParaRPr>
          </a:p>
          <a:p>
            <a:r>
              <a:rPr lang="en-CA" sz="3200" b="1" dirty="0">
                <a:solidFill>
                  <a:srgbClr val="4F2683"/>
                </a:solidFill>
              </a:rPr>
              <a:t>2</a:t>
            </a:r>
            <a:r>
              <a:rPr lang="en-CA" sz="3200" b="1" baseline="30000" dirty="0">
                <a:solidFill>
                  <a:srgbClr val="4F2683"/>
                </a:solidFill>
              </a:rPr>
              <a:t>nd</a:t>
            </a:r>
            <a:r>
              <a:rPr lang="en-CA" sz="3200" b="1" dirty="0">
                <a:solidFill>
                  <a:srgbClr val="4F2683"/>
                </a:solidFill>
              </a:rPr>
              <a:t> Quiz </a:t>
            </a:r>
            <a:r>
              <a:rPr lang="en-CA" sz="3200" dirty="0">
                <a:solidFill>
                  <a:srgbClr val="FF0000"/>
                </a:solidFill>
              </a:rPr>
              <a:t>(1%)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Opens: </a:t>
            </a:r>
            <a:r>
              <a:rPr lang="en-CA" sz="2800" dirty="0"/>
              <a:t>Dec 2</a:t>
            </a:r>
            <a:r>
              <a:rPr lang="en-CA" sz="2800" baseline="30000" dirty="0"/>
              <a:t>nd</a:t>
            </a:r>
            <a:r>
              <a:rPr lang="en-CA" sz="2800" dirty="0"/>
              <a:t> @ 4pm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Closes: </a:t>
            </a:r>
            <a:r>
              <a:rPr lang="en-CA" sz="2800" dirty="0"/>
              <a:t>Dec 3</a:t>
            </a:r>
            <a:r>
              <a:rPr lang="en-CA" sz="2800" baseline="30000" dirty="0"/>
              <a:t>rd</a:t>
            </a:r>
            <a:r>
              <a:rPr lang="en-CA" sz="2800" dirty="0"/>
              <a:t> @ 4pm</a:t>
            </a:r>
          </a:p>
          <a:p>
            <a:r>
              <a:rPr lang="en-CA" sz="3200" b="1" dirty="0">
                <a:solidFill>
                  <a:srgbClr val="4F2683"/>
                </a:solidFill>
              </a:rPr>
              <a:t>2</a:t>
            </a:r>
            <a:r>
              <a:rPr lang="en-CA" sz="3200" b="1" baseline="30000" dirty="0">
                <a:solidFill>
                  <a:srgbClr val="4F2683"/>
                </a:solidFill>
              </a:rPr>
              <a:t>nd</a:t>
            </a:r>
            <a:r>
              <a:rPr lang="en-CA" sz="3200" b="1" dirty="0">
                <a:solidFill>
                  <a:srgbClr val="4F2683"/>
                </a:solidFill>
              </a:rPr>
              <a:t> Midterm </a:t>
            </a:r>
            <a:r>
              <a:rPr lang="en-CA" sz="3200" dirty="0">
                <a:solidFill>
                  <a:srgbClr val="FF0000"/>
                </a:solidFill>
              </a:rPr>
              <a:t>(15%)</a:t>
            </a:r>
          </a:p>
          <a:p>
            <a:pPr lvl="1"/>
            <a:r>
              <a:rPr lang="en-CA" sz="2800" dirty="0">
                <a:solidFill>
                  <a:srgbClr val="FF0000"/>
                </a:solidFill>
              </a:rPr>
              <a:t>When: </a:t>
            </a:r>
            <a:r>
              <a:rPr lang="en-CA" sz="2800" dirty="0"/>
              <a:t>Dec 19</a:t>
            </a:r>
            <a:r>
              <a:rPr lang="en-CA" sz="2800" baseline="30000" dirty="0"/>
              <a:t>th</a:t>
            </a:r>
            <a:r>
              <a:rPr lang="en-CA" sz="2800" dirty="0"/>
              <a:t> @ 9am-10am</a:t>
            </a:r>
          </a:p>
          <a:p>
            <a:pPr lvl="1"/>
            <a:r>
              <a:rPr lang="en-CA" sz="2800" b="1" dirty="0">
                <a:solidFill>
                  <a:srgbClr val="4F2270"/>
                </a:solidFill>
              </a:rPr>
              <a:t>Room Assignments: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ABBA-GANE</a:t>
            </a:r>
            <a:r>
              <a:rPr lang="en-CA" sz="2400" dirty="0"/>
              <a:t>: Alumni Hall 15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GHAB-POSA</a:t>
            </a:r>
            <a:r>
              <a:rPr lang="en-CA" sz="2400" dirty="0"/>
              <a:t>: Alumni Hall 201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PRIM-WOOD</a:t>
            </a:r>
            <a:r>
              <a:rPr lang="en-CA" sz="2400" dirty="0"/>
              <a:t>: Alumni Hall Stage</a:t>
            </a:r>
          </a:p>
          <a:p>
            <a:pPr lvl="2"/>
            <a:r>
              <a:rPr lang="en-CA" sz="2400" dirty="0">
                <a:solidFill>
                  <a:srgbClr val="FF0000"/>
                </a:solidFill>
              </a:rPr>
              <a:t>WU-ZIA</a:t>
            </a:r>
            <a:r>
              <a:rPr lang="en-CA" sz="2400" dirty="0"/>
              <a:t>: Somerville House 2316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0FB678F-D442-43BE-8183-23420D188C17}"/>
              </a:ext>
            </a:extLst>
          </p:cNvPr>
          <p:cNvSpPr/>
          <p:nvPr/>
        </p:nvSpPr>
        <p:spPr>
          <a:xfrm>
            <a:off x="5382883" y="4973293"/>
            <a:ext cx="569343" cy="369332"/>
          </a:xfrm>
          <a:prstGeom prst="rightBrace">
            <a:avLst>
              <a:gd name="adj1" fmla="val 0"/>
              <a:gd name="adj2" fmla="val 478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31EE9-B550-45C0-87BF-2DAA98270633}"/>
              </a:ext>
            </a:extLst>
          </p:cNvPr>
          <p:cNvSpPr txBox="1"/>
          <p:nvPr/>
        </p:nvSpPr>
        <p:spPr>
          <a:xfrm>
            <a:off x="6096000" y="4964668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place!</a:t>
            </a:r>
          </a:p>
        </p:txBody>
      </p:sp>
    </p:spTree>
    <p:extLst>
      <p:ext uri="{BB962C8B-B14F-4D97-AF65-F5344CB8AC3E}">
        <p14:creationId xmlns:p14="http://schemas.microsoft.com/office/powerpoint/2010/main" val="20936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62"/>
            <a:ext cx="10515600" cy="1097915"/>
          </a:xfrm>
        </p:spPr>
        <p:txBody>
          <a:bodyPr/>
          <a:lstStyle/>
          <a:p>
            <a:pPr algn="ctr"/>
            <a:r>
              <a:rPr lang="en-CA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endParaRPr lang="en-CA" b="1" dirty="0">
              <a:solidFill>
                <a:srgbClr val="4F26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031E-8B74-4CC0-9372-753BF492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515600" cy="4415170"/>
          </a:xfrm>
        </p:spPr>
        <p:txBody>
          <a:bodyPr>
            <a:normAutofit/>
          </a:bodyPr>
          <a:lstStyle/>
          <a:p>
            <a:r>
              <a:rPr lang="en-CA" sz="3200" dirty="0"/>
              <a:t>Group work activity</a:t>
            </a:r>
          </a:p>
          <a:p>
            <a:r>
              <a:rPr lang="en-CA" sz="3200" dirty="0"/>
              <a:t>Learning </a:t>
            </a:r>
            <a:r>
              <a:rPr lang="en-CA" sz="3200" dirty="0" err="1"/>
              <a:t>Catalytics</a:t>
            </a:r>
            <a:r>
              <a:rPr lang="en-CA" sz="3200" dirty="0"/>
              <a:t> Question</a:t>
            </a:r>
          </a:p>
          <a:p>
            <a:r>
              <a:rPr lang="en-US" sz="3200" dirty="0"/>
              <a:t>Finish muscle anatomy</a:t>
            </a:r>
            <a:endParaRPr lang="en-CA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Group Work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40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 Map!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CF50C-A138-4AA9-9D19-EFFD6BB4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42" y="1014695"/>
            <a:ext cx="4141315" cy="49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2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89FF-BCE4-4704-8E35-325DDF4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3791"/>
            <a:ext cx="10515600" cy="740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4F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 Map!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504490-203F-4C81-BA91-C9DBC4D311D1}"/>
              </a:ext>
            </a:extLst>
          </p:cNvPr>
          <p:cNvSpPr/>
          <p:nvPr/>
        </p:nvSpPr>
        <p:spPr>
          <a:xfrm>
            <a:off x="0" y="6015788"/>
            <a:ext cx="12192000" cy="842211"/>
          </a:xfrm>
          <a:prstGeom prst="rect">
            <a:avLst/>
          </a:prstGeom>
          <a:solidFill>
            <a:srgbClr val="4F26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8F3A-AD09-4BBB-A04C-73C1726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3" y="6092405"/>
            <a:ext cx="2905683" cy="688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79356-6FE5-4CA7-A9D2-31939C9B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4" y="961188"/>
            <a:ext cx="379095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1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400" b="1" dirty="0">
                <a:solidFill>
                  <a:srgbClr val="4F2683"/>
                </a:solidFill>
                <a:latin typeface="+mn-lt"/>
              </a:rPr>
              <a:t>Learning Catalytic Question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3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CD9-321C-40C9-9494-CFE831AD8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4F2683"/>
                </a:solidFill>
                <a:latin typeface="+mn-lt"/>
              </a:rPr>
              <a:t>Muscle Anatomy</a:t>
            </a:r>
            <a:endParaRPr lang="en-CA" sz="5400" b="1" dirty="0">
              <a:solidFill>
                <a:srgbClr val="4F2683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5BB8-E734-49B4-AD01-CD9DA72F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04" y="6091014"/>
            <a:ext cx="2905683" cy="69496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1E30B57-141A-42DC-B419-BCFCDB3A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Chapter 6: Professor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</a:rPr>
              <a:t>Stavraky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iologyClass" id="{7CFCF621-4751-448A-833E-E1064E57DA35}" vid="{78377000-374C-4815-9BE0-DAE063ECF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</TotalTime>
  <Words>266</Words>
  <Application>Microsoft Office PowerPoint</Application>
  <PresentationFormat>Widescreen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Tutorial 10 Sections 009/010</vt:lpstr>
      <vt:lpstr>Your TA reminding you…</vt:lpstr>
      <vt:lpstr>Today</vt:lpstr>
      <vt:lpstr>Group Work</vt:lpstr>
      <vt:lpstr>Mind Map!</vt:lpstr>
      <vt:lpstr>Mind Map!</vt:lpstr>
      <vt:lpstr>Learning Catalytic Question</vt:lpstr>
      <vt:lpstr>Muscle Anatomy</vt:lpstr>
      <vt:lpstr>Muscle twitch</vt:lpstr>
      <vt:lpstr>Grading of muscle contraction</vt:lpstr>
      <vt:lpstr>Tetanus</vt:lpstr>
      <vt:lpstr>Next Tutorial (Nov 26th)</vt:lpstr>
      <vt:lpstr>What Questions Do You Have?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Greydon Gilmore</dc:creator>
  <cp:lastModifiedBy>Greydon Gilmore</cp:lastModifiedBy>
  <cp:revision>186</cp:revision>
  <dcterms:created xsi:type="dcterms:W3CDTF">2017-12-10T19:18:50Z</dcterms:created>
  <dcterms:modified xsi:type="dcterms:W3CDTF">2019-11-19T14:42:57Z</dcterms:modified>
</cp:coreProperties>
</file>