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56" r:id="rId3"/>
    <p:sldId id="258" r:id="rId4"/>
    <p:sldId id="328" r:id="rId5"/>
    <p:sldId id="863" r:id="rId6"/>
    <p:sldId id="314" r:id="rId7"/>
    <p:sldId id="567" r:id="rId8"/>
    <p:sldId id="892" r:id="rId9"/>
    <p:sldId id="864" r:id="rId10"/>
    <p:sldId id="865" r:id="rId11"/>
    <p:sldId id="868" r:id="rId12"/>
    <p:sldId id="869" r:id="rId13"/>
    <p:sldId id="870" r:id="rId14"/>
    <p:sldId id="871" r:id="rId15"/>
    <p:sldId id="874" r:id="rId16"/>
    <p:sldId id="875" r:id="rId17"/>
    <p:sldId id="876" r:id="rId18"/>
    <p:sldId id="877" r:id="rId19"/>
    <p:sldId id="879" r:id="rId20"/>
    <p:sldId id="880" r:id="rId21"/>
    <p:sldId id="883" r:id="rId22"/>
    <p:sldId id="884" r:id="rId23"/>
    <p:sldId id="885" r:id="rId24"/>
    <p:sldId id="886" r:id="rId25"/>
    <p:sldId id="888" r:id="rId26"/>
    <p:sldId id="890" r:id="rId27"/>
    <p:sldId id="889" r:id="rId28"/>
    <p:sldId id="891" r:id="rId29"/>
    <p:sldId id="317" r:id="rId30"/>
    <p:sldId id="31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2270"/>
    <a:srgbClr val="FFFFFF"/>
    <a:srgbClr val="4F26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35" autoAdjust="0"/>
    <p:restoredTop sz="86284" autoAdjust="0"/>
  </p:normalViewPr>
  <p:slideViewPr>
    <p:cSldViewPr snapToGrid="0">
      <p:cViewPr varScale="1">
        <p:scale>
          <a:sx n="154" d="100"/>
          <a:sy n="154" d="100"/>
        </p:scale>
        <p:origin x="16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5DE40-68BA-4164-922C-95B38CFF8A1D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6AB92-A435-4CED-AFDE-AD937B5C1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72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5FDC7-53FE-416C-B833-F9DBCE797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0C449-BFB2-4EE3-8C6C-A5335D13D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497E7-0188-410C-8E6D-6A5FB5296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4BDB-2351-4FF4-AED9-BAB48932719C}" type="datetimeFigureOut">
              <a:rPr lang="en-CA" smtClean="0"/>
              <a:t>2020-01-14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BF3EB-5228-4AD1-B4C4-984C0BB02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1121B-F66D-4C0C-A75E-2DFC7F8E9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117-0DA5-4AB9-A71D-4428F1D245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8251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3189F-53C2-4ABA-9BFB-E7B4DDCA3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B7B20-5BAE-4A02-A5CC-330D60D32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79BA0-FCC9-4F2E-B3A9-2A87CD36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4BDB-2351-4FF4-AED9-BAB48932719C}" type="datetimeFigureOut">
              <a:rPr lang="en-CA" smtClean="0"/>
              <a:t>2020-01-14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1DE5F-B937-4717-8F77-477C2A83A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951BC-A1DA-4D93-B2DA-681B64C50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117-0DA5-4AB9-A71D-4428F1D245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712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2B553C-85FC-4862-A492-B71537379D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61E8B-C602-479F-9CE2-B1B3EFEF2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35407-B900-4B16-8EA3-D90704BEA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4BDB-2351-4FF4-AED9-BAB48932719C}" type="datetimeFigureOut">
              <a:rPr lang="en-CA" smtClean="0"/>
              <a:t>2020-01-14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C5D90-94B2-4AFD-A744-35FAD2363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D9BB1-7BC0-4A00-80D5-C791A1D63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117-0DA5-4AB9-A71D-4428F1D245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9276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F47A1-CA55-40C9-A22F-D6E12950A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DD82-23D3-46C0-A328-600B09C35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219CE-BB0D-415C-AC1B-EBFB4627A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4BDB-2351-4FF4-AED9-BAB48932719C}" type="datetimeFigureOut">
              <a:rPr lang="en-CA" smtClean="0"/>
              <a:t>2020-01-14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CDAB8-B1DB-47B3-9E30-65095A332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B5DC1-E101-4139-9C25-65CEDC274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117-0DA5-4AB9-A71D-4428F1D245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235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5CBF0-78BC-412D-ABA4-CE29DB36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29C2F-6723-474E-891D-308CCCBFD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5878E-9A80-4CC4-B03C-94C9C3F1F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4BDB-2351-4FF4-AED9-BAB48932719C}" type="datetimeFigureOut">
              <a:rPr lang="en-CA" smtClean="0"/>
              <a:t>2020-01-14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992DC-DEAD-44C6-A393-1645B77D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93657-CECE-44D5-9A2E-A55350FF4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117-0DA5-4AB9-A71D-4428F1D245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2074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BE12F-1E79-4263-B4D5-4B65206A2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D1E35-9A6E-4F9D-90BF-3D72E4323E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6858A-FDE5-41E9-B46F-25CA8ABC9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1C5CD-928B-43B3-87BA-43A150D6E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4BDB-2351-4FF4-AED9-BAB48932719C}" type="datetimeFigureOut">
              <a:rPr lang="en-CA" smtClean="0"/>
              <a:t>2020-01-14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9D6C4-3DA9-4E2F-A359-12D4399BC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C753F-323A-4A55-AE42-68C6FECC3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117-0DA5-4AB9-A71D-4428F1D245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57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618BE-062A-418D-9888-ED9DD87AE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C2AD3-3ADD-410E-8EDC-A6A3FCEAE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359A4-B047-4945-A1D8-D9C7FF599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C2CF5C-46C3-4C9B-988B-A9E7F2CB9B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AB2753-26E3-40AD-8F31-B8320CD1E8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D48D8E-317A-4619-872E-CD23D2633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4BDB-2351-4FF4-AED9-BAB48932719C}" type="datetimeFigureOut">
              <a:rPr lang="en-CA" smtClean="0"/>
              <a:t>2020-01-14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715E81-B52E-432E-8C36-AACF9B3F7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365224-01CF-446E-A268-A56B7A497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117-0DA5-4AB9-A71D-4428F1D245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4764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007E6-03D8-41F4-B9B5-3ACD6B81B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C6C0C3-26A5-4487-B43C-45A08BD1D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4BDB-2351-4FF4-AED9-BAB48932719C}" type="datetimeFigureOut">
              <a:rPr lang="en-CA" smtClean="0"/>
              <a:t>2020-01-14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1F844C-3CD8-45A0-8C7E-054967C0A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2CE13-C608-4418-A623-EFDC23701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117-0DA5-4AB9-A71D-4428F1D245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849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6573BE-61DE-4581-A4B1-30F966650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4BDB-2351-4FF4-AED9-BAB48932719C}" type="datetimeFigureOut">
              <a:rPr lang="en-CA" smtClean="0"/>
              <a:t>2020-01-14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E699A0-BE13-410E-86F3-1D00ACF88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EBA42E-CC63-4BD1-8A22-D40BB39BD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117-0DA5-4AB9-A71D-4428F1D245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278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50345-EB20-4A68-8302-A59D23EB1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57978-9510-40F8-AA04-D610D55FE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2911F-E235-4DA9-9A1F-FB2C483C3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B3BE7-0005-43C7-BDB9-A7CF029AA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4BDB-2351-4FF4-AED9-BAB48932719C}" type="datetimeFigureOut">
              <a:rPr lang="en-CA" smtClean="0"/>
              <a:t>2020-01-14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118E3-FA5E-4662-8936-1D1CEFF5D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FB676-D72A-471E-BFE0-75C8DC977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117-0DA5-4AB9-A71D-4428F1D245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3544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36F4F-8F8B-4289-B69B-86B547C27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1B6382-45C1-425A-BF0E-617376DA95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DFB85-36D4-4A3C-8E8C-B28692C4C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898BB-D9D8-41D3-B341-532DB8D27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4BDB-2351-4FF4-AED9-BAB48932719C}" type="datetimeFigureOut">
              <a:rPr lang="en-CA" smtClean="0"/>
              <a:t>2020-01-14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E21F3-AB24-4011-8200-4FBE9C5D4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8CC1B-CD48-4A05-B299-E07BA4CF8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117-0DA5-4AB9-A71D-4428F1D245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3552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9466D4-1982-404E-85C4-0BC772A83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BB876-1B20-4A48-8696-28293850A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F7C58-BA45-4334-9B3E-72ECEA46D8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34BDB-2351-4FF4-AED9-BAB48932719C}" type="datetimeFigureOut">
              <a:rPr lang="en-CA" smtClean="0"/>
              <a:t>2020-01-14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7128C-C483-4950-9461-E44712095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6345B-DB9A-42A1-A253-31291ED58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DA117-0DA5-4AB9-A71D-4428F1D245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9748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B4B4E59-EE40-4F54-B8EC-6D7D9C8C9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666" y="663423"/>
            <a:ext cx="4794667" cy="553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05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3791"/>
            <a:ext cx="10515600" cy="7899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What statement about the pancreas is NOT correct?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64F6876-BDFD-4B29-A123-FCA791E53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06759"/>
            <a:ext cx="10515600" cy="3961683"/>
          </a:xfrm>
        </p:spPr>
        <p:txBody>
          <a:bodyPr>
            <a:normAutofit/>
          </a:bodyPr>
          <a:lstStyle/>
          <a:p>
            <a:pPr marL="514350" indent="-514350">
              <a:buAutoNum type="alphaUcPeriod"/>
            </a:pPr>
            <a:r>
              <a:rPr lang="en-US" dirty="0"/>
              <a:t>alpha cells secrete a hormone in response to hypoglycemia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releases glucagon</a:t>
            </a:r>
          </a:p>
          <a:p>
            <a:pPr marL="514350" indent="-514350">
              <a:buAutoNum type="alphaUcPeriod"/>
            </a:pPr>
            <a:r>
              <a:rPr lang="en-US" dirty="0"/>
              <a:t>an Islet of Langerhans is considered endocrine tissue</a:t>
            </a:r>
          </a:p>
          <a:p>
            <a:pPr marL="514350" indent="-514350">
              <a:buAutoNum type="alphaUcPeriod"/>
            </a:pPr>
            <a:r>
              <a:rPr lang="en-US" dirty="0">
                <a:solidFill>
                  <a:srgbClr val="FF0000"/>
                </a:solidFill>
              </a:rPr>
              <a:t>the precursor to make hormones released by alpha and beta cells is cholesterol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precursor for peptides -&gt; amino acids</a:t>
            </a:r>
          </a:p>
          <a:p>
            <a:pPr marL="514350" indent="-514350">
              <a:buAutoNum type="alphaUcPeriod"/>
            </a:pPr>
            <a:r>
              <a:rPr lang="en-US" dirty="0"/>
              <a:t>insulin released from the pancreas stimulates cells to take up glucose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 response to hyperglycemia</a:t>
            </a:r>
          </a:p>
        </p:txBody>
      </p:sp>
    </p:spTree>
    <p:extLst>
      <p:ext uri="{BB962C8B-B14F-4D97-AF65-F5344CB8AC3E}">
        <p14:creationId xmlns:p14="http://schemas.microsoft.com/office/powerpoint/2010/main" val="818767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3791"/>
            <a:ext cx="10515600" cy="7899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What is true about the adrenal cortex?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64F6876-BDFD-4B29-A123-FCA791E53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06759"/>
            <a:ext cx="10515600" cy="3961683"/>
          </a:xfrm>
        </p:spPr>
        <p:txBody>
          <a:bodyPr>
            <a:normAutofit/>
          </a:bodyPr>
          <a:lstStyle/>
          <a:p>
            <a:pPr marL="514350" indent="-514350">
              <a:buAutoNum type="alphaUcPeriod"/>
            </a:pPr>
            <a:r>
              <a:rPr lang="en-US" dirty="0"/>
              <a:t>the hormones released by the adrenal cortex bind to intracellular receptors</a:t>
            </a:r>
          </a:p>
          <a:p>
            <a:pPr marL="514350" indent="-514350">
              <a:buAutoNum type="alphaUcPeriod"/>
            </a:pPr>
            <a:r>
              <a:rPr lang="en-US" dirty="0"/>
              <a:t>adrenocorticotropic hormone stimulates all the layers of the adrenal cortex to produce their hormones</a:t>
            </a:r>
          </a:p>
          <a:p>
            <a:pPr marL="514350" indent="-514350">
              <a:buAutoNum type="alphaUcPeriod"/>
            </a:pPr>
            <a:r>
              <a:rPr lang="en-US" dirty="0"/>
              <a:t>mineralocorticoids are made by the zona fasciculata</a:t>
            </a:r>
          </a:p>
          <a:p>
            <a:pPr marL="514350" indent="-514350">
              <a:buAutoNum type="alphaUcPeriod"/>
            </a:pPr>
            <a:r>
              <a:rPr lang="en-US" dirty="0"/>
              <a:t>the adrenal cortex makes 5 different classes of hormones</a:t>
            </a:r>
          </a:p>
        </p:txBody>
      </p:sp>
    </p:spTree>
    <p:extLst>
      <p:ext uri="{BB962C8B-B14F-4D97-AF65-F5344CB8AC3E}">
        <p14:creationId xmlns:p14="http://schemas.microsoft.com/office/powerpoint/2010/main" val="2953130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3791"/>
            <a:ext cx="10515600" cy="7899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What is true about the adrenal cortex?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64F6876-BDFD-4B29-A123-FCA791E53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06759"/>
            <a:ext cx="10515600" cy="396168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lphaUcPeriod"/>
            </a:pPr>
            <a:r>
              <a:rPr lang="en-US" dirty="0">
                <a:solidFill>
                  <a:srgbClr val="FF0000"/>
                </a:solidFill>
              </a:rPr>
              <a:t>the hormones released by the adrenal cortex bind to intracellular receptors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steroids</a:t>
            </a:r>
          </a:p>
          <a:p>
            <a:pPr marL="514350" indent="-514350">
              <a:buAutoNum type="alphaUcPeriod"/>
            </a:pPr>
            <a:r>
              <a:rPr lang="en-US" dirty="0"/>
              <a:t>adrenocorticotropic hormone stimulates all the layers of the adrenal cortex to produce their hormones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zona fasciculata</a:t>
            </a:r>
          </a:p>
          <a:p>
            <a:pPr marL="514350" indent="-514350">
              <a:buAutoNum type="alphaUcPeriod"/>
            </a:pPr>
            <a:r>
              <a:rPr lang="en-US" dirty="0"/>
              <a:t>mineralocorticoids are made by the zona fasciculata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zona glomerulosa</a:t>
            </a:r>
          </a:p>
          <a:p>
            <a:pPr marL="514350" indent="-514350">
              <a:buAutoNum type="alphaUcPeriod"/>
            </a:pPr>
            <a:r>
              <a:rPr lang="en-US" dirty="0"/>
              <a:t>the adrenal cortex makes 5 different classes of hormones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three classes: mineralocorticoids, glucocorticoids and androgens</a:t>
            </a:r>
          </a:p>
        </p:txBody>
      </p:sp>
    </p:spTree>
    <p:extLst>
      <p:ext uri="{BB962C8B-B14F-4D97-AF65-F5344CB8AC3E}">
        <p14:creationId xmlns:p14="http://schemas.microsoft.com/office/powerpoint/2010/main" val="2015438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3791"/>
            <a:ext cx="10515600" cy="7899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Sensory afferent fibers for the autonomic nervous system (ANS) send signals to which of the following?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64F6876-BDFD-4B29-A123-FCA791E53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06759"/>
            <a:ext cx="10515600" cy="3961683"/>
          </a:xfrm>
        </p:spPr>
        <p:txBody>
          <a:bodyPr>
            <a:normAutofit/>
          </a:bodyPr>
          <a:lstStyle/>
          <a:p>
            <a:pPr marL="514350" indent="-514350">
              <a:buAutoNum type="alphaUcPeriod"/>
            </a:pPr>
            <a:r>
              <a:rPr lang="en-US" dirty="0"/>
              <a:t>to target organs like smooth muscle and glands</a:t>
            </a:r>
          </a:p>
          <a:p>
            <a:pPr marL="514350" indent="-514350">
              <a:buAutoNum type="alphaUcPeriod"/>
            </a:pPr>
            <a:r>
              <a:rPr lang="en-US" dirty="0"/>
              <a:t>to autonomic ganglia of the SNS and PSNS</a:t>
            </a:r>
          </a:p>
          <a:p>
            <a:pPr marL="514350" indent="-514350">
              <a:buAutoNum type="alphaUcPeriod"/>
            </a:pPr>
            <a:r>
              <a:rPr lang="en-US" dirty="0"/>
              <a:t>to the hypothalamus control center</a:t>
            </a:r>
          </a:p>
          <a:p>
            <a:pPr marL="514350" indent="-514350">
              <a:buAutoNum type="alphaUcPeriod"/>
            </a:pPr>
            <a:r>
              <a:rPr lang="en-US" dirty="0"/>
              <a:t>to the central nervous system integration centers</a:t>
            </a:r>
          </a:p>
        </p:txBody>
      </p:sp>
    </p:spTree>
    <p:extLst>
      <p:ext uri="{BB962C8B-B14F-4D97-AF65-F5344CB8AC3E}">
        <p14:creationId xmlns:p14="http://schemas.microsoft.com/office/powerpoint/2010/main" val="3188077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3791"/>
            <a:ext cx="10515600" cy="7899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Sensory afferent fibers for the autonomic nervous system (ANS) send signals to which of the following?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64F6876-BDFD-4B29-A123-FCA791E53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06759"/>
            <a:ext cx="10515600" cy="3961683"/>
          </a:xfrm>
        </p:spPr>
        <p:txBody>
          <a:bodyPr>
            <a:normAutofit/>
          </a:bodyPr>
          <a:lstStyle/>
          <a:p>
            <a:pPr marL="514350" indent="-514350">
              <a:buAutoNum type="alphaUcPeriod"/>
            </a:pPr>
            <a:r>
              <a:rPr lang="en-US" dirty="0"/>
              <a:t>to target organs like smooth muscle and glands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not target centered</a:t>
            </a:r>
          </a:p>
          <a:p>
            <a:pPr marL="514350" indent="-514350">
              <a:buAutoNum type="alphaUcPeriod"/>
            </a:pPr>
            <a:r>
              <a:rPr lang="en-US" dirty="0"/>
              <a:t>to autonomic ganglia of the SNS and PSNS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only outward signals</a:t>
            </a:r>
          </a:p>
          <a:p>
            <a:pPr marL="514350" indent="-514350">
              <a:buAutoNum type="alphaUcPeriod"/>
            </a:pPr>
            <a:r>
              <a:rPr lang="en-US" dirty="0"/>
              <a:t>to the hypothalamus control center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first sent to integration </a:t>
            </a:r>
            <a:r>
              <a:rPr lang="en-US" dirty="0" err="1">
                <a:solidFill>
                  <a:srgbClr val="FF0000"/>
                </a:solidFill>
              </a:rPr>
              <a:t>centre</a:t>
            </a:r>
            <a:r>
              <a:rPr lang="en-US" dirty="0">
                <a:solidFill>
                  <a:srgbClr val="FF0000"/>
                </a:solidFill>
              </a:rPr>
              <a:t> then activates hypothalamus</a:t>
            </a:r>
          </a:p>
          <a:p>
            <a:pPr marL="514350" indent="-514350">
              <a:buAutoNum type="alphaUcPeriod"/>
            </a:pPr>
            <a:r>
              <a:rPr lang="en-US" dirty="0">
                <a:solidFill>
                  <a:srgbClr val="FF0000"/>
                </a:solidFill>
              </a:rPr>
              <a:t>to the central nervous system integration centers</a:t>
            </a:r>
          </a:p>
        </p:txBody>
      </p:sp>
    </p:spTree>
    <p:extLst>
      <p:ext uri="{BB962C8B-B14F-4D97-AF65-F5344CB8AC3E}">
        <p14:creationId xmlns:p14="http://schemas.microsoft.com/office/powerpoint/2010/main" val="853101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3791"/>
            <a:ext cx="10515600" cy="7899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9. Which of the following events does NOT take place at the neuromuscular junction?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64F6876-BDFD-4B29-A123-FCA791E53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06759"/>
            <a:ext cx="10515600" cy="3961683"/>
          </a:xfrm>
        </p:spPr>
        <p:txBody>
          <a:bodyPr>
            <a:normAutofit/>
          </a:bodyPr>
          <a:lstStyle/>
          <a:p>
            <a:pPr marL="514350" indent="-514350">
              <a:buAutoNum type="alphaUcPeriod"/>
            </a:pPr>
            <a:r>
              <a:rPr lang="en-US" dirty="0"/>
              <a:t>Ca++ flowing into the end plate region of the cell causes the release of neurotransmitter from the axon terminal</a:t>
            </a:r>
          </a:p>
          <a:p>
            <a:pPr marL="514350" indent="-514350">
              <a:buAutoNum type="alphaUcPeriod"/>
            </a:pPr>
            <a:r>
              <a:rPr lang="en-US" dirty="0"/>
              <a:t>Na+ flowing into the muscle cell through chemically gated channels produces the end plate potential (EPP)</a:t>
            </a:r>
          </a:p>
          <a:p>
            <a:pPr marL="514350" indent="-514350">
              <a:buAutoNum type="alphaUcPeriod"/>
            </a:pPr>
            <a:r>
              <a:rPr lang="en-US" dirty="0"/>
              <a:t>once the action potential is generated it propagates out along the sarcolemma and down the transverse (T) tubules</a:t>
            </a:r>
          </a:p>
          <a:p>
            <a:pPr marL="514350" indent="-514350">
              <a:buAutoNum type="alphaUcPeriod"/>
            </a:pPr>
            <a:r>
              <a:rPr lang="en-US" dirty="0"/>
              <a:t>after being released, acetylcholine is broken down by the enzyme acetylcholinesterase and recycled back into the axon terminal</a:t>
            </a:r>
          </a:p>
        </p:txBody>
      </p:sp>
    </p:spTree>
    <p:extLst>
      <p:ext uri="{BB962C8B-B14F-4D97-AF65-F5344CB8AC3E}">
        <p14:creationId xmlns:p14="http://schemas.microsoft.com/office/powerpoint/2010/main" val="2194962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3791"/>
            <a:ext cx="10515600" cy="7899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9. Which of the following events does NOT take place at the neuromuscular junction?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64F6876-BDFD-4B29-A123-FCA791E53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06759"/>
            <a:ext cx="10515600" cy="3961683"/>
          </a:xfrm>
        </p:spPr>
        <p:txBody>
          <a:bodyPr>
            <a:normAutofit/>
          </a:bodyPr>
          <a:lstStyle/>
          <a:p>
            <a:pPr marL="514350" indent="-514350">
              <a:buAutoNum type="alphaUcPeriod"/>
            </a:pPr>
            <a:r>
              <a:rPr lang="en-US" dirty="0">
                <a:solidFill>
                  <a:srgbClr val="FF0000"/>
                </a:solidFill>
              </a:rPr>
              <a:t>Ca++ flowing into the end plate region of the cell causes the release of neurotransmitter from the axon terminal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flows into the synaptic terminal not the motor end plate</a:t>
            </a:r>
          </a:p>
          <a:p>
            <a:pPr marL="514350" indent="-514350">
              <a:buAutoNum type="alphaUcPeriod"/>
            </a:pPr>
            <a:r>
              <a:rPr lang="en-US" dirty="0"/>
              <a:t>Na</a:t>
            </a:r>
            <a:r>
              <a:rPr lang="en-US" baseline="30000" dirty="0"/>
              <a:t>+</a:t>
            </a:r>
            <a:r>
              <a:rPr lang="en-US" dirty="0"/>
              <a:t> flowing into the muscle cell through chemically gated channels produces the end plate potential (EPP)</a:t>
            </a:r>
          </a:p>
          <a:p>
            <a:pPr marL="514350" indent="-514350">
              <a:buAutoNum type="alphaUcPeriod"/>
            </a:pPr>
            <a:r>
              <a:rPr lang="en-US" dirty="0"/>
              <a:t>once the action potential is generated it propagates out along the sarcolemma and down the transverse (T) tubules</a:t>
            </a:r>
          </a:p>
          <a:p>
            <a:pPr marL="514350" indent="-514350">
              <a:buAutoNum type="alphaUcPeriod"/>
            </a:pPr>
            <a:r>
              <a:rPr lang="en-US" dirty="0"/>
              <a:t>after being released, acetylcholine is broken down by the enzyme acetylcholinesterase and recycled back into the axon terminal</a:t>
            </a:r>
          </a:p>
        </p:txBody>
      </p:sp>
    </p:spTree>
    <p:extLst>
      <p:ext uri="{BB962C8B-B14F-4D97-AF65-F5344CB8AC3E}">
        <p14:creationId xmlns:p14="http://schemas.microsoft.com/office/powerpoint/2010/main" val="1743528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3791"/>
            <a:ext cx="10515600" cy="1397526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11. Some pesticides are quite poisonous because they contain a type of chemical that breaks down and destroys acetylcholinesterase. If a person was exposed to such a chemical, what would you expect to see occur at the neuromuscular junction?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64F6876-BDFD-4B29-A123-FCA791E53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47935"/>
            <a:ext cx="10515600" cy="3420507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lphaUcPeriod"/>
            </a:pPr>
            <a:r>
              <a:rPr lang="en-US" dirty="0"/>
              <a:t>there would be a constant release of acetylcholine from the axon terminal in response to one action potential</a:t>
            </a:r>
          </a:p>
          <a:p>
            <a:pPr marL="514350" indent="-514350">
              <a:buAutoNum type="alphaUcPeriod"/>
            </a:pPr>
            <a:r>
              <a:rPr lang="en-US" dirty="0"/>
              <a:t>a very long-lasting EPP that is maintained for a long period of time in response to one action potential</a:t>
            </a:r>
          </a:p>
          <a:p>
            <a:pPr marL="514350" indent="-514350">
              <a:buAutoNum type="alphaUcPeriod"/>
            </a:pPr>
            <a:r>
              <a:rPr lang="en-US" dirty="0"/>
              <a:t>there would be no release of neurotransmitter from the axon terminal in response to an action potential on the motor neuron</a:t>
            </a:r>
          </a:p>
          <a:p>
            <a:pPr marL="514350" indent="-514350">
              <a:buAutoNum type="alphaUcPeriod"/>
            </a:pPr>
            <a:r>
              <a:rPr lang="en-US" dirty="0"/>
              <a:t>no action potentials on the muscle cell in response to an action potential on the motor neuron</a:t>
            </a:r>
          </a:p>
        </p:txBody>
      </p:sp>
    </p:spTree>
    <p:extLst>
      <p:ext uri="{BB962C8B-B14F-4D97-AF65-F5344CB8AC3E}">
        <p14:creationId xmlns:p14="http://schemas.microsoft.com/office/powerpoint/2010/main" val="758071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3791"/>
            <a:ext cx="10515600" cy="1397526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11. Some pesticides are quite poisonous because they contain a type of chemical that breaks down and destroys acetylcholinesterase. If a person was exposed to such a chemical, what would you expect to see occur at the neuromuscular junction?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64F6876-BDFD-4B29-A123-FCA791E53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47935"/>
            <a:ext cx="10515600" cy="3420507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lphaUcPeriod"/>
            </a:pPr>
            <a:r>
              <a:rPr lang="en-US" dirty="0"/>
              <a:t>there would be a constant release of acetylcholine from the axon terminal in response to one action potential</a:t>
            </a:r>
          </a:p>
          <a:p>
            <a:pPr marL="514350" indent="-514350">
              <a:buAutoNum type="alphaUcPeriod"/>
            </a:pPr>
            <a:r>
              <a:rPr lang="en-US" dirty="0">
                <a:solidFill>
                  <a:srgbClr val="FF0000"/>
                </a:solidFill>
              </a:rPr>
              <a:t>a very long-lasting EPP that is maintained for a long period of time in response to one action potential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ACh</a:t>
            </a:r>
            <a:r>
              <a:rPr lang="en-US" dirty="0">
                <a:solidFill>
                  <a:srgbClr val="FF0000"/>
                </a:solidFill>
              </a:rPr>
              <a:t> would not be broken down and would continue binding</a:t>
            </a:r>
          </a:p>
          <a:p>
            <a:pPr marL="514350" indent="-514350">
              <a:buAutoNum type="alphaUcPeriod"/>
            </a:pPr>
            <a:r>
              <a:rPr lang="en-US" dirty="0"/>
              <a:t>there would be no release of neurotransmitter from the axon terminal in response to an action potential on the motor neuron</a:t>
            </a:r>
          </a:p>
          <a:p>
            <a:pPr marL="514350" indent="-514350">
              <a:buAutoNum type="alphaUcPeriod"/>
            </a:pPr>
            <a:r>
              <a:rPr lang="en-US" dirty="0"/>
              <a:t>no action potentials on the muscle cell in response to an action potential on the motor neuron</a:t>
            </a:r>
          </a:p>
        </p:txBody>
      </p:sp>
    </p:spTree>
    <p:extLst>
      <p:ext uri="{BB962C8B-B14F-4D97-AF65-F5344CB8AC3E}">
        <p14:creationId xmlns:p14="http://schemas.microsoft.com/office/powerpoint/2010/main" val="3326647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3791"/>
            <a:ext cx="10515600" cy="7899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13. Which of the following is correct?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64F6876-BDFD-4B29-A123-FCA791E53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06759"/>
            <a:ext cx="10515600" cy="3961683"/>
          </a:xfrm>
        </p:spPr>
        <p:txBody>
          <a:bodyPr>
            <a:normAutofit/>
          </a:bodyPr>
          <a:lstStyle/>
          <a:p>
            <a:pPr marL="514350" indent="-514350">
              <a:buAutoNum type="alphaUcPeriod"/>
            </a:pPr>
            <a:r>
              <a:rPr lang="en-US" dirty="0"/>
              <a:t>the atrioventricular (AV) valves prevent the blood from flowing back into the aorta when the ventricles contract</a:t>
            </a:r>
          </a:p>
          <a:p>
            <a:pPr marL="514350" indent="-514350">
              <a:buAutoNum type="alphaUcPeriod"/>
            </a:pPr>
            <a:r>
              <a:rPr lang="en-US" dirty="0"/>
              <a:t>the pulmonary valve prevents blood from flowing back into the right ventricle when it relaxes</a:t>
            </a:r>
          </a:p>
          <a:p>
            <a:pPr marL="514350" indent="-514350">
              <a:buAutoNum type="alphaUcPeriod"/>
            </a:pPr>
            <a:r>
              <a:rPr lang="en-US" dirty="0"/>
              <a:t>the sinoatrial (SA) node is located in the left atrium</a:t>
            </a:r>
          </a:p>
          <a:p>
            <a:pPr marL="514350" indent="-514350">
              <a:buAutoNum type="alphaUcPeriod"/>
            </a:pPr>
            <a:r>
              <a:rPr lang="en-US" dirty="0"/>
              <a:t>the atrioventricular ring prevents blood from flowing back into the atria when the ventricles contract</a:t>
            </a:r>
          </a:p>
        </p:txBody>
      </p:sp>
    </p:spTree>
    <p:extLst>
      <p:ext uri="{BB962C8B-B14F-4D97-AF65-F5344CB8AC3E}">
        <p14:creationId xmlns:p14="http://schemas.microsoft.com/office/powerpoint/2010/main" val="2011985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93CD9-321C-40C9-9494-CFE831AD89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dirty="0">
                <a:solidFill>
                  <a:srgbClr val="4F2683"/>
                </a:solidFill>
                <a:latin typeface="+mn-lt"/>
              </a:rPr>
              <a:t>Tutorial 13</a:t>
            </a:r>
            <a:br>
              <a:rPr lang="en-US" sz="4800" b="1" dirty="0">
                <a:solidFill>
                  <a:srgbClr val="4F2683"/>
                </a:solidFill>
                <a:latin typeface="+mn-lt"/>
              </a:rPr>
            </a:br>
            <a:r>
              <a:rPr lang="en-US" sz="4800" b="1" dirty="0">
                <a:solidFill>
                  <a:srgbClr val="4F2683"/>
                </a:solidFill>
                <a:latin typeface="+mn-lt"/>
              </a:rPr>
              <a:t>Sections 009/010</a:t>
            </a:r>
            <a:endParaRPr lang="en-CA" b="1" dirty="0">
              <a:solidFill>
                <a:srgbClr val="4F2683"/>
              </a:solidFill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F65BB8-E734-49B4-AD01-CD9DA72F2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04" y="6091014"/>
            <a:ext cx="2905683" cy="6949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022D7B-DBD1-444A-8386-F86C549ED1C0}"/>
              </a:ext>
            </a:extLst>
          </p:cNvPr>
          <p:cNvSpPr txBox="1"/>
          <p:nvPr/>
        </p:nvSpPr>
        <p:spPr>
          <a:xfrm>
            <a:off x="4397524" y="3916641"/>
            <a:ext cx="39443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800" dirty="0"/>
              <a:t>TA: </a:t>
            </a:r>
            <a:r>
              <a:rPr lang="en-CA" sz="2800" dirty="0" err="1"/>
              <a:t>Greydon</a:t>
            </a:r>
            <a:r>
              <a:rPr lang="en-CA" sz="2800" dirty="0"/>
              <a:t> Gilmore</a:t>
            </a:r>
          </a:p>
          <a:p>
            <a:pPr algn="r"/>
            <a:r>
              <a:rPr lang="en-CA" sz="2800" dirty="0"/>
              <a:t>Physiology 2130</a:t>
            </a:r>
          </a:p>
          <a:p>
            <a:pPr algn="r"/>
            <a:r>
              <a:rPr lang="en-CA" sz="2800" dirty="0">
                <a:cs typeface="Arial Unicode MS"/>
              </a:rPr>
              <a:t>Jan 14</a:t>
            </a:r>
            <a:r>
              <a:rPr lang="en-CA" sz="2800" baseline="30000" dirty="0">
                <a:cs typeface="Arial Unicode MS"/>
              </a:rPr>
              <a:t>th</a:t>
            </a:r>
            <a:r>
              <a:rPr lang="en-CA" sz="2800" dirty="0">
                <a:cs typeface="Arial Unicode MS"/>
              </a:rPr>
              <a:t>, 2020</a:t>
            </a:r>
            <a:endParaRPr lang="en-US" sz="2800" dirty="0"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761491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3791"/>
            <a:ext cx="10515600" cy="7899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13. Which of the following is correct?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64F6876-BDFD-4B29-A123-FCA791E53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06759"/>
            <a:ext cx="10515600" cy="3961683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lphaUcPeriod"/>
            </a:pPr>
            <a:r>
              <a:rPr lang="en-US" dirty="0"/>
              <a:t>the atrioventricular (AV) valves prevent the blood from flowing back into the aorta when the ventricles contract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aortic semilunar valves</a:t>
            </a:r>
          </a:p>
          <a:p>
            <a:pPr marL="514350" indent="-514350">
              <a:buAutoNum type="alphaUcPeriod"/>
            </a:pPr>
            <a:r>
              <a:rPr lang="en-US" dirty="0">
                <a:solidFill>
                  <a:srgbClr val="FF0000"/>
                </a:solidFill>
              </a:rPr>
              <a:t>the pulmonary valve prevents blood from flowing back into the right ventricle when it relaxes</a:t>
            </a:r>
          </a:p>
          <a:p>
            <a:pPr marL="514350" indent="-514350">
              <a:buAutoNum type="alphaUcPeriod"/>
            </a:pPr>
            <a:r>
              <a:rPr lang="en-US" dirty="0"/>
              <a:t>the sinoatrial (SA) node is located in the left atrium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right atrium</a:t>
            </a:r>
          </a:p>
          <a:p>
            <a:pPr marL="514350" indent="-514350">
              <a:buAutoNum type="alphaUcPeriod"/>
            </a:pPr>
            <a:r>
              <a:rPr lang="en-US" dirty="0"/>
              <a:t>the atrioventricular ring prevents blood from flowing back into the atria when the ventricles contract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the valves prevent backflow of blood</a:t>
            </a:r>
          </a:p>
        </p:txBody>
      </p:sp>
    </p:spTree>
    <p:extLst>
      <p:ext uri="{BB962C8B-B14F-4D97-AF65-F5344CB8AC3E}">
        <p14:creationId xmlns:p14="http://schemas.microsoft.com/office/powerpoint/2010/main" val="2167175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3791"/>
            <a:ext cx="10515600" cy="7899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29. According to the myogenic theory of blood flow regulation, which of the following will occur?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64F6876-BDFD-4B29-A123-FCA791E53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06759"/>
            <a:ext cx="10515600" cy="3961683"/>
          </a:xfrm>
        </p:spPr>
        <p:txBody>
          <a:bodyPr>
            <a:normAutofit/>
          </a:bodyPr>
          <a:lstStyle/>
          <a:p>
            <a:pPr marL="514350" indent="-514350">
              <a:buAutoNum type="alphaUcPeriod"/>
            </a:pPr>
            <a:r>
              <a:rPr lang="en-US" dirty="0"/>
              <a:t>an increase in blood pressure will activate the ANS to cause vasoconstriction of the smooth muscle</a:t>
            </a:r>
          </a:p>
          <a:p>
            <a:pPr marL="514350" indent="-514350">
              <a:buAutoNum type="alphaUcPeriod"/>
            </a:pPr>
            <a:r>
              <a:rPr lang="en-US" dirty="0"/>
              <a:t>an increase in blood pressure will initially dilate the blood vessels which will then vasoconstrict to return blood flow to normal</a:t>
            </a:r>
          </a:p>
          <a:p>
            <a:pPr marL="514350" indent="-514350">
              <a:buAutoNum type="alphaUcPeriod"/>
            </a:pPr>
            <a:r>
              <a:rPr lang="en-US" dirty="0"/>
              <a:t>an increase in blood flow will be caused by the release of metabolites which will vasodilate the blood vessel to increase blood flow</a:t>
            </a:r>
          </a:p>
          <a:p>
            <a:pPr marL="514350" indent="-514350">
              <a:buAutoNum type="alphaUcPeriod"/>
            </a:pPr>
            <a:r>
              <a:rPr lang="en-US" dirty="0"/>
              <a:t>an increase in pressure will be caused by the release of angiotensin II which causes blood vessels to constrict</a:t>
            </a:r>
          </a:p>
        </p:txBody>
      </p:sp>
    </p:spTree>
    <p:extLst>
      <p:ext uri="{BB962C8B-B14F-4D97-AF65-F5344CB8AC3E}">
        <p14:creationId xmlns:p14="http://schemas.microsoft.com/office/powerpoint/2010/main" val="2669608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3791"/>
            <a:ext cx="10515600" cy="7899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29. According to the myogenic theory of blood flow regulation, which of the following will occur?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64F6876-BDFD-4B29-A123-FCA791E53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06759"/>
            <a:ext cx="10515600" cy="396168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lphaUcPeriod"/>
            </a:pPr>
            <a:r>
              <a:rPr lang="en-US" dirty="0"/>
              <a:t>an increase in blood pressure will activate the ANS to cause vasoconstriction of the smooth muscle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ANS not mentioned in myogenic theory</a:t>
            </a:r>
          </a:p>
          <a:p>
            <a:pPr marL="514350" indent="-514350">
              <a:buAutoNum type="alphaUcPeriod"/>
            </a:pPr>
            <a:r>
              <a:rPr lang="en-US" dirty="0">
                <a:solidFill>
                  <a:srgbClr val="FF0000"/>
                </a:solidFill>
              </a:rPr>
              <a:t>an increase in blood pressure will initially dilate the blood vessels which will then vasoconstrict to return blood flow to normal</a:t>
            </a:r>
          </a:p>
          <a:p>
            <a:pPr marL="514350" indent="-514350">
              <a:buAutoNum type="alphaUcPeriod"/>
            </a:pPr>
            <a:r>
              <a:rPr lang="en-US" dirty="0"/>
              <a:t>an increase in blood flow will be caused by the release of metabolites which will vasodilate the blood vessel to increase blood flow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metabolic theory</a:t>
            </a:r>
          </a:p>
          <a:p>
            <a:pPr marL="514350" indent="-514350">
              <a:buAutoNum type="alphaUcPeriod"/>
            </a:pPr>
            <a:r>
              <a:rPr lang="en-US" dirty="0"/>
              <a:t>an increase in pressure will be caused by the release of angiotensin II which causes blood vessels to constrict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humoral </a:t>
            </a:r>
            <a:r>
              <a:rPr lang="en-US" dirty="0" err="1">
                <a:solidFill>
                  <a:srgbClr val="FF0000"/>
                </a:solidFill>
              </a:rPr>
              <a:t>mechansism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542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3791"/>
            <a:ext cx="10515600" cy="7899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33. Which of the following events occur(s) during excitation contraction coupling?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64F6876-BDFD-4B29-A123-FCA791E53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42661"/>
            <a:ext cx="10515600" cy="3625781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AutoNum type="arabicParenR"/>
            </a:pPr>
            <a:r>
              <a:rPr lang="en-US" dirty="0"/>
              <a:t>voltage sensors detect the EPP and open Ca++ release channels</a:t>
            </a:r>
          </a:p>
          <a:p>
            <a:pPr marL="514350" indent="-514350">
              <a:buAutoNum type="arabicParenR"/>
            </a:pPr>
            <a:r>
              <a:rPr lang="en-US" dirty="0"/>
              <a:t>Ca++ diffuses out of the lateral sac of the SR</a:t>
            </a:r>
          </a:p>
          <a:p>
            <a:pPr marL="514350" indent="-514350">
              <a:buAutoNum type="arabicParenR"/>
            </a:pPr>
            <a:r>
              <a:rPr lang="en-US" dirty="0"/>
              <a:t>Ca++ binds to tropomyosin which then rolls off the myosin binding sites found on actin</a:t>
            </a:r>
          </a:p>
          <a:p>
            <a:pPr marL="514350" indent="-514350">
              <a:buAutoNum type="arabicParenR"/>
            </a:pPr>
            <a:r>
              <a:rPr lang="en-US" dirty="0"/>
              <a:t>Ca++ is pumped back into the SR by active transport causing the muscle to relax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lphaUcParenR"/>
            </a:pPr>
            <a:r>
              <a:rPr lang="en-US" dirty="0"/>
              <a:t>if only 1,2 and 3 are correct</a:t>
            </a:r>
          </a:p>
          <a:p>
            <a:pPr marL="514350" indent="-514350">
              <a:buAutoNum type="alphaUcParenR"/>
            </a:pPr>
            <a:r>
              <a:rPr lang="en-US" dirty="0"/>
              <a:t>if only 1 and 3 are correct</a:t>
            </a:r>
          </a:p>
          <a:p>
            <a:pPr marL="514350" indent="-514350">
              <a:buAutoNum type="alphaUcParenR"/>
            </a:pPr>
            <a:r>
              <a:rPr lang="en-US" dirty="0"/>
              <a:t>if only 2 and 4 are correct</a:t>
            </a:r>
          </a:p>
          <a:p>
            <a:pPr marL="514350" indent="-514350">
              <a:buAutoNum type="alphaUcParenR"/>
            </a:pPr>
            <a:r>
              <a:rPr lang="en-US" dirty="0"/>
              <a:t>if only 4 is correct</a:t>
            </a:r>
          </a:p>
          <a:p>
            <a:pPr marL="514350" indent="-514350">
              <a:buAutoNum type="alphaUcParenR"/>
            </a:pPr>
            <a:r>
              <a:rPr lang="en-US" dirty="0"/>
              <a:t>if ALL are correct</a:t>
            </a:r>
          </a:p>
        </p:txBody>
      </p:sp>
    </p:spTree>
    <p:extLst>
      <p:ext uri="{BB962C8B-B14F-4D97-AF65-F5344CB8AC3E}">
        <p14:creationId xmlns:p14="http://schemas.microsoft.com/office/powerpoint/2010/main" val="2549644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3791"/>
            <a:ext cx="10515600" cy="7899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33. Which of the following events occur(s) during excitation contraction coupling?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64F6876-BDFD-4B29-A123-FCA791E53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42661"/>
            <a:ext cx="10515600" cy="3625781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AutoNum type="arabicParenR"/>
            </a:pPr>
            <a:r>
              <a:rPr lang="en-US" dirty="0"/>
              <a:t>voltage sensors detect the EPP and open Ca++ release channels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detect an AP!</a:t>
            </a:r>
          </a:p>
          <a:p>
            <a:pPr marL="514350" indent="-514350">
              <a:buAutoNum type="arabicParenR"/>
            </a:pPr>
            <a:r>
              <a:rPr lang="en-US" dirty="0">
                <a:solidFill>
                  <a:srgbClr val="FF0000"/>
                </a:solidFill>
              </a:rPr>
              <a:t>Ca++ diffuses out of the lateral sac of the SR</a:t>
            </a:r>
          </a:p>
          <a:p>
            <a:pPr marL="514350" indent="-514350">
              <a:buAutoNum type="arabicParenR"/>
            </a:pPr>
            <a:r>
              <a:rPr lang="en-US" dirty="0"/>
              <a:t>Ca++ binds to tropomyosin which then rolls off the myosin binding sites found on actin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binds to troponin</a:t>
            </a:r>
          </a:p>
          <a:p>
            <a:pPr marL="514350" indent="-514350">
              <a:buAutoNum type="arabicParenR"/>
            </a:pPr>
            <a:r>
              <a:rPr lang="en-US" dirty="0">
                <a:solidFill>
                  <a:srgbClr val="FF0000"/>
                </a:solidFill>
              </a:rPr>
              <a:t>Ca++ is pumped back into the SR by active transport causing the muscle to relax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lphaUcParenR"/>
            </a:pPr>
            <a:r>
              <a:rPr lang="en-US" dirty="0"/>
              <a:t>if only 1,2 and 3 are correct</a:t>
            </a:r>
          </a:p>
          <a:p>
            <a:pPr marL="514350" indent="-514350">
              <a:buAutoNum type="alphaUcParenR"/>
            </a:pPr>
            <a:r>
              <a:rPr lang="en-US" dirty="0"/>
              <a:t>if only 1 and 3 are correct</a:t>
            </a:r>
          </a:p>
          <a:p>
            <a:pPr marL="514350" indent="-514350">
              <a:buAutoNum type="alphaUcParenR"/>
            </a:pPr>
            <a:r>
              <a:rPr lang="en-US" dirty="0">
                <a:solidFill>
                  <a:srgbClr val="FF0000"/>
                </a:solidFill>
              </a:rPr>
              <a:t>if only 2 and 4 are correct</a:t>
            </a:r>
          </a:p>
          <a:p>
            <a:pPr marL="514350" indent="-514350">
              <a:buAutoNum type="alphaUcParenR"/>
            </a:pPr>
            <a:r>
              <a:rPr lang="en-US" dirty="0"/>
              <a:t>if only 4 is correct</a:t>
            </a:r>
          </a:p>
          <a:p>
            <a:pPr marL="514350" indent="-514350">
              <a:buAutoNum type="alphaUcParenR"/>
            </a:pPr>
            <a:r>
              <a:rPr lang="en-US" dirty="0"/>
              <a:t>if ALL are correct</a:t>
            </a:r>
          </a:p>
        </p:txBody>
      </p:sp>
    </p:spTree>
    <p:extLst>
      <p:ext uri="{BB962C8B-B14F-4D97-AF65-F5344CB8AC3E}">
        <p14:creationId xmlns:p14="http://schemas.microsoft.com/office/powerpoint/2010/main" val="926305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3791"/>
            <a:ext cx="10515600" cy="7899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34. Which of the following will cause a decrease in blood flow through a blood vessel?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64F6876-BDFD-4B29-A123-FCA791E53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42661"/>
            <a:ext cx="10515600" cy="3625781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AutoNum type="arabicParenR"/>
            </a:pPr>
            <a:r>
              <a:rPr lang="en-US" dirty="0"/>
              <a:t>epinephrine binding to beta receptors on the blood vessel</a:t>
            </a:r>
          </a:p>
          <a:p>
            <a:pPr marL="514350" indent="-514350">
              <a:buAutoNum type="arabicParenR"/>
            </a:pPr>
            <a:r>
              <a:rPr lang="en-US" dirty="0"/>
              <a:t>SNS stimulation of the blood vessel</a:t>
            </a:r>
          </a:p>
          <a:p>
            <a:pPr marL="514350" indent="-514350">
              <a:buAutoNum type="arabicParenR"/>
            </a:pPr>
            <a:r>
              <a:rPr lang="en-US" dirty="0"/>
              <a:t>a buildup of carbon dioxide around the blood vessel</a:t>
            </a:r>
          </a:p>
          <a:p>
            <a:pPr marL="514350" indent="-514350">
              <a:buAutoNum type="arabicParenR"/>
            </a:pPr>
            <a:r>
              <a:rPr lang="en-US" dirty="0"/>
              <a:t>the presence of angiotensin II in the blood vessel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lphaUcParenR"/>
            </a:pPr>
            <a:r>
              <a:rPr lang="en-US" dirty="0"/>
              <a:t>if only 1,2 and 3 are correct</a:t>
            </a:r>
          </a:p>
          <a:p>
            <a:pPr marL="514350" indent="-514350">
              <a:buAutoNum type="alphaUcParenR"/>
            </a:pPr>
            <a:r>
              <a:rPr lang="en-US" dirty="0"/>
              <a:t>if only 1 and 3 are correct</a:t>
            </a:r>
          </a:p>
          <a:p>
            <a:pPr marL="514350" indent="-514350">
              <a:buAutoNum type="alphaUcParenR"/>
            </a:pPr>
            <a:r>
              <a:rPr lang="en-US" dirty="0"/>
              <a:t>if only 2 and 4 are correct</a:t>
            </a:r>
          </a:p>
          <a:p>
            <a:pPr marL="514350" indent="-514350">
              <a:buAutoNum type="alphaUcParenR"/>
            </a:pPr>
            <a:r>
              <a:rPr lang="en-US" dirty="0"/>
              <a:t>if only 4 is correct</a:t>
            </a:r>
          </a:p>
          <a:p>
            <a:pPr marL="514350" indent="-514350">
              <a:buAutoNum type="alphaUcParenR"/>
            </a:pPr>
            <a:r>
              <a:rPr lang="en-US" dirty="0"/>
              <a:t>if ALL are correct</a:t>
            </a:r>
          </a:p>
        </p:txBody>
      </p:sp>
    </p:spTree>
    <p:extLst>
      <p:ext uri="{BB962C8B-B14F-4D97-AF65-F5344CB8AC3E}">
        <p14:creationId xmlns:p14="http://schemas.microsoft.com/office/powerpoint/2010/main" val="2416849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3791"/>
            <a:ext cx="10515600" cy="7899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34. Which of the following will cause a decrease in blood flow through a blood vessel?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64F6876-BDFD-4B29-A123-FCA791E53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42661"/>
            <a:ext cx="10515600" cy="3625781"/>
          </a:xfrm>
        </p:spPr>
        <p:txBody>
          <a:bodyPr>
            <a:normAutofit fontScale="47500" lnSpcReduction="20000"/>
          </a:bodyPr>
          <a:lstStyle/>
          <a:p>
            <a:pPr marL="514350" indent="-514350">
              <a:buAutoNum type="arabicParenR"/>
            </a:pPr>
            <a:r>
              <a:rPr lang="en-US" dirty="0"/>
              <a:t>epinephrine binding to beta receptors on the blood vessel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attachment to alpha receptors, beta would lead to dilation</a:t>
            </a:r>
          </a:p>
          <a:p>
            <a:pPr marL="514350" indent="-514350">
              <a:buAutoNum type="arabicParenR"/>
            </a:pPr>
            <a:r>
              <a:rPr lang="en-US" dirty="0">
                <a:solidFill>
                  <a:srgbClr val="FF0000"/>
                </a:solidFill>
              </a:rPr>
              <a:t>SNS stimulation of the blood vessel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causes contraction of smooth muscles (vasoconstriction)</a:t>
            </a:r>
          </a:p>
          <a:p>
            <a:pPr marL="514350" indent="-514350">
              <a:buAutoNum type="arabicParenR"/>
            </a:pPr>
            <a:r>
              <a:rPr lang="en-US" dirty="0"/>
              <a:t>a buildup of carbon dioxide around the blood vessel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 drop in CO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would cause vasoconstriction</a:t>
            </a:r>
          </a:p>
          <a:p>
            <a:pPr marL="514350" indent="-514350">
              <a:buAutoNum type="arabicParenR"/>
            </a:pPr>
            <a:r>
              <a:rPr lang="en-US" dirty="0">
                <a:solidFill>
                  <a:srgbClr val="FF0000"/>
                </a:solidFill>
              </a:rPr>
              <a:t>the presence of angiotensin II in the blood vessel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most potent vasoconstrictor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lphaUcParenR"/>
            </a:pPr>
            <a:r>
              <a:rPr lang="en-US" dirty="0"/>
              <a:t>if only 1,2 and 3 are correct</a:t>
            </a:r>
          </a:p>
          <a:p>
            <a:pPr marL="514350" indent="-514350">
              <a:buAutoNum type="alphaUcParenR"/>
            </a:pPr>
            <a:r>
              <a:rPr lang="en-US" dirty="0"/>
              <a:t>if only 1 and 3 are correct</a:t>
            </a:r>
          </a:p>
          <a:p>
            <a:pPr marL="514350" indent="-514350">
              <a:buAutoNum type="alphaUcParenR"/>
            </a:pPr>
            <a:r>
              <a:rPr lang="en-US" dirty="0">
                <a:solidFill>
                  <a:srgbClr val="FF0000"/>
                </a:solidFill>
              </a:rPr>
              <a:t>if only 2 and 4 are correct</a:t>
            </a:r>
          </a:p>
          <a:p>
            <a:pPr marL="514350" indent="-514350">
              <a:buAutoNum type="alphaUcParenR"/>
            </a:pPr>
            <a:r>
              <a:rPr lang="en-US" dirty="0"/>
              <a:t>if only 4 is correct</a:t>
            </a:r>
          </a:p>
          <a:p>
            <a:pPr marL="514350" indent="-514350">
              <a:buAutoNum type="alphaUcParenR"/>
            </a:pPr>
            <a:r>
              <a:rPr lang="en-US" dirty="0"/>
              <a:t>if ALL are correct</a:t>
            </a:r>
          </a:p>
        </p:txBody>
      </p:sp>
    </p:spTree>
    <p:extLst>
      <p:ext uri="{BB962C8B-B14F-4D97-AF65-F5344CB8AC3E}">
        <p14:creationId xmlns:p14="http://schemas.microsoft.com/office/powerpoint/2010/main" val="23040888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3791"/>
            <a:ext cx="10515600" cy="7899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35. Which of the following about end diastolic volume (EDV) is/are correct?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64F6876-BDFD-4B29-A123-FCA791E53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42661"/>
            <a:ext cx="10515600" cy="3625781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AutoNum type="arabicParenR"/>
            </a:pPr>
            <a:r>
              <a:rPr lang="en-US" dirty="0"/>
              <a:t>if EDV increases, stroke volume will increase</a:t>
            </a:r>
          </a:p>
          <a:p>
            <a:pPr marL="514350" indent="-514350">
              <a:buAutoNum type="arabicParenR"/>
            </a:pPr>
            <a:r>
              <a:rPr lang="en-US" dirty="0"/>
              <a:t>if venous return increases, EDV will increase</a:t>
            </a:r>
          </a:p>
          <a:p>
            <a:pPr marL="514350" indent="-514350">
              <a:buAutoNum type="arabicParenR"/>
            </a:pPr>
            <a:r>
              <a:rPr lang="en-US" dirty="0"/>
              <a:t>if EDV increases, cardiac output will increase</a:t>
            </a:r>
          </a:p>
          <a:p>
            <a:pPr marL="514350" indent="-514350">
              <a:buAutoNum type="arabicParenR"/>
            </a:pPr>
            <a:r>
              <a:rPr lang="en-US" dirty="0"/>
              <a:t>breathing deeply can increase EDV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lphaUcParenR"/>
            </a:pPr>
            <a:r>
              <a:rPr lang="en-US" dirty="0"/>
              <a:t>if only 1,2 and 3 are correct</a:t>
            </a:r>
          </a:p>
          <a:p>
            <a:pPr marL="514350" indent="-514350">
              <a:buAutoNum type="alphaUcParenR"/>
            </a:pPr>
            <a:r>
              <a:rPr lang="en-US" dirty="0"/>
              <a:t>if only 1 and 3 are correct</a:t>
            </a:r>
          </a:p>
          <a:p>
            <a:pPr marL="514350" indent="-514350">
              <a:buAutoNum type="alphaUcParenR"/>
            </a:pPr>
            <a:r>
              <a:rPr lang="en-US" dirty="0"/>
              <a:t>if only 2 and 4 are correct</a:t>
            </a:r>
          </a:p>
          <a:p>
            <a:pPr marL="514350" indent="-514350">
              <a:buAutoNum type="alphaUcParenR"/>
            </a:pPr>
            <a:r>
              <a:rPr lang="en-US" dirty="0"/>
              <a:t>if only 4 is correct</a:t>
            </a:r>
          </a:p>
          <a:p>
            <a:pPr marL="514350" indent="-514350">
              <a:buAutoNum type="alphaUcParenR"/>
            </a:pPr>
            <a:r>
              <a:rPr lang="en-US" dirty="0"/>
              <a:t>if ALL are correct</a:t>
            </a:r>
          </a:p>
        </p:txBody>
      </p:sp>
    </p:spTree>
    <p:extLst>
      <p:ext uri="{BB962C8B-B14F-4D97-AF65-F5344CB8AC3E}">
        <p14:creationId xmlns:p14="http://schemas.microsoft.com/office/powerpoint/2010/main" val="763689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3791"/>
            <a:ext cx="10515600" cy="7899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35. Which of the following about end diastolic volume (EDV) is/are correct?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64F6876-BDFD-4B29-A123-FCA791E53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42661"/>
            <a:ext cx="10515600" cy="3625781"/>
          </a:xfrm>
        </p:spPr>
        <p:txBody>
          <a:bodyPr>
            <a:normAutofit fontScale="47500" lnSpcReduction="20000"/>
          </a:bodyPr>
          <a:lstStyle/>
          <a:p>
            <a:pPr marL="514350" indent="-514350">
              <a:buAutoNum type="arabicParenR"/>
            </a:pPr>
            <a:r>
              <a:rPr lang="en-US" dirty="0">
                <a:solidFill>
                  <a:srgbClr val="FF0000"/>
                </a:solidFill>
              </a:rPr>
              <a:t>if EDV increases, stroke volume will increase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heart is filling with more blood</a:t>
            </a:r>
          </a:p>
          <a:p>
            <a:pPr marL="514350" indent="-514350">
              <a:buAutoNum type="arabicParenR"/>
            </a:pPr>
            <a:r>
              <a:rPr lang="en-US" dirty="0">
                <a:solidFill>
                  <a:srgbClr val="FF0000"/>
                </a:solidFill>
              </a:rPr>
              <a:t>if venous return increases, EDV will increase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Frank-Starling Law!</a:t>
            </a:r>
          </a:p>
          <a:p>
            <a:pPr marL="514350" indent="-514350">
              <a:buAutoNum type="arabicParenR"/>
            </a:pPr>
            <a:r>
              <a:rPr lang="en-US" dirty="0">
                <a:solidFill>
                  <a:srgbClr val="FF0000"/>
                </a:solidFill>
              </a:rPr>
              <a:t>if EDV increases, cardiac output will increase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with increase in stroke volume you will have increase in CO</a:t>
            </a:r>
          </a:p>
          <a:p>
            <a:pPr marL="514350" indent="-514350">
              <a:buAutoNum type="arabicParenR"/>
            </a:pPr>
            <a:r>
              <a:rPr lang="en-US" dirty="0">
                <a:solidFill>
                  <a:srgbClr val="FF0000"/>
                </a:solidFill>
              </a:rPr>
              <a:t>breathing deeply can increase EDV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respiratory pump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lphaUcParenR"/>
            </a:pPr>
            <a:r>
              <a:rPr lang="en-US" dirty="0"/>
              <a:t>if only 1,2 and 3 are correct</a:t>
            </a:r>
          </a:p>
          <a:p>
            <a:pPr marL="514350" indent="-514350">
              <a:buAutoNum type="alphaUcParenR"/>
            </a:pPr>
            <a:r>
              <a:rPr lang="en-US" dirty="0"/>
              <a:t>if only 1 and 3 are correct</a:t>
            </a:r>
          </a:p>
          <a:p>
            <a:pPr marL="514350" indent="-514350">
              <a:buAutoNum type="alphaUcParenR"/>
            </a:pPr>
            <a:r>
              <a:rPr lang="en-US" dirty="0"/>
              <a:t>if only 2 and 4 are correct</a:t>
            </a:r>
          </a:p>
          <a:p>
            <a:pPr marL="514350" indent="-514350">
              <a:buAutoNum type="alphaUcParenR"/>
            </a:pPr>
            <a:r>
              <a:rPr lang="en-US" dirty="0"/>
              <a:t>if only 4 is correct</a:t>
            </a:r>
          </a:p>
          <a:p>
            <a:pPr marL="514350" indent="-514350">
              <a:buAutoNum type="alphaUcParenR"/>
            </a:pPr>
            <a:r>
              <a:rPr lang="en-US" dirty="0">
                <a:solidFill>
                  <a:srgbClr val="FF0000"/>
                </a:solidFill>
              </a:rPr>
              <a:t>if ALL are correct</a:t>
            </a:r>
          </a:p>
        </p:txBody>
      </p:sp>
    </p:spTree>
    <p:extLst>
      <p:ext uri="{BB962C8B-B14F-4D97-AF65-F5344CB8AC3E}">
        <p14:creationId xmlns:p14="http://schemas.microsoft.com/office/powerpoint/2010/main" val="17190259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/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 Tutorial (Jan 21</a:t>
            </a:r>
            <a:r>
              <a:rPr lang="en-CA" sz="4800" b="1" baseline="30000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031E-8B74-4CC0-9372-753BF49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1"/>
            <a:ext cx="10515600" cy="4415170"/>
          </a:xfrm>
        </p:spPr>
        <p:txBody>
          <a:bodyPr>
            <a:normAutofit/>
          </a:bodyPr>
          <a:lstStyle/>
          <a:p>
            <a:r>
              <a:rPr lang="en-US"/>
              <a:t>Renal physiology</a:t>
            </a:r>
            <a:r>
              <a:rPr lang="en-US" dirty="0"/>
              <a:t>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598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/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Your TA reminding you…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031E-8B74-4CC0-9372-753BF49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415169"/>
          </a:xfrm>
        </p:spPr>
        <p:txBody>
          <a:bodyPr>
            <a:normAutofit/>
          </a:bodyPr>
          <a:lstStyle/>
          <a:p>
            <a:r>
              <a:rPr lang="en-CA" sz="3200" b="1" dirty="0">
                <a:solidFill>
                  <a:srgbClr val="4F2683"/>
                </a:solidFill>
              </a:rPr>
              <a:t>3</a:t>
            </a:r>
            <a:r>
              <a:rPr lang="en-CA" sz="3200" b="1" baseline="30000" dirty="0">
                <a:solidFill>
                  <a:srgbClr val="4F2683"/>
                </a:solidFill>
              </a:rPr>
              <a:t>rd</a:t>
            </a:r>
            <a:r>
              <a:rPr lang="en-CA" sz="3200" b="1" dirty="0">
                <a:solidFill>
                  <a:srgbClr val="4F2683"/>
                </a:solidFill>
              </a:rPr>
              <a:t> </a:t>
            </a:r>
            <a:r>
              <a:rPr lang="en-CA" sz="3200" b="1" dirty="0" err="1">
                <a:solidFill>
                  <a:srgbClr val="4F2683"/>
                </a:solidFill>
              </a:rPr>
              <a:t>Peerwise</a:t>
            </a:r>
            <a:r>
              <a:rPr lang="en-CA" sz="3200" b="1" dirty="0">
                <a:solidFill>
                  <a:srgbClr val="4F2683"/>
                </a:solidFill>
              </a:rPr>
              <a:t> assignment </a:t>
            </a:r>
            <a:r>
              <a:rPr lang="en-CA" sz="3200" dirty="0">
                <a:solidFill>
                  <a:srgbClr val="FF0000"/>
                </a:solidFill>
              </a:rPr>
              <a:t>(1.5%)</a:t>
            </a:r>
          </a:p>
          <a:p>
            <a:pPr lvl="1"/>
            <a:r>
              <a:rPr lang="en-CA" sz="2800" dirty="0">
                <a:solidFill>
                  <a:srgbClr val="FF0000"/>
                </a:solidFill>
              </a:rPr>
              <a:t>Post 2 MC questions:</a:t>
            </a:r>
            <a:r>
              <a:rPr lang="en-CA" sz="2800" dirty="0">
                <a:solidFill>
                  <a:srgbClr val="4F2683"/>
                </a:solidFill>
              </a:rPr>
              <a:t> </a:t>
            </a:r>
            <a:r>
              <a:rPr lang="en-CA" sz="2800" dirty="0"/>
              <a:t>due Feb 12</a:t>
            </a:r>
            <a:r>
              <a:rPr lang="en-CA" sz="2800" baseline="30000" dirty="0"/>
              <a:t>th</a:t>
            </a:r>
            <a:r>
              <a:rPr lang="en-CA" sz="2800" dirty="0"/>
              <a:t> @ midnight</a:t>
            </a:r>
          </a:p>
          <a:p>
            <a:pPr lvl="1"/>
            <a:r>
              <a:rPr lang="en-CA" sz="2800" dirty="0">
                <a:solidFill>
                  <a:srgbClr val="FF0000"/>
                </a:solidFill>
              </a:rPr>
              <a:t>Answer 5 MC questions:</a:t>
            </a:r>
            <a:r>
              <a:rPr lang="en-CA" sz="2800" dirty="0"/>
              <a:t> due Feb 14</a:t>
            </a:r>
            <a:r>
              <a:rPr lang="en-CA" sz="2800" baseline="30000" dirty="0"/>
              <a:t>th</a:t>
            </a:r>
            <a:r>
              <a:rPr lang="en-CA" sz="2800" dirty="0"/>
              <a:t> @ midnight</a:t>
            </a:r>
          </a:p>
          <a:p>
            <a:r>
              <a:rPr lang="en-CA" sz="3200" b="1" dirty="0">
                <a:solidFill>
                  <a:srgbClr val="4F2683"/>
                </a:solidFill>
              </a:rPr>
              <a:t>3</a:t>
            </a:r>
            <a:r>
              <a:rPr lang="en-CA" sz="3200" b="1" baseline="30000" dirty="0">
                <a:solidFill>
                  <a:srgbClr val="4F2683"/>
                </a:solidFill>
              </a:rPr>
              <a:t>rd</a:t>
            </a:r>
            <a:r>
              <a:rPr lang="en-CA" sz="3200" b="1" dirty="0">
                <a:solidFill>
                  <a:srgbClr val="4F2683"/>
                </a:solidFill>
              </a:rPr>
              <a:t> Quiz </a:t>
            </a:r>
            <a:r>
              <a:rPr lang="en-CA" sz="3200" dirty="0">
                <a:solidFill>
                  <a:srgbClr val="FF0000"/>
                </a:solidFill>
              </a:rPr>
              <a:t>(1%)</a:t>
            </a:r>
          </a:p>
          <a:p>
            <a:pPr lvl="1"/>
            <a:r>
              <a:rPr lang="en-CA" sz="2800" dirty="0">
                <a:solidFill>
                  <a:srgbClr val="FF0000"/>
                </a:solidFill>
              </a:rPr>
              <a:t>Opens: </a:t>
            </a:r>
            <a:r>
              <a:rPr lang="en-CA" sz="2800" dirty="0"/>
              <a:t>Feb 24</a:t>
            </a:r>
            <a:r>
              <a:rPr lang="en-CA" sz="2800" baseline="30000" dirty="0"/>
              <a:t>th</a:t>
            </a:r>
            <a:r>
              <a:rPr lang="en-CA" sz="2800" dirty="0"/>
              <a:t> @ 4pm</a:t>
            </a:r>
          </a:p>
          <a:p>
            <a:pPr lvl="1"/>
            <a:r>
              <a:rPr lang="en-CA" sz="2800" dirty="0">
                <a:solidFill>
                  <a:srgbClr val="FF0000"/>
                </a:solidFill>
              </a:rPr>
              <a:t>Closes: </a:t>
            </a:r>
            <a:r>
              <a:rPr lang="en-CA" sz="2800" dirty="0"/>
              <a:t>Feb 25</a:t>
            </a:r>
            <a:r>
              <a:rPr lang="en-CA" sz="2800" baseline="30000" dirty="0"/>
              <a:t>th</a:t>
            </a:r>
            <a:r>
              <a:rPr lang="en-CA" sz="2800" dirty="0"/>
              <a:t> @ 4pm</a:t>
            </a:r>
          </a:p>
          <a:p>
            <a:r>
              <a:rPr lang="en-CA" sz="3200" b="1" dirty="0">
                <a:solidFill>
                  <a:srgbClr val="4F2683"/>
                </a:solidFill>
              </a:rPr>
              <a:t>3</a:t>
            </a:r>
            <a:r>
              <a:rPr lang="en-CA" sz="3200" b="1" baseline="30000" dirty="0">
                <a:solidFill>
                  <a:srgbClr val="4F2683"/>
                </a:solidFill>
              </a:rPr>
              <a:t>rd</a:t>
            </a:r>
            <a:r>
              <a:rPr lang="en-CA" sz="3200" b="1" dirty="0">
                <a:solidFill>
                  <a:srgbClr val="4F2683"/>
                </a:solidFill>
              </a:rPr>
              <a:t> Midterm </a:t>
            </a:r>
            <a:r>
              <a:rPr lang="en-CA" sz="3200" dirty="0">
                <a:solidFill>
                  <a:srgbClr val="FF0000"/>
                </a:solidFill>
              </a:rPr>
              <a:t>(15%)</a:t>
            </a:r>
          </a:p>
          <a:p>
            <a:pPr lvl="1"/>
            <a:r>
              <a:rPr lang="en-CA" sz="2800" dirty="0">
                <a:solidFill>
                  <a:srgbClr val="FF0000"/>
                </a:solidFill>
              </a:rPr>
              <a:t>When: </a:t>
            </a:r>
            <a:r>
              <a:rPr lang="en-CA" sz="2800" dirty="0"/>
              <a:t>Feb 28</a:t>
            </a:r>
            <a:r>
              <a:rPr lang="en-CA" sz="2800" baseline="30000" dirty="0"/>
              <a:t>th</a:t>
            </a:r>
            <a:r>
              <a:rPr lang="en-CA" sz="2800" dirty="0"/>
              <a:t> @ 6pm-7pm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6836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93CD9-321C-40C9-9494-CFE831AD8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63687"/>
          </a:xfrm>
        </p:spPr>
        <p:txBody>
          <a:bodyPr/>
          <a:lstStyle/>
          <a:p>
            <a:r>
              <a:rPr lang="en-US" sz="4800" b="1" dirty="0">
                <a:solidFill>
                  <a:srgbClr val="4F2683"/>
                </a:solidFill>
                <a:latin typeface="+mn-lt"/>
              </a:rPr>
              <a:t>What Questions Do You Have?</a:t>
            </a:r>
            <a:endParaRPr lang="en-CA" b="1" dirty="0">
              <a:solidFill>
                <a:srgbClr val="4F2683"/>
              </a:solidFill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F65BB8-E734-49B4-AD01-CD9DA72F2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04" y="6091014"/>
            <a:ext cx="2905683" cy="69496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418100E-72EE-4A94-A570-57CCE6C92F9E}"/>
              </a:ext>
            </a:extLst>
          </p:cNvPr>
          <p:cNvSpPr txBox="1">
            <a:spLocks/>
          </p:cNvSpPr>
          <p:nvPr/>
        </p:nvSpPr>
        <p:spPr>
          <a:xfrm>
            <a:off x="1209675" y="3155078"/>
            <a:ext cx="9772650" cy="14239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200" dirty="0">
                <a:latin typeface="+mn-lt"/>
              </a:rPr>
              <a:t>You can ask in the </a:t>
            </a:r>
            <a:r>
              <a:rPr lang="en-CA" sz="3200" b="1" dirty="0">
                <a:solidFill>
                  <a:srgbClr val="4F2270"/>
                </a:solidFill>
                <a:latin typeface="+mn-lt"/>
              </a:rPr>
              <a:t>Owl forums</a:t>
            </a:r>
            <a:r>
              <a:rPr lang="en-CA" sz="3200" dirty="0">
                <a:latin typeface="+mn-lt"/>
              </a:rPr>
              <a:t> as well!</a:t>
            </a:r>
          </a:p>
          <a:p>
            <a:endParaRPr lang="en-CA" sz="3200" dirty="0">
              <a:latin typeface="+mn-lt"/>
            </a:endParaRPr>
          </a:p>
          <a:p>
            <a:r>
              <a:rPr lang="en-CA" sz="3200" dirty="0">
                <a:latin typeface="+mn-lt"/>
              </a:rPr>
              <a:t>Also anonymously ask questions in the </a:t>
            </a:r>
            <a:r>
              <a:rPr lang="en-CA" sz="3200" b="1" dirty="0">
                <a:solidFill>
                  <a:srgbClr val="4F2270"/>
                </a:solidFill>
                <a:latin typeface="+mn-lt"/>
              </a:rPr>
              <a:t>online </a:t>
            </a:r>
            <a:r>
              <a:rPr lang="en-CA" sz="3200" b="1" dirty="0" err="1">
                <a:solidFill>
                  <a:srgbClr val="4F2270"/>
                </a:solidFill>
                <a:latin typeface="+mn-lt"/>
              </a:rPr>
              <a:t>dropbox</a:t>
            </a:r>
            <a:r>
              <a:rPr lang="en-CA" sz="3200" dirty="0">
                <a:latin typeface="+mn-lt"/>
              </a:rPr>
              <a:t>!! </a:t>
            </a:r>
          </a:p>
        </p:txBody>
      </p:sp>
    </p:spTree>
    <p:extLst>
      <p:ext uri="{BB962C8B-B14F-4D97-AF65-F5344CB8AC3E}">
        <p14:creationId xmlns:p14="http://schemas.microsoft.com/office/powerpoint/2010/main" val="2283874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/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Today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031E-8B74-4CC0-9372-753BF49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1"/>
            <a:ext cx="10515600" cy="4415170"/>
          </a:xfrm>
        </p:spPr>
        <p:txBody>
          <a:bodyPr>
            <a:normAutofit/>
          </a:bodyPr>
          <a:lstStyle/>
          <a:p>
            <a:r>
              <a:rPr lang="en-CA" sz="3200" dirty="0"/>
              <a:t>Group work activity</a:t>
            </a:r>
          </a:p>
          <a:p>
            <a:r>
              <a:rPr lang="en-CA" sz="3200" dirty="0"/>
              <a:t>Learning </a:t>
            </a:r>
            <a:r>
              <a:rPr lang="en-CA" sz="3200" dirty="0" err="1"/>
              <a:t>Catalytics</a:t>
            </a:r>
            <a:r>
              <a:rPr lang="en-CA" sz="3200" dirty="0"/>
              <a:t> Question</a:t>
            </a:r>
          </a:p>
          <a:p>
            <a:r>
              <a:rPr lang="en-US" sz="3200" dirty="0"/>
              <a:t>Midterm 2 review</a:t>
            </a:r>
            <a:endParaRPr lang="en-CA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872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93CD9-321C-40C9-9494-CFE831AD89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4400" b="1" dirty="0">
                <a:solidFill>
                  <a:srgbClr val="4F2683"/>
                </a:solidFill>
                <a:latin typeface="+mn-lt"/>
              </a:rPr>
              <a:t>Group Work</a:t>
            </a:r>
            <a:endParaRPr lang="en-CA" sz="5400" b="1" dirty="0">
              <a:solidFill>
                <a:srgbClr val="4F2683"/>
              </a:solidFill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F65BB8-E734-49B4-AD01-CD9DA72F2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04" y="6091014"/>
            <a:ext cx="2905683" cy="69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464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3791"/>
            <a:ext cx="10515600" cy="7899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a nephron!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64F6876-BDFD-4B29-A123-FCA791E53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06759"/>
            <a:ext cx="10515600" cy="39616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Using the play </a:t>
            </a:r>
            <a:r>
              <a:rPr lang="en-US" dirty="0" err="1"/>
              <a:t>doh</a:t>
            </a:r>
            <a:r>
              <a:rPr lang="en-US" dirty="0"/>
              <a:t>, model a nephron. Placing your model on a piece of paper, indicate with labels around the model the following structures and take a picture:</a:t>
            </a:r>
          </a:p>
          <a:p>
            <a:pPr lvl="1"/>
            <a:r>
              <a:rPr lang="en-US" dirty="0"/>
              <a:t>Renal corpuscle</a:t>
            </a:r>
          </a:p>
          <a:p>
            <a:pPr lvl="1"/>
            <a:r>
              <a:rPr lang="en-US" dirty="0"/>
              <a:t>Proximal tubule</a:t>
            </a:r>
          </a:p>
          <a:p>
            <a:pPr lvl="1"/>
            <a:r>
              <a:rPr lang="en-US" dirty="0"/>
              <a:t>Descending limb of the loop of Henle</a:t>
            </a:r>
          </a:p>
          <a:p>
            <a:pPr lvl="1"/>
            <a:r>
              <a:rPr lang="en-US" dirty="0"/>
              <a:t>Ascending limb of the loop of Henle</a:t>
            </a:r>
          </a:p>
          <a:p>
            <a:pPr lvl="1"/>
            <a:r>
              <a:rPr lang="en-US" dirty="0"/>
              <a:t>Distal convoluted tubule</a:t>
            </a:r>
          </a:p>
          <a:p>
            <a:pPr lvl="1"/>
            <a:r>
              <a:rPr lang="en-US" dirty="0"/>
              <a:t>Collecting duct</a:t>
            </a:r>
          </a:p>
          <a:p>
            <a:pPr lvl="1"/>
            <a:r>
              <a:rPr lang="en-US" dirty="0"/>
              <a:t>Juxtaglomerular apparatus</a:t>
            </a:r>
          </a:p>
        </p:txBody>
      </p:sp>
    </p:spTree>
    <p:extLst>
      <p:ext uri="{BB962C8B-B14F-4D97-AF65-F5344CB8AC3E}">
        <p14:creationId xmlns:p14="http://schemas.microsoft.com/office/powerpoint/2010/main" val="2198423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93CD9-321C-40C9-9494-CFE831AD89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4400" b="1" dirty="0">
                <a:solidFill>
                  <a:srgbClr val="4F2683"/>
                </a:solidFill>
                <a:latin typeface="+mn-lt"/>
              </a:rPr>
              <a:t>Learning Catalytic Question</a:t>
            </a:r>
            <a:endParaRPr lang="en-CA" sz="5400" b="1" dirty="0">
              <a:solidFill>
                <a:srgbClr val="4F2683"/>
              </a:solidFill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F65BB8-E734-49B4-AD01-CD9DA72F2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04" y="6091014"/>
            <a:ext cx="2905683" cy="69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730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93CD9-321C-40C9-9494-CFE831AD89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4400" b="1" dirty="0">
                <a:solidFill>
                  <a:srgbClr val="4F2683"/>
                </a:solidFill>
                <a:latin typeface="+mn-lt"/>
              </a:rPr>
              <a:t>Midterm 2 review</a:t>
            </a:r>
            <a:endParaRPr lang="en-CA" sz="5400" b="1" dirty="0">
              <a:solidFill>
                <a:srgbClr val="4F2683"/>
              </a:solidFill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F65BB8-E734-49B4-AD01-CD9DA72F2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04" y="6091014"/>
            <a:ext cx="2905683" cy="69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90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3791"/>
            <a:ext cx="10515600" cy="7899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What statement about the pancreas is NOT correct?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64F6876-BDFD-4B29-A123-FCA791E53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06759"/>
            <a:ext cx="10515600" cy="3961683"/>
          </a:xfrm>
        </p:spPr>
        <p:txBody>
          <a:bodyPr>
            <a:normAutofit/>
          </a:bodyPr>
          <a:lstStyle/>
          <a:p>
            <a:pPr marL="514350" indent="-514350">
              <a:buAutoNum type="alphaUcPeriod"/>
            </a:pPr>
            <a:r>
              <a:rPr lang="en-US" dirty="0"/>
              <a:t>alpha cells secrete a hormone in response to hypoglycemia</a:t>
            </a:r>
          </a:p>
          <a:p>
            <a:pPr marL="514350" indent="-514350">
              <a:buAutoNum type="alphaUcPeriod"/>
            </a:pPr>
            <a:r>
              <a:rPr lang="en-US" dirty="0"/>
              <a:t>an Islet of Langerhans is considered endocrine tissue</a:t>
            </a:r>
          </a:p>
          <a:p>
            <a:pPr marL="514350" indent="-514350">
              <a:buAutoNum type="alphaUcPeriod"/>
            </a:pPr>
            <a:r>
              <a:rPr lang="en-US" dirty="0"/>
              <a:t>the precursor to make hormones released by alpha and beta cells is cholesterol</a:t>
            </a:r>
          </a:p>
          <a:p>
            <a:pPr marL="514350" indent="-514350">
              <a:buAutoNum type="alphaUcPeriod"/>
            </a:pPr>
            <a:r>
              <a:rPr lang="en-US" dirty="0"/>
              <a:t>insulin released from the pancreas stimulates cells to take up glucose</a:t>
            </a:r>
          </a:p>
        </p:txBody>
      </p:sp>
    </p:spTree>
    <p:extLst>
      <p:ext uri="{BB962C8B-B14F-4D97-AF65-F5344CB8AC3E}">
        <p14:creationId xmlns:p14="http://schemas.microsoft.com/office/powerpoint/2010/main" val="2384088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hysiologyClass" id="{7CFCF621-4751-448A-833E-E1064E57DA35}" vid="{78377000-374C-4815-9BE0-DAE063ECF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2459</TotalTime>
  <Words>1904</Words>
  <Application>Microsoft Office PowerPoint</Application>
  <PresentationFormat>Widescreen</PresentationFormat>
  <Paragraphs>199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PowerPoint Presentation</vt:lpstr>
      <vt:lpstr>Tutorial 13 Sections 009/010</vt:lpstr>
      <vt:lpstr>Your TA reminding you…</vt:lpstr>
      <vt:lpstr>Today</vt:lpstr>
      <vt:lpstr>Group Work</vt:lpstr>
      <vt:lpstr>Model a nephron!</vt:lpstr>
      <vt:lpstr>Learning Catalytic Question</vt:lpstr>
      <vt:lpstr>Midterm 2 review</vt:lpstr>
      <vt:lpstr>1. What statement about the pancreas is NOT correct? </vt:lpstr>
      <vt:lpstr>1. What statement about the pancreas is NOT correct? </vt:lpstr>
      <vt:lpstr>3. What is true about the adrenal cortex? </vt:lpstr>
      <vt:lpstr>3. What is true about the adrenal cortex? </vt:lpstr>
      <vt:lpstr>5. Sensory afferent fibers for the autonomic nervous system (ANS) send signals to which of the following? </vt:lpstr>
      <vt:lpstr>5. Sensory afferent fibers for the autonomic nervous system (ANS) send signals to which of the following? </vt:lpstr>
      <vt:lpstr>9. Which of the following events does NOT take place at the neuromuscular junction? </vt:lpstr>
      <vt:lpstr>9. Which of the following events does NOT take place at the neuromuscular junction? </vt:lpstr>
      <vt:lpstr>11. Some pesticides are quite poisonous because they contain a type of chemical that breaks down and destroys acetylcholinesterase. If a person was exposed to such a chemical, what would you expect to see occur at the neuromuscular junction?</vt:lpstr>
      <vt:lpstr>11. Some pesticides are quite poisonous because they contain a type of chemical that breaks down and destroys acetylcholinesterase. If a person was exposed to such a chemical, what would you expect to see occur at the neuromuscular junction?</vt:lpstr>
      <vt:lpstr>13. Which of the following is correct? </vt:lpstr>
      <vt:lpstr>13. Which of the following is correct? </vt:lpstr>
      <vt:lpstr>29. According to the myogenic theory of blood flow regulation, which of the following will occur? </vt:lpstr>
      <vt:lpstr>29. According to the myogenic theory of blood flow regulation, which of the following will occur? </vt:lpstr>
      <vt:lpstr>33. Which of the following events occur(s) during excitation contraction coupling? </vt:lpstr>
      <vt:lpstr>33. Which of the following events occur(s) during excitation contraction coupling? </vt:lpstr>
      <vt:lpstr>34. Which of the following will cause a decrease in blood flow through a blood vessel? </vt:lpstr>
      <vt:lpstr>34. Which of the following will cause a decrease in blood flow through a blood vessel? </vt:lpstr>
      <vt:lpstr>35. Which of the following about end diastolic volume (EDV) is/are correct? </vt:lpstr>
      <vt:lpstr>35. Which of the following about end diastolic volume (EDV) is/are correct? </vt:lpstr>
      <vt:lpstr>Next Tutorial (Jan 21st)</vt:lpstr>
      <vt:lpstr>What Questions Do You Have?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Greydon Gilmore</dc:creator>
  <cp:lastModifiedBy>Greydon Gilmore</cp:lastModifiedBy>
  <cp:revision>205</cp:revision>
  <dcterms:created xsi:type="dcterms:W3CDTF">2017-12-10T19:18:50Z</dcterms:created>
  <dcterms:modified xsi:type="dcterms:W3CDTF">2020-01-14T19:06:17Z</dcterms:modified>
</cp:coreProperties>
</file>