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6" r:id="rId3"/>
    <p:sldId id="258" r:id="rId4"/>
    <p:sldId id="896" r:id="rId5"/>
    <p:sldId id="863" r:id="rId6"/>
    <p:sldId id="583" r:id="rId7"/>
    <p:sldId id="584" r:id="rId8"/>
    <p:sldId id="585" r:id="rId9"/>
    <p:sldId id="586" r:id="rId10"/>
    <p:sldId id="587" r:id="rId11"/>
    <p:sldId id="588" r:id="rId12"/>
    <p:sldId id="902" r:id="rId13"/>
    <p:sldId id="900" r:id="rId14"/>
    <p:sldId id="901" r:id="rId15"/>
    <p:sldId id="567" r:id="rId16"/>
    <p:sldId id="345" r:id="rId17"/>
    <p:sldId id="343" r:id="rId18"/>
    <p:sldId id="344" r:id="rId19"/>
    <p:sldId id="346" r:id="rId20"/>
    <p:sldId id="351" r:id="rId21"/>
    <p:sldId id="353" r:id="rId22"/>
    <p:sldId id="352" r:id="rId23"/>
    <p:sldId id="355" r:id="rId24"/>
    <p:sldId id="356" r:id="rId25"/>
    <p:sldId id="357" r:id="rId26"/>
    <p:sldId id="358" r:id="rId27"/>
    <p:sldId id="359" r:id="rId28"/>
    <p:sldId id="717" r:id="rId29"/>
    <p:sldId id="375" r:id="rId30"/>
    <p:sldId id="72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76" r:id="rId40"/>
    <p:sldId id="369" r:id="rId41"/>
    <p:sldId id="370" r:id="rId42"/>
    <p:sldId id="371" r:id="rId43"/>
    <p:sldId id="865" r:id="rId44"/>
    <p:sldId id="730" r:id="rId45"/>
    <p:sldId id="590" r:id="rId46"/>
    <p:sldId id="728" r:id="rId47"/>
    <p:sldId id="317" r:id="rId48"/>
    <p:sldId id="31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FFFFFF"/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2" autoAdjust="0"/>
    <p:restoredTop sz="86284" autoAdjust="0"/>
  </p:normalViewPr>
  <p:slideViewPr>
    <p:cSldViewPr snapToGrid="0">
      <p:cViewPr varScale="1">
        <p:scale>
          <a:sx n="111" d="100"/>
          <a:sy n="111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DE40-68BA-4164-922C-95B38CFF8A1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6AB92-A435-4CED-AFDE-AD937B5C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4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FDC7-53FE-416C-B833-F9DBCE797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C449-BFB2-4EE3-8C6C-A5335D1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97E7-0188-410C-8E6D-6A5FB52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F3EB-5228-4AD1-B4C4-984C0BB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121B-F66D-4C0C-A75E-2DFC7F8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2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89F-53C2-4ABA-9BFB-E7B4DDC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B7B20-5BAE-4A02-A5CC-330D60D3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9BA0-FCC9-4F2E-B3A9-2A87CD36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DE5F-B937-4717-8F77-477C2A8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1BC-A1DA-4D93-B2DA-681B64C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1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553C-85FC-4862-A492-B7153737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1E8B-C602-479F-9CE2-B1B3EFEF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5407-B900-4B16-8EA3-D90704BE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5D90-94B2-4AFD-A744-35FAD23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9BB1-7BC0-4A00-80D5-C791A1D6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47A1-CA55-40C9-A22F-D6E12950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D82-23D3-46C0-A328-600B09C3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19CE-BB0D-415C-AC1B-EBFB4627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DAB8-B1DB-47B3-9E30-65095A33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5DC1-E101-4139-9C25-65CEDC27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3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CBF0-78BC-412D-ABA4-CE29DB36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9C2F-6723-474E-891D-308CCCBF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878E-9A80-4CC4-B03C-94C9C3F1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92DC-DEAD-44C6-A393-1645B77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3657-CECE-44D5-9A2E-A55350F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E12F-1E79-4263-B4D5-4B65206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1E35-9A6E-4F9D-90BF-3D72E432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858A-FDE5-41E9-B46F-25CA8ABC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C5CD-928B-43B3-87BA-43A150D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D6C4-3DA9-4E2F-A359-12D4399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753F-323A-4A55-AE42-68C6FEC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18BE-062A-418D-9888-ED9DD87A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AD3-3ADD-410E-8EDC-A6A3FCEA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59A4-B047-4945-A1D8-D9C7FF59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CF5C-46C3-4C9B-988B-A9E7F2CB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B2753-26E3-40AD-8F31-B8320CD1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48D8E-317A-4619-872E-CD23D26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15E81-B52E-432E-8C36-AACF9B3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5224-01CF-446E-A268-A56B7A49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07E6-03D8-41F4-B9B5-3ACD6B81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6C0C3-26A5-4487-B43C-45A08BD1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844C-3CD8-45A0-8C7E-054967C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2CE13-C608-4418-A623-EFDC2370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4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73BE-61DE-4581-A4B1-30F96665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699A0-BE13-410E-86F3-1D00ACF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BA42E-CC63-4BD1-8A22-D40BB39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7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345-EB20-4A68-8302-A59D23EB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7978-9510-40F8-AA04-D610D55F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911F-E235-4DA9-9A1F-FB2C483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3BE7-0005-43C7-BDB9-A7CF029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18E3-FA5E-4662-8936-1D1CEFF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B676-D72A-471E-BFE0-75C8DC97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5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6F4F-8F8B-4289-B69B-86B547C2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B6382-45C1-425A-BF0E-617376DA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FB85-36D4-4A3C-8E8C-B28692C4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98BB-D9D8-41D3-B341-532DB8D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21F3-AB24-4011-8200-4FBE9C5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CC1B-CD48-4A05-B299-E07BA4C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466D4-1982-404E-85C4-0BC772A8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B876-1B20-4A48-8696-28293850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7C58-BA45-4334-9B3E-72ECEA46D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BDB-2351-4FF4-AED9-BAB48932719C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28C-C483-4950-9461-E44712095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345B-DB9A-42A1-A253-31291ED5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7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wo.eu.qualtrics.com/jfe/form/SV_4MCJLtiTiXtBUvr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4B4E59-EE40-4F54-B8EC-6D7D9C8C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663423"/>
            <a:ext cx="4794667" cy="55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11341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renal handling for potassium</a:t>
            </a:r>
            <a:endParaRPr lang="en-CA" sz="40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6508B1-791B-453D-953D-6CACDCB98A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2792" y="1333851"/>
          <a:ext cx="6646416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89">
                  <a:extLst>
                    <a:ext uri="{9D8B030D-6E8A-4147-A177-3AD203B41FA5}">
                      <a16:colId xmlns:a16="http://schemas.microsoft.com/office/drawing/2014/main" val="2391826840"/>
                    </a:ext>
                  </a:extLst>
                </a:gridCol>
                <a:gridCol w="3329127">
                  <a:extLst>
                    <a:ext uri="{9D8B030D-6E8A-4147-A177-3AD203B41FA5}">
                      <a16:colId xmlns:a16="http://schemas.microsoft.com/office/drawing/2014/main" val="234197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8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15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plasma</a:t>
                      </a:r>
                      <a:r>
                        <a:rPr lang="en-CA" sz="1800" kern="1200" dirty="0">
                          <a:effectLst/>
                        </a:rPr>
                        <a:t> = 20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0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urine</a:t>
                      </a:r>
                      <a:r>
                        <a:rPr lang="en-CA" sz="1800" kern="1200" dirty="0">
                          <a:effectLst/>
                        </a:rPr>
                        <a:t> = 15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680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Urine volume = 2.5 L/day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74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3D4D18-CAFB-4431-9AD4-C2A346664B46}"/>
              </a:ext>
            </a:extLst>
          </p:cNvPr>
          <p:cNvSpPr txBox="1"/>
          <p:nvPr/>
        </p:nvSpPr>
        <p:spPr>
          <a:xfrm>
            <a:off x="838200" y="3250385"/>
            <a:ext cx="1135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b="1" dirty="0">
                <a:solidFill>
                  <a:srgbClr val="4F2270"/>
                </a:solidFill>
              </a:rPr>
              <a:t>First calculate the filtered load of potassium:</a:t>
            </a:r>
          </a:p>
          <a:p>
            <a:r>
              <a:rPr lang="en-CA" b="1" i="1" dirty="0"/>
              <a:t>	filtered load of potassium </a:t>
            </a:r>
            <a:r>
              <a:rPr lang="en-CA" i="1" dirty="0"/>
              <a:t>= [Potassium]</a:t>
            </a:r>
            <a:r>
              <a:rPr lang="en-CA" i="1" baseline="-25000" dirty="0"/>
              <a:t>plasma</a:t>
            </a:r>
            <a:r>
              <a:rPr lang="en-CA" i="1" dirty="0"/>
              <a:t> * GFR</a:t>
            </a:r>
            <a:endParaRPr lang="en-US" dirty="0"/>
          </a:p>
          <a:p>
            <a:r>
              <a:rPr lang="en-CA" b="1" i="1" dirty="0"/>
              <a:t>	filtered load of potassium </a:t>
            </a:r>
            <a:r>
              <a:rPr lang="en-CA" i="1" dirty="0"/>
              <a:t>= 2 mg/L * 150 L/day = </a:t>
            </a:r>
            <a:r>
              <a:rPr lang="en-CA" i="1" dirty="0">
                <a:solidFill>
                  <a:srgbClr val="FF0000"/>
                </a:solidFill>
              </a:rPr>
              <a:t>300 mg/day</a:t>
            </a:r>
            <a:endParaRPr lang="en-CA" i="1" dirty="0"/>
          </a:p>
          <a:p>
            <a:pPr marL="342900" indent="-342900">
              <a:buFont typeface="+mj-lt"/>
              <a:buAutoNum type="arabicPeriod" startAt="2"/>
            </a:pPr>
            <a:r>
              <a:rPr lang="en-CA" b="1" dirty="0">
                <a:solidFill>
                  <a:srgbClr val="4F2270"/>
                </a:solidFill>
              </a:rPr>
              <a:t>How much potassium is excreted per day?</a:t>
            </a:r>
          </a:p>
          <a:p>
            <a:r>
              <a:rPr lang="en-CA" b="1" i="1" dirty="0"/>
              <a:t>	Rate of potassium excretion </a:t>
            </a:r>
            <a:r>
              <a:rPr lang="en-CA" i="1" dirty="0"/>
              <a:t>= [Potassium]</a:t>
            </a:r>
            <a:r>
              <a:rPr lang="en-CA" i="1" baseline="-25000" dirty="0"/>
              <a:t>urine</a:t>
            </a:r>
            <a:r>
              <a:rPr lang="en-CA" i="1" dirty="0"/>
              <a:t> * total urine volume</a:t>
            </a:r>
            <a:endParaRPr lang="en-US" dirty="0"/>
          </a:p>
          <a:p>
            <a:r>
              <a:rPr lang="en-CA" b="1" i="1" dirty="0"/>
              <a:t>	Rate of potassium excretion </a:t>
            </a:r>
            <a:r>
              <a:rPr lang="en-CA" i="1" dirty="0"/>
              <a:t>= 12 mg/L * 2.5 L/day = </a:t>
            </a:r>
            <a:r>
              <a:rPr lang="en-CA" i="1" dirty="0">
                <a:solidFill>
                  <a:srgbClr val="FF0000"/>
                </a:solidFill>
              </a:rPr>
              <a:t>30 mg/day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CA" b="1" dirty="0">
                <a:solidFill>
                  <a:srgbClr val="4F2270"/>
                </a:solidFill>
              </a:rPr>
              <a:t>Determine % reabsorption (to determine renal handling)</a:t>
            </a:r>
          </a:p>
          <a:p>
            <a:r>
              <a:rPr lang="en-CA" i="1" dirty="0"/>
              <a:t>	</a:t>
            </a:r>
            <a:r>
              <a:rPr lang="en-CA" b="1" i="1" dirty="0"/>
              <a:t>% reabsorbed</a:t>
            </a:r>
            <a:r>
              <a:rPr lang="en-US" dirty="0"/>
              <a:t> = </a:t>
            </a:r>
            <a:r>
              <a:rPr lang="en-CA" i="1" dirty="0"/>
              <a:t>(K</a:t>
            </a:r>
            <a:r>
              <a:rPr lang="en-CA" i="1" baseline="30000" dirty="0"/>
              <a:t>+</a:t>
            </a:r>
            <a:r>
              <a:rPr lang="en-CA" i="1" dirty="0"/>
              <a:t> filtered load – K</a:t>
            </a:r>
            <a:r>
              <a:rPr lang="en-CA" i="1" baseline="30000" dirty="0"/>
              <a:t>+</a:t>
            </a:r>
            <a:r>
              <a:rPr lang="en-CA" i="1" dirty="0"/>
              <a:t> excretion rate)/ K</a:t>
            </a:r>
            <a:r>
              <a:rPr lang="en-CA" i="1" baseline="30000" dirty="0"/>
              <a:t>+</a:t>
            </a:r>
            <a:r>
              <a:rPr lang="en-CA" i="1" dirty="0"/>
              <a:t> filtered load *100 </a:t>
            </a:r>
          </a:p>
          <a:p>
            <a:r>
              <a:rPr lang="en-CA" b="1" i="1" dirty="0"/>
              <a:t>	% reabsorbed</a:t>
            </a:r>
            <a:r>
              <a:rPr lang="en-US" dirty="0"/>
              <a:t> = </a:t>
            </a:r>
            <a:r>
              <a:rPr lang="en-CA" i="1" dirty="0"/>
              <a:t>(300 mg/day – 30 mg/day)/300 mg/day *100 = </a:t>
            </a:r>
            <a:r>
              <a:rPr lang="en-CA" i="1" dirty="0">
                <a:solidFill>
                  <a:srgbClr val="FF0000"/>
                </a:solidFill>
              </a:rPr>
              <a:t>90% reabsorbed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3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11341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the net filtration pressure if the forces are determined as the following</a:t>
            </a:r>
            <a:endParaRPr lang="en-CA" sz="40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6508B1-791B-453D-953D-6CACDCB98A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8152" y="1564098"/>
          <a:ext cx="3784762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4762">
                  <a:extLst>
                    <a:ext uri="{9D8B030D-6E8A-4147-A177-3AD203B41FA5}">
                      <a16:colId xmlns:a16="http://schemas.microsoft.com/office/drawing/2014/main" val="239182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CA" sz="2000" b="1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GC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60 mmHg</a:t>
                      </a:r>
                    </a:p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CA" sz="2000" b="1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BC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35 mmHg </a:t>
                      </a:r>
                      <a:br>
                        <a:rPr lang="en-CA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π</a:t>
                      </a:r>
                      <a:r>
                        <a:rPr lang="en-CA" sz="2000" b="1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GC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25 mmHg</a:t>
                      </a:r>
                    </a:p>
                    <a:p>
                      <a:pPr algn="ctr"/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π</a:t>
                      </a:r>
                      <a:r>
                        <a:rPr lang="en-CA" sz="2000" b="1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BC</a:t>
                      </a:r>
                      <a:r>
                        <a:rPr lang="en-CA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5 mmHg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680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3D4D18-CAFB-4431-9AD4-C2A346664B46}"/>
              </a:ext>
            </a:extLst>
          </p:cNvPr>
          <p:cNvSpPr txBox="1"/>
          <p:nvPr/>
        </p:nvSpPr>
        <p:spPr>
          <a:xfrm>
            <a:off x="1757694" y="3104985"/>
            <a:ext cx="8889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NFP</a:t>
            </a:r>
            <a:r>
              <a:rPr lang="en-CA" i="1" dirty="0"/>
              <a:t> = (P</a:t>
            </a:r>
            <a:r>
              <a:rPr lang="en-CA" i="1" baseline="-25000" dirty="0"/>
              <a:t>GC</a:t>
            </a:r>
            <a:r>
              <a:rPr lang="en-CA" i="1" dirty="0"/>
              <a:t> + </a:t>
            </a:r>
            <a:r>
              <a:rPr lang="en-CA" i="1" dirty="0">
                <a:sym typeface="Symbol" panose="05050102010706020507" pitchFamily="18" charset="2"/>
              </a:rPr>
              <a:t></a:t>
            </a:r>
            <a:r>
              <a:rPr lang="en-CA" i="1" baseline="-25000" dirty="0"/>
              <a:t>BC</a:t>
            </a:r>
            <a:r>
              <a:rPr lang="en-CA" i="1" dirty="0"/>
              <a:t>) - (P</a:t>
            </a:r>
            <a:r>
              <a:rPr lang="en-CA" i="1" baseline="-25000" dirty="0"/>
              <a:t>BC</a:t>
            </a:r>
            <a:r>
              <a:rPr lang="en-CA" i="1" dirty="0"/>
              <a:t> + </a:t>
            </a:r>
            <a:r>
              <a:rPr lang="en-CA" i="1" dirty="0">
                <a:sym typeface="Symbol" panose="05050102010706020507" pitchFamily="18" charset="2"/>
              </a:rPr>
              <a:t></a:t>
            </a:r>
            <a:r>
              <a:rPr lang="en-CA" i="1" baseline="-25000" dirty="0"/>
              <a:t>GC</a:t>
            </a:r>
            <a:r>
              <a:rPr lang="en-CA" i="1" dirty="0"/>
              <a:t>)</a:t>
            </a:r>
            <a:endParaRPr lang="en-US" dirty="0"/>
          </a:p>
          <a:p>
            <a:r>
              <a:rPr lang="en-CA" b="1" i="1" dirty="0"/>
              <a:t>NFP</a:t>
            </a:r>
            <a:r>
              <a:rPr lang="en-CA" i="1" dirty="0"/>
              <a:t> = (60 mmHg + 5 mmHg) – (35 mmHg + 25 mmHg)</a:t>
            </a:r>
            <a:endParaRPr lang="en-US" dirty="0"/>
          </a:p>
          <a:p>
            <a:r>
              <a:rPr lang="en-CA" b="1" i="1" dirty="0"/>
              <a:t>NFP</a:t>
            </a:r>
            <a:r>
              <a:rPr lang="en-CA" i="1" dirty="0"/>
              <a:t> = </a:t>
            </a:r>
            <a:r>
              <a:rPr lang="en-CA" i="1" dirty="0">
                <a:solidFill>
                  <a:srgbClr val="FF0000"/>
                </a:solidFill>
              </a:rPr>
              <a:t>5 mmHg</a:t>
            </a:r>
          </a:p>
          <a:p>
            <a:endParaRPr lang="en-CA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CA" b="1" dirty="0">
                <a:solidFill>
                  <a:srgbClr val="4F2270"/>
                </a:solidFill>
              </a:rPr>
              <a:t>Is this person filtering a normal volume, less or more volume of fluid per day?</a:t>
            </a:r>
          </a:p>
          <a:p>
            <a:r>
              <a:rPr lang="en-CA" i="1" dirty="0"/>
              <a:t>	Since it is less than normal, this person would filter less fluid per day than a healthy 	individual.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3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Group Work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1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Concept Map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298"/>
            <a:ext cx="10515600" cy="1296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group, place all of the following words in a concept map to help summarize renal physiology. All words in this list must be connected to at least one other word. Add connecting words as necessary (</a:t>
            </a:r>
            <a:r>
              <a:rPr lang="en-US" sz="2000" dirty="0" err="1"/>
              <a:t>ie</a:t>
            </a:r>
            <a:r>
              <a:rPr lang="en-US" sz="2000" dirty="0"/>
              <a:t>. increases, decreases, if, when, detects, released, etc.) and additional renal terminology to your map as you wish. You can also add images to your map. </a:t>
            </a:r>
            <a:endParaRPr lang="en-CA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6960DF-A1CB-423F-AF4B-827F955DE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06154"/>
              </p:ext>
            </p:extLst>
          </p:nvPr>
        </p:nvGraphicFramePr>
        <p:xfrm>
          <a:off x="3282500" y="2589076"/>
          <a:ext cx="2286926" cy="331783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86926">
                  <a:extLst>
                    <a:ext uri="{9D8B030D-6E8A-4147-A177-3AD203B41FA5}">
                      <a16:colId xmlns:a16="http://schemas.microsoft.com/office/drawing/2014/main" val="2862289734"/>
                    </a:ext>
                  </a:extLst>
                </a:gridCol>
              </a:tblGrid>
              <a:tr h="270399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ADH 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805452028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Afferent arteriole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4088715820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Aldosterone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1415479170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Angiotensin II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4073674626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Ascending limb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4075312611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Baroreceptor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1763927373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Collecting duct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2781044927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Creatinine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489823630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Glomerulus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1357486717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Proximal tubule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1771481132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Descending limb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1740259793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Distal convoluted tubule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3" marR="8223" marT="8223" marB="0" anchor="b"/>
                </a:tc>
                <a:extLst>
                  <a:ext uri="{0D108BD9-81ED-4DB2-BD59-A6C34878D82A}">
                    <a16:rowId xmlns:a16="http://schemas.microsoft.com/office/drawing/2014/main" val="239282339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BFBF0D-9284-433D-9677-E6C72BD2A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29553"/>
              </p:ext>
            </p:extLst>
          </p:nvPr>
        </p:nvGraphicFramePr>
        <p:xfrm>
          <a:off x="6713235" y="2597567"/>
          <a:ext cx="2286926" cy="33244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86926">
                  <a:extLst>
                    <a:ext uri="{9D8B030D-6E8A-4147-A177-3AD203B41FA5}">
                      <a16:colId xmlns:a16="http://schemas.microsoft.com/office/drawing/2014/main" val="2667531826"/>
                    </a:ext>
                  </a:extLst>
                </a:gridCol>
              </a:tblGrid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Efferent arteriole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3545580443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GFR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66183410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High urine volume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343653125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Impermeable to water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3021592105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Juxtaglomerular cells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1709279080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Low urine volume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2293559889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Macula </a:t>
                      </a:r>
                      <a:r>
                        <a:rPr lang="en-CA" sz="1500" u="none" strike="noStrike" dirty="0" err="1">
                          <a:effectLst/>
                        </a:rPr>
                        <a:t>densa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2742330968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Osmoreceptor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3634395656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Reasborbs ions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358277586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Renin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3153485780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>
                          <a:effectLst/>
                        </a:rPr>
                        <a:t>Sodium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3536657270"/>
                  </a:ext>
                </a:extLst>
              </a:tr>
              <a:tr h="277040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effectLst/>
                        </a:rPr>
                        <a:t>Water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b"/>
                </a:tc>
                <a:extLst>
                  <a:ext uri="{0D108BD9-81ED-4DB2-BD59-A6C34878D82A}">
                    <a16:rowId xmlns:a16="http://schemas.microsoft.com/office/drawing/2014/main" val="341140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15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224"/>
            <a:ext cx="9144000" cy="2387600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Feedback Survey</a:t>
            </a:r>
            <a:br>
              <a:rPr lang="en-CA" sz="4400" b="1" dirty="0">
                <a:solidFill>
                  <a:srgbClr val="4F2683"/>
                </a:solidFill>
                <a:latin typeface="+mn-lt"/>
              </a:rPr>
            </a:br>
            <a:br>
              <a:rPr lang="en-CA" sz="4400" b="1" dirty="0">
                <a:solidFill>
                  <a:srgbClr val="4F2683"/>
                </a:solidFill>
                <a:latin typeface="+mn-lt"/>
              </a:rPr>
            </a:br>
            <a:r>
              <a:rPr lang="en-CA" sz="2400" b="1" dirty="0">
                <a:latin typeface="+mn-lt"/>
                <a:hlinkClick r:id="rId2"/>
              </a:rPr>
              <a:t>https://uwo.eu.qualtrics.com/jfe/form/SV_4MCJLtiTiXtBUvr</a:t>
            </a:r>
            <a:endParaRPr lang="en-CA" sz="5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Learning Catalytic Question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3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Transport Mechanisms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E30B57-141A-42DC-B419-BCFCDB3A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Chapter 8: Dr. Woods</a:t>
            </a:r>
          </a:p>
        </p:txBody>
      </p:sp>
    </p:spTree>
    <p:extLst>
      <p:ext uri="{BB962C8B-B14F-4D97-AF65-F5344CB8AC3E}">
        <p14:creationId xmlns:p14="http://schemas.microsoft.com/office/powerpoint/2010/main" val="192264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Cells of the Tubule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35C71-25CD-4EE6-BFFB-DA57977A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04" y="1374194"/>
            <a:ext cx="6928991" cy="3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Cells of the Tubule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0632"/>
            <a:ext cx="6376333" cy="4768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Reabsorption </a:t>
            </a:r>
          </a:p>
          <a:p>
            <a:pPr marL="0" indent="0">
              <a:buNone/>
            </a:pPr>
            <a:r>
              <a:rPr lang="en-US" sz="2000" dirty="0"/>
              <a:t>Transcellular: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Two-step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Moves through luminal, then basolateral membrane </a:t>
            </a:r>
          </a:p>
          <a:p>
            <a:pPr marL="0" indent="0">
              <a:buNone/>
            </a:pPr>
            <a:r>
              <a:rPr lang="en-US" sz="2000" dirty="0"/>
              <a:t>Paracellular: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One-step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 between tubule cells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Secretion</a:t>
            </a:r>
          </a:p>
          <a:p>
            <a:pPr marL="0" indent="0">
              <a:buNone/>
            </a:pPr>
            <a:r>
              <a:rPr lang="en-US" sz="2000" dirty="0"/>
              <a:t>Always Transcellular: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Moves through basolateral, then luminal membrane </a:t>
            </a:r>
          </a:p>
          <a:p>
            <a:pPr marL="0" indent="0">
              <a:buNone/>
            </a:pPr>
            <a:r>
              <a:rPr lang="en-US" sz="2000" dirty="0"/>
              <a:t>No Paracellular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787C3-15D6-469A-8D74-A900F8D0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2" y="969297"/>
            <a:ext cx="4611676" cy="47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Transport Mechanisms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0632"/>
            <a:ext cx="7643071" cy="470166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Channels</a:t>
            </a:r>
            <a:r>
              <a:rPr lang="en-US" dirty="0"/>
              <a:t>: Passive diffusion through a protein pore in membrane (ex: aquaporin)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Transporters</a:t>
            </a:r>
            <a:r>
              <a:rPr lang="en-US" dirty="0"/>
              <a:t>: Carries molecule across membrane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Uniporters</a:t>
            </a:r>
            <a:r>
              <a:rPr lang="en-US" dirty="0"/>
              <a:t>: Move a single molecule across membrane (ex: glucose uniporter)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Symporters</a:t>
            </a:r>
            <a:r>
              <a:rPr lang="en-US" dirty="0"/>
              <a:t>: Moves two molecules in the same direction across membrane. At least one molecule must move down its concentration gradient (ex: Na+/glucose symporter)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Antiporters</a:t>
            </a:r>
            <a:r>
              <a:rPr lang="en-US" dirty="0"/>
              <a:t>: Moves two molecules in opposite directions across membrane. At least one molecule must move down its concentration gradient (ex: Na</a:t>
            </a:r>
            <a:r>
              <a:rPr lang="en-US" baseline="30000" dirty="0"/>
              <a:t>+</a:t>
            </a:r>
            <a:r>
              <a:rPr lang="en-US" dirty="0"/>
              <a:t>/H</a:t>
            </a:r>
            <a:r>
              <a:rPr lang="en-US" baseline="30000" dirty="0"/>
              <a:t>+</a:t>
            </a:r>
            <a:r>
              <a:rPr lang="en-US" dirty="0"/>
              <a:t> antiporter)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Primary Active Transporters</a:t>
            </a:r>
            <a:r>
              <a:rPr lang="en-US" dirty="0"/>
              <a:t>: Require ATP to move molecules against their concentration gradients (ex: Na</a:t>
            </a:r>
            <a:r>
              <a:rPr lang="en-US" baseline="30000" dirty="0"/>
              <a:t>+</a:t>
            </a:r>
            <a:r>
              <a:rPr lang="en-US" dirty="0"/>
              <a:t>/K</a:t>
            </a:r>
            <a:r>
              <a:rPr lang="en-US" baseline="30000" dirty="0"/>
              <a:t>+ </a:t>
            </a:r>
            <a:r>
              <a:rPr lang="en-US" dirty="0"/>
              <a:t>ATPase)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288A3-B6F9-468D-A75A-AC096F0E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539" y="1074718"/>
            <a:ext cx="1272517" cy="790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31F71-D75D-4079-9DD5-55383E70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724" y="2101546"/>
            <a:ext cx="983332" cy="641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504AE-CCD7-4C8C-8F89-5A9532F4A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031" y="2911080"/>
            <a:ext cx="1046907" cy="745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1EDE2-7B0B-42F0-8478-EA41F6630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9533" y="3702725"/>
            <a:ext cx="1189523" cy="76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7FAC6C-AFA9-42B8-BF65-351EB0CE3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7606" y="4607737"/>
            <a:ext cx="1279568" cy="7429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7E83BB-B8D4-4815-948C-3D98897A4B82}"/>
              </a:ext>
            </a:extLst>
          </p:cNvPr>
          <p:cNvSpPr/>
          <p:nvPr/>
        </p:nvSpPr>
        <p:spPr>
          <a:xfrm>
            <a:off x="838199" y="1094014"/>
            <a:ext cx="7643071" cy="751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68612A-2FB0-40F8-A7B3-5F0484286541}"/>
              </a:ext>
            </a:extLst>
          </p:cNvPr>
          <p:cNvSpPr/>
          <p:nvPr/>
        </p:nvSpPr>
        <p:spPr>
          <a:xfrm>
            <a:off x="8481270" y="1469796"/>
            <a:ext cx="494950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A774F6-F916-47A4-8339-7A3F23953A69}"/>
              </a:ext>
            </a:extLst>
          </p:cNvPr>
          <p:cNvSpPr/>
          <p:nvPr/>
        </p:nvSpPr>
        <p:spPr>
          <a:xfrm>
            <a:off x="1197703" y="2267686"/>
            <a:ext cx="7283567" cy="631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7B92B1-D34C-445C-A306-7665E34D1278}"/>
              </a:ext>
            </a:extLst>
          </p:cNvPr>
          <p:cNvSpPr/>
          <p:nvPr/>
        </p:nvSpPr>
        <p:spPr>
          <a:xfrm>
            <a:off x="8512904" y="2490674"/>
            <a:ext cx="494950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BEDA5-8EA1-47A0-9CCB-D4AB60C4D25D}"/>
              </a:ext>
            </a:extLst>
          </p:cNvPr>
          <p:cNvSpPr/>
          <p:nvPr/>
        </p:nvSpPr>
        <p:spPr>
          <a:xfrm>
            <a:off x="1197703" y="2916235"/>
            <a:ext cx="7283567" cy="853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0C52D3-B8AF-434B-87DF-05C269EFC0FB}"/>
              </a:ext>
            </a:extLst>
          </p:cNvPr>
          <p:cNvSpPr/>
          <p:nvPr/>
        </p:nvSpPr>
        <p:spPr>
          <a:xfrm>
            <a:off x="8512904" y="3262265"/>
            <a:ext cx="494950" cy="738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E46BCC-52B5-4151-BD50-3A55C8955012}"/>
              </a:ext>
            </a:extLst>
          </p:cNvPr>
          <p:cNvSpPr/>
          <p:nvPr/>
        </p:nvSpPr>
        <p:spPr>
          <a:xfrm>
            <a:off x="1197703" y="3786811"/>
            <a:ext cx="7283567" cy="853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78F52F-E083-4958-9757-03F80D5C92B9}"/>
              </a:ext>
            </a:extLst>
          </p:cNvPr>
          <p:cNvSpPr/>
          <p:nvPr/>
        </p:nvSpPr>
        <p:spPr>
          <a:xfrm>
            <a:off x="8512904" y="4075761"/>
            <a:ext cx="494950" cy="58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FAEFAE-A9C6-4BA7-A2C3-C6267DF476A7}"/>
              </a:ext>
            </a:extLst>
          </p:cNvPr>
          <p:cNvSpPr/>
          <p:nvPr/>
        </p:nvSpPr>
        <p:spPr>
          <a:xfrm>
            <a:off x="869833" y="4742195"/>
            <a:ext cx="7643071" cy="954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1AA729-F615-4061-AF6F-2E78A89B6EE6}"/>
              </a:ext>
            </a:extLst>
          </p:cNvPr>
          <p:cNvSpPr/>
          <p:nvPr/>
        </p:nvSpPr>
        <p:spPr>
          <a:xfrm>
            <a:off x="8544538" y="4987631"/>
            <a:ext cx="494950" cy="58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5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Tutorial 15</a:t>
            </a:r>
            <a:br>
              <a:rPr lang="en-US" sz="4800" b="1" dirty="0">
                <a:solidFill>
                  <a:srgbClr val="4F2683"/>
                </a:solidFill>
                <a:latin typeface="+mn-lt"/>
              </a:rPr>
            </a:br>
            <a:r>
              <a:rPr lang="en-US" sz="4800" b="1" dirty="0">
                <a:solidFill>
                  <a:srgbClr val="4F2683"/>
                </a:solidFill>
                <a:latin typeface="+mn-lt"/>
              </a:rPr>
              <a:t>Sections 009/010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022D7B-DBD1-444A-8386-F86C549ED1C0}"/>
              </a:ext>
            </a:extLst>
          </p:cNvPr>
          <p:cNvSpPr txBox="1"/>
          <p:nvPr/>
        </p:nvSpPr>
        <p:spPr>
          <a:xfrm>
            <a:off x="4397524" y="3916641"/>
            <a:ext cx="3944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/>
              <a:t>TA: </a:t>
            </a:r>
            <a:r>
              <a:rPr lang="en-CA" sz="2800" dirty="0" err="1"/>
              <a:t>Greydon</a:t>
            </a:r>
            <a:r>
              <a:rPr lang="en-CA" sz="2800" dirty="0"/>
              <a:t> Gilmore</a:t>
            </a:r>
          </a:p>
          <a:p>
            <a:pPr algn="r"/>
            <a:r>
              <a:rPr lang="en-CA" sz="2800" dirty="0"/>
              <a:t>Physiology 2130</a:t>
            </a:r>
          </a:p>
          <a:p>
            <a:pPr algn="r"/>
            <a:r>
              <a:rPr lang="en-CA" sz="2800">
                <a:cs typeface="Arial Unicode MS"/>
              </a:rPr>
              <a:t>Jan 28</a:t>
            </a:r>
            <a:r>
              <a:rPr lang="en-CA" sz="2800" baseline="30000">
                <a:cs typeface="Arial Unicode MS"/>
              </a:rPr>
              <a:t>th</a:t>
            </a:r>
            <a:r>
              <a:rPr lang="en-CA" sz="2800">
                <a:cs typeface="Arial Unicode MS"/>
              </a:rPr>
              <a:t>, </a:t>
            </a:r>
            <a:r>
              <a:rPr lang="en-CA" sz="2800" dirty="0">
                <a:cs typeface="Arial Unicode MS"/>
              </a:rPr>
              <a:t>2020</a:t>
            </a:r>
            <a:endParaRPr lang="en-US" sz="28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61491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Proximal Tubule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0E08A-D2F2-4F53-93F6-095F39DC0313}"/>
              </a:ext>
            </a:extLst>
          </p:cNvPr>
          <p:cNvSpPr txBox="1"/>
          <p:nvPr/>
        </p:nvSpPr>
        <p:spPr>
          <a:xfrm>
            <a:off x="4071990" y="856204"/>
            <a:ext cx="4062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Lumen of Proximal Tubule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F091A-7461-41A3-9B1C-0EEFF91A9DAB}"/>
              </a:ext>
            </a:extLst>
          </p:cNvPr>
          <p:cNvSpPr txBox="1"/>
          <p:nvPr/>
        </p:nvSpPr>
        <p:spPr>
          <a:xfrm>
            <a:off x="7310017" y="1679814"/>
            <a:ext cx="22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Luminal Membrane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FC0106-6B95-4978-9F50-FB2053553578}"/>
              </a:ext>
            </a:extLst>
          </p:cNvPr>
          <p:cNvSpPr txBox="1"/>
          <p:nvPr/>
        </p:nvSpPr>
        <p:spPr>
          <a:xfrm>
            <a:off x="7176655" y="3952950"/>
            <a:ext cx="261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Basolateral Membrane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8E9B8-C8FB-4A77-BA03-F16385011558}"/>
              </a:ext>
            </a:extLst>
          </p:cNvPr>
          <p:cNvSpPr txBox="1"/>
          <p:nvPr/>
        </p:nvSpPr>
        <p:spPr>
          <a:xfrm>
            <a:off x="3035294" y="2353833"/>
            <a:ext cx="1444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Tubule (Epithelial) Cell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AE27429-94A4-46D9-84E0-297CA5C41AB1}"/>
              </a:ext>
            </a:extLst>
          </p:cNvPr>
          <p:cNvSpPr/>
          <p:nvPr/>
        </p:nvSpPr>
        <p:spPr>
          <a:xfrm>
            <a:off x="11128799" y="1115320"/>
            <a:ext cx="284351" cy="443882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12B5D1-C99B-42F3-96CE-FC2031BB3917}"/>
              </a:ext>
            </a:extLst>
          </p:cNvPr>
          <p:cNvSpPr txBox="1"/>
          <p:nvPr/>
        </p:nvSpPr>
        <p:spPr>
          <a:xfrm>
            <a:off x="9677322" y="245162"/>
            <a:ext cx="25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REABSORPTION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99BA25-0B97-4ED5-A76A-21A9F068AC21}"/>
              </a:ext>
            </a:extLst>
          </p:cNvPr>
          <p:cNvSpPr txBox="1"/>
          <p:nvPr/>
        </p:nvSpPr>
        <p:spPr>
          <a:xfrm>
            <a:off x="4774426" y="4732775"/>
            <a:ext cx="2680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Interstitial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32DF9-99A4-4F58-A10C-06485DD6D010}"/>
              </a:ext>
            </a:extLst>
          </p:cNvPr>
          <p:cNvSpPr txBox="1"/>
          <p:nvPr/>
        </p:nvSpPr>
        <p:spPr>
          <a:xfrm>
            <a:off x="3757687" y="5469019"/>
            <a:ext cx="5244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Blood vessel near proximal tubule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960CE-7C19-4B59-B2F6-1EFDE4328A8B}"/>
              </a:ext>
            </a:extLst>
          </p:cNvPr>
          <p:cNvSpPr txBox="1"/>
          <p:nvPr/>
        </p:nvSpPr>
        <p:spPr>
          <a:xfrm>
            <a:off x="5205759" y="1284771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68BEA-0DE6-4DD2-8CB6-661CA09169BD}"/>
              </a:ext>
            </a:extLst>
          </p:cNvPr>
          <p:cNvSpPr txBox="1"/>
          <p:nvPr/>
        </p:nvSpPr>
        <p:spPr>
          <a:xfrm>
            <a:off x="562952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93CEDC-C879-42C4-8262-077CBABF3B15}"/>
              </a:ext>
            </a:extLst>
          </p:cNvPr>
          <p:cNvSpPr txBox="1"/>
          <p:nvPr/>
        </p:nvSpPr>
        <p:spPr>
          <a:xfrm>
            <a:off x="9760537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6">
            <a:extLst>
              <a:ext uri="{FF2B5EF4-FFF2-40B4-BE49-F238E27FC236}">
                <a16:creationId xmlns:a16="http://schemas.microsoft.com/office/drawing/2014/main" id="{E4744C11-3A30-40CA-AF6C-ED28E201D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802" r="79023" b="48900"/>
          <a:stretch/>
        </p:blipFill>
        <p:spPr bwMode="auto">
          <a:xfrm rot="16200000">
            <a:off x="538472" y="-175502"/>
            <a:ext cx="881405" cy="169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87E839-66A1-451E-8644-E1DD0A23E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65" y="70868"/>
            <a:ext cx="986550" cy="14865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DF51F4-816A-4692-B0A8-39825E8174CC}"/>
              </a:ext>
            </a:extLst>
          </p:cNvPr>
          <p:cNvSpPr/>
          <p:nvPr/>
        </p:nvSpPr>
        <p:spPr>
          <a:xfrm>
            <a:off x="2638847" y="111293"/>
            <a:ext cx="322467" cy="364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Sodium Potassium Pump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2364103-0AD5-4A07-9C4E-A8CEDD60532B}"/>
              </a:ext>
            </a:extLst>
          </p:cNvPr>
          <p:cNvSpPr/>
          <p:nvPr/>
        </p:nvSpPr>
        <p:spPr>
          <a:xfrm>
            <a:off x="397730" y="3961410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8931F27-3234-41BD-88C5-6F4765091500}"/>
              </a:ext>
            </a:extLst>
          </p:cNvPr>
          <p:cNvSpPr/>
          <p:nvPr/>
        </p:nvSpPr>
        <p:spPr>
          <a:xfrm rot="10800000">
            <a:off x="174704" y="3976993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534275-82AC-409C-9185-C33EF9FA5A8A}"/>
              </a:ext>
            </a:extLst>
          </p:cNvPr>
          <p:cNvSpPr/>
          <p:nvPr/>
        </p:nvSpPr>
        <p:spPr>
          <a:xfrm>
            <a:off x="46462" y="4105614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0128F7-5F1B-431E-BC67-A7B47F2BE1B9}"/>
              </a:ext>
            </a:extLst>
          </p:cNvPr>
          <p:cNvSpPr txBox="1"/>
          <p:nvPr/>
        </p:nvSpPr>
        <p:spPr>
          <a:xfrm>
            <a:off x="115169" y="4250001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FC24C-A4A9-451E-BA69-D6F402D48FBA}"/>
              </a:ext>
            </a:extLst>
          </p:cNvPr>
          <p:cNvSpPr txBox="1"/>
          <p:nvPr/>
        </p:nvSpPr>
        <p:spPr>
          <a:xfrm>
            <a:off x="74344" y="36412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E90E-97C2-4EA1-B2BD-0FF07FD658AC}"/>
              </a:ext>
            </a:extLst>
          </p:cNvPr>
          <p:cNvSpPr txBox="1"/>
          <p:nvPr/>
        </p:nvSpPr>
        <p:spPr>
          <a:xfrm>
            <a:off x="249161" y="48860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6A282E-3518-42A4-8185-8413C6105CF4}"/>
              </a:ext>
            </a:extLst>
          </p:cNvPr>
          <p:cNvSpPr txBox="1"/>
          <p:nvPr/>
        </p:nvSpPr>
        <p:spPr>
          <a:xfrm>
            <a:off x="838200" y="4536808"/>
            <a:ext cx="352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Na/K ATPase</a:t>
            </a:r>
            <a:r>
              <a:rPr lang="en-US" dirty="0"/>
              <a:t>: Maintains concentration gradients needed to drive transport of other molecules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5499BB-2FA9-4A74-85C7-864E68823BB1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4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Reabsorbing Amino Acids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2364103-0AD5-4A07-9C4E-A8CEDD60532B}"/>
              </a:ext>
            </a:extLst>
          </p:cNvPr>
          <p:cNvSpPr/>
          <p:nvPr/>
        </p:nvSpPr>
        <p:spPr>
          <a:xfrm>
            <a:off x="397730" y="3961410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8931F27-3234-41BD-88C5-6F4765091500}"/>
              </a:ext>
            </a:extLst>
          </p:cNvPr>
          <p:cNvSpPr/>
          <p:nvPr/>
        </p:nvSpPr>
        <p:spPr>
          <a:xfrm rot="10800000">
            <a:off x="174704" y="3976993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534275-82AC-409C-9185-C33EF9FA5A8A}"/>
              </a:ext>
            </a:extLst>
          </p:cNvPr>
          <p:cNvSpPr/>
          <p:nvPr/>
        </p:nvSpPr>
        <p:spPr>
          <a:xfrm>
            <a:off x="46462" y="4105614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0128F7-5F1B-431E-BC67-A7B47F2BE1B9}"/>
              </a:ext>
            </a:extLst>
          </p:cNvPr>
          <p:cNvSpPr txBox="1"/>
          <p:nvPr/>
        </p:nvSpPr>
        <p:spPr>
          <a:xfrm>
            <a:off x="115169" y="4250001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FC24C-A4A9-451E-BA69-D6F402D48FBA}"/>
              </a:ext>
            </a:extLst>
          </p:cNvPr>
          <p:cNvSpPr txBox="1"/>
          <p:nvPr/>
        </p:nvSpPr>
        <p:spPr>
          <a:xfrm>
            <a:off x="74344" y="36412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E90E-97C2-4EA1-B2BD-0FF07FD658AC}"/>
              </a:ext>
            </a:extLst>
          </p:cNvPr>
          <p:cNvSpPr txBox="1"/>
          <p:nvPr/>
        </p:nvSpPr>
        <p:spPr>
          <a:xfrm>
            <a:off x="249161" y="48860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8EB4D5-1521-48D5-9081-11704B8740AF}"/>
              </a:ext>
            </a:extLst>
          </p:cNvPr>
          <p:cNvSpPr/>
          <p:nvPr/>
        </p:nvSpPr>
        <p:spPr>
          <a:xfrm>
            <a:off x="2116168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AABB955-27DB-44C5-986D-3E38965423C9}"/>
              </a:ext>
            </a:extLst>
          </p:cNvPr>
          <p:cNvSpPr/>
          <p:nvPr/>
        </p:nvSpPr>
        <p:spPr>
          <a:xfrm>
            <a:off x="2512040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0A6711-9D6E-47FF-A956-E5E4F0467D67}"/>
              </a:ext>
            </a:extLst>
          </p:cNvPr>
          <p:cNvSpPr/>
          <p:nvPr/>
        </p:nvSpPr>
        <p:spPr>
          <a:xfrm>
            <a:off x="2049258" y="135951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46C75-D76A-4150-9F52-A9A61C16D507}"/>
              </a:ext>
            </a:extLst>
          </p:cNvPr>
          <p:cNvSpPr txBox="1"/>
          <p:nvPr/>
        </p:nvSpPr>
        <p:spPr>
          <a:xfrm>
            <a:off x="2740637" y="687714"/>
            <a:ext cx="4555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/Amino Acid Symporter</a:t>
            </a:r>
            <a:r>
              <a:rPr lang="en-US" dirty="0"/>
              <a:t>: Uses Na</a:t>
            </a:r>
            <a:r>
              <a:rPr lang="en-US" baseline="30000" dirty="0"/>
              <a:t>+</a:t>
            </a:r>
            <a:r>
              <a:rPr lang="en-US" dirty="0"/>
              <a:t> gradient to carry an amino acid across luminal membrane against its concentration gradient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7D4A8-27D4-4D61-984F-4927C4E97393}"/>
              </a:ext>
            </a:extLst>
          </p:cNvPr>
          <p:cNvSpPr txBox="1"/>
          <p:nvPr/>
        </p:nvSpPr>
        <p:spPr>
          <a:xfrm>
            <a:off x="1908072" y="213416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121639-ECC9-4A27-9080-C16BEB23FC56}"/>
              </a:ext>
            </a:extLst>
          </p:cNvPr>
          <p:cNvSpPr txBox="1"/>
          <p:nvPr/>
        </p:nvSpPr>
        <p:spPr>
          <a:xfrm>
            <a:off x="2272508" y="2131427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821F5-C9DF-48E9-B96C-B202A0B37EEB}"/>
              </a:ext>
            </a:extLst>
          </p:cNvPr>
          <p:cNvSpPr txBox="1"/>
          <p:nvPr/>
        </p:nvSpPr>
        <p:spPr>
          <a:xfrm>
            <a:off x="2688519" y="4521207"/>
            <a:ext cx="380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Amino Acid Uniporter</a:t>
            </a:r>
            <a:r>
              <a:rPr lang="en-US" dirty="0"/>
              <a:t>: Carries amino acid across basolateral membrane down its concentration gradient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19958E7-E2B8-4AC4-8521-C570D459BA94}"/>
              </a:ext>
            </a:extLst>
          </p:cNvPr>
          <p:cNvSpPr/>
          <p:nvPr/>
        </p:nvSpPr>
        <p:spPr>
          <a:xfrm>
            <a:off x="2340788" y="392721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08F7FD-4136-45AE-8D9B-224601343033}"/>
              </a:ext>
            </a:extLst>
          </p:cNvPr>
          <p:cNvSpPr/>
          <p:nvPr/>
        </p:nvSpPr>
        <p:spPr>
          <a:xfrm>
            <a:off x="2047321" y="408333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82A77-3F53-4925-80EC-416E2B0ADC15}"/>
              </a:ext>
            </a:extLst>
          </p:cNvPr>
          <p:cNvSpPr txBox="1"/>
          <p:nvPr/>
        </p:nvSpPr>
        <p:spPr>
          <a:xfrm>
            <a:off x="1968346" y="4852684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C67DB1-6518-4880-ABBF-5DF1B5079369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Reabsorbing Glucose (100%)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2364103-0AD5-4A07-9C4E-A8CEDD60532B}"/>
              </a:ext>
            </a:extLst>
          </p:cNvPr>
          <p:cNvSpPr/>
          <p:nvPr/>
        </p:nvSpPr>
        <p:spPr>
          <a:xfrm>
            <a:off x="397730" y="3961410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8931F27-3234-41BD-88C5-6F4765091500}"/>
              </a:ext>
            </a:extLst>
          </p:cNvPr>
          <p:cNvSpPr/>
          <p:nvPr/>
        </p:nvSpPr>
        <p:spPr>
          <a:xfrm rot="10800000">
            <a:off x="174704" y="3976993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534275-82AC-409C-9185-C33EF9FA5A8A}"/>
              </a:ext>
            </a:extLst>
          </p:cNvPr>
          <p:cNvSpPr/>
          <p:nvPr/>
        </p:nvSpPr>
        <p:spPr>
          <a:xfrm>
            <a:off x="46462" y="4105614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0128F7-5F1B-431E-BC67-A7B47F2BE1B9}"/>
              </a:ext>
            </a:extLst>
          </p:cNvPr>
          <p:cNvSpPr txBox="1"/>
          <p:nvPr/>
        </p:nvSpPr>
        <p:spPr>
          <a:xfrm>
            <a:off x="115169" y="4250001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FC24C-A4A9-451E-BA69-D6F402D48FBA}"/>
              </a:ext>
            </a:extLst>
          </p:cNvPr>
          <p:cNvSpPr txBox="1"/>
          <p:nvPr/>
        </p:nvSpPr>
        <p:spPr>
          <a:xfrm>
            <a:off x="74344" y="36412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E90E-97C2-4EA1-B2BD-0FF07FD658AC}"/>
              </a:ext>
            </a:extLst>
          </p:cNvPr>
          <p:cNvSpPr txBox="1"/>
          <p:nvPr/>
        </p:nvSpPr>
        <p:spPr>
          <a:xfrm>
            <a:off x="249161" y="48860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8EB4D5-1521-48D5-9081-11704B8740AF}"/>
              </a:ext>
            </a:extLst>
          </p:cNvPr>
          <p:cNvSpPr/>
          <p:nvPr/>
        </p:nvSpPr>
        <p:spPr>
          <a:xfrm>
            <a:off x="2116168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AABB955-27DB-44C5-986D-3E38965423C9}"/>
              </a:ext>
            </a:extLst>
          </p:cNvPr>
          <p:cNvSpPr/>
          <p:nvPr/>
        </p:nvSpPr>
        <p:spPr>
          <a:xfrm>
            <a:off x="2512040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0A6711-9D6E-47FF-A956-E5E4F0467D67}"/>
              </a:ext>
            </a:extLst>
          </p:cNvPr>
          <p:cNvSpPr/>
          <p:nvPr/>
        </p:nvSpPr>
        <p:spPr>
          <a:xfrm>
            <a:off x="2049258" y="135951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7D4A8-27D4-4D61-984F-4927C4E97393}"/>
              </a:ext>
            </a:extLst>
          </p:cNvPr>
          <p:cNvSpPr txBox="1"/>
          <p:nvPr/>
        </p:nvSpPr>
        <p:spPr>
          <a:xfrm>
            <a:off x="1908072" y="213416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121639-ECC9-4A27-9080-C16BEB23FC56}"/>
              </a:ext>
            </a:extLst>
          </p:cNvPr>
          <p:cNvSpPr txBox="1"/>
          <p:nvPr/>
        </p:nvSpPr>
        <p:spPr>
          <a:xfrm>
            <a:off x="2272508" y="2131427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19958E7-E2B8-4AC4-8521-C570D459BA94}"/>
              </a:ext>
            </a:extLst>
          </p:cNvPr>
          <p:cNvSpPr/>
          <p:nvPr/>
        </p:nvSpPr>
        <p:spPr>
          <a:xfrm>
            <a:off x="2340788" y="392721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08F7FD-4136-45AE-8D9B-224601343033}"/>
              </a:ext>
            </a:extLst>
          </p:cNvPr>
          <p:cNvSpPr/>
          <p:nvPr/>
        </p:nvSpPr>
        <p:spPr>
          <a:xfrm>
            <a:off x="2047321" y="408333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82A77-3F53-4925-80EC-416E2B0ADC15}"/>
              </a:ext>
            </a:extLst>
          </p:cNvPr>
          <p:cNvSpPr txBox="1"/>
          <p:nvPr/>
        </p:nvSpPr>
        <p:spPr>
          <a:xfrm>
            <a:off x="1968346" y="4852684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6E200-0082-4AB7-96CB-092B6C4D9595}"/>
              </a:ext>
            </a:extLst>
          </p:cNvPr>
          <p:cNvSpPr txBox="1"/>
          <p:nvPr/>
        </p:nvSpPr>
        <p:spPr>
          <a:xfrm>
            <a:off x="5141758" y="717772"/>
            <a:ext cx="4555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/Glucose Symporter</a:t>
            </a:r>
            <a:r>
              <a:rPr lang="en-US" dirty="0"/>
              <a:t>: Uses Na</a:t>
            </a:r>
            <a:r>
              <a:rPr lang="en-US" baseline="30000" dirty="0"/>
              <a:t>+</a:t>
            </a:r>
            <a:r>
              <a:rPr lang="en-US" dirty="0"/>
              <a:t> gradient to carry glucose across luminal membrane against its concentration gradient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42EC9463-E740-450B-A8FB-58728D3DB339}"/>
              </a:ext>
            </a:extLst>
          </p:cNvPr>
          <p:cNvSpPr/>
          <p:nvPr/>
        </p:nvSpPr>
        <p:spPr>
          <a:xfrm>
            <a:off x="4542179" y="1228147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3FC6EAF-1C8F-43EC-8BC6-9618C194146D}"/>
              </a:ext>
            </a:extLst>
          </p:cNvPr>
          <p:cNvSpPr/>
          <p:nvPr/>
        </p:nvSpPr>
        <p:spPr>
          <a:xfrm>
            <a:off x="4928393" y="1225412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24F4C5-B5D9-4EC0-B5D8-F7A75689325A}"/>
              </a:ext>
            </a:extLst>
          </p:cNvPr>
          <p:cNvSpPr/>
          <p:nvPr/>
        </p:nvSpPr>
        <p:spPr>
          <a:xfrm>
            <a:off x="4450379" y="1390198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63AF73-8978-43AD-A960-013B9E42A0D6}"/>
              </a:ext>
            </a:extLst>
          </p:cNvPr>
          <p:cNvSpPr txBox="1"/>
          <p:nvPr/>
        </p:nvSpPr>
        <p:spPr>
          <a:xfrm>
            <a:off x="4781754" y="2145133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302AEA-19A3-4A73-AFC3-C2631267BEDC}"/>
              </a:ext>
            </a:extLst>
          </p:cNvPr>
          <p:cNvSpPr txBox="1"/>
          <p:nvPr/>
        </p:nvSpPr>
        <p:spPr>
          <a:xfrm>
            <a:off x="4333729" y="214155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109646-83F2-4422-9BF3-E04DA4346EB0}"/>
              </a:ext>
            </a:extLst>
          </p:cNvPr>
          <p:cNvSpPr txBox="1"/>
          <p:nvPr/>
        </p:nvSpPr>
        <p:spPr>
          <a:xfrm>
            <a:off x="5271131" y="4583958"/>
            <a:ext cx="380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Glucose Uniporter</a:t>
            </a:r>
            <a:r>
              <a:rPr lang="en-US" dirty="0"/>
              <a:t>: Carries glucose across basolateral membrane down its concentration gradient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C226B8A7-3E5A-4C7C-8001-52A1E1B64F90}"/>
              </a:ext>
            </a:extLst>
          </p:cNvPr>
          <p:cNvSpPr/>
          <p:nvPr/>
        </p:nvSpPr>
        <p:spPr>
          <a:xfrm>
            <a:off x="4738475" y="3948159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EA9AA9-9E34-410C-A84B-480C2A79BA05}"/>
              </a:ext>
            </a:extLst>
          </p:cNvPr>
          <p:cNvSpPr/>
          <p:nvPr/>
        </p:nvSpPr>
        <p:spPr>
          <a:xfrm>
            <a:off x="4456980" y="4093299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A24E10-184E-4705-B089-25C56D7B3F3C}"/>
              </a:ext>
            </a:extLst>
          </p:cNvPr>
          <p:cNvSpPr txBox="1"/>
          <p:nvPr/>
        </p:nvSpPr>
        <p:spPr>
          <a:xfrm>
            <a:off x="4334207" y="4894626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8AD1531-808A-4447-9052-0BECC40BE24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Reabsorbing Water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2364103-0AD5-4A07-9C4E-A8CEDD60532B}"/>
              </a:ext>
            </a:extLst>
          </p:cNvPr>
          <p:cNvSpPr/>
          <p:nvPr/>
        </p:nvSpPr>
        <p:spPr>
          <a:xfrm>
            <a:off x="397730" y="3961410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8931F27-3234-41BD-88C5-6F4765091500}"/>
              </a:ext>
            </a:extLst>
          </p:cNvPr>
          <p:cNvSpPr/>
          <p:nvPr/>
        </p:nvSpPr>
        <p:spPr>
          <a:xfrm rot="10800000">
            <a:off x="174704" y="3976993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534275-82AC-409C-9185-C33EF9FA5A8A}"/>
              </a:ext>
            </a:extLst>
          </p:cNvPr>
          <p:cNvSpPr/>
          <p:nvPr/>
        </p:nvSpPr>
        <p:spPr>
          <a:xfrm>
            <a:off x="46462" y="4105614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0128F7-5F1B-431E-BC67-A7B47F2BE1B9}"/>
              </a:ext>
            </a:extLst>
          </p:cNvPr>
          <p:cNvSpPr txBox="1"/>
          <p:nvPr/>
        </p:nvSpPr>
        <p:spPr>
          <a:xfrm>
            <a:off x="115169" y="4250001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FC24C-A4A9-451E-BA69-D6F402D48FBA}"/>
              </a:ext>
            </a:extLst>
          </p:cNvPr>
          <p:cNvSpPr txBox="1"/>
          <p:nvPr/>
        </p:nvSpPr>
        <p:spPr>
          <a:xfrm>
            <a:off x="74344" y="36412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E90E-97C2-4EA1-B2BD-0FF07FD658AC}"/>
              </a:ext>
            </a:extLst>
          </p:cNvPr>
          <p:cNvSpPr txBox="1"/>
          <p:nvPr/>
        </p:nvSpPr>
        <p:spPr>
          <a:xfrm>
            <a:off x="249161" y="48860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8EB4D5-1521-48D5-9081-11704B8740AF}"/>
              </a:ext>
            </a:extLst>
          </p:cNvPr>
          <p:cNvSpPr/>
          <p:nvPr/>
        </p:nvSpPr>
        <p:spPr>
          <a:xfrm>
            <a:off x="2116168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AABB955-27DB-44C5-986D-3E38965423C9}"/>
              </a:ext>
            </a:extLst>
          </p:cNvPr>
          <p:cNvSpPr/>
          <p:nvPr/>
        </p:nvSpPr>
        <p:spPr>
          <a:xfrm>
            <a:off x="2512040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0A6711-9D6E-47FF-A956-E5E4F0467D67}"/>
              </a:ext>
            </a:extLst>
          </p:cNvPr>
          <p:cNvSpPr/>
          <p:nvPr/>
        </p:nvSpPr>
        <p:spPr>
          <a:xfrm>
            <a:off x="2049258" y="135951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7D4A8-27D4-4D61-984F-4927C4E97393}"/>
              </a:ext>
            </a:extLst>
          </p:cNvPr>
          <p:cNvSpPr txBox="1"/>
          <p:nvPr/>
        </p:nvSpPr>
        <p:spPr>
          <a:xfrm>
            <a:off x="1908072" y="213416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121639-ECC9-4A27-9080-C16BEB23FC56}"/>
              </a:ext>
            </a:extLst>
          </p:cNvPr>
          <p:cNvSpPr txBox="1"/>
          <p:nvPr/>
        </p:nvSpPr>
        <p:spPr>
          <a:xfrm>
            <a:off x="2272508" y="2131427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19958E7-E2B8-4AC4-8521-C570D459BA94}"/>
              </a:ext>
            </a:extLst>
          </p:cNvPr>
          <p:cNvSpPr/>
          <p:nvPr/>
        </p:nvSpPr>
        <p:spPr>
          <a:xfrm>
            <a:off x="2340788" y="392721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08F7FD-4136-45AE-8D9B-224601343033}"/>
              </a:ext>
            </a:extLst>
          </p:cNvPr>
          <p:cNvSpPr/>
          <p:nvPr/>
        </p:nvSpPr>
        <p:spPr>
          <a:xfrm>
            <a:off x="2047321" y="408333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82A77-3F53-4925-80EC-416E2B0ADC15}"/>
              </a:ext>
            </a:extLst>
          </p:cNvPr>
          <p:cNvSpPr txBox="1"/>
          <p:nvPr/>
        </p:nvSpPr>
        <p:spPr>
          <a:xfrm>
            <a:off x="1968346" y="4852684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42EC9463-E740-450B-A8FB-58728D3DB339}"/>
              </a:ext>
            </a:extLst>
          </p:cNvPr>
          <p:cNvSpPr/>
          <p:nvPr/>
        </p:nvSpPr>
        <p:spPr>
          <a:xfrm>
            <a:off x="4542179" y="1228147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3FC6EAF-1C8F-43EC-8BC6-9618C194146D}"/>
              </a:ext>
            </a:extLst>
          </p:cNvPr>
          <p:cNvSpPr/>
          <p:nvPr/>
        </p:nvSpPr>
        <p:spPr>
          <a:xfrm>
            <a:off x="4928393" y="1225412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24F4C5-B5D9-4EC0-B5D8-F7A75689325A}"/>
              </a:ext>
            </a:extLst>
          </p:cNvPr>
          <p:cNvSpPr/>
          <p:nvPr/>
        </p:nvSpPr>
        <p:spPr>
          <a:xfrm>
            <a:off x="4450379" y="1390198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63AF73-8978-43AD-A960-013B9E42A0D6}"/>
              </a:ext>
            </a:extLst>
          </p:cNvPr>
          <p:cNvSpPr txBox="1"/>
          <p:nvPr/>
        </p:nvSpPr>
        <p:spPr>
          <a:xfrm>
            <a:off x="4781754" y="2145133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302AEA-19A3-4A73-AFC3-C2631267BEDC}"/>
              </a:ext>
            </a:extLst>
          </p:cNvPr>
          <p:cNvSpPr txBox="1"/>
          <p:nvPr/>
        </p:nvSpPr>
        <p:spPr>
          <a:xfrm>
            <a:off x="4333729" y="214155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C226B8A7-3E5A-4C7C-8001-52A1E1B64F90}"/>
              </a:ext>
            </a:extLst>
          </p:cNvPr>
          <p:cNvSpPr/>
          <p:nvPr/>
        </p:nvSpPr>
        <p:spPr>
          <a:xfrm>
            <a:off x="4738475" y="3948159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EA9AA9-9E34-410C-A84B-480C2A79BA05}"/>
              </a:ext>
            </a:extLst>
          </p:cNvPr>
          <p:cNvSpPr/>
          <p:nvPr/>
        </p:nvSpPr>
        <p:spPr>
          <a:xfrm>
            <a:off x="4456980" y="4093299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A24E10-184E-4705-B089-25C56D7B3F3C}"/>
              </a:ext>
            </a:extLst>
          </p:cNvPr>
          <p:cNvSpPr txBox="1"/>
          <p:nvPr/>
        </p:nvSpPr>
        <p:spPr>
          <a:xfrm>
            <a:off x="4334207" y="4894626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78674E-826D-4744-9627-A14A814B0AA9}"/>
              </a:ext>
            </a:extLst>
          </p:cNvPr>
          <p:cNvSpPr txBox="1"/>
          <p:nvPr/>
        </p:nvSpPr>
        <p:spPr>
          <a:xfrm>
            <a:off x="7584261" y="978008"/>
            <a:ext cx="45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Aquaporin 1 (AQ1)</a:t>
            </a:r>
            <a:r>
              <a:rPr lang="en-US" dirty="0"/>
              <a:t>: Water Channel</a:t>
            </a: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5BFDA5A3-12C9-41A3-823B-038F642958B0}"/>
              </a:ext>
            </a:extLst>
          </p:cNvPr>
          <p:cNvSpPr/>
          <p:nvPr/>
        </p:nvSpPr>
        <p:spPr>
          <a:xfrm>
            <a:off x="7025316" y="1380946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4B5E3AF-7779-4970-A65A-FD306DF0CE38}"/>
              </a:ext>
            </a:extLst>
          </p:cNvPr>
          <p:cNvSpPr/>
          <p:nvPr/>
        </p:nvSpPr>
        <p:spPr>
          <a:xfrm>
            <a:off x="7261501" y="1204855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94D5A8-2DB7-461F-A08E-2FAAB698ED48}"/>
              </a:ext>
            </a:extLst>
          </p:cNvPr>
          <p:cNvSpPr txBox="1"/>
          <p:nvPr/>
        </p:nvSpPr>
        <p:spPr>
          <a:xfrm>
            <a:off x="7573184" y="4743622"/>
            <a:ext cx="45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Aquaporin 1 (AQ1)</a:t>
            </a:r>
            <a:r>
              <a:rPr lang="en-US" dirty="0"/>
              <a:t>: Water Channel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7192BEDB-4940-419D-8A2E-DC147FEBBE97}"/>
              </a:ext>
            </a:extLst>
          </p:cNvPr>
          <p:cNvSpPr/>
          <p:nvPr/>
        </p:nvSpPr>
        <p:spPr>
          <a:xfrm>
            <a:off x="7020455" y="4114695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6D47EFB-4F6D-41F6-8976-78F84229F3D2}"/>
              </a:ext>
            </a:extLst>
          </p:cNvPr>
          <p:cNvSpPr/>
          <p:nvPr/>
        </p:nvSpPr>
        <p:spPr>
          <a:xfrm>
            <a:off x="7244212" y="3926430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0E1C38-3CFB-4E36-9959-9D4E18FF4A4C}"/>
              </a:ext>
            </a:extLst>
          </p:cNvPr>
          <p:cNvSpPr txBox="1"/>
          <p:nvPr/>
        </p:nvSpPr>
        <p:spPr>
          <a:xfrm>
            <a:off x="7042088" y="48521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99423A1-9789-4980-9FFD-23E11C111D1A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9F19E1-6FB8-474D-8DB4-F92E782FA975}"/>
              </a:ext>
            </a:extLst>
          </p:cNvPr>
          <p:cNvSpPr txBox="1"/>
          <p:nvPr/>
        </p:nvSpPr>
        <p:spPr>
          <a:xfrm>
            <a:off x="7042088" y="21310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60732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Reabsorbing Ions and More Water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2364103-0AD5-4A07-9C4E-A8CEDD60532B}"/>
              </a:ext>
            </a:extLst>
          </p:cNvPr>
          <p:cNvSpPr/>
          <p:nvPr/>
        </p:nvSpPr>
        <p:spPr>
          <a:xfrm>
            <a:off x="397730" y="3961410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8931F27-3234-41BD-88C5-6F4765091500}"/>
              </a:ext>
            </a:extLst>
          </p:cNvPr>
          <p:cNvSpPr/>
          <p:nvPr/>
        </p:nvSpPr>
        <p:spPr>
          <a:xfrm rot="10800000">
            <a:off x="174704" y="3976993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534275-82AC-409C-9185-C33EF9FA5A8A}"/>
              </a:ext>
            </a:extLst>
          </p:cNvPr>
          <p:cNvSpPr/>
          <p:nvPr/>
        </p:nvSpPr>
        <p:spPr>
          <a:xfrm>
            <a:off x="46462" y="4105614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0128F7-5F1B-431E-BC67-A7B47F2BE1B9}"/>
              </a:ext>
            </a:extLst>
          </p:cNvPr>
          <p:cNvSpPr txBox="1"/>
          <p:nvPr/>
        </p:nvSpPr>
        <p:spPr>
          <a:xfrm>
            <a:off x="115169" y="4250001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FC24C-A4A9-451E-BA69-D6F402D48FBA}"/>
              </a:ext>
            </a:extLst>
          </p:cNvPr>
          <p:cNvSpPr txBox="1"/>
          <p:nvPr/>
        </p:nvSpPr>
        <p:spPr>
          <a:xfrm>
            <a:off x="74344" y="36412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E90E-97C2-4EA1-B2BD-0FF07FD658AC}"/>
              </a:ext>
            </a:extLst>
          </p:cNvPr>
          <p:cNvSpPr txBox="1"/>
          <p:nvPr/>
        </p:nvSpPr>
        <p:spPr>
          <a:xfrm>
            <a:off x="249161" y="48860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8EB4D5-1521-48D5-9081-11704B8740AF}"/>
              </a:ext>
            </a:extLst>
          </p:cNvPr>
          <p:cNvSpPr/>
          <p:nvPr/>
        </p:nvSpPr>
        <p:spPr>
          <a:xfrm>
            <a:off x="2116168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AABB955-27DB-44C5-986D-3E38965423C9}"/>
              </a:ext>
            </a:extLst>
          </p:cNvPr>
          <p:cNvSpPr/>
          <p:nvPr/>
        </p:nvSpPr>
        <p:spPr>
          <a:xfrm>
            <a:off x="2512040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0A6711-9D6E-47FF-A956-E5E4F0467D67}"/>
              </a:ext>
            </a:extLst>
          </p:cNvPr>
          <p:cNvSpPr/>
          <p:nvPr/>
        </p:nvSpPr>
        <p:spPr>
          <a:xfrm>
            <a:off x="2049258" y="135951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7D4A8-27D4-4D61-984F-4927C4E97393}"/>
              </a:ext>
            </a:extLst>
          </p:cNvPr>
          <p:cNvSpPr txBox="1"/>
          <p:nvPr/>
        </p:nvSpPr>
        <p:spPr>
          <a:xfrm>
            <a:off x="1908072" y="213416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121639-ECC9-4A27-9080-C16BEB23FC56}"/>
              </a:ext>
            </a:extLst>
          </p:cNvPr>
          <p:cNvSpPr txBox="1"/>
          <p:nvPr/>
        </p:nvSpPr>
        <p:spPr>
          <a:xfrm>
            <a:off x="2272508" y="2131427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19958E7-E2B8-4AC4-8521-C570D459BA94}"/>
              </a:ext>
            </a:extLst>
          </p:cNvPr>
          <p:cNvSpPr/>
          <p:nvPr/>
        </p:nvSpPr>
        <p:spPr>
          <a:xfrm>
            <a:off x="2340788" y="392721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08F7FD-4136-45AE-8D9B-224601343033}"/>
              </a:ext>
            </a:extLst>
          </p:cNvPr>
          <p:cNvSpPr/>
          <p:nvPr/>
        </p:nvSpPr>
        <p:spPr>
          <a:xfrm>
            <a:off x="2047321" y="408333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82A77-3F53-4925-80EC-416E2B0ADC15}"/>
              </a:ext>
            </a:extLst>
          </p:cNvPr>
          <p:cNvSpPr txBox="1"/>
          <p:nvPr/>
        </p:nvSpPr>
        <p:spPr>
          <a:xfrm>
            <a:off x="1968346" y="4852684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42EC9463-E740-450B-A8FB-58728D3DB339}"/>
              </a:ext>
            </a:extLst>
          </p:cNvPr>
          <p:cNvSpPr/>
          <p:nvPr/>
        </p:nvSpPr>
        <p:spPr>
          <a:xfrm>
            <a:off x="4542179" y="1228147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3FC6EAF-1C8F-43EC-8BC6-9618C194146D}"/>
              </a:ext>
            </a:extLst>
          </p:cNvPr>
          <p:cNvSpPr/>
          <p:nvPr/>
        </p:nvSpPr>
        <p:spPr>
          <a:xfrm>
            <a:off x="4928393" y="1225412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24F4C5-B5D9-4EC0-B5D8-F7A75689325A}"/>
              </a:ext>
            </a:extLst>
          </p:cNvPr>
          <p:cNvSpPr/>
          <p:nvPr/>
        </p:nvSpPr>
        <p:spPr>
          <a:xfrm>
            <a:off x="4450379" y="1390198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63AF73-8978-43AD-A960-013B9E42A0D6}"/>
              </a:ext>
            </a:extLst>
          </p:cNvPr>
          <p:cNvSpPr txBox="1"/>
          <p:nvPr/>
        </p:nvSpPr>
        <p:spPr>
          <a:xfrm>
            <a:off x="4781754" y="2145133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302AEA-19A3-4A73-AFC3-C2631267BEDC}"/>
              </a:ext>
            </a:extLst>
          </p:cNvPr>
          <p:cNvSpPr txBox="1"/>
          <p:nvPr/>
        </p:nvSpPr>
        <p:spPr>
          <a:xfrm>
            <a:off x="4333729" y="214155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C226B8A7-3E5A-4C7C-8001-52A1E1B64F90}"/>
              </a:ext>
            </a:extLst>
          </p:cNvPr>
          <p:cNvSpPr/>
          <p:nvPr/>
        </p:nvSpPr>
        <p:spPr>
          <a:xfrm>
            <a:off x="4738475" y="3948159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EA9AA9-9E34-410C-A84B-480C2A79BA05}"/>
              </a:ext>
            </a:extLst>
          </p:cNvPr>
          <p:cNvSpPr/>
          <p:nvPr/>
        </p:nvSpPr>
        <p:spPr>
          <a:xfrm>
            <a:off x="4456980" y="4093299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A24E10-184E-4705-B089-25C56D7B3F3C}"/>
              </a:ext>
            </a:extLst>
          </p:cNvPr>
          <p:cNvSpPr txBox="1"/>
          <p:nvPr/>
        </p:nvSpPr>
        <p:spPr>
          <a:xfrm>
            <a:off x="4334207" y="4894626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5BFDA5A3-12C9-41A3-823B-038F642958B0}"/>
              </a:ext>
            </a:extLst>
          </p:cNvPr>
          <p:cNvSpPr/>
          <p:nvPr/>
        </p:nvSpPr>
        <p:spPr>
          <a:xfrm>
            <a:off x="7025316" y="1380946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4B5E3AF-7779-4970-A65A-FD306DF0CE38}"/>
              </a:ext>
            </a:extLst>
          </p:cNvPr>
          <p:cNvSpPr/>
          <p:nvPr/>
        </p:nvSpPr>
        <p:spPr>
          <a:xfrm>
            <a:off x="7261501" y="1204855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7192BEDB-4940-419D-8A2E-DC147FEBBE97}"/>
              </a:ext>
            </a:extLst>
          </p:cNvPr>
          <p:cNvSpPr/>
          <p:nvPr/>
        </p:nvSpPr>
        <p:spPr>
          <a:xfrm>
            <a:off x="7020455" y="4114695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6D47EFB-4F6D-41F6-8976-78F84229F3D2}"/>
              </a:ext>
            </a:extLst>
          </p:cNvPr>
          <p:cNvSpPr/>
          <p:nvPr/>
        </p:nvSpPr>
        <p:spPr>
          <a:xfrm>
            <a:off x="7244212" y="3926430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0E1C38-3CFB-4E36-9959-9D4E18FF4A4C}"/>
              </a:ext>
            </a:extLst>
          </p:cNvPr>
          <p:cNvSpPr txBox="1"/>
          <p:nvPr/>
        </p:nvSpPr>
        <p:spPr>
          <a:xfrm>
            <a:off x="7042088" y="48521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F75F15-AE84-478E-BAC5-46215DBBF1D5}"/>
              </a:ext>
            </a:extLst>
          </p:cNvPr>
          <p:cNvSpPr txBox="1"/>
          <p:nvPr/>
        </p:nvSpPr>
        <p:spPr>
          <a:xfrm>
            <a:off x="9529151" y="1027762"/>
            <a:ext cx="230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Paracellular Transport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96EF2093-77A9-4A2C-ABD6-05DF404BE61C}"/>
              </a:ext>
            </a:extLst>
          </p:cNvPr>
          <p:cNvSpPr/>
          <p:nvPr/>
        </p:nvSpPr>
        <p:spPr>
          <a:xfrm>
            <a:off x="10403540" y="1418492"/>
            <a:ext cx="635619" cy="3311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3347-8106-4BC7-AC1C-2346512FED9D}"/>
              </a:ext>
            </a:extLst>
          </p:cNvPr>
          <p:cNvSpPr txBox="1"/>
          <p:nvPr/>
        </p:nvSpPr>
        <p:spPr>
          <a:xfrm>
            <a:off x="10141865" y="4880009"/>
            <a:ext cx="12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O, Cl</a:t>
            </a:r>
            <a:r>
              <a:rPr lang="en-US" b="1" baseline="30000" dirty="0"/>
              <a:t>-</a:t>
            </a:r>
            <a:r>
              <a:rPr lang="en-US" b="1" dirty="0"/>
              <a:t>, K</a:t>
            </a:r>
            <a:r>
              <a:rPr lang="en-US" b="1" baseline="30000" dirty="0"/>
              <a:t>+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3827A37-FAF7-4DF0-A9A8-710826DB4B01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750838-2213-4A2E-9358-9761C8CB6199}"/>
              </a:ext>
            </a:extLst>
          </p:cNvPr>
          <p:cNvSpPr txBox="1"/>
          <p:nvPr/>
        </p:nvSpPr>
        <p:spPr>
          <a:xfrm>
            <a:off x="7042088" y="21310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98097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9002" y="-12678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Regulating pH of filtrate/urine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2364103-0AD5-4A07-9C4E-A8CEDD60532B}"/>
              </a:ext>
            </a:extLst>
          </p:cNvPr>
          <p:cNvSpPr/>
          <p:nvPr/>
        </p:nvSpPr>
        <p:spPr>
          <a:xfrm>
            <a:off x="397730" y="3961410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8931F27-3234-41BD-88C5-6F4765091500}"/>
              </a:ext>
            </a:extLst>
          </p:cNvPr>
          <p:cNvSpPr/>
          <p:nvPr/>
        </p:nvSpPr>
        <p:spPr>
          <a:xfrm rot="10800000">
            <a:off x="174704" y="3976993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534275-82AC-409C-9185-C33EF9FA5A8A}"/>
              </a:ext>
            </a:extLst>
          </p:cNvPr>
          <p:cNvSpPr/>
          <p:nvPr/>
        </p:nvSpPr>
        <p:spPr>
          <a:xfrm>
            <a:off x="46462" y="4105614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0128F7-5F1B-431E-BC67-A7B47F2BE1B9}"/>
              </a:ext>
            </a:extLst>
          </p:cNvPr>
          <p:cNvSpPr txBox="1"/>
          <p:nvPr/>
        </p:nvSpPr>
        <p:spPr>
          <a:xfrm>
            <a:off x="115169" y="4250001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FC24C-A4A9-451E-BA69-D6F402D48FBA}"/>
              </a:ext>
            </a:extLst>
          </p:cNvPr>
          <p:cNvSpPr txBox="1"/>
          <p:nvPr/>
        </p:nvSpPr>
        <p:spPr>
          <a:xfrm>
            <a:off x="74344" y="36412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E90E-97C2-4EA1-B2BD-0FF07FD658AC}"/>
              </a:ext>
            </a:extLst>
          </p:cNvPr>
          <p:cNvSpPr txBox="1"/>
          <p:nvPr/>
        </p:nvSpPr>
        <p:spPr>
          <a:xfrm>
            <a:off x="249161" y="48860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8EB4D5-1521-48D5-9081-11704B8740AF}"/>
              </a:ext>
            </a:extLst>
          </p:cNvPr>
          <p:cNvSpPr/>
          <p:nvPr/>
        </p:nvSpPr>
        <p:spPr>
          <a:xfrm>
            <a:off x="2116168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AABB955-27DB-44C5-986D-3E38965423C9}"/>
              </a:ext>
            </a:extLst>
          </p:cNvPr>
          <p:cNvSpPr/>
          <p:nvPr/>
        </p:nvSpPr>
        <p:spPr>
          <a:xfrm>
            <a:off x="2512040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0A6711-9D6E-47FF-A956-E5E4F0467D67}"/>
              </a:ext>
            </a:extLst>
          </p:cNvPr>
          <p:cNvSpPr/>
          <p:nvPr/>
        </p:nvSpPr>
        <p:spPr>
          <a:xfrm>
            <a:off x="2049258" y="135951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7D4A8-27D4-4D61-984F-4927C4E97393}"/>
              </a:ext>
            </a:extLst>
          </p:cNvPr>
          <p:cNvSpPr txBox="1"/>
          <p:nvPr/>
        </p:nvSpPr>
        <p:spPr>
          <a:xfrm>
            <a:off x="1908072" y="213416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121639-ECC9-4A27-9080-C16BEB23FC56}"/>
              </a:ext>
            </a:extLst>
          </p:cNvPr>
          <p:cNvSpPr txBox="1"/>
          <p:nvPr/>
        </p:nvSpPr>
        <p:spPr>
          <a:xfrm>
            <a:off x="2272508" y="2131427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19958E7-E2B8-4AC4-8521-C570D459BA94}"/>
              </a:ext>
            </a:extLst>
          </p:cNvPr>
          <p:cNvSpPr/>
          <p:nvPr/>
        </p:nvSpPr>
        <p:spPr>
          <a:xfrm>
            <a:off x="2340788" y="392721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08F7FD-4136-45AE-8D9B-224601343033}"/>
              </a:ext>
            </a:extLst>
          </p:cNvPr>
          <p:cNvSpPr/>
          <p:nvPr/>
        </p:nvSpPr>
        <p:spPr>
          <a:xfrm>
            <a:off x="2047321" y="408333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82A77-3F53-4925-80EC-416E2B0ADC15}"/>
              </a:ext>
            </a:extLst>
          </p:cNvPr>
          <p:cNvSpPr txBox="1"/>
          <p:nvPr/>
        </p:nvSpPr>
        <p:spPr>
          <a:xfrm>
            <a:off x="1968346" y="4852684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42EC9463-E740-450B-A8FB-58728D3DB339}"/>
              </a:ext>
            </a:extLst>
          </p:cNvPr>
          <p:cNvSpPr/>
          <p:nvPr/>
        </p:nvSpPr>
        <p:spPr>
          <a:xfrm>
            <a:off x="4542179" y="1228147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3FC6EAF-1C8F-43EC-8BC6-9618C194146D}"/>
              </a:ext>
            </a:extLst>
          </p:cNvPr>
          <p:cNvSpPr/>
          <p:nvPr/>
        </p:nvSpPr>
        <p:spPr>
          <a:xfrm>
            <a:off x="4928393" y="1225412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24F4C5-B5D9-4EC0-B5D8-F7A75689325A}"/>
              </a:ext>
            </a:extLst>
          </p:cNvPr>
          <p:cNvSpPr/>
          <p:nvPr/>
        </p:nvSpPr>
        <p:spPr>
          <a:xfrm>
            <a:off x="4450379" y="1390198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63AF73-8978-43AD-A960-013B9E42A0D6}"/>
              </a:ext>
            </a:extLst>
          </p:cNvPr>
          <p:cNvSpPr txBox="1"/>
          <p:nvPr/>
        </p:nvSpPr>
        <p:spPr>
          <a:xfrm>
            <a:off x="4781754" y="2145133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302AEA-19A3-4A73-AFC3-C2631267BEDC}"/>
              </a:ext>
            </a:extLst>
          </p:cNvPr>
          <p:cNvSpPr txBox="1"/>
          <p:nvPr/>
        </p:nvSpPr>
        <p:spPr>
          <a:xfrm>
            <a:off x="4333729" y="214155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C226B8A7-3E5A-4C7C-8001-52A1E1B64F90}"/>
              </a:ext>
            </a:extLst>
          </p:cNvPr>
          <p:cNvSpPr/>
          <p:nvPr/>
        </p:nvSpPr>
        <p:spPr>
          <a:xfrm>
            <a:off x="4738475" y="3948159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EA9AA9-9E34-410C-A84B-480C2A79BA05}"/>
              </a:ext>
            </a:extLst>
          </p:cNvPr>
          <p:cNvSpPr/>
          <p:nvPr/>
        </p:nvSpPr>
        <p:spPr>
          <a:xfrm>
            <a:off x="4456980" y="4093299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A24E10-184E-4705-B089-25C56D7B3F3C}"/>
              </a:ext>
            </a:extLst>
          </p:cNvPr>
          <p:cNvSpPr txBox="1"/>
          <p:nvPr/>
        </p:nvSpPr>
        <p:spPr>
          <a:xfrm>
            <a:off x="4334207" y="4894626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5BFDA5A3-12C9-41A3-823B-038F642958B0}"/>
              </a:ext>
            </a:extLst>
          </p:cNvPr>
          <p:cNvSpPr/>
          <p:nvPr/>
        </p:nvSpPr>
        <p:spPr>
          <a:xfrm>
            <a:off x="7025316" y="1380946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4B5E3AF-7779-4970-A65A-FD306DF0CE38}"/>
              </a:ext>
            </a:extLst>
          </p:cNvPr>
          <p:cNvSpPr/>
          <p:nvPr/>
        </p:nvSpPr>
        <p:spPr>
          <a:xfrm>
            <a:off x="7261501" y="1204855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7192BEDB-4940-419D-8A2E-DC147FEBBE97}"/>
              </a:ext>
            </a:extLst>
          </p:cNvPr>
          <p:cNvSpPr/>
          <p:nvPr/>
        </p:nvSpPr>
        <p:spPr>
          <a:xfrm>
            <a:off x="7020455" y="4114695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6D47EFB-4F6D-41F6-8976-78F84229F3D2}"/>
              </a:ext>
            </a:extLst>
          </p:cNvPr>
          <p:cNvSpPr/>
          <p:nvPr/>
        </p:nvSpPr>
        <p:spPr>
          <a:xfrm>
            <a:off x="7244212" y="3926430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0E1C38-3CFB-4E36-9959-9D4E18FF4A4C}"/>
              </a:ext>
            </a:extLst>
          </p:cNvPr>
          <p:cNvSpPr txBox="1"/>
          <p:nvPr/>
        </p:nvSpPr>
        <p:spPr>
          <a:xfrm>
            <a:off x="7042088" y="48521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96EF2093-77A9-4A2C-ABD6-05DF404BE61C}"/>
              </a:ext>
            </a:extLst>
          </p:cNvPr>
          <p:cNvSpPr/>
          <p:nvPr/>
        </p:nvSpPr>
        <p:spPr>
          <a:xfrm>
            <a:off x="10403540" y="1418492"/>
            <a:ext cx="635619" cy="3311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3347-8106-4BC7-AC1C-2346512FED9D}"/>
              </a:ext>
            </a:extLst>
          </p:cNvPr>
          <p:cNvSpPr txBox="1"/>
          <p:nvPr/>
        </p:nvSpPr>
        <p:spPr>
          <a:xfrm>
            <a:off x="10141865" y="4880009"/>
            <a:ext cx="12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O, Cl</a:t>
            </a:r>
            <a:r>
              <a:rPr lang="en-US" b="1" baseline="30000" dirty="0"/>
              <a:t>-</a:t>
            </a:r>
            <a:r>
              <a:rPr lang="en-US" b="1" dirty="0"/>
              <a:t>, K</a:t>
            </a:r>
            <a:r>
              <a:rPr lang="en-US" b="1" baseline="30000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6B9EC1-86AB-4FAE-8172-436EECA35B4F}"/>
              </a:ext>
            </a:extLst>
          </p:cNvPr>
          <p:cNvSpPr txBox="1"/>
          <p:nvPr/>
        </p:nvSpPr>
        <p:spPr>
          <a:xfrm>
            <a:off x="8444796" y="185315"/>
            <a:ext cx="364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Na/</a:t>
            </a:r>
            <a:r>
              <a:rPr lang="en-US" dirty="0" err="1">
                <a:solidFill>
                  <a:srgbClr val="FF0000"/>
                </a:solidFill>
              </a:rPr>
              <a:t>H+Antiporter</a:t>
            </a:r>
            <a:r>
              <a:rPr lang="en-US" dirty="0">
                <a:solidFill>
                  <a:srgbClr val="FF0000"/>
                </a:solidFill>
              </a:rPr>
              <a:t>/Exchanger</a:t>
            </a:r>
            <a:r>
              <a:rPr lang="en-US" dirty="0"/>
              <a:t>:</a:t>
            </a:r>
          </a:p>
          <a:p>
            <a:r>
              <a:rPr lang="en-US" dirty="0"/>
              <a:t>Uses Na gradient to carry H+</a:t>
            </a:r>
          </a:p>
          <a:p>
            <a:r>
              <a:rPr lang="en-US" dirty="0"/>
              <a:t>across luminal membrane into filtrate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B70284-FA7C-46F7-9600-984460B931BE}"/>
              </a:ext>
            </a:extLst>
          </p:cNvPr>
          <p:cNvSpPr/>
          <p:nvPr/>
        </p:nvSpPr>
        <p:spPr>
          <a:xfrm>
            <a:off x="9320957" y="1372728"/>
            <a:ext cx="691379" cy="6244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ABF92F01-D4F5-474A-ADCA-9EBDAF92D6D5}"/>
              </a:ext>
            </a:extLst>
          </p:cNvPr>
          <p:cNvSpPr/>
          <p:nvPr/>
        </p:nvSpPr>
        <p:spPr>
          <a:xfrm>
            <a:off x="9758908" y="1194308"/>
            <a:ext cx="122663" cy="9367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44E8D20A-B0B8-4578-95E2-2DC490C50581}"/>
              </a:ext>
            </a:extLst>
          </p:cNvPr>
          <p:cNvSpPr/>
          <p:nvPr/>
        </p:nvSpPr>
        <p:spPr>
          <a:xfrm rot="10800000">
            <a:off x="9449425" y="1189682"/>
            <a:ext cx="122663" cy="9367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E38418-6D7A-4717-AFBB-1BFA6AC14B4B}"/>
              </a:ext>
            </a:extLst>
          </p:cNvPr>
          <p:cNvSpPr txBox="1"/>
          <p:nvPr/>
        </p:nvSpPr>
        <p:spPr>
          <a:xfrm>
            <a:off x="9218961" y="96237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30000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2B1FD6-3D76-45AD-A4C5-13627185BBF4}"/>
              </a:ext>
            </a:extLst>
          </p:cNvPr>
          <p:cNvSpPr txBox="1"/>
          <p:nvPr/>
        </p:nvSpPr>
        <p:spPr>
          <a:xfrm>
            <a:off x="9605329" y="212156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F4EFD7-D07B-4ACE-8D39-2B2F53C05E7C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51986E-CFED-4069-9826-CE90AEB1DE8A}"/>
              </a:ext>
            </a:extLst>
          </p:cNvPr>
          <p:cNvSpPr txBox="1"/>
          <p:nvPr/>
        </p:nvSpPr>
        <p:spPr>
          <a:xfrm>
            <a:off x="7042088" y="21310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076412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2364103-0AD5-4A07-9C4E-A8CEDD60532B}"/>
              </a:ext>
            </a:extLst>
          </p:cNvPr>
          <p:cNvSpPr/>
          <p:nvPr/>
        </p:nvSpPr>
        <p:spPr>
          <a:xfrm>
            <a:off x="397730" y="3961410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8931F27-3234-41BD-88C5-6F4765091500}"/>
              </a:ext>
            </a:extLst>
          </p:cNvPr>
          <p:cNvSpPr/>
          <p:nvPr/>
        </p:nvSpPr>
        <p:spPr>
          <a:xfrm rot="10800000">
            <a:off x="174704" y="3976993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534275-82AC-409C-9185-C33EF9FA5A8A}"/>
              </a:ext>
            </a:extLst>
          </p:cNvPr>
          <p:cNvSpPr/>
          <p:nvPr/>
        </p:nvSpPr>
        <p:spPr>
          <a:xfrm>
            <a:off x="46462" y="4105614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0128F7-5F1B-431E-BC67-A7B47F2BE1B9}"/>
              </a:ext>
            </a:extLst>
          </p:cNvPr>
          <p:cNvSpPr txBox="1"/>
          <p:nvPr/>
        </p:nvSpPr>
        <p:spPr>
          <a:xfrm>
            <a:off x="115169" y="4250001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8FC24C-A4A9-451E-BA69-D6F402D48FBA}"/>
              </a:ext>
            </a:extLst>
          </p:cNvPr>
          <p:cNvSpPr txBox="1"/>
          <p:nvPr/>
        </p:nvSpPr>
        <p:spPr>
          <a:xfrm>
            <a:off x="74344" y="36412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E90E-97C2-4EA1-B2BD-0FF07FD658AC}"/>
              </a:ext>
            </a:extLst>
          </p:cNvPr>
          <p:cNvSpPr txBox="1"/>
          <p:nvPr/>
        </p:nvSpPr>
        <p:spPr>
          <a:xfrm>
            <a:off x="249161" y="488609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8EB4D5-1521-48D5-9081-11704B8740AF}"/>
              </a:ext>
            </a:extLst>
          </p:cNvPr>
          <p:cNvSpPr/>
          <p:nvPr/>
        </p:nvSpPr>
        <p:spPr>
          <a:xfrm>
            <a:off x="2116168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AABB955-27DB-44C5-986D-3E38965423C9}"/>
              </a:ext>
            </a:extLst>
          </p:cNvPr>
          <p:cNvSpPr/>
          <p:nvPr/>
        </p:nvSpPr>
        <p:spPr>
          <a:xfrm>
            <a:off x="2512040" y="120339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0A6711-9D6E-47FF-A956-E5E4F0467D67}"/>
              </a:ext>
            </a:extLst>
          </p:cNvPr>
          <p:cNvSpPr/>
          <p:nvPr/>
        </p:nvSpPr>
        <p:spPr>
          <a:xfrm>
            <a:off x="2049258" y="135951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7D4A8-27D4-4D61-984F-4927C4E97393}"/>
              </a:ext>
            </a:extLst>
          </p:cNvPr>
          <p:cNvSpPr txBox="1"/>
          <p:nvPr/>
        </p:nvSpPr>
        <p:spPr>
          <a:xfrm>
            <a:off x="1908072" y="213416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121639-ECC9-4A27-9080-C16BEB23FC56}"/>
              </a:ext>
            </a:extLst>
          </p:cNvPr>
          <p:cNvSpPr txBox="1"/>
          <p:nvPr/>
        </p:nvSpPr>
        <p:spPr>
          <a:xfrm>
            <a:off x="2272508" y="2131427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19958E7-E2B8-4AC4-8521-C570D459BA94}"/>
              </a:ext>
            </a:extLst>
          </p:cNvPr>
          <p:cNvSpPr/>
          <p:nvPr/>
        </p:nvSpPr>
        <p:spPr>
          <a:xfrm>
            <a:off x="2340788" y="392721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08F7FD-4136-45AE-8D9B-224601343033}"/>
              </a:ext>
            </a:extLst>
          </p:cNvPr>
          <p:cNvSpPr/>
          <p:nvPr/>
        </p:nvSpPr>
        <p:spPr>
          <a:xfrm>
            <a:off x="2047321" y="4083331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82A77-3F53-4925-80EC-416E2B0ADC15}"/>
              </a:ext>
            </a:extLst>
          </p:cNvPr>
          <p:cNvSpPr txBox="1"/>
          <p:nvPr/>
        </p:nvSpPr>
        <p:spPr>
          <a:xfrm>
            <a:off x="1968346" y="4852684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Amino </a:t>
            </a:r>
          </a:p>
          <a:p>
            <a:pPr algn="ctr"/>
            <a:r>
              <a:rPr lang="en-US" b="1" dirty="0"/>
              <a:t>Acid</a:t>
            </a:r>
            <a:endParaRPr lang="en-US" b="1" baseline="300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42EC9463-E740-450B-A8FB-58728D3DB339}"/>
              </a:ext>
            </a:extLst>
          </p:cNvPr>
          <p:cNvSpPr/>
          <p:nvPr/>
        </p:nvSpPr>
        <p:spPr>
          <a:xfrm>
            <a:off x="4542179" y="1228147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3FC6EAF-1C8F-43EC-8BC6-9618C194146D}"/>
              </a:ext>
            </a:extLst>
          </p:cNvPr>
          <p:cNvSpPr/>
          <p:nvPr/>
        </p:nvSpPr>
        <p:spPr>
          <a:xfrm>
            <a:off x="4928393" y="1225412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24F4C5-B5D9-4EC0-B5D8-F7A75689325A}"/>
              </a:ext>
            </a:extLst>
          </p:cNvPr>
          <p:cNvSpPr/>
          <p:nvPr/>
        </p:nvSpPr>
        <p:spPr>
          <a:xfrm>
            <a:off x="4450379" y="1390198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63AF73-8978-43AD-A960-013B9E42A0D6}"/>
              </a:ext>
            </a:extLst>
          </p:cNvPr>
          <p:cNvSpPr txBox="1"/>
          <p:nvPr/>
        </p:nvSpPr>
        <p:spPr>
          <a:xfrm>
            <a:off x="4781754" y="2145133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302AEA-19A3-4A73-AFC3-C2631267BEDC}"/>
              </a:ext>
            </a:extLst>
          </p:cNvPr>
          <p:cNvSpPr txBox="1"/>
          <p:nvPr/>
        </p:nvSpPr>
        <p:spPr>
          <a:xfrm>
            <a:off x="4333729" y="214155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C226B8A7-3E5A-4C7C-8001-52A1E1B64F90}"/>
              </a:ext>
            </a:extLst>
          </p:cNvPr>
          <p:cNvSpPr/>
          <p:nvPr/>
        </p:nvSpPr>
        <p:spPr>
          <a:xfrm>
            <a:off x="4738475" y="3948159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EA9AA9-9E34-410C-A84B-480C2A79BA05}"/>
              </a:ext>
            </a:extLst>
          </p:cNvPr>
          <p:cNvSpPr/>
          <p:nvPr/>
        </p:nvSpPr>
        <p:spPr>
          <a:xfrm>
            <a:off x="4456980" y="4093299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A24E10-184E-4705-B089-25C56D7B3F3C}"/>
              </a:ext>
            </a:extLst>
          </p:cNvPr>
          <p:cNvSpPr txBox="1"/>
          <p:nvPr/>
        </p:nvSpPr>
        <p:spPr>
          <a:xfrm>
            <a:off x="4334207" y="4894626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Glucose</a:t>
            </a:r>
            <a:endParaRPr lang="en-US" b="1" baseline="30000" dirty="0"/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5BFDA5A3-12C9-41A3-823B-038F642958B0}"/>
              </a:ext>
            </a:extLst>
          </p:cNvPr>
          <p:cNvSpPr/>
          <p:nvPr/>
        </p:nvSpPr>
        <p:spPr>
          <a:xfrm>
            <a:off x="7025316" y="1380946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4B5E3AF-7779-4970-A65A-FD306DF0CE38}"/>
              </a:ext>
            </a:extLst>
          </p:cNvPr>
          <p:cNvSpPr/>
          <p:nvPr/>
        </p:nvSpPr>
        <p:spPr>
          <a:xfrm>
            <a:off x="7261501" y="1204855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7192BEDB-4940-419D-8A2E-DC147FEBBE97}"/>
              </a:ext>
            </a:extLst>
          </p:cNvPr>
          <p:cNvSpPr/>
          <p:nvPr/>
        </p:nvSpPr>
        <p:spPr>
          <a:xfrm>
            <a:off x="7020455" y="4114695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6D47EFB-4F6D-41F6-8976-78F84229F3D2}"/>
              </a:ext>
            </a:extLst>
          </p:cNvPr>
          <p:cNvSpPr/>
          <p:nvPr/>
        </p:nvSpPr>
        <p:spPr>
          <a:xfrm>
            <a:off x="7244212" y="3926430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0E1C38-3CFB-4E36-9959-9D4E18FF4A4C}"/>
              </a:ext>
            </a:extLst>
          </p:cNvPr>
          <p:cNvSpPr txBox="1"/>
          <p:nvPr/>
        </p:nvSpPr>
        <p:spPr>
          <a:xfrm>
            <a:off x="7042088" y="48521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96EF2093-77A9-4A2C-ABD6-05DF404BE61C}"/>
              </a:ext>
            </a:extLst>
          </p:cNvPr>
          <p:cNvSpPr/>
          <p:nvPr/>
        </p:nvSpPr>
        <p:spPr>
          <a:xfrm>
            <a:off x="10403540" y="1418492"/>
            <a:ext cx="635619" cy="3311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3347-8106-4BC7-AC1C-2346512FED9D}"/>
              </a:ext>
            </a:extLst>
          </p:cNvPr>
          <p:cNvSpPr txBox="1"/>
          <p:nvPr/>
        </p:nvSpPr>
        <p:spPr>
          <a:xfrm>
            <a:off x="10141865" y="4880009"/>
            <a:ext cx="12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O, Cl</a:t>
            </a:r>
            <a:r>
              <a:rPr lang="en-US" b="1" baseline="30000" dirty="0"/>
              <a:t>-</a:t>
            </a:r>
            <a:r>
              <a:rPr lang="en-US" b="1" dirty="0"/>
              <a:t>, K</a:t>
            </a:r>
            <a:r>
              <a:rPr lang="en-US" b="1" baseline="30000" dirty="0"/>
              <a:t>+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B70284-FA7C-46F7-9600-984460B931BE}"/>
              </a:ext>
            </a:extLst>
          </p:cNvPr>
          <p:cNvSpPr/>
          <p:nvPr/>
        </p:nvSpPr>
        <p:spPr>
          <a:xfrm>
            <a:off x="9320957" y="1372728"/>
            <a:ext cx="691379" cy="6244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ABF92F01-D4F5-474A-ADCA-9EBDAF92D6D5}"/>
              </a:ext>
            </a:extLst>
          </p:cNvPr>
          <p:cNvSpPr/>
          <p:nvPr/>
        </p:nvSpPr>
        <p:spPr>
          <a:xfrm>
            <a:off x="9758908" y="1194308"/>
            <a:ext cx="122663" cy="9367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44E8D20A-B0B8-4578-95E2-2DC490C50581}"/>
              </a:ext>
            </a:extLst>
          </p:cNvPr>
          <p:cNvSpPr/>
          <p:nvPr/>
        </p:nvSpPr>
        <p:spPr>
          <a:xfrm rot="10800000">
            <a:off x="9449425" y="1189682"/>
            <a:ext cx="122663" cy="9367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E38418-6D7A-4717-AFBB-1BFA6AC14B4B}"/>
              </a:ext>
            </a:extLst>
          </p:cNvPr>
          <p:cNvSpPr txBox="1"/>
          <p:nvPr/>
        </p:nvSpPr>
        <p:spPr>
          <a:xfrm>
            <a:off x="9218961" y="96237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30000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2B1FD6-3D76-45AD-A4C5-13627185BBF4}"/>
              </a:ext>
            </a:extLst>
          </p:cNvPr>
          <p:cNvSpPr txBox="1"/>
          <p:nvPr/>
        </p:nvSpPr>
        <p:spPr>
          <a:xfrm>
            <a:off x="9605329" y="212156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7E5C103C-CFBA-4DED-BE3E-D1C35256AFF4}"/>
              </a:ext>
            </a:extLst>
          </p:cNvPr>
          <p:cNvSpPr txBox="1">
            <a:spLocks/>
          </p:cNvSpPr>
          <p:nvPr/>
        </p:nvSpPr>
        <p:spPr>
          <a:xfrm>
            <a:off x="838200" y="-92961"/>
            <a:ext cx="10515600" cy="109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are hormonally regulated?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13A69DA-1078-47B2-9BA3-E59342FA7F92}"/>
              </a:ext>
            </a:extLst>
          </p:cNvPr>
          <p:cNvSpPr/>
          <p:nvPr/>
        </p:nvSpPr>
        <p:spPr>
          <a:xfrm>
            <a:off x="5087" y="3657574"/>
            <a:ext cx="910840" cy="1642155"/>
          </a:xfrm>
          <a:prstGeom prst="roundRect">
            <a:avLst/>
          </a:prstGeom>
          <a:noFill/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6 Points 65">
            <a:extLst>
              <a:ext uri="{FF2B5EF4-FFF2-40B4-BE49-F238E27FC236}">
                <a16:creationId xmlns:a16="http://schemas.microsoft.com/office/drawing/2014/main" id="{56AEAE7B-7026-444D-A9EB-971EDEE948CA}"/>
              </a:ext>
            </a:extLst>
          </p:cNvPr>
          <p:cNvSpPr/>
          <p:nvPr/>
        </p:nvSpPr>
        <p:spPr>
          <a:xfrm>
            <a:off x="35317" y="3986698"/>
            <a:ext cx="814963" cy="938941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F91C20-DF9E-4F1E-988F-3A191293166C}"/>
              </a:ext>
            </a:extLst>
          </p:cNvPr>
          <p:cNvCxnSpPr/>
          <p:nvPr/>
        </p:nvCxnSpPr>
        <p:spPr>
          <a:xfrm>
            <a:off x="520393" y="5222143"/>
            <a:ext cx="573359" cy="5236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4823F9-1CFA-4766-B1BC-F3F4C361D537}"/>
              </a:ext>
            </a:extLst>
          </p:cNvPr>
          <p:cNvCxnSpPr/>
          <p:nvPr/>
        </p:nvCxnSpPr>
        <p:spPr>
          <a:xfrm>
            <a:off x="2708428" y="5223352"/>
            <a:ext cx="573359" cy="5236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D19E9D-A97F-475A-B4DF-969F7A2812D4}"/>
              </a:ext>
            </a:extLst>
          </p:cNvPr>
          <p:cNvCxnSpPr/>
          <p:nvPr/>
        </p:nvCxnSpPr>
        <p:spPr>
          <a:xfrm>
            <a:off x="4764376" y="5220945"/>
            <a:ext cx="573359" cy="5236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B3C1EE-49FB-441E-8FD7-825A8464F9BE}"/>
              </a:ext>
            </a:extLst>
          </p:cNvPr>
          <p:cNvCxnSpPr/>
          <p:nvPr/>
        </p:nvCxnSpPr>
        <p:spPr>
          <a:xfrm>
            <a:off x="7343333" y="5220945"/>
            <a:ext cx="573359" cy="5236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7DC625-4536-4D19-83BF-DD8969511DEB}"/>
              </a:ext>
            </a:extLst>
          </p:cNvPr>
          <p:cNvCxnSpPr/>
          <p:nvPr/>
        </p:nvCxnSpPr>
        <p:spPr>
          <a:xfrm>
            <a:off x="10710434" y="5220944"/>
            <a:ext cx="573359" cy="5236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4EF554F-3984-48D5-AA32-4AC6D0DDF29C}"/>
              </a:ext>
            </a:extLst>
          </p:cNvPr>
          <p:cNvSpPr txBox="1"/>
          <p:nvPr/>
        </p:nvSpPr>
        <p:spPr>
          <a:xfrm>
            <a:off x="5106451" y="682584"/>
            <a:ext cx="2236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Angiotensin II</a:t>
            </a:r>
          </a:p>
        </p:txBody>
      </p:sp>
      <p:sp>
        <p:nvSpPr>
          <p:cNvPr id="73" name="Star: 6 Points 72">
            <a:extLst>
              <a:ext uri="{FF2B5EF4-FFF2-40B4-BE49-F238E27FC236}">
                <a16:creationId xmlns:a16="http://schemas.microsoft.com/office/drawing/2014/main" id="{E7C80840-B1A1-4806-85F9-D452CA2BCD51}"/>
              </a:ext>
            </a:extLst>
          </p:cNvPr>
          <p:cNvSpPr/>
          <p:nvPr/>
        </p:nvSpPr>
        <p:spPr>
          <a:xfrm>
            <a:off x="4638703" y="696195"/>
            <a:ext cx="495103" cy="490704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21F3908-6A1D-4D0F-9B5F-470579904F29}"/>
              </a:ext>
            </a:extLst>
          </p:cNvPr>
          <p:cNvSpPr/>
          <p:nvPr/>
        </p:nvSpPr>
        <p:spPr>
          <a:xfrm>
            <a:off x="9250986" y="915465"/>
            <a:ext cx="910840" cy="1642155"/>
          </a:xfrm>
          <a:prstGeom prst="roundRect">
            <a:avLst/>
          </a:prstGeom>
          <a:noFill/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tar: 6 Points 74">
            <a:extLst>
              <a:ext uri="{FF2B5EF4-FFF2-40B4-BE49-F238E27FC236}">
                <a16:creationId xmlns:a16="http://schemas.microsoft.com/office/drawing/2014/main" id="{0CED2038-9A94-4E61-916C-76A86766BFD2}"/>
              </a:ext>
            </a:extLst>
          </p:cNvPr>
          <p:cNvSpPr/>
          <p:nvPr/>
        </p:nvSpPr>
        <p:spPr>
          <a:xfrm>
            <a:off x="9281216" y="1244589"/>
            <a:ext cx="814963" cy="938941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E11D54E-3657-4D39-BE7B-03301C0F9F88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C0A748-B306-433B-96D4-8F3F1F400AD1}"/>
              </a:ext>
            </a:extLst>
          </p:cNvPr>
          <p:cNvSpPr txBox="1"/>
          <p:nvPr/>
        </p:nvSpPr>
        <p:spPr>
          <a:xfrm>
            <a:off x="7042088" y="21310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405744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RAAS</a:t>
            </a:r>
            <a:endParaRPr lang="en-CA" sz="36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731E7-7AAD-4840-B9E4-BDC82A4F6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060" y="1043335"/>
            <a:ext cx="7602997" cy="4670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A7E777-51D2-464F-AF07-5606F193DBCA}"/>
              </a:ext>
            </a:extLst>
          </p:cNvPr>
          <p:cNvSpPr txBox="1"/>
          <p:nvPr/>
        </p:nvSpPr>
        <p:spPr>
          <a:xfrm>
            <a:off x="4735271" y="3793798"/>
            <a:ext cx="2127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F2683"/>
                </a:solidFill>
              </a:rPr>
              <a:t>Smaller (10 aa) protein</a:t>
            </a:r>
          </a:p>
          <a:p>
            <a:r>
              <a:rPr lang="en-US" sz="1600" b="1" dirty="0">
                <a:solidFill>
                  <a:srgbClr val="4F2683"/>
                </a:solidFill>
              </a:rPr>
              <a:t>No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50DC7-DFC5-4FF6-8A46-4C4C6074F913}"/>
              </a:ext>
            </a:extLst>
          </p:cNvPr>
          <p:cNvSpPr txBox="1"/>
          <p:nvPr/>
        </p:nvSpPr>
        <p:spPr>
          <a:xfrm>
            <a:off x="6816097" y="3781385"/>
            <a:ext cx="184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F2683"/>
                </a:solidFill>
              </a:rPr>
              <a:t>Small (8 aa) protein</a:t>
            </a:r>
          </a:p>
          <a:p>
            <a:r>
              <a:rPr lang="en-US" sz="1600" b="1" dirty="0">
                <a:solidFill>
                  <a:srgbClr val="4F2683"/>
                </a:solidFill>
              </a:rPr>
              <a:t>Function: Hormone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71BBE-05BF-4327-86EC-102155EBDF44}"/>
              </a:ext>
            </a:extLst>
          </p:cNvPr>
          <p:cNvSpPr txBox="1"/>
          <p:nvPr/>
        </p:nvSpPr>
        <p:spPr>
          <a:xfrm>
            <a:off x="4605770" y="4518560"/>
            <a:ext cx="1863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F2683"/>
                </a:solidFill>
              </a:rPr>
              <a:t>Released by JG cells</a:t>
            </a:r>
          </a:p>
          <a:p>
            <a:r>
              <a:rPr lang="en-US" sz="1600" b="1" dirty="0">
                <a:solidFill>
                  <a:srgbClr val="4F2683"/>
                </a:solidFill>
              </a:rPr>
              <a:t>Due to     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DEBA2-A7B0-4195-9A97-6C71EAF606D5}"/>
              </a:ext>
            </a:extLst>
          </p:cNvPr>
          <p:cNvSpPr txBox="1"/>
          <p:nvPr/>
        </p:nvSpPr>
        <p:spPr>
          <a:xfrm>
            <a:off x="2281434" y="3778862"/>
            <a:ext cx="204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F2683"/>
                </a:solidFill>
              </a:rPr>
              <a:t>Large (452 aa) protein</a:t>
            </a:r>
          </a:p>
          <a:p>
            <a:r>
              <a:rPr lang="en-US" sz="1600" b="1" dirty="0">
                <a:solidFill>
                  <a:srgbClr val="4F2683"/>
                </a:solidFill>
              </a:rPr>
              <a:t>No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D9DFE-7B82-4E91-BCAD-6CB68C290FE5}"/>
              </a:ext>
            </a:extLst>
          </p:cNvPr>
          <p:cNvSpPr txBox="1"/>
          <p:nvPr/>
        </p:nvSpPr>
        <p:spPr>
          <a:xfrm>
            <a:off x="6492126" y="2877658"/>
            <a:ext cx="2880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F2683"/>
                </a:solidFill>
              </a:rPr>
              <a:t>Angiotensin Converting Enzyme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7374-A70C-4481-BC16-BCFF2D1ECD55}"/>
              </a:ext>
            </a:extLst>
          </p:cNvPr>
          <p:cNvSpPr txBox="1"/>
          <p:nvPr/>
        </p:nvSpPr>
        <p:spPr>
          <a:xfrm>
            <a:off x="6684604" y="4769318"/>
            <a:ext cx="3479181" cy="10156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***Rate Limiting Step***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Angiotensin II can only be made if renin is present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7DB0F5-47D5-4587-B570-304019218FB0}"/>
              </a:ext>
            </a:extLst>
          </p:cNvPr>
          <p:cNvCxnSpPr/>
          <p:nvPr/>
        </p:nvCxnSpPr>
        <p:spPr>
          <a:xfrm>
            <a:off x="5382881" y="4812448"/>
            <a:ext cx="0" cy="242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48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Angiotensin II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0633"/>
            <a:ext cx="10075877" cy="4415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Made by cleavage of:</a:t>
            </a:r>
          </a:p>
          <a:p>
            <a:pPr marL="0" indent="0">
              <a:buNone/>
            </a:pPr>
            <a:r>
              <a:rPr lang="en-US" dirty="0"/>
              <a:t>      angiotensinogen     angiotensin I      angiotensin II</a:t>
            </a:r>
          </a:p>
          <a:p>
            <a:r>
              <a:rPr lang="en-US" dirty="0"/>
              <a:t>Peptide hormone (= requires cell-surface receptor on luminal membrane)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Stimulus</a:t>
            </a:r>
            <a:endParaRPr lang="en-US" dirty="0"/>
          </a:p>
          <a:p>
            <a:pPr lvl="1"/>
            <a:r>
              <a:rPr lang="en-US" dirty="0"/>
              <a:t>Release of renin by JG cells due to    Na</a:t>
            </a:r>
            <a:r>
              <a:rPr lang="en-US" baseline="30000" dirty="0"/>
              <a:t>+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Goal</a:t>
            </a:r>
          </a:p>
          <a:p>
            <a:pPr lvl="1"/>
            <a:r>
              <a:rPr lang="en-US" dirty="0"/>
              <a:t>Increase Na</a:t>
            </a:r>
            <a:r>
              <a:rPr lang="en-US" baseline="30000" dirty="0"/>
              <a:t>+</a:t>
            </a:r>
            <a:r>
              <a:rPr lang="en-US" dirty="0"/>
              <a:t> reabsorption in proximal tubule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activity of Na</a:t>
            </a:r>
            <a:r>
              <a:rPr lang="en-US" baseline="30000" dirty="0"/>
              <a:t>+ </a:t>
            </a:r>
            <a:r>
              <a:rPr lang="en-US" dirty="0"/>
              <a:t>/H</a:t>
            </a:r>
            <a:r>
              <a:rPr lang="en-US" baseline="30000" dirty="0"/>
              <a:t>+</a:t>
            </a:r>
            <a:r>
              <a:rPr lang="en-US" dirty="0"/>
              <a:t> exchanger and Na</a:t>
            </a:r>
            <a:r>
              <a:rPr lang="en-US" baseline="30000" dirty="0"/>
              <a:t>+ </a:t>
            </a:r>
            <a:r>
              <a:rPr lang="en-US" dirty="0"/>
              <a:t>/K</a:t>
            </a:r>
            <a:r>
              <a:rPr lang="en-US" baseline="30000" dirty="0"/>
              <a:t>+</a:t>
            </a:r>
            <a:r>
              <a:rPr lang="en-US" dirty="0"/>
              <a:t> ATPase in proximal tubule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Decrease GFR by constricting afferent arteriole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D47905-316E-43F7-9E77-E09E04C57C15}"/>
              </a:ext>
            </a:extLst>
          </p:cNvPr>
          <p:cNvSpPr/>
          <p:nvPr/>
        </p:nvSpPr>
        <p:spPr>
          <a:xfrm>
            <a:off x="3664410" y="1727562"/>
            <a:ext cx="267629" cy="1825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5A7B36-F77B-4750-91D8-3024CB9F46CB}"/>
              </a:ext>
            </a:extLst>
          </p:cNvPr>
          <p:cNvSpPr/>
          <p:nvPr/>
        </p:nvSpPr>
        <p:spPr>
          <a:xfrm>
            <a:off x="5808243" y="1727562"/>
            <a:ext cx="267629" cy="1825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5E228-E5D5-437E-9110-6BA38555E044}"/>
              </a:ext>
            </a:extLst>
          </p:cNvPr>
          <p:cNvCxnSpPr>
            <a:cxnSpLocks/>
          </p:cNvCxnSpPr>
          <p:nvPr/>
        </p:nvCxnSpPr>
        <p:spPr>
          <a:xfrm>
            <a:off x="5582275" y="3211183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TA reminding you…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415169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rgbClr val="4F2683"/>
                </a:solidFill>
              </a:rPr>
              <a:t>3</a:t>
            </a:r>
            <a:r>
              <a:rPr lang="en-CA" sz="3200" b="1" baseline="30000" dirty="0">
                <a:solidFill>
                  <a:srgbClr val="4F2683"/>
                </a:solidFill>
              </a:rPr>
              <a:t>rd</a:t>
            </a:r>
            <a:r>
              <a:rPr lang="en-CA" sz="3200" b="1" dirty="0">
                <a:solidFill>
                  <a:srgbClr val="4F2683"/>
                </a:solidFill>
              </a:rPr>
              <a:t> </a:t>
            </a:r>
            <a:r>
              <a:rPr lang="en-CA" sz="3200" b="1" dirty="0" err="1">
                <a:solidFill>
                  <a:srgbClr val="4F2683"/>
                </a:solidFill>
              </a:rPr>
              <a:t>Peerwise</a:t>
            </a:r>
            <a:r>
              <a:rPr lang="en-CA" sz="3200" b="1" dirty="0">
                <a:solidFill>
                  <a:srgbClr val="4F2683"/>
                </a:solidFill>
              </a:rPr>
              <a:t> assignment </a:t>
            </a:r>
            <a:r>
              <a:rPr lang="en-CA" sz="3200" dirty="0">
                <a:solidFill>
                  <a:srgbClr val="FF0000"/>
                </a:solidFill>
              </a:rPr>
              <a:t>(1.5%)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Post 2 MC questions:</a:t>
            </a:r>
            <a:r>
              <a:rPr lang="en-CA" sz="2800" dirty="0">
                <a:solidFill>
                  <a:srgbClr val="4F2683"/>
                </a:solidFill>
              </a:rPr>
              <a:t> </a:t>
            </a:r>
            <a:r>
              <a:rPr lang="en-CA" sz="2800" dirty="0"/>
              <a:t>due Feb 12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Answer 5 MC questions:</a:t>
            </a:r>
            <a:r>
              <a:rPr lang="en-CA" sz="2800" dirty="0"/>
              <a:t> due Feb 14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3</a:t>
            </a:r>
            <a:r>
              <a:rPr lang="en-CA" sz="3200" b="1" baseline="30000" dirty="0">
                <a:solidFill>
                  <a:srgbClr val="4F2683"/>
                </a:solidFill>
              </a:rPr>
              <a:t>rd</a:t>
            </a:r>
            <a:r>
              <a:rPr lang="en-CA" sz="3200" b="1" dirty="0">
                <a:solidFill>
                  <a:srgbClr val="4F2683"/>
                </a:solidFill>
              </a:rPr>
              <a:t> Quiz </a:t>
            </a:r>
            <a:r>
              <a:rPr lang="en-CA" sz="3200" dirty="0">
                <a:solidFill>
                  <a:srgbClr val="FF0000"/>
                </a:solidFill>
              </a:rPr>
              <a:t>(1%)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Opens: </a:t>
            </a:r>
            <a:r>
              <a:rPr lang="en-CA" sz="2800" dirty="0"/>
              <a:t>Feb 24</a:t>
            </a:r>
            <a:r>
              <a:rPr lang="en-CA" sz="2800" baseline="30000" dirty="0"/>
              <a:t>th</a:t>
            </a:r>
            <a:r>
              <a:rPr lang="en-CA" sz="2800" dirty="0"/>
              <a:t> @ 4pm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Closes: </a:t>
            </a:r>
            <a:r>
              <a:rPr lang="en-CA" sz="2800" dirty="0"/>
              <a:t>Feb 25</a:t>
            </a:r>
            <a:r>
              <a:rPr lang="en-CA" sz="2800" baseline="30000" dirty="0"/>
              <a:t>th</a:t>
            </a:r>
            <a:r>
              <a:rPr lang="en-CA" sz="2800" dirty="0"/>
              <a:t> @ 4pm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3</a:t>
            </a:r>
            <a:r>
              <a:rPr lang="en-CA" sz="3200" b="1" baseline="30000" dirty="0">
                <a:solidFill>
                  <a:srgbClr val="4F2683"/>
                </a:solidFill>
              </a:rPr>
              <a:t>rd</a:t>
            </a:r>
            <a:r>
              <a:rPr lang="en-CA" sz="3200" b="1" dirty="0">
                <a:solidFill>
                  <a:srgbClr val="4F2683"/>
                </a:solidFill>
              </a:rPr>
              <a:t> Midterm </a:t>
            </a:r>
            <a:r>
              <a:rPr lang="en-CA" sz="3200" dirty="0">
                <a:solidFill>
                  <a:srgbClr val="FF0000"/>
                </a:solidFill>
              </a:rPr>
              <a:t>(15%)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When: </a:t>
            </a:r>
            <a:r>
              <a:rPr lang="en-CA" sz="2800" dirty="0"/>
              <a:t>Feb 28</a:t>
            </a:r>
            <a:r>
              <a:rPr lang="en-CA" sz="2800" baseline="30000" dirty="0"/>
              <a:t>th</a:t>
            </a:r>
            <a:r>
              <a:rPr lang="en-CA" sz="2800" dirty="0"/>
              <a:t> @ 6pm-7pm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Renin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94"/>
            <a:ext cx="10515600" cy="4211609"/>
          </a:xfrm>
        </p:spPr>
        <p:txBody>
          <a:bodyPr>
            <a:normAutofit/>
          </a:bodyPr>
          <a:lstStyle/>
          <a:p>
            <a:r>
              <a:rPr lang="en-US" dirty="0"/>
              <a:t>Renin released due to low sodium levels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7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6">
            <a:extLst>
              <a:ext uri="{FF2B5EF4-FFF2-40B4-BE49-F238E27FC236}">
                <a16:creationId xmlns:a16="http://schemas.microsoft.com/office/drawing/2014/main" id="{E4744C11-3A30-40CA-AF6C-ED28E201D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5277" r="79023" b="48900"/>
          <a:stretch/>
        </p:blipFill>
        <p:spPr bwMode="auto">
          <a:xfrm>
            <a:off x="1515931" y="108991"/>
            <a:ext cx="811448" cy="134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Descending LOH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0E08A-D2F2-4F53-93F6-095F39DC0313}"/>
              </a:ext>
            </a:extLst>
          </p:cNvPr>
          <p:cNvSpPr txBox="1"/>
          <p:nvPr/>
        </p:nvSpPr>
        <p:spPr>
          <a:xfrm>
            <a:off x="4071990" y="856204"/>
            <a:ext cx="407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Lumen of Descending LOH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F091A-7461-41A3-9B1C-0EEFF91A9DAB}"/>
              </a:ext>
            </a:extLst>
          </p:cNvPr>
          <p:cNvSpPr txBox="1"/>
          <p:nvPr/>
        </p:nvSpPr>
        <p:spPr>
          <a:xfrm>
            <a:off x="7310017" y="1679814"/>
            <a:ext cx="22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Luminal Membrane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FC0106-6B95-4978-9F50-FB2053553578}"/>
              </a:ext>
            </a:extLst>
          </p:cNvPr>
          <p:cNvSpPr txBox="1"/>
          <p:nvPr/>
        </p:nvSpPr>
        <p:spPr>
          <a:xfrm>
            <a:off x="7176655" y="3952950"/>
            <a:ext cx="261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Basolateral Membrane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8E9B8-C8FB-4A77-BA03-F16385011558}"/>
              </a:ext>
            </a:extLst>
          </p:cNvPr>
          <p:cNvSpPr txBox="1"/>
          <p:nvPr/>
        </p:nvSpPr>
        <p:spPr>
          <a:xfrm>
            <a:off x="3035294" y="2353833"/>
            <a:ext cx="1444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Tubule (Epithelial) Cell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AE27429-94A4-46D9-84E0-297CA5C41AB1}"/>
              </a:ext>
            </a:extLst>
          </p:cNvPr>
          <p:cNvSpPr/>
          <p:nvPr/>
        </p:nvSpPr>
        <p:spPr>
          <a:xfrm>
            <a:off x="11128799" y="1115320"/>
            <a:ext cx="284351" cy="443882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12B5D1-C99B-42F3-96CE-FC2031BB3917}"/>
              </a:ext>
            </a:extLst>
          </p:cNvPr>
          <p:cNvSpPr txBox="1"/>
          <p:nvPr/>
        </p:nvSpPr>
        <p:spPr>
          <a:xfrm>
            <a:off x="9677322" y="245162"/>
            <a:ext cx="25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REABSORPTION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99BA25-0B97-4ED5-A76A-21A9F068AC21}"/>
              </a:ext>
            </a:extLst>
          </p:cNvPr>
          <p:cNvSpPr txBox="1"/>
          <p:nvPr/>
        </p:nvSpPr>
        <p:spPr>
          <a:xfrm>
            <a:off x="4774426" y="4732775"/>
            <a:ext cx="2680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Interstitial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32DF9-99A4-4F58-A10C-06485DD6D010}"/>
              </a:ext>
            </a:extLst>
          </p:cNvPr>
          <p:cNvSpPr txBox="1"/>
          <p:nvPr/>
        </p:nvSpPr>
        <p:spPr>
          <a:xfrm>
            <a:off x="3757687" y="5469019"/>
            <a:ext cx="5291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Blood vessel near Descending LOH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960CE-7C19-4B59-B2F6-1EFDE4328A8B}"/>
              </a:ext>
            </a:extLst>
          </p:cNvPr>
          <p:cNvSpPr txBox="1"/>
          <p:nvPr/>
        </p:nvSpPr>
        <p:spPr>
          <a:xfrm>
            <a:off x="5205759" y="1284771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68BEA-0DE6-4DD2-8CB6-661CA09169BD}"/>
              </a:ext>
            </a:extLst>
          </p:cNvPr>
          <p:cNvSpPr txBox="1"/>
          <p:nvPr/>
        </p:nvSpPr>
        <p:spPr>
          <a:xfrm>
            <a:off x="562952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93CEDC-C879-42C4-8262-077CBABF3B15}"/>
              </a:ext>
            </a:extLst>
          </p:cNvPr>
          <p:cNvSpPr txBox="1"/>
          <p:nvPr/>
        </p:nvSpPr>
        <p:spPr>
          <a:xfrm>
            <a:off x="9760537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B3D380-127C-4DBF-B1F3-4B6C62611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65" y="70868"/>
            <a:ext cx="986550" cy="148653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5E032C7-8104-4353-A5E8-597FFB29297F}"/>
              </a:ext>
            </a:extLst>
          </p:cNvPr>
          <p:cNvSpPr/>
          <p:nvPr/>
        </p:nvSpPr>
        <p:spPr>
          <a:xfrm>
            <a:off x="2617365" y="495943"/>
            <a:ext cx="142613" cy="944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2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Descending LOH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2DF481-B6C9-4D20-AE77-3D7FBFC0ADD1}"/>
              </a:ext>
            </a:extLst>
          </p:cNvPr>
          <p:cNvSpPr txBox="1"/>
          <p:nvPr/>
        </p:nvSpPr>
        <p:spPr>
          <a:xfrm>
            <a:off x="5545901" y="957088"/>
            <a:ext cx="45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Aquaporin 1 (AQ1)</a:t>
            </a:r>
            <a:r>
              <a:rPr lang="en-US" dirty="0"/>
              <a:t>: Water Channel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1FB68987-E99E-4D17-AE46-231175E7B02C}"/>
              </a:ext>
            </a:extLst>
          </p:cNvPr>
          <p:cNvSpPr/>
          <p:nvPr/>
        </p:nvSpPr>
        <p:spPr>
          <a:xfrm>
            <a:off x="2239795" y="1382749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8FFD6F9-DED2-4818-8D5C-4B96250BFBCE}"/>
              </a:ext>
            </a:extLst>
          </p:cNvPr>
          <p:cNvSpPr/>
          <p:nvPr/>
        </p:nvSpPr>
        <p:spPr>
          <a:xfrm>
            <a:off x="2473154" y="1194422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A24E08-B111-41A5-A91F-3846BA1F8FAB}"/>
              </a:ext>
            </a:extLst>
          </p:cNvPr>
          <p:cNvSpPr txBox="1"/>
          <p:nvPr/>
        </p:nvSpPr>
        <p:spPr>
          <a:xfrm>
            <a:off x="2251873" y="21398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6C6BA213-4F1C-4799-829F-DC1DA9DA90A8}"/>
              </a:ext>
            </a:extLst>
          </p:cNvPr>
          <p:cNvSpPr/>
          <p:nvPr/>
        </p:nvSpPr>
        <p:spPr>
          <a:xfrm>
            <a:off x="4717495" y="1377653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4840A37E-5D67-43A3-9788-DB8009E78FB5}"/>
              </a:ext>
            </a:extLst>
          </p:cNvPr>
          <p:cNvSpPr/>
          <p:nvPr/>
        </p:nvSpPr>
        <p:spPr>
          <a:xfrm>
            <a:off x="3477740" y="1377653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EEF2C3C3-CAB6-4E33-A584-13C54D417512}"/>
              </a:ext>
            </a:extLst>
          </p:cNvPr>
          <p:cNvSpPr/>
          <p:nvPr/>
        </p:nvSpPr>
        <p:spPr>
          <a:xfrm>
            <a:off x="3721943" y="1195419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9E169F95-1A58-4A2F-B283-5630A374E31C}"/>
              </a:ext>
            </a:extLst>
          </p:cNvPr>
          <p:cNvSpPr/>
          <p:nvPr/>
        </p:nvSpPr>
        <p:spPr>
          <a:xfrm>
            <a:off x="4959888" y="1188686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66B6AD-A5B3-4D59-8ED5-FA2174160E67}"/>
              </a:ext>
            </a:extLst>
          </p:cNvPr>
          <p:cNvSpPr txBox="1"/>
          <p:nvPr/>
        </p:nvSpPr>
        <p:spPr>
          <a:xfrm>
            <a:off x="4738930" y="2142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77BF3E-3DD8-4AB3-BEEE-8627349B17DD}"/>
              </a:ext>
            </a:extLst>
          </p:cNvPr>
          <p:cNvSpPr txBox="1"/>
          <p:nvPr/>
        </p:nvSpPr>
        <p:spPr>
          <a:xfrm>
            <a:off x="3500954" y="21380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973A92C9-882F-44B6-A78E-934C13F1F916}"/>
              </a:ext>
            </a:extLst>
          </p:cNvPr>
          <p:cNvSpPr/>
          <p:nvPr/>
        </p:nvSpPr>
        <p:spPr>
          <a:xfrm>
            <a:off x="2239795" y="4130702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83C8B6C-76A3-42A9-9EC7-51F26351ED41}"/>
              </a:ext>
            </a:extLst>
          </p:cNvPr>
          <p:cNvSpPr/>
          <p:nvPr/>
        </p:nvSpPr>
        <p:spPr>
          <a:xfrm>
            <a:off x="2473154" y="3942375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5658A9-8A2F-42CC-BACD-85B75AAB787D}"/>
              </a:ext>
            </a:extLst>
          </p:cNvPr>
          <p:cNvSpPr txBox="1"/>
          <p:nvPr/>
        </p:nvSpPr>
        <p:spPr>
          <a:xfrm>
            <a:off x="2251873" y="48878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7F5DFF9-00B6-4633-8217-58237CC68FA3}"/>
              </a:ext>
            </a:extLst>
          </p:cNvPr>
          <p:cNvSpPr/>
          <p:nvPr/>
        </p:nvSpPr>
        <p:spPr>
          <a:xfrm>
            <a:off x="4717495" y="4125606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45BD6C47-C43F-4C53-BC39-E9D09819F0A6}"/>
              </a:ext>
            </a:extLst>
          </p:cNvPr>
          <p:cNvSpPr/>
          <p:nvPr/>
        </p:nvSpPr>
        <p:spPr>
          <a:xfrm>
            <a:off x="3477740" y="4125606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98B8D1AC-2C12-47BC-B5AD-3EA5CD275702}"/>
              </a:ext>
            </a:extLst>
          </p:cNvPr>
          <p:cNvSpPr/>
          <p:nvPr/>
        </p:nvSpPr>
        <p:spPr>
          <a:xfrm>
            <a:off x="3721943" y="3943372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DA5F2179-22C2-4015-AA8E-0F8F4E0C877C}"/>
              </a:ext>
            </a:extLst>
          </p:cNvPr>
          <p:cNvSpPr/>
          <p:nvPr/>
        </p:nvSpPr>
        <p:spPr>
          <a:xfrm>
            <a:off x="4959888" y="3936639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4B5ADA-4B80-4AFC-A262-980FBBC4B99C}"/>
              </a:ext>
            </a:extLst>
          </p:cNvPr>
          <p:cNvSpPr txBox="1"/>
          <p:nvPr/>
        </p:nvSpPr>
        <p:spPr>
          <a:xfrm>
            <a:off x="4738930" y="48902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B4AAFB-8E12-4E0E-9ABE-1D1E27643F52}"/>
              </a:ext>
            </a:extLst>
          </p:cNvPr>
          <p:cNvSpPr txBox="1"/>
          <p:nvPr/>
        </p:nvSpPr>
        <p:spPr>
          <a:xfrm>
            <a:off x="3500954" y="48859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023802-E0B6-4FCC-92FE-C1495F181C10}"/>
              </a:ext>
            </a:extLst>
          </p:cNvPr>
          <p:cNvSpPr txBox="1"/>
          <p:nvPr/>
        </p:nvSpPr>
        <p:spPr>
          <a:xfrm>
            <a:off x="5545901" y="4540747"/>
            <a:ext cx="45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Aquaporin 1 (AQ1): </a:t>
            </a:r>
            <a:r>
              <a:rPr lang="en-US" dirty="0"/>
              <a:t>Water Channel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F14117-3349-447F-856F-CFFBC378C89E}"/>
              </a:ext>
            </a:extLst>
          </p:cNvPr>
          <p:cNvSpPr txBox="1"/>
          <p:nvPr/>
        </p:nvSpPr>
        <p:spPr>
          <a:xfrm>
            <a:off x="5652389" y="5064193"/>
            <a:ext cx="3479181" cy="132343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Other Key Points: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No Ion Reabsorption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No Paracellular Transport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No Hormonal Regulation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74C654A-4AAF-41DD-8BA4-6BD897F1451A}"/>
              </a:ext>
            </a:extLst>
          </p:cNvPr>
          <p:cNvSpPr/>
          <p:nvPr/>
        </p:nvSpPr>
        <p:spPr>
          <a:xfrm>
            <a:off x="11253623" y="1211239"/>
            <a:ext cx="284351" cy="457860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0FF59C-204E-41A0-820A-588BE108188F}"/>
              </a:ext>
            </a:extLst>
          </p:cNvPr>
          <p:cNvSpPr txBox="1"/>
          <p:nvPr/>
        </p:nvSpPr>
        <p:spPr>
          <a:xfrm>
            <a:off x="9681579" y="272874"/>
            <a:ext cx="25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REABSORPTION</a:t>
            </a:r>
          </a:p>
        </p:txBody>
      </p:sp>
    </p:spTree>
    <p:extLst>
      <p:ext uri="{BB962C8B-B14F-4D97-AF65-F5344CB8AC3E}">
        <p14:creationId xmlns:p14="http://schemas.microsoft.com/office/powerpoint/2010/main" val="2721001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6">
            <a:extLst>
              <a:ext uri="{FF2B5EF4-FFF2-40B4-BE49-F238E27FC236}">
                <a16:creationId xmlns:a16="http://schemas.microsoft.com/office/drawing/2014/main" id="{E4744C11-3A30-40CA-AF6C-ED28E201D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5277" r="79023" b="48900"/>
          <a:stretch/>
        </p:blipFill>
        <p:spPr bwMode="auto">
          <a:xfrm rot="10800000">
            <a:off x="1562637" y="70868"/>
            <a:ext cx="811448" cy="134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Ascending LOH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0E08A-D2F2-4F53-93F6-095F39DC0313}"/>
              </a:ext>
            </a:extLst>
          </p:cNvPr>
          <p:cNvSpPr txBox="1"/>
          <p:nvPr/>
        </p:nvSpPr>
        <p:spPr>
          <a:xfrm>
            <a:off x="4071990" y="856204"/>
            <a:ext cx="388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Lumen of Ascending LOH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F091A-7461-41A3-9B1C-0EEFF91A9DAB}"/>
              </a:ext>
            </a:extLst>
          </p:cNvPr>
          <p:cNvSpPr txBox="1"/>
          <p:nvPr/>
        </p:nvSpPr>
        <p:spPr>
          <a:xfrm>
            <a:off x="7310017" y="1679814"/>
            <a:ext cx="22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Luminal Membrane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FC0106-6B95-4978-9F50-FB2053553578}"/>
              </a:ext>
            </a:extLst>
          </p:cNvPr>
          <p:cNvSpPr txBox="1"/>
          <p:nvPr/>
        </p:nvSpPr>
        <p:spPr>
          <a:xfrm>
            <a:off x="7176655" y="3952950"/>
            <a:ext cx="261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Basolateral Membrane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8E9B8-C8FB-4A77-BA03-F16385011558}"/>
              </a:ext>
            </a:extLst>
          </p:cNvPr>
          <p:cNvSpPr txBox="1"/>
          <p:nvPr/>
        </p:nvSpPr>
        <p:spPr>
          <a:xfrm>
            <a:off x="3035294" y="2353833"/>
            <a:ext cx="1444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Tubule (Epithelial) Cell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AE27429-94A4-46D9-84E0-297CA5C41AB1}"/>
              </a:ext>
            </a:extLst>
          </p:cNvPr>
          <p:cNvSpPr/>
          <p:nvPr/>
        </p:nvSpPr>
        <p:spPr>
          <a:xfrm>
            <a:off x="11128799" y="1115320"/>
            <a:ext cx="284351" cy="443882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12B5D1-C99B-42F3-96CE-FC2031BB3917}"/>
              </a:ext>
            </a:extLst>
          </p:cNvPr>
          <p:cNvSpPr txBox="1"/>
          <p:nvPr/>
        </p:nvSpPr>
        <p:spPr>
          <a:xfrm>
            <a:off x="9677322" y="245162"/>
            <a:ext cx="25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REABSORPTION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99BA25-0B97-4ED5-A76A-21A9F068AC21}"/>
              </a:ext>
            </a:extLst>
          </p:cNvPr>
          <p:cNvSpPr txBox="1"/>
          <p:nvPr/>
        </p:nvSpPr>
        <p:spPr>
          <a:xfrm>
            <a:off x="4774426" y="4732775"/>
            <a:ext cx="2680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Interstitial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32DF9-99A4-4F58-A10C-06485DD6D010}"/>
              </a:ext>
            </a:extLst>
          </p:cNvPr>
          <p:cNvSpPr txBox="1"/>
          <p:nvPr/>
        </p:nvSpPr>
        <p:spPr>
          <a:xfrm>
            <a:off x="3757687" y="5469019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Blood vessel near Ascending LOH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960CE-7C19-4B59-B2F6-1EFDE4328A8B}"/>
              </a:ext>
            </a:extLst>
          </p:cNvPr>
          <p:cNvSpPr txBox="1"/>
          <p:nvPr/>
        </p:nvSpPr>
        <p:spPr>
          <a:xfrm>
            <a:off x="5205759" y="1284771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68BEA-0DE6-4DD2-8CB6-661CA09169BD}"/>
              </a:ext>
            </a:extLst>
          </p:cNvPr>
          <p:cNvSpPr txBox="1"/>
          <p:nvPr/>
        </p:nvSpPr>
        <p:spPr>
          <a:xfrm>
            <a:off x="562952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93CEDC-C879-42C4-8262-077CBABF3B15}"/>
              </a:ext>
            </a:extLst>
          </p:cNvPr>
          <p:cNvSpPr txBox="1"/>
          <p:nvPr/>
        </p:nvSpPr>
        <p:spPr>
          <a:xfrm>
            <a:off x="9760537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B3D380-127C-4DBF-B1F3-4B6C62611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65" y="70868"/>
            <a:ext cx="986550" cy="148653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5E032C7-8104-4353-A5E8-597FFB29297F}"/>
              </a:ext>
            </a:extLst>
          </p:cNvPr>
          <p:cNvSpPr/>
          <p:nvPr/>
        </p:nvSpPr>
        <p:spPr>
          <a:xfrm>
            <a:off x="2726422" y="495943"/>
            <a:ext cx="142613" cy="944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1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sp>
        <p:nvSpPr>
          <p:cNvPr id="47" name="Arrow: Down 46">
            <a:extLst>
              <a:ext uri="{FF2B5EF4-FFF2-40B4-BE49-F238E27FC236}">
                <a16:creationId xmlns:a16="http://schemas.microsoft.com/office/drawing/2014/main" id="{C36C6DFC-12C9-4505-A0F2-A56F172BC60A}"/>
              </a:ext>
            </a:extLst>
          </p:cNvPr>
          <p:cNvSpPr/>
          <p:nvPr/>
        </p:nvSpPr>
        <p:spPr>
          <a:xfrm rot="10800000">
            <a:off x="216481" y="4008067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Ascending LOH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AE27429-94A4-46D9-84E0-297CA5C41AB1}"/>
              </a:ext>
            </a:extLst>
          </p:cNvPr>
          <p:cNvSpPr/>
          <p:nvPr/>
        </p:nvSpPr>
        <p:spPr>
          <a:xfrm>
            <a:off x="11128799" y="1115320"/>
            <a:ext cx="284351" cy="443882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12B5D1-C99B-42F3-96CE-FC2031BB3917}"/>
              </a:ext>
            </a:extLst>
          </p:cNvPr>
          <p:cNvSpPr txBox="1"/>
          <p:nvPr/>
        </p:nvSpPr>
        <p:spPr>
          <a:xfrm>
            <a:off x="9677322" y="245162"/>
            <a:ext cx="25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REABSORPTION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B26774F-0863-4772-90F3-0748C2BC4972}"/>
              </a:ext>
            </a:extLst>
          </p:cNvPr>
          <p:cNvSpPr/>
          <p:nvPr/>
        </p:nvSpPr>
        <p:spPr>
          <a:xfrm>
            <a:off x="459060" y="3989467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86482F-ED0B-41CF-9B08-732BF8FA0961}"/>
              </a:ext>
            </a:extLst>
          </p:cNvPr>
          <p:cNvSpPr/>
          <p:nvPr/>
        </p:nvSpPr>
        <p:spPr>
          <a:xfrm>
            <a:off x="107792" y="4133671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045F55-219E-4579-8801-570960CA1AD2}"/>
              </a:ext>
            </a:extLst>
          </p:cNvPr>
          <p:cNvSpPr txBox="1"/>
          <p:nvPr/>
        </p:nvSpPr>
        <p:spPr>
          <a:xfrm>
            <a:off x="176499" y="4278058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BB6048-8A2E-484E-AE8C-D0E366DB277C}"/>
              </a:ext>
            </a:extLst>
          </p:cNvPr>
          <p:cNvSpPr txBox="1"/>
          <p:nvPr/>
        </p:nvSpPr>
        <p:spPr>
          <a:xfrm>
            <a:off x="135674" y="36693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25E828-115D-468F-9196-703EBE886B18}"/>
              </a:ext>
            </a:extLst>
          </p:cNvPr>
          <p:cNvSpPr txBox="1"/>
          <p:nvPr/>
        </p:nvSpPr>
        <p:spPr>
          <a:xfrm>
            <a:off x="310491" y="491414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4520681D-B4DE-4CAE-B594-426B19E62F2E}"/>
              </a:ext>
            </a:extLst>
          </p:cNvPr>
          <p:cNvSpPr/>
          <p:nvPr/>
        </p:nvSpPr>
        <p:spPr>
          <a:xfrm>
            <a:off x="4076081" y="1228242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52F16B-9417-460B-994C-586EBE56B1BC}"/>
              </a:ext>
            </a:extLst>
          </p:cNvPr>
          <p:cNvSpPr txBox="1"/>
          <p:nvPr/>
        </p:nvSpPr>
        <p:spPr>
          <a:xfrm>
            <a:off x="2842657" y="211745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1A53247-843C-46CC-8D17-B4B78E6449E5}"/>
              </a:ext>
            </a:extLst>
          </p:cNvPr>
          <p:cNvSpPr/>
          <p:nvPr/>
        </p:nvSpPr>
        <p:spPr>
          <a:xfrm>
            <a:off x="3016432" y="1230695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5D525A2-F269-44BC-A42F-F515205B1A3B}"/>
              </a:ext>
            </a:extLst>
          </p:cNvPr>
          <p:cNvSpPr/>
          <p:nvPr/>
        </p:nvSpPr>
        <p:spPr>
          <a:xfrm>
            <a:off x="2741824" y="1328544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B545DA-0BF5-4D0D-9E7B-DB74791B00B2}"/>
              </a:ext>
            </a:extLst>
          </p:cNvPr>
          <p:cNvSpPr txBox="1"/>
          <p:nvPr/>
        </p:nvSpPr>
        <p:spPr>
          <a:xfrm>
            <a:off x="3822390" y="21528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B7C0504C-6699-489D-AE0F-376EA030125F}"/>
              </a:ext>
            </a:extLst>
          </p:cNvPr>
          <p:cNvSpPr/>
          <p:nvPr/>
        </p:nvSpPr>
        <p:spPr>
          <a:xfrm>
            <a:off x="4315820" y="1223566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9B1FE5-4149-4165-A42D-9B3C4197E9C0}"/>
              </a:ext>
            </a:extLst>
          </p:cNvPr>
          <p:cNvSpPr txBox="1"/>
          <p:nvPr/>
        </p:nvSpPr>
        <p:spPr>
          <a:xfrm>
            <a:off x="4208522" y="2149912"/>
            <a:ext cx="3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F70F906D-3352-46D9-A90A-1C71B70F2425}"/>
              </a:ext>
            </a:extLst>
          </p:cNvPr>
          <p:cNvSpPr/>
          <p:nvPr/>
        </p:nvSpPr>
        <p:spPr>
          <a:xfrm>
            <a:off x="4568678" y="1208327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B0700F-15F3-48CD-B80C-A4D419998E80}"/>
              </a:ext>
            </a:extLst>
          </p:cNvPr>
          <p:cNvSpPr txBox="1"/>
          <p:nvPr/>
        </p:nvSpPr>
        <p:spPr>
          <a:xfrm>
            <a:off x="4411699" y="214639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2Cl</a:t>
            </a:r>
            <a:r>
              <a:rPr lang="en-US" b="1" baseline="30000" dirty="0"/>
              <a:t>-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6B28D0-00C2-4DFE-BD95-85B92BEFAF30}"/>
              </a:ext>
            </a:extLst>
          </p:cNvPr>
          <p:cNvSpPr/>
          <p:nvPr/>
        </p:nvSpPr>
        <p:spPr>
          <a:xfrm>
            <a:off x="4043734" y="1340054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8124F117-43CD-41F4-930F-0D5794212880}"/>
              </a:ext>
            </a:extLst>
          </p:cNvPr>
          <p:cNvSpPr/>
          <p:nvPr/>
        </p:nvSpPr>
        <p:spPr>
          <a:xfrm>
            <a:off x="4123533" y="3992669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E49896-E001-4AC5-8B79-CACCE7BDE2FE}"/>
              </a:ext>
            </a:extLst>
          </p:cNvPr>
          <p:cNvSpPr txBox="1"/>
          <p:nvPr/>
        </p:nvSpPr>
        <p:spPr>
          <a:xfrm>
            <a:off x="3992767" y="4913146"/>
            <a:ext cx="3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148F4FE0-2D62-4219-B55A-C8DCBE2E18B0}"/>
              </a:ext>
            </a:extLst>
          </p:cNvPr>
          <p:cNvSpPr/>
          <p:nvPr/>
        </p:nvSpPr>
        <p:spPr>
          <a:xfrm>
            <a:off x="4488775" y="3990973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8B6144-751D-4C05-B4E4-1951214A227D}"/>
              </a:ext>
            </a:extLst>
          </p:cNvPr>
          <p:cNvSpPr/>
          <p:nvPr/>
        </p:nvSpPr>
        <p:spPr>
          <a:xfrm>
            <a:off x="3999962" y="4073532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6C8B8-F3EF-4668-BDB3-B1E900D52E84}"/>
              </a:ext>
            </a:extLst>
          </p:cNvPr>
          <p:cNvSpPr txBox="1"/>
          <p:nvPr/>
        </p:nvSpPr>
        <p:spPr>
          <a:xfrm>
            <a:off x="4354502" y="4910890"/>
            <a:ext cx="40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</a:t>
            </a:r>
            <a:r>
              <a:rPr lang="en-US" b="1" baseline="30000" dirty="0"/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7EEA13-9FDC-4DE6-8DDB-CE743899FC07}"/>
              </a:ext>
            </a:extLst>
          </p:cNvPr>
          <p:cNvSpPr txBox="1"/>
          <p:nvPr/>
        </p:nvSpPr>
        <p:spPr>
          <a:xfrm>
            <a:off x="5074644" y="1021266"/>
            <a:ext cx="230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Paracellular Transport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7C112FAD-233E-47CC-B2E6-F6FBFC6F060C}"/>
              </a:ext>
            </a:extLst>
          </p:cNvPr>
          <p:cNvSpPr/>
          <p:nvPr/>
        </p:nvSpPr>
        <p:spPr>
          <a:xfrm>
            <a:off x="5754437" y="1461309"/>
            <a:ext cx="635619" cy="3296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0B0D66-2355-405C-B37F-535B8DA400C5}"/>
              </a:ext>
            </a:extLst>
          </p:cNvPr>
          <p:cNvSpPr txBox="1"/>
          <p:nvPr/>
        </p:nvSpPr>
        <p:spPr>
          <a:xfrm>
            <a:off x="5825997" y="477802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35C9B6-9C4E-4652-9F90-09A11470BA70}"/>
              </a:ext>
            </a:extLst>
          </p:cNvPr>
          <p:cNvSpPr txBox="1"/>
          <p:nvPr/>
        </p:nvSpPr>
        <p:spPr>
          <a:xfrm>
            <a:off x="5463819" y="5197201"/>
            <a:ext cx="3479181" cy="10156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Other Key Points: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No Water Reabsorption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No Hormonal Regulation</a:t>
            </a:r>
          </a:p>
        </p:txBody>
      </p:sp>
    </p:spTree>
    <p:extLst>
      <p:ext uri="{BB962C8B-B14F-4D97-AF65-F5344CB8AC3E}">
        <p14:creationId xmlns:p14="http://schemas.microsoft.com/office/powerpoint/2010/main" val="1511321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6">
            <a:extLst>
              <a:ext uri="{FF2B5EF4-FFF2-40B4-BE49-F238E27FC236}">
                <a16:creationId xmlns:a16="http://schemas.microsoft.com/office/drawing/2014/main" id="{E4744C11-3A30-40CA-AF6C-ED28E201D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5277" r="79023" b="48900"/>
          <a:stretch/>
        </p:blipFill>
        <p:spPr bwMode="auto">
          <a:xfrm rot="16200000">
            <a:off x="598651" y="-78162"/>
            <a:ext cx="811448" cy="134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Distal Convoluted Tubule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0E08A-D2F2-4F53-93F6-095F39DC0313}"/>
              </a:ext>
            </a:extLst>
          </p:cNvPr>
          <p:cNvSpPr txBox="1"/>
          <p:nvPr/>
        </p:nvSpPr>
        <p:spPr>
          <a:xfrm>
            <a:off x="4071990" y="856204"/>
            <a:ext cx="4455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Lumen of Convoluted Tubule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F091A-7461-41A3-9B1C-0EEFF91A9DAB}"/>
              </a:ext>
            </a:extLst>
          </p:cNvPr>
          <p:cNvSpPr txBox="1"/>
          <p:nvPr/>
        </p:nvSpPr>
        <p:spPr>
          <a:xfrm>
            <a:off x="7310017" y="1679814"/>
            <a:ext cx="22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Luminal Membrane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FC0106-6B95-4978-9F50-FB2053553578}"/>
              </a:ext>
            </a:extLst>
          </p:cNvPr>
          <p:cNvSpPr txBox="1"/>
          <p:nvPr/>
        </p:nvSpPr>
        <p:spPr>
          <a:xfrm>
            <a:off x="7176655" y="3952950"/>
            <a:ext cx="261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Basolateral Membrane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8E9B8-C8FB-4A77-BA03-F16385011558}"/>
              </a:ext>
            </a:extLst>
          </p:cNvPr>
          <p:cNvSpPr txBox="1"/>
          <p:nvPr/>
        </p:nvSpPr>
        <p:spPr>
          <a:xfrm>
            <a:off x="3035294" y="2353833"/>
            <a:ext cx="1444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Tubule (Epithelial) Cell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AE27429-94A4-46D9-84E0-297CA5C41AB1}"/>
              </a:ext>
            </a:extLst>
          </p:cNvPr>
          <p:cNvSpPr/>
          <p:nvPr/>
        </p:nvSpPr>
        <p:spPr>
          <a:xfrm>
            <a:off x="11128799" y="1115320"/>
            <a:ext cx="284351" cy="443882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12B5D1-C99B-42F3-96CE-FC2031BB3917}"/>
              </a:ext>
            </a:extLst>
          </p:cNvPr>
          <p:cNvSpPr txBox="1"/>
          <p:nvPr/>
        </p:nvSpPr>
        <p:spPr>
          <a:xfrm>
            <a:off x="9677322" y="245162"/>
            <a:ext cx="25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REABSORPTION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99BA25-0B97-4ED5-A76A-21A9F068AC21}"/>
              </a:ext>
            </a:extLst>
          </p:cNvPr>
          <p:cNvSpPr txBox="1"/>
          <p:nvPr/>
        </p:nvSpPr>
        <p:spPr>
          <a:xfrm>
            <a:off x="4774426" y="4732775"/>
            <a:ext cx="2680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Interstitial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32DF9-99A4-4F58-A10C-06485DD6D010}"/>
              </a:ext>
            </a:extLst>
          </p:cNvPr>
          <p:cNvSpPr txBox="1"/>
          <p:nvPr/>
        </p:nvSpPr>
        <p:spPr>
          <a:xfrm>
            <a:off x="3757687" y="5469019"/>
            <a:ext cx="563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Blood vessel near Convoluted tubule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960CE-7C19-4B59-B2F6-1EFDE4328A8B}"/>
              </a:ext>
            </a:extLst>
          </p:cNvPr>
          <p:cNvSpPr txBox="1"/>
          <p:nvPr/>
        </p:nvSpPr>
        <p:spPr>
          <a:xfrm>
            <a:off x="5205759" y="1284771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68BEA-0DE6-4DD2-8CB6-661CA09169BD}"/>
              </a:ext>
            </a:extLst>
          </p:cNvPr>
          <p:cNvSpPr txBox="1"/>
          <p:nvPr/>
        </p:nvSpPr>
        <p:spPr>
          <a:xfrm>
            <a:off x="562952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93CEDC-C879-42C4-8262-077CBABF3B15}"/>
              </a:ext>
            </a:extLst>
          </p:cNvPr>
          <p:cNvSpPr txBox="1"/>
          <p:nvPr/>
        </p:nvSpPr>
        <p:spPr>
          <a:xfrm>
            <a:off x="9760537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B3D380-127C-4DBF-B1F3-4B6C62611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03" y="37666"/>
            <a:ext cx="986550" cy="148653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5E032C7-8104-4353-A5E8-597FFB29297F}"/>
              </a:ext>
            </a:extLst>
          </p:cNvPr>
          <p:cNvSpPr/>
          <p:nvPr/>
        </p:nvSpPr>
        <p:spPr>
          <a:xfrm>
            <a:off x="1860103" y="195182"/>
            <a:ext cx="912542" cy="305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0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sp>
        <p:nvSpPr>
          <p:cNvPr id="73" name="Arrow: Down 72">
            <a:extLst>
              <a:ext uri="{FF2B5EF4-FFF2-40B4-BE49-F238E27FC236}">
                <a16:creationId xmlns:a16="http://schemas.microsoft.com/office/drawing/2014/main" id="{AC14EDBE-E484-4742-B7F4-CF02CB5738EE}"/>
              </a:ext>
            </a:extLst>
          </p:cNvPr>
          <p:cNvSpPr/>
          <p:nvPr/>
        </p:nvSpPr>
        <p:spPr>
          <a:xfrm>
            <a:off x="483529" y="4057025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Distal Convoluted Tubule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AE27429-94A4-46D9-84E0-297CA5C41AB1}"/>
              </a:ext>
            </a:extLst>
          </p:cNvPr>
          <p:cNvSpPr/>
          <p:nvPr/>
        </p:nvSpPr>
        <p:spPr>
          <a:xfrm>
            <a:off x="11128799" y="1115320"/>
            <a:ext cx="284351" cy="443882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12B5D1-C99B-42F3-96CE-FC2031BB3917}"/>
              </a:ext>
            </a:extLst>
          </p:cNvPr>
          <p:cNvSpPr txBox="1"/>
          <p:nvPr/>
        </p:nvSpPr>
        <p:spPr>
          <a:xfrm>
            <a:off x="9677322" y="245162"/>
            <a:ext cx="2534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REABSORPTION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ECD8CBC-9122-4003-BB95-DE712424F547}"/>
              </a:ext>
            </a:extLst>
          </p:cNvPr>
          <p:cNvSpPr/>
          <p:nvPr/>
        </p:nvSpPr>
        <p:spPr>
          <a:xfrm rot="10800000">
            <a:off x="213618" y="4002969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6D1FA0-21A8-48BA-93DD-BAF34096E76B}"/>
              </a:ext>
            </a:extLst>
          </p:cNvPr>
          <p:cNvSpPr/>
          <p:nvPr/>
        </p:nvSpPr>
        <p:spPr>
          <a:xfrm>
            <a:off x="85376" y="4131590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158442-981E-422D-B3AC-D98A1BABC445}"/>
              </a:ext>
            </a:extLst>
          </p:cNvPr>
          <p:cNvSpPr txBox="1"/>
          <p:nvPr/>
        </p:nvSpPr>
        <p:spPr>
          <a:xfrm>
            <a:off x="154083" y="4275977"/>
            <a:ext cx="5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794050-7764-480A-9B84-AF23DDFC06CC}"/>
              </a:ext>
            </a:extLst>
          </p:cNvPr>
          <p:cNvSpPr txBox="1"/>
          <p:nvPr/>
        </p:nvSpPr>
        <p:spPr>
          <a:xfrm>
            <a:off x="113258" y="36672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B7F08-83DA-4538-9260-539C07CB6121}"/>
              </a:ext>
            </a:extLst>
          </p:cNvPr>
          <p:cNvSpPr txBox="1"/>
          <p:nvPr/>
        </p:nvSpPr>
        <p:spPr>
          <a:xfrm>
            <a:off x="288075" y="49120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D26B4B7-D99F-4572-BA42-39F9CDB587D5}"/>
              </a:ext>
            </a:extLst>
          </p:cNvPr>
          <p:cNvSpPr/>
          <p:nvPr/>
        </p:nvSpPr>
        <p:spPr>
          <a:xfrm>
            <a:off x="3928065" y="1228242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A892BE-16FB-4AB3-916A-4220175C25C1}"/>
              </a:ext>
            </a:extLst>
          </p:cNvPr>
          <p:cNvSpPr txBox="1"/>
          <p:nvPr/>
        </p:nvSpPr>
        <p:spPr>
          <a:xfrm>
            <a:off x="2694641" y="211745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0E3E5A59-3F5D-4F4D-8E0B-43108BFADEF7}"/>
              </a:ext>
            </a:extLst>
          </p:cNvPr>
          <p:cNvSpPr/>
          <p:nvPr/>
        </p:nvSpPr>
        <p:spPr>
          <a:xfrm>
            <a:off x="2868416" y="1230695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5749BA-B883-4792-8BC5-5FF8B08DDD22}"/>
              </a:ext>
            </a:extLst>
          </p:cNvPr>
          <p:cNvSpPr/>
          <p:nvPr/>
        </p:nvSpPr>
        <p:spPr>
          <a:xfrm>
            <a:off x="2593808" y="1328544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5AE514-BBBE-4467-A46F-B46ABC7B930D}"/>
              </a:ext>
            </a:extLst>
          </p:cNvPr>
          <p:cNvSpPr txBox="1"/>
          <p:nvPr/>
        </p:nvSpPr>
        <p:spPr>
          <a:xfrm>
            <a:off x="3674374" y="21528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9FDF8C9-1F44-4E45-9075-CC604601F29F}"/>
              </a:ext>
            </a:extLst>
          </p:cNvPr>
          <p:cNvSpPr/>
          <p:nvPr/>
        </p:nvSpPr>
        <p:spPr>
          <a:xfrm>
            <a:off x="4167804" y="1223566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FAEFBE65-2C94-47B0-B6ED-1D49F9A29D50}"/>
              </a:ext>
            </a:extLst>
          </p:cNvPr>
          <p:cNvSpPr/>
          <p:nvPr/>
        </p:nvSpPr>
        <p:spPr>
          <a:xfrm>
            <a:off x="4420662" y="1208327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DE3465-261A-4DF2-93DF-9CE8361C475A}"/>
              </a:ext>
            </a:extLst>
          </p:cNvPr>
          <p:cNvSpPr txBox="1"/>
          <p:nvPr/>
        </p:nvSpPr>
        <p:spPr>
          <a:xfrm>
            <a:off x="4263683" y="214639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2Cl</a:t>
            </a:r>
            <a:r>
              <a:rPr lang="en-US" b="1" baseline="30000" dirty="0"/>
              <a:t>-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FF04F80-40AA-4FAE-946F-688C0079E8BB}"/>
              </a:ext>
            </a:extLst>
          </p:cNvPr>
          <p:cNvSpPr/>
          <p:nvPr/>
        </p:nvSpPr>
        <p:spPr>
          <a:xfrm>
            <a:off x="3895718" y="1340054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61D64-B288-4994-8583-5B6A9DF10CA2}"/>
              </a:ext>
            </a:extLst>
          </p:cNvPr>
          <p:cNvSpPr txBox="1"/>
          <p:nvPr/>
        </p:nvSpPr>
        <p:spPr>
          <a:xfrm>
            <a:off x="4050728" y="2155407"/>
            <a:ext cx="3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C176E190-D941-4BB0-8536-07B8A04F7110}"/>
              </a:ext>
            </a:extLst>
          </p:cNvPr>
          <p:cNvSpPr/>
          <p:nvPr/>
        </p:nvSpPr>
        <p:spPr>
          <a:xfrm>
            <a:off x="3975517" y="3997680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03D3B6-506D-42A1-AF8E-12D96C013362}"/>
              </a:ext>
            </a:extLst>
          </p:cNvPr>
          <p:cNvSpPr txBox="1"/>
          <p:nvPr/>
        </p:nvSpPr>
        <p:spPr>
          <a:xfrm>
            <a:off x="3844751" y="4918157"/>
            <a:ext cx="3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236F482A-74B6-4839-9524-D30609365F7D}"/>
              </a:ext>
            </a:extLst>
          </p:cNvPr>
          <p:cNvSpPr/>
          <p:nvPr/>
        </p:nvSpPr>
        <p:spPr>
          <a:xfrm>
            <a:off x="4340759" y="3995984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049AEE1-2858-4CB3-8992-4BD06D99BEF3}"/>
              </a:ext>
            </a:extLst>
          </p:cNvPr>
          <p:cNvSpPr/>
          <p:nvPr/>
        </p:nvSpPr>
        <p:spPr>
          <a:xfrm>
            <a:off x="3851946" y="4078543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CD9728-6B35-401B-91FE-FA0AD0C05D45}"/>
              </a:ext>
            </a:extLst>
          </p:cNvPr>
          <p:cNvSpPr txBox="1"/>
          <p:nvPr/>
        </p:nvSpPr>
        <p:spPr>
          <a:xfrm>
            <a:off x="4206486" y="4915901"/>
            <a:ext cx="40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</a:t>
            </a:r>
            <a:r>
              <a:rPr lang="en-US" b="1" baseline="30000" dirty="0"/>
              <a:t>-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F7C20EC8-C64C-46CC-BFEE-0C5954E1B53C}"/>
              </a:ext>
            </a:extLst>
          </p:cNvPr>
          <p:cNvSpPr/>
          <p:nvPr/>
        </p:nvSpPr>
        <p:spPr>
          <a:xfrm>
            <a:off x="7274485" y="1406218"/>
            <a:ext cx="620277" cy="594711"/>
          </a:xfrm>
          <a:prstGeom prst="can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63F7855D-7AAE-4B46-88CE-A820E434ED0E}"/>
              </a:ext>
            </a:extLst>
          </p:cNvPr>
          <p:cNvSpPr/>
          <p:nvPr/>
        </p:nvSpPr>
        <p:spPr>
          <a:xfrm>
            <a:off x="7523291" y="1249950"/>
            <a:ext cx="122663" cy="936703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051ADE-F518-40B5-8CE6-65B703EAE945}"/>
              </a:ext>
            </a:extLst>
          </p:cNvPr>
          <p:cNvSpPr txBox="1"/>
          <p:nvPr/>
        </p:nvSpPr>
        <p:spPr>
          <a:xfrm>
            <a:off x="7346021" y="217329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</a:t>
            </a:r>
            <a:r>
              <a:rPr lang="en-US" b="1" baseline="30000" dirty="0"/>
              <a:t>2+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07BC9B78-2C06-4889-9F7C-1A88C2D5E8A3}"/>
              </a:ext>
            </a:extLst>
          </p:cNvPr>
          <p:cNvSpPr/>
          <p:nvPr/>
        </p:nvSpPr>
        <p:spPr>
          <a:xfrm>
            <a:off x="7711585" y="4045970"/>
            <a:ext cx="122663" cy="936703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03B1522F-81BF-4AAE-B3F8-9CE47D10737F}"/>
              </a:ext>
            </a:extLst>
          </p:cNvPr>
          <p:cNvSpPr/>
          <p:nvPr/>
        </p:nvSpPr>
        <p:spPr>
          <a:xfrm rot="10800000">
            <a:off x="7407718" y="4040731"/>
            <a:ext cx="122663" cy="936703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D13C1C-F525-40D3-83AB-62FB39A8B07A}"/>
              </a:ext>
            </a:extLst>
          </p:cNvPr>
          <p:cNvSpPr txBox="1"/>
          <p:nvPr/>
        </p:nvSpPr>
        <p:spPr>
          <a:xfrm>
            <a:off x="7224586" y="36766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33DA9A-0FCB-41FA-AE37-B0DDB7326E82}"/>
              </a:ext>
            </a:extLst>
          </p:cNvPr>
          <p:cNvSpPr txBox="1"/>
          <p:nvPr/>
        </p:nvSpPr>
        <p:spPr>
          <a:xfrm>
            <a:off x="7530381" y="49752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</a:t>
            </a:r>
            <a:r>
              <a:rPr lang="en-US" b="1" baseline="30000" dirty="0"/>
              <a:t>2+</a:t>
            </a:r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4E9739A9-F6D2-4885-962B-AAC89C67F385}"/>
              </a:ext>
            </a:extLst>
          </p:cNvPr>
          <p:cNvSpPr/>
          <p:nvPr/>
        </p:nvSpPr>
        <p:spPr>
          <a:xfrm>
            <a:off x="7335470" y="4135714"/>
            <a:ext cx="620277" cy="594711"/>
          </a:xfrm>
          <a:prstGeom prst="can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F5EBA3-C52C-4F12-AD32-8B2F6BBF94A4}"/>
              </a:ext>
            </a:extLst>
          </p:cNvPr>
          <p:cNvSpPr txBox="1"/>
          <p:nvPr/>
        </p:nvSpPr>
        <p:spPr>
          <a:xfrm>
            <a:off x="6182229" y="5368503"/>
            <a:ext cx="3479181" cy="10156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Other Key Points: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No Water Reabsorption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No </a:t>
            </a:r>
            <a:r>
              <a:rPr lang="en-US" sz="2000" dirty="0" err="1"/>
              <a:t>Paracellular</a:t>
            </a:r>
            <a:r>
              <a:rPr lang="en-US" sz="2000" dirty="0"/>
              <a:t> Transport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3C8ADAD-18F2-473F-BE8D-C322A970317D}"/>
              </a:ext>
            </a:extLst>
          </p:cNvPr>
          <p:cNvSpPr/>
          <p:nvPr/>
        </p:nvSpPr>
        <p:spPr>
          <a:xfrm>
            <a:off x="7077395" y="1180238"/>
            <a:ext cx="1006945" cy="1385322"/>
          </a:xfrm>
          <a:prstGeom prst="roundRect">
            <a:avLst/>
          </a:prstGeom>
          <a:noFill/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tar: 6 Points 83">
            <a:extLst>
              <a:ext uri="{FF2B5EF4-FFF2-40B4-BE49-F238E27FC236}">
                <a16:creationId xmlns:a16="http://schemas.microsoft.com/office/drawing/2014/main" id="{FDE11930-B175-43A2-B804-494DF697CCEF}"/>
              </a:ext>
            </a:extLst>
          </p:cNvPr>
          <p:cNvSpPr/>
          <p:nvPr/>
        </p:nvSpPr>
        <p:spPr>
          <a:xfrm>
            <a:off x="7201074" y="1244997"/>
            <a:ext cx="814963" cy="938941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070D8-B4ED-48CD-8C3B-927665049363}"/>
              </a:ext>
            </a:extLst>
          </p:cNvPr>
          <p:cNvSpPr txBox="1"/>
          <p:nvPr/>
        </p:nvSpPr>
        <p:spPr>
          <a:xfrm>
            <a:off x="5518117" y="663132"/>
            <a:ext cx="2000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Parathyroid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Hormone</a:t>
            </a:r>
          </a:p>
        </p:txBody>
      </p:sp>
      <p:sp>
        <p:nvSpPr>
          <p:cNvPr id="51" name="Star: 6 Points 50">
            <a:extLst>
              <a:ext uri="{FF2B5EF4-FFF2-40B4-BE49-F238E27FC236}">
                <a16:creationId xmlns:a16="http://schemas.microsoft.com/office/drawing/2014/main" id="{6B61866F-C3A5-4468-9543-184B2C73C552}"/>
              </a:ext>
            </a:extLst>
          </p:cNvPr>
          <p:cNvSpPr/>
          <p:nvPr/>
        </p:nvSpPr>
        <p:spPr>
          <a:xfrm>
            <a:off x="5004356" y="822014"/>
            <a:ext cx="472888" cy="501940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0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pic>
        <p:nvPicPr>
          <p:cNvPr id="53" name="Picture 26">
            <a:extLst>
              <a:ext uri="{FF2B5EF4-FFF2-40B4-BE49-F238E27FC236}">
                <a16:creationId xmlns:a16="http://schemas.microsoft.com/office/drawing/2014/main" id="{E4744C11-3A30-40CA-AF6C-ED28E201D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5277" r="79023" b="48900"/>
          <a:stretch/>
        </p:blipFill>
        <p:spPr bwMode="auto">
          <a:xfrm>
            <a:off x="630823" y="141052"/>
            <a:ext cx="811448" cy="134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Collecting Duct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0E08A-D2F2-4F53-93F6-095F39DC0313}"/>
              </a:ext>
            </a:extLst>
          </p:cNvPr>
          <p:cNvSpPr txBox="1"/>
          <p:nvPr/>
        </p:nvSpPr>
        <p:spPr>
          <a:xfrm>
            <a:off x="4071990" y="856204"/>
            <a:ext cx="39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Lumen of Collecting Duct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F091A-7461-41A3-9B1C-0EEFF91A9DAB}"/>
              </a:ext>
            </a:extLst>
          </p:cNvPr>
          <p:cNvSpPr txBox="1"/>
          <p:nvPr/>
        </p:nvSpPr>
        <p:spPr>
          <a:xfrm>
            <a:off x="7310017" y="1679814"/>
            <a:ext cx="22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Luminal Membrane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FC0106-6B95-4978-9F50-FB2053553578}"/>
              </a:ext>
            </a:extLst>
          </p:cNvPr>
          <p:cNvSpPr txBox="1"/>
          <p:nvPr/>
        </p:nvSpPr>
        <p:spPr>
          <a:xfrm>
            <a:off x="7176655" y="3952950"/>
            <a:ext cx="261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Basolateral Membrane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8E9B8-C8FB-4A77-BA03-F16385011558}"/>
              </a:ext>
            </a:extLst>
          </p:cNvPr>
          <p:cNvSpPr txBox="1"/>
          <p:nvPr/>
        </p:nvSpPr>
        <p:spPr>
          <a:xfrm>
            <a:off x="3035294" y="2353833"/>
            <a:ext cx="1444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Tubule (Epithelial) Cell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AE27429-94A4-46D9-84E0-297CA5C41AB1}"/>
              </a:ext>
            </a:extLst>
          </p:cNvPr>
          <p:cNvSpPr/>
          <p:nvPr/>
        </p:nvSpPr>
        <p:spPr>
          <a:xfrm>
            <a:off x="11128799" y="1115320"/>
            <a:ext cx="284351" cy="443882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12B5D1-C99B-42F3-96CE-FC2031BB3917}"/>
              </a:ext>
            </a:extLst>
          </p:cNvPr>
          <p:cNvSpPr txBox="1"/>
          <p:nvPr/>
        </p:nvSpPr>
        <p:spPr>
          <a:xfrm>
            <a:off x="9822597" y="210102"/>
            <a:ext cx="240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Fine Tuning of H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O Na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Reabsorption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99BA25-0B97-4ED5-A76A-21A9F068AC21}"/>
              </a:ext>
            </a:extLst>
          </p:cNvPr>
          <p:cNvSpPr txBox="1"/>
          <p:nvPr/>
        </p:nvSpPr>
        <p:spPr>
          <a:xfrm>
            <a:off x="4774426" y="4732775"/>
            <a:ext cx="2680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Interstitial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32DF9-99A4-4F58-A10C-06485DD6D010}"/>
              </a:ext>
            </a:extLst>
          </p:cNvPr>
          <p:cNvSpPr txBox="1"/>
          <p:nvPr/>
        </p:nvSpPr>
        <p:spPr>
          <a:xfrm>
            <a:off x="3757687" y="5469019"/>
            <a:ext cx="512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Blood vessel near Collecting Duct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960CE-7C19-4B59-B2F6-1EFDE4328A8B}"/>
              </a:ext>
            </a:extLst>
          </p:cNvPr>
          <p:cNvSpPr txBox="1"/>
          <p:nvPr/>
        </p:nvSpPr>
        <p:spPr>
          <a:xfrm>
            <a:off x="5205759" y="1284771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68BEA-0DE6-4DD2-8CB6-661CA09169BD}"/>
              </a:ext>
            </a:extLst>
          </p:cNvPr>
          <p:cNvSpPr txBox="1"/>
          <p:nvPr/>
        </p:nvSpPr>
        <p:spPr>
          <a:xfrm>
            <a:off x="562952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93CEDC-C879-42C4-8262-077CBABF3B15}"/>
              </a:ext>
            </a:extLst>
          </p:cNvPr>
          <p:cNvSpPr txBox="1"/>
          <p:nvPr/>
        </p:nvSpPr>
        <p:spPr>
          <a:xfrm>
            <a:off x="9760537" y="1235642"/>
            <a:ext cx="181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Tight </a:t>
            </a:r>
          </a:p>
          <a:p>
            <a:pPr algn="ctr"/>
            <a:r>
              <a:rPr lang="en-US" sz="1600" dirty="0"/>
              <a:t>Junctions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B3D380-127C-4DBF-B1F3-4B6C62611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03" y="37666"/>
            <a:ext cx="986550" cy="148653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5E032C7-8104-4353-A5E8-597FFB29297F}"/>
              </a:ext>
            </a:extLst>
          </p:cNvPr>
          <p:cNvSpPr/>
          <p:nvPr/>
        </p:nvSpPr>
        <p:spPr>
          <a:xfrm>
            <a:off x="2484106" y="369953"/>
            <a:ext cx="362547" cy="1070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61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BABE858-11B6-436B-8D19-80FF1C299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 rot="10800000">
            <a:off x="4709" y="1646720"/>
            <a:ext cx="1207968" cy="2820308"/>
          </a:xfrm>
          <a:prstGeom prst="rect">
            <a:avLst/>
          </a:prstGeom>
        </p:spPr>
      </p:pic>
      <p:sp>
        <p:nvSpPr>
          <p:cNvPr id="40" name="Arrow: Down 39">
            <a:extLst>
              <a:ext uri="{FF2B5EF4-FFF2-40B4-BE49-F238E27FC236}">
                <a16:creationId xmlns:a16="http://schemas.microsoft.com/office/drawing/2014/main" id="{09C34C9E-56F7-4D49-88F1-81DD972AC86B}"/>
              </a:ext>
            </a:extLst>
          </p:cNvPr>
          <p:cNvSpPr/>
          <p:nvPr/>
        </p:nvSpPr>
        <p:spPr>
          <a:xfrm rot="10800000">
            <a:off x="229403" y="3982919"/>
            <a:ext cx="122664" cy="921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AD8FC-7A34-40A3-807D-3F6AE413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9"/>
          <a:stretch/>
        </p:blipFill>
        <p:spPr>
          <a:xfrm>
            <a:off x="10972848" y="1645191"/>
            <a:ext cx="1207968" cy="282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961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Collecting Duct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31188-2FD0-474D-8341-8F16034E0050}"/>
              </a:ext>
            </a:extLst>
          </p:cNvPr>
          <p:cNvSpPr/>
          <p:nvPr/>
        </p:nvSpPr>
        <p:spPr>
          <a:xfrm>
            <a:off x="1735919" y="1671069"/>
            <a:ext cx="4027144" cy="2759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95B15-6116-4FC0-B364-732DE5223AB0}"/>
              </a:ext>
            </a:extLst>
          </p:cNvPr>
          <p:cNvSpPr/>
          <p:nvPr/>
        </p:nvSpPr>
        <p:spPr>
          <a:xfrm>
            <a:off x="6436265" y="1674429"/>
            <a:ext cx="4017063" cy="27690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E017D3-CC42-4C58-89CE-23BC4AAD588B}"/>
              </a:ext>
            </a:extLst>
          </p:cNvPr>
          <p:cNvSpPr/>
          <p:nvPr/>
        </p:nvSpPr>
        <p:spPr>
          <a:xfrm>
            <a:off x="5754437" y="2388368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4FE-6398-41CE-9B03-3AD015F94304}"/>
              </a:ext>
            </a:extLst>
          </p:cNvPr>
          <p:cNvSpPr/>
          <p:nvPr/>
        </p:nvSpPr>
        <p:spPr>
          <a:xfrm>
            <a:off x="1173307" y="2144895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DD0130-055E-4E11-8C74-B4992D9542EA}"/>
              </a:ext>
            </a:extLst>
          </p:cNvPr>
          <p:cNvSpPr/>
          <p:nvPr/>
        </p:nvSpPr>
        <p:spPr>
          <a:xfrm>
            <a:off x="1173307" y="2375988"/>
            <a:ext cx="579864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287AA-F9A4-46C5-B66D-5911A4320F97}"/>
              </a:ext>
            </a:extLst>
          </p:cNvPr>
          <p:cNvSpPr/>
          <p:nvPr/>
        </p:nvSpPr>
        <p:spPr>
          <a:xfrm>
            <a:off x="10395410" y="2144895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188391-403A-4EFE-A9AD-5DAA181BA726}"/>
              </a:ext>
            </a:extLst>
          </p:cNvPr>
          <p:cNvSpPr/>
          <p:nvPr/>
        </p:nvSpPr>
        <p:spPr>
          <a:xfrm>
            <a:off x="10395410" y="2375988"/>
            <a:ext cx="630048" cy="1895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14AD9-FF27-448C-9EF6-7EA7B68F2B0B}"/>
              </a:ext>
            </a:extLst>
          </p:cNvPr>
          <p:cNvSpPr/>
          <p:nvPr/>
        </p:nvSpPr>
        <p:spPr>
          <a:xfrm>
            <a:off x="771" y="5550958"/>
            <a:ext cx="12191229" cy="446049"/>
          </a:xfrm>
          <a:prstGeom prst="rect">
            <a:avLst/>
          </a:prstGeom>
          <a:solidFill>
            <a:srgbClr val="FF5050"/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AE27429-94A4-46D9-84E0-297CA5C41AB1}"/>
              </a:ext>
            </a:extLst>
          </p:cNvPr>
          <p:cNvSpPr/>
          <p:nvPr/>
        </p:nvSpPr>
        <p:spPr>
          <a:xfrm>
            <a:off x="11128799" y="1115320"/>
            <a:ext cx="284351" cy="4438828"/>
          </a:xfrm>
          <a:prstGeom prst="downArrow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12B5D1-C99B-42F3-96CE-FC2031BB3917}"/>
              </a:ext>
            </a:extLst>
          </p:cNvPr>
          <p:cNvSpPr txBox="1"/>
          <p:nvPr/>
        </p:nvSpPr>
        <p:spPr>
          <a:xfrm>
            <a:off x="9822597" y="210102"/>
            <a:ext cx="240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Overall Goal: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Fine Tuning of H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O Na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Reabsorption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C7ED60-33F1-41BB-9EA2-8943C49C6B5E}"/>
              </a:ext>
            </a:extLst>
          </p:cNvPr>
          <p:cNvSpPr/>
          <p:nvPr/>
        </p:nvSpPr>
        <p:spPr>
          <a:xfrm>
            <a:off x="5763063" y="2147743"/>
            <a:ext cx="689958" cy="1808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F3D6B8C-DBEF-4226-8922-1B5CEF926101}"/>
              </a:ext>
            </a:extLst>
          </p:cNvPr>
          <p:cNvSpPr/>
          <p:nvPr/>
        </p:nvSpPr>
        <p:spPr>
          <a:xfrm>
            <a:off x="456821" y="3957266"/>
            <a:ext cx="122663" cy="936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1243C0-D36A-42FA-8EF9-302FBE9BD15C}"/>
              </a:ext>
            </a:extLst>
          </p:cNvPr>
          <p:cNvSpPr/>
          <p:nvPr/>
        </p:nvSpPr>
        <p:spPr>
          <a:xfrm>
            <a:off x="105553" y="4101470"/>
            <a:ext cx="691379" cy="6244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64252A-FCF7-4F6C-AC55-D1C9F46968FB}"/>
              </a:ext>
            </a:extLst>
          </p:cNvPr>
          <p:cNvSpPr txBox="1"/>
          <p:nvPr/>
        </p:nvSpPr>
        <p:spPr>
          <a:xfrm>
            <a:off x="174260" y="4245857"/>
            <a:ext cx="54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7E68F8-A612-4E0A-89D2-488CFC89EBF9}"/>
              </a:ext>
            </a:extLst>
          </p:cNvPr>
          <p:cNvSpPr txBox="1"/>
          <p:nvPr/>
        </p:nvSpPr>
        <p:spPr>
          <a:xfrm>
            <a:off x="133435" y="3637155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E04E60-BB11-4C2F-8304-7EB7CDC05B6F}"/>
              </a:ext>
            </a:extLst>
          </p:cNvPr>
          <p:cNvSpPr txBox="1"/>
          <p:nvPr/>
        </p:nvSpPr>
        <p:spPr>
          <a:xfrm>
            <a:off x="308252" y="4881948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3D461-9557-429B-B7F8-7647E330E8A2}"/>
              </a:ext>
            </a:extLst>
          </p:cNvPr>
          <p:cNvSpPr txBox="1"/>
          <p:nvPr/>
        </p:nvSpPr>
        <p:spPr>
          <a:xfrm>
            <a:off x="2717852" y="213245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</a:t>
            </a:r>
            <a:r>
              <a:rPr lang="en-US" b="1" baseline="30000" dirty="0"/>
              <a:t>+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9BE74A2-5FE4-4F0A-805A-0BF76268FE2A}"/>
              </a:ext>
            </a:extLst>
          </p:cNvPr>
          <p:cNvSpPr/>
          <p:nvPr/>
        </p:nvSpPr>
        <p:spPr>
          <a:xfrm>
            <a:off x="2891627" y="1245700"/>
            <a:ext cx="122663" cy="93670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A80C9-16C0-40B5-A2E7-D99F2B18BD3C}"/>
              </a:ext>
            </a:extLst>
          </p:cNvPr>
          <p:cNvSpPr/>
          <p:nvPr/>
        </p:nvSpPr>
        <p:spPr>
          <a:xfrm>
            <a:off x="2617019" y="1343549"/>
            <a:ext cx="691379" cy="62446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8BD0809-952B-4FE3-9BA4-DE927B054C2C}"/>
              </a:ext>
            </a:extLst>
          </p:cNvPr>
          <p:cNvSpPr/>
          <p:nvPr/>
        </p:nvSpPr>
        <p:spPr>
          <a:xfrm rot="10800000">
            <a:off x="4191015" y="1238571"/>
            <a:ext cx="122663" cy="936703"/>
          </a:xfrm>
          <a:prstGeom prst="down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55BD48-2C62-4F8B-AE33-01899F471C4C}"/>
              </a:ext>
            </a:extLst>
          </p:cNvPr>
          <p:cNvSpPr txBox="1"/>
          <p:nvPr/>
        </p:nvSpPr>
        <p:spPr>
          <a:xfrm>
            <a:off x="4083717" y="2164917"/>
            <a:ext cx="3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b="1" baseline="30000" dirty="0"/>
              <a:t>+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38362E-58E5-4994-86CF-4BFD10300BD1}"/>
              </a:ext>
            </a:extLst>
          </p:cNvPr>
          <p:cNvSpPr/>
          <p:nvPr/>
        </p:nvSpPr>
        <p:spPr>
          <a:xfrm>
            <a:off x="3918929" y="1355059"/>
            <a:ext cx="691379" cy="62446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3043FD5-B980-48A0-8132-8D80368C0095}"/>
              </a:ext>
            </a:extLst>
          </p:cNvPr>
          <p:cNvSpPr/>
          <p:nvPr/>
        </p:nvSpPr>
        <p:spPr>
          <a:xfrm>
            <a:off x="7505822" y="1235915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1CE0EFC2-D88A-49E5-AD37-34A54B21B100}"/>
              </a:ext>
            </a:extLst>
          </p:cNvPr>
          <p:cNvSpPr/>
          <p:nvPr/>
        </p:nvSpPr>
        <p:spPr>
          <a:xfrm>
            <a:off x="7254651" y="1384816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2FD09-97E5-4A65-8832-D15AE63288C9}"/>
              </a:ext>
            </a:extLst>
          </p:cNvPr>
          <p:cNvSpPr txBox="1"/>
          <p:nvPr/>
        </p:nvSpPr>
        <p:spPr>
          <a:xfrm>
            <a:off x="7296537" y="2179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C23500-AD15-4CD2-A5EE-5B3C1FDDFC9B}"/>
              </a:ext>
            </a:extLst>
          </p:cNvPr>
          <p:cNvSpPr txBox="1"/>
          <p:nvPr/>
        </p:nvSpPr>
        <p:spPr>
          <a:xfrm>
            <a:off x="7256034" y="48352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endParaRPr lang="en-US" b="1" baseline="30000" dirty="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191BFCB6-F4F4-45B7-93A8-A622D83359EC}"/>
              </a:ext>
            </a:extLst>
          </p:cNvPr>
          <p:cNvSpPr/>
          <p:nvPr/>
        </p:nvSpPr>
        <p:spPr>
          <a:xfrm>
            <a:off x="7488814" y="3947550"/>
            <a:ext cx="122663" cy="93670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449497FC-1FB6-4823-81DB-636E2DF03DA1}"/>
              </a:ext>
            </a:extLst>
          </p:cNvPr>
          <p:cNvSpPr/>
          <p:nvPr/>
        </p:nvSpPr>
        <p:spPr>
          <a:xfrm>
            <a:off x="7240838" y="4098008"/>
            <a:ext cx="620277" cy="5947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D71C05-EB0A-479E-9392-2D6D18E94221}"/>
              </a:ext>
            </a:extLst>
          </p:cNvPr>
          <p:cNvSpPr txBox="1"/>
          <p:nvPr/>
        </p:nvSpPr>
        <p:spPr>
          <a:xfrm>
            <a:off x="7991804" y="4564132"/>
            <a:ext cx="203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Aquaporin 3 and 4 (AQ3 and AQ4)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4DEB2E-2FE6-43F0-AB16-4333B3DBC92E}"/>
              </a:ext>
            </a:extLst>
          </p:cNvPr>
          <p:cNvSpPr txBox="1"/>
          <p:nvPr/>
        </p:nvSpPr>
        <p:spPr>
          <a:xfrm>
            <a:off x="7991804" y="1115320"/>
            <a:ext cx="203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Aquaporin 2 (AQ2)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7DD360-CF4B-4ADD-90F8-67134714DA94}"/>
              </a:ext>
            </a:extLst>
          </p:cNvPr>
          <p:cNvSpPr txBox="1"/>
          <p:nvPr/>
        </p:nvSpPr>
        <p:spPr>
          <a:xfrm>
            <a:off x="617133" y="812899"/>
            <a:ext cx="97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ADH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E78265A-6140-4D31-A059-D63ECE63E2DC}"/>
              </a:ext>
            </a:extLst>
          </p:cNvPr>
          <p:cNvSpPr/>
          <p:nvPr/>
        </p:nvSpPr>
        <p:spPr>
          <a:xfrm>
            <a:off x="7126223" y="1167335"/>
            <a:ext cx="865581" cy="1413434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6 Points 65">
            <a:extLst>
              <a:ext uri="{FF2B5EF4-FFF2-40B4-BE49-F238E27FC236}">
                <a16:creationId xmlns:a16="http://schemas.microsoft.com/office/drawing/2014/main" id="{36ACEADA-084A-4072-B333-B848BE52A4D9}"/>
              </a:ext>
            </a:extLst>
          </p:cNvPr>
          <p:cNvSpPr/>
          <p:nvPr/>
        </p:nvSpPr>
        <p:spPr>
          <a:xfrm>
            <a:off x="7224138" y="1350675"/>
            <a:ext cx="700551" cy="730279"/>
          </a:xfrm>
          <a:prstGeom prst="star6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41F1976-9268-4F49-8DB1-EAC1A0B688ED}"/>
              </a:ext>
            </a:extLst>
          </p:cNvPr>
          <p:cNvSpPr/>
          <p:nvPr/>
        </p:nvSpPr>
        <p:spPr>
          <a:xfrm>
            <a:off x="3822695" y="1111739"/>
            <a:ext cx="865581" cy="1413434"/>
          </a:xfrm>
          <a:prstGeom prst="roundRect">
            <a:avLst/>
          </a:prstGeom>
          <a:noFill/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ar: 6 Points 67">
            <a:extLst>
              <a:ext uri="{FF2B5EF4-FFF2-40B4-BE49-F238E27FC236}">
                <a16:creationId xmlns:a16="http://schemas.microsoft.com/office/drawing/2014/main" id="{8A36B39B-1E91-4D35-87FE-AD982B0A5A5A}"/>
              </a:ext>
            </a:extLst>
          </p:cNvPr>
          <p:cNvSpPr/>
          <p:nvPr/>
        </p:nvSpPr>
        <p:spPr>
          <a:xfrm>
            <a:off x="3920610" y="1295079"/>
            <a:ext cx="700551" cy="730279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DCDF629-B77F-4476-B380-07AAD9D588A5}"/>
              </a:ext>
            </a:extLst>
          </p:cNvPr>
          <p:cNvSpPr/>
          <p:nvPr/>
        </p:nvSpPr>
        <p:spPr>
          <a:xfrm>
            <a:off x="2509067" y="1111739"/>
            <a:ext cx="865581" cy="1413434"/>
          </a:xfrm>
          <a:prstGeom prst="roundRect">
            <a:avLst/>
          </a:prstGeom>
          <a:noFill/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tar: 6 Points 69">
            <a:extLst>
              <a:ext uri="{FF2B5EF4-FFF2-40B4-BE49-F238E27FC236}">
                <a16:creationId xmlns:a16="http://schemas.microsoft.com/office/drawing/2014/main" id="{4189098F-D2EE-46D7-8E39-830A94DA5D2C}"/>
              </a:ext>
            </a:extLst>
          </p:cNvPr>
          <p:cNvSpPr/>
          <p:nvPr/>
        </p:nvSpPr>
        <p:spPr>
          <a:xfrm>
            <a:off x="2606982" y="1295079"/>
            <a:ext cx="700551" cy="730279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12BBC55-CBEC-4A66-8E7B-8FAB9527943C}"/>
              </a:ext>
            </a:extLst>
          </p:cNvPr>
          <p:cNvSpPr/>
          <p:nvPr/>
        </p:nvSpPr>
        <p:spPr>
          <a:xfrm>
            <a:off x="28837" y="3837846"/>
            <a:ext cx="865581" cy="1413434"/>
          </a:xfrm>
          <a:prstGeom prst="roundRect">
            <a:avLst/>
          </a:prstGeom>
          <a:noFill/>
          <a:ln w="508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tar: 6 Points 71">
            <a:extLst>
              <a:ext uri="{FF2B5EF4-FFF2-40B4-BE49-F238E27FC236}">
                <a16:creationId xmlns:a16="http://schemas.microsoft.com/office/drawing/2014/main" id="{AD7BBFE7-994E-4B70-9404-CE3066D59234}"/>
              </a:ext>
            </a:extLst>
          </p:cNvPr>
          <p:cNvSpPr/>
          <p:nvPr/>
        </p:nvSpPr>
        <p:spPr>
          <a:xfrm>
            <a:off x="126752" y="4021186"/>
            <a:ext cx="700551" cy="730279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2D8D38-5B2C-47B3-8D4C-BD672DF746C1}"/>
              </a:ext>
            </a:extLst>
          </p:cNvPr>
          <p:cNvSpPr txBox="1"/>
          <p:nvPr/>
        </p:nvSpPr>
        <p:spPr>
          <a:xfrm>
            <a:off x="611277" y="274505"/>
            <a:ext cx="2005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Aldosterone</a:t>
            </a:r>
          </a:p>
        </p:txBody>
      </p:sp>
      <p:sp>
        <p:nvSpPr>
          <p:cNvPr id="74" name="Star: 6 Points 73">
            <a:extLst>
              <a:ext uri="{FF2B5EF4-FFF2-40B4-BE49-F238E27FC236}">
                <a16:creationId xmlns:a16="http://schemas.microsoft.com/office/drawing/2014/main" id="{2ADF8FF7-A62A-495F-BE80-62BCFC7E0C37}"/>
              </a:ext>
            </a:extLst>
          </p:cNvPr>
          <p:cNvSpPr/>
          <p:nvPr/>
        </p:nvSpPr>
        <p:spPr>
          <a:xfrm>
            <a:off x="167877" y="298119"/>
            <a:ext cx="411608" cy="476185"/>
          </a:xfrm>
          <a:prstGeom prst="star6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tar: 6 Points 74">
            <a:extLst>
              <a:ext uri="{FF2B5EF4-FFF2-40B4-BE49-F238E27FC236}">
                <a16:creationId xmlns:a16="http://schemas.microsoft.com/office/drawing/2014/main" id="{0FD716A7-06DD-40E8-BEA0-B4D30472BC01}"/>
              </a:ext>
            </a:extLst>
          </p:cNvPr>
          <p:cNvSpPr/>
          <p:nvPr/>
        </p:nvSpPr>
        <p:spPr>
          <a:xfrm>
            <a:off x="157342" y="853862"/>
            <a:ext cx="446320" cy="463922"/>
          </a:xfrm>
          <a:prstGeom prst="star6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1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Aldosterone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0633"/>
            <a:ext cx="10075877" cy="4415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Made by adrenal gland</a:t>
            </a:r>
          </a:p>
          <a:p>
            <a:r>
              <a:rPr lang="en-US" dirty="0"/>
              <a:t>Steroid hormone (= intracellular receptor)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Stimulus</a:t>
            </a:r>
          </a:p>
          <a:p>
            <a:pPr lvl="1"/>
            <a:r>
              <a:rPr lang="en-US" dirty="0"/>
              <a:t>Angiotensin II, High K</a:t>
            </a:r>
            <a:r>
              <a:rPr lang="en-US" baseline="30000" dirty="0"/>
              <a:t>+</a:t>
            </a:r>
            <a:r>
              <a:rPr lang="en-US" dirty="0"/>
              <a:t>, ACTH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Goal</a:t>
            </a:r>
          </a:p>
          <a:p>
            <a:pPr lvl="1"/>
            <a:r>
              <a:rPr lang="en-US" dirty="0"/>
              <a:t>Increase Na</a:t>
            </a:r>
            <a:r>
              <a:rPr lang="en-US" baseline="30000" dirty="0"/>
              <a:t>+</a:t>
            </a:r>
            <a:r>
              <a:rPr lang="en-US" dirty="0"/>
              <a:t> reabsorption in collecting duct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  Na</a:t>
            </a:r>
            <a:r>
              <a:rPr lang="en-US" baseline="30000" dirty="0"/>
              <a:t>+</a:t>
            </a:r>
            <a:r>
              <a:rPr lang="en-US" dirty="0"/>
              <a:t> and K</a:t>
            </a:r>
            <a:r>
              <a:rPr lang="en-US" baseline="30000" dirty="0"/>
              <a:t>+</a:t>
            </a:r>
            <a:r>
              <a:rPr lang="en-US" dirty="0"/>
              <a:t> channels in luminal membrane: by translocation and protein expression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  Na</a:t>
            </a:r>
            <a:r>
              <a:rPr lang="en-US" baseline="30000" dirty="0"/>
              <a:t>+ </a:t>
            </a:r>
            <a:r>
              <a:rPr lang="en-US" dirty="0"/>
              <a:t>/K</a:t>
            </a:r>
            <a:r>
              <a:rPr lang="en-US" baseline="30000" dirty="0"/>
              <a:t>+</a:t>
            </a:r>
            <a:r>
              <a:rPr lang="en-US" dirty="0"/>
              <a:t> ATPase activity and protein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BEB2B-9D4B-4524-9990-1ACD68C86C6E}"/>
              </a:ext>
            </a:extLst>
          </p:cNvPr>
          <p:cNvCxnSpPr>
            <a:cxnSpLocks/>
          </p:cNvCxnSpPr>
          <p:nvPr/>
        </p:nvCxnSpPr>
        <p:spPr>
          <a:xfrm flipV="1">
            <a:off x="1933750" y="4190300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11AC3-77A7-4F88-B84D-646B57776B24}"/>
              </a:ext>
            </a:extLst>
          </p:cNvPr>
          <p:cNvCxnSpPr>
            <a:cxnSpLocks/>
          </p:cNvCxnSpPr>
          <p:nvPr/>
        </p:nvCxnSpPr>
        <p:spPr>
          <a:xfrm flipV="1">
            <a:off x="1941126" y="4838758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Group work activity</a:t>
            </a:r>
          </a:p>
          <a:p>
            <a:r>
              <a:rPr lang="en-CA" sz="3200" dirty="0"/>
              <a:t>Feedback </a:t>
            </a:r>
            <a:r>
              <a:rPr lang="en-CA" sz="3200"/>
              <a:t>survery</a:t>
            </a:r>
            <a:endParaRPr lang="en-CA" sz="3200" dirty="0"/>
          </a:p>
          <a:p>
            <a:r>
              <a:rPr lang="en-CA" sz="3200" dirty="0"/>
              <a:t>Learning </a:t>
            </a:r>
            <a:r>
              <a:rPr lang="en-CA" sz="3200" dirty="0" err="1"/>
              <a:t>Catalytics</a:t>
            </a:r>
            <a:r>
              <a:rPr lang="en-CA" sz="3200" dirty="0"/>
              <a:t> Question</a:t>
            </a:r>
          </a:p>
          <a:p>
            <a:r>
              <a:rPr lang="en-US" sz="3200" dirty="0"/>
              <a:t>Renal Physiology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62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Anti-Diuretic Hormone (aka Vasopressin)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0633"/>
            <a:ext cx="10075877" cy="44151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Made by hypothalamus (by neuroendocrine cells)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stored/released by posterior pituitary</a:t>
            </a:r>
          </a:p>
          <a:p>
            <a:pPr>
              <a:spcBef>
                <a:spcPts val="0"/>
              </a:spcBef>
            </a:pPr>
            <a:r>
              <a:rPr lang="en-US" dirty="0"/>
              <a:t>Peptide hormone (= requires cell-surface receptor on basolateral membrane)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Stimulus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High plasma osmolarity = Low ECF volume = Low BP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Goal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water reabsorption =    ECF volume =   BP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B83499-1D8B-4839-A4FF-848ADD99EA95}"/>
              </a:ext>
            </a:extLst>
          </p:cNvPr>
          <p:cNvCxnSpPr>
            <a:cxnSpLocks/>
          </p:cNvCxnSpPr>
          <p:nvPr/>
        </p:nvCxnSpPr>
        <p:spPr>
          <a:xfrm flipV="1">
            <a:off x="1327041" y="4252017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C1BECB-CF94-45D9-AAD5-FF200250DEE2}"/>
              </a:ext>
            </a:extLst>
          </p:cNvPr>
          <p:cNvCxnSpPr>
            <a:cxnSpLocks/>
          </p:cNvCxnSpPr>
          <p:nvPr/>
        </p:nvCxnSpPr>
        <p:spPr>
          <a:xfrm flipV="1">
            <a:off x="4792172" y="4231574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0CCD7D-048E-4082-9AFE-98B826824292}"/>
              </a:ext>
            </a:extLst>
          </p:cNvPr>
          <p:cNvCxnSpPr>
            <a:cxnSpLocks/>
          </p:cNvCxnSpPr>
          <p:nvPr/>
        </p:nvCxnSpPr>
        <p:spPr>
          <a:xfrm flipV="1">
            <a:off x="7017164" y="4252017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65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Anti-Diuretic Hormone (aka Vasopressin)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DB966C5-AD55-4566-B3E0-1C0B19D7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108" y="1163973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plasma osmolarity (fluid is hyperosmotic)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Osmoreceptors</a:t>
            </a:r>
            <a:r>
              <a:rPr lang="en-US" dirty="0"/>
              <a:t> (in hypothalamus) shrink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ADH is released from posterior pituitary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Travels in blood to collecting duct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Binds to receptors on basolateral membrane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Increases # of AQ2 channels on luminal membrane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water reabsorption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623C19-6E84-470C-8923-AC1A773D1268}"/>
              </a:ext>
            </a:extLst>
          </p:cNvPr>
          <p:cNvCxnSpPr>
            <a:cxnSpLocks/>
          </p:cNvCxnSpPr>
          <p:nvPr/>
        </p:nvCxnSpPr>
        <p:spPr>
          <a:xfrm flipV="1">
            <a:off x="3887875" y="1152610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86CC05-1773-45A7-B318-C9A43BCC5738}"/>
              </a:ext>
            </a:extLst>
          </p:cNvPr>
          <p:cNvCxnSpPr>
            <a:cxnSpLocks/>
          </p:cNvCxnSpPr>
          <p:nvPr/>
        </p:nvCxnSpPr>
        <p:spPr>
          <a:xfrm flipV="1">
            <a:off x="5003088" y="5210009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21CFCA5-994A-4EF1-BF78-6BC501BA81E7}"/>
              </a:ext>
            </a:extLst>
          </p:cNvPr>
          <p:cNvSpPr/>
          <p:nvPr/>
        </p:nvSpPr>
        <p:spPr>
          <a:xfrm>
            <a:off x="5898279" y="1548689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0555939-CDB8-4EDC-BD1B-01FF16666D2C}"/>
              </a:ext>
            </a:extLst>
          </p:cNvPr>
          <p:cNvSpPr/>
          <p:nvPr/>
        </p:nvSpPr>
        <p:spPr>
          <a:xfrm>
            <a:off x="5898279" y="2201034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ED71A3A-DEF3-4A5D-A6BD-A546A2151900}"/>
              </a:ext>
            </a:extLst>
          </p:cNvPr>
          <p:cNvSpPr/>
          <p:nvPr/>
        </p:nvSpPr>
        <p:spPr>
          <a:xfrm>
            <a:off x="5898278" y="2853379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193EF79-394F-428D-89F8-AF3DBCBD894C}"/>
              </a:ext>
            </a:extLst>
          </p:cNvPr>
          <p:cNvSpPr/>
          <p:nvPr/>
        </p:nvSpPr>
        <p:spPr>
          <a:xfrm>
            <a:off x="5898277" y="3563552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67A4B64-6759-4B68-8543-B21DB40C187E}"/>
              </a:ext>
            </a:extLst>
          </p:cNvPr>
          <p:cNvSpPr/>
          <p:nvPr/>
        </p:nvSpPr>
        <p:spPr>
          <a:xfrm>
            <a:off x="5898276" y="4215897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7F8164F-F12A-4BA7-9BA9-4F02F6F25CB3}"/>
              </a:ext>
            </a:extLst>
          </p:cNvPr>
          <p:cNvSpPr/>
          <p:nvPr/>
        </p:nvSpPr>
        <p:spPr>
          <a:xfrm>
            <a:off x="5875974" y="4926070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8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Anti-Diuretic Hormone (aka Vasopressin)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76FDA4-40A2-41F4-811C-EEA931D7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055" y="1140802"/>
            <a:ext cx="8229600" cy="479836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BV =   BP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Baroreceptors</a:t>
            </a:r>
            <a:r>
              <a:rPr lang="en-US" dirty="0"/>
              <a:t> (in aortic arch and carotid sinus) fire less AP to hypothalamus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ADH is released from posterior pituitary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Travels in blood to collecting duct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Binds to receptors on basolateral membrane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Increases # of AQ2 channels on luminal membrane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water reabsorption =   BV =   BP</a:t>
            </a:r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A60E52-0AC8-4365-ACFB-3E1485065E02}"/>
              </a:ext>
            </a:extLst>
          </p:cNvPr>
          <p:cNvCxnSpPr>
            <a:cxnSpLocks/>
          </p:cNvCxnSpPr>
          <p:nvPr/>
        </p:nvCxnSpPr>
        <p:spPr>
          <a:xfrm>
            <a:off x="5784665" y="1140802"/>
            <a:ext cx="0" cy="30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FD3655-4337-4C08-B913-62783DABCB62}"/>
              </a:ext>
            </a:extLst>
          </p:cNvPr>
          <p:cNvCxnSpPr>
            <a:cxnSpLocks/>
          </p:cNvCxnSpPr>
          <p:nvPr/>
        </p:nvCxnSpPr>
        <p:spPr>
          <a:xfrm flipV="1">
            <a:off x="4628125" y="5226082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7D30E71-44E2-4A16-AA15-4B5741BFA5A2}"/>
              </a:ext>
            </a:extLst>
          </p:cNvPr>
          <p:cNvSpPr/>
          <p:nvPr/>
        </p:nvSpPr>
        <p:spPr>
          <a:xfrm>
            <a:off x="6169275" y="1482501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E6C24BF-25DE-41D2-A2F0-A45410781811}"/>
              </a:ext>
            </a:extLst>
          </p:cNvPr>
          <p:cNvSpPr/>
          <p:nvPr/>
        </p:nvSpPr>
        <p:spPr>
          <a:xfrm>
            <a:off x="6169275" y="2158220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2D69977-6F85-49E7-AD9F-CAE8962C1498}"/>
              </a:ext>
            </a:extLst>
          </p:cNvPr>
          <p:cNvSpPr/>
          <p:nvPr/>
        </p:nvSpPr>
        <p:spPr>
          <a:xfrm>
            <a:off x="6169275" y="2860386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5A4CACB-024A-4866-A16E-2B0A528776CE}"/>
              </a:ext>
            </a:extLst>
          </p:cNvPr>
          <p:cNvSpPr/>
          <p:nvPr/>
        </p:nvSpPr>
        <p:spPr>
          <a:xfrm>
            <a:off x="6169275" y="3546666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FCEB368-6766-4B86-8465-1FDF437BABB6}"/>
              </a:ext>
            </a:extLst>
          </p:cNvPr>
          <p:cNvSpPr/>
          <p:nvPr/>
        </p:nvSpPr>
        <p:spPr>
          <a:xfrm>
            <a:off x="6169276" y="4231725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77ADF90-6670-47BD-9151-B99B1675F06E}"/>
              </a:ext>
            </a:extLst>
          </p:cNvPr>
          <p:cNvSpPr/>
          <p:nvPr/>
        </p:nvSpPr>
        <p:spPr>
          <a:xfrm>
            <a:off x="6169277" y="4924551"/>
            <a:ext cx="267629" cy="2676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D07725-A4BC-4202-B50D-EF35AD0422AC}"/>
              </a:ext>
            </a:extLst>
          </p:cNvPr>
          <p:cNvCxnSpPr>
            <a:cxnSpLocks/>
          </p:cNvCxnSpPr>
          <p:nvPr/>
        </p:nvCxnSpPr>
        <p:spPr>
          <a:xfrm flipV="1">
            <a:off x="7023152" y="5226082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3C37CC-3DE2-4ED6-9E9D-182D624316C0}"/>
              </a:ext>
            </a:extLst>
          </p:cNvPr>
          <p:cNvCxnSpPr>
            <a:cxnSpLocks/>
          </p:cNvCxnSpPr>
          <p:nvPr/>
        </p:nvCxnSpPr>
        <p:spPr>
          <a:xfrm flipV="1">
            <a:off x="7651986" y="5226082"/>
            <a:ext cx="0" cy="28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93DA17-BC74-4CD3-B8A7-F6973C502D6B}"/>
              </a:ext>
            </a:extLst>
          </p:cNvPr>
          <p:cNvCxnSpPr>
            <a:cxnSpLocks/>
          </p:cNvCxnSpPr>
          <p:nvPr/>
        </p:nvCxnSpPr>
        <p:spPr>
          <a:xfrm>
            <a:off x="6466644" y="1140802"/>
            <a:ext cx="0" cy="30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73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Atrial Natriuretic Peptide (ANP)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94"/>
            <a:ext cx="10515600" cy="4211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Made by </a:t>
            </a:r>
            <a:r>
              <a:rPr lang="en-US" dirty="0">
                <a:solidFill>
                  <a:srgbClr val="FF0000"/>
                </a:solidFill>
              </a:rPr>
              <a:t>cardiac atrial cells</a:t>
            </a:r>
          </a:p>
          <a:p>
            <a:r>
              <a:rPr lang="en-US" dirty="0"/>
              <a:t>Peptide hormone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Stimulus</a:t>
            </a:r>
          </a:p>
          <a:p>
            <a:pPr lvl="1"/>
            <a:r>
              <a:rPr lang="en-US" dirty="0"/>
              <a:t>High blood pressure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Goal</a:t>
            </a:r>
          </a:p>
          <a:p>
            <a:pPr lvl="1"/>
            <a:r>
              <a:rPr lang="en-US" dirty="0"/>
              <a:t>Decrease Na</a:t>
            </a:r>
            <a:r>
              <a:rPr lang="en-US" baseline="30000" dirty="0"/>
              <a:t>+</a:t>
            </a:r>
            <a:r>
              <a:rPr lang="en-US" dirty="0"/>
              <a:t> reabsorption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</a:t>
            </a:r>
          </a:p>
          <a:p>
            <a:pPr lvl="1"/>
            <a:r>
              <a:rPr lang="en-US" dirty="0"/>
              <a:t>Inhibits aldosterone secretion by adrenal glands</a:t>
            </a:r>
          </a:p>
          <a:p>
            <a:pPr lvl="1"/>
            <a:r>
              <a:rPr lang="en-US" dirty="0"/>
              <a:t>Dilates afferent arterioles </a:t>
            </a:r>
            <a:r>
              <a:rPr lang="en-US" dirty="0">
                <a:sym typeface="Wingdings" panose="05000000000000000000" pitchFamily="2" charset="2"/>
              </a:rPr>
              <a:t> increasing GFR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This increases flow of filtrate through tubule, leads to increase in </a:t>
            </a:r>
            <a:r>
              <a:rPr lang="en-US" dirty="0"/>
              <a:t>Na</a:t>
            </a:r>
            <a:r>
              <a:rPr lang="en-US" baseline="30000" dirty="0"/>
              <a:t>+ </a:t>
            </a:r>
            <a:r>
              <a:rPr lang="en-US" dirty="0">
                <a:sym typeface="Wingdings" panose="05000000000000000000" pitchFamily="2" charset="2"/>
              </a:rPr>
              <a:t>excretion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10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Atrial Natriuretic Peptide (ANP)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448E59-90BC-4240-89C6-1AF084B042CE}"/>
              </a:ext>
            </a:extLst>
          </p:cNvPr>
          <p:cNvSpPr/>
          <p:nvPr/>
        </p:nvSpPr>
        <p:spPr>
          <a:xfrm>
            <a:off x="4525228" y="1228227"/>
            <a:ext cx="2843867" cy="6472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7904D-900D-4E74-8D95-819CB865E1D3}"/>
              </a:ext>
            </a:extLst>
          </p:cNvPr>
          <p:cNvSpPr txBox="1"/>
          <p:nvPr/>
        </p:nvSpPr>
        <p:spPr>
          <a:xfrm>
            <a:off x="4525228" y="1228227"/>
            <a:ext cx="284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blood volume, high Na</a:t>
            </a:r>
            <a:r>
              <a:rPr lang="en-US" baseline="30000" dirty="0"/>
              <a:t>+</a:t>
            </a:r>
            <a:r>
              <a:rPr lang="en-US" dirty="0"/>
              <a:t> and high ECF volume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33E67D-E4D1-44BB-8602-FA541E273967}"/>
              </a:ext>
            </a:extLst>
          </p:cNvPr>
          <p:cNvSpPr/>
          <p:nvPr/>
        </p:nvSpPr>
        <p:spPr>
          <a:xfrm>
            <a:off x="2122098" y="3965024"/>
            <a:ext cx="3344095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EC6C1-F46A-4119-959F-8116079521D5}"/>
              </a:ext>
            </a:extLst>
          </p:cNvPr>
          <p:cNvSpPr txBox="1"/>
          <p:nvPr/>
        </p:nvSpPr>
        <p:spPr>
          <a:xfrm>
            <a:off x="2122098" y="3964145"/>
            <a:ext cx="334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Kidney - Afferent arteriole dilated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483450-DCA3-473D-9C2C-7F63E88D7DBB}"/>
              </a:ext>
            </a:extLst>
          </p:cNvPr>
          <p:cNvSpPr/>
          <p:nvPr/>
        </p:nvSpPr>
        <p:spPr>
          <a:xfrm>
            <a:off x="4525228" y="2867423"/>
            <a:ext cx="2843867" cy="6463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4EC4B-D7FF-4658-9A56-90CE808E1448}"/>
              </a:ext>
            </a:extLst>
          </p:cNvPr>
          <p:cNvSpPr txBox="1"/>
          <p:nvPr/>
        </p:nvSpPr>
        <p:spPr>
          <a:xfrm>
            <a:off x="4525228" y="2867423"/>
            <a:ext cx="284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Atrial myocardial cells release ANP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A6CF65-CFED-4566-8475-17A7551A8A44}"/>
              </a:ext>
            </a:extLst>
          </p:cNvPr>
          <p:cNvSpPr/>
          <p:nvPr/>
        </p:nvSpPr>
        <p:spPr>
          <a:xfrm>
            <a:off x="6482660" y="3965024"/>
            <a:ext cx="3344095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E5CA7-613B-4EF0-98A3-5B1EA0CB8DE9}"/>
              </a:ext>
            </a:extLst>
          </p:cNvPr>
          <p:cNvSpPr txBox="1"/>
          <p:nvPr/>
        </p:nvSpPr>
        <p:spPr>
          <a:xfrm>
            <a:off x="6482660" y="3965024"/>
            <a:ext cx="334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Adrenal Cortex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0EEE6B-DD1D-4A8B-93A8-A83E2FD4360F}"/>
              </a:ext>
            </a:extLst>
          </p:cNvPr>
          <p:cNvSpPr/>
          <p:nvPr/>
        </p:nvSpPr>
        <p:spPr>
          <a:xfrm>
            <a:off x="2122098" y="4827551"/>
            <a:ext cx="3344095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9AE5-85DD-4A70-BAC4-86AAB4EB49E5}"/>
              </a:ext>
            </a:extLst>
          </p:cNvPr>
          <p:cNvSpPr txBox="1"/>
          <p:nvPr/>
        </p:nvSpPr>
        <p:spPr>
          <a:xfrm>
            <a:off x="2122098" y="4827551"/>
            <a:ext cx="334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Increased GFR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7670E0-122A-4EDB-BFA7-A882A0BBF2BF}"/>
              </a:ext>
            </a:extLst>
          </p:cNvPr>
          <p:cNvSpPr/>
          <p:nvPr/>
        </p:nvSpPr>
        <p:spPr>
          <a:xfrm>
            <a:off x="6482660" y="4827551"/>
            <a:ext cx="3344095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BA922E-E0F2-412C-A1BF-32309FABEFCF}"/>
              </a:ext>
            </a:extLst>
          </p:cNvPr>
          <p:cNvSpPr txBox="1"/>
          <p:nvPr/>
        </p:nvSpPr>
        <p:spPr>
          <a:xfrm>
            <a:off x="6482660" y="4827551"/>
            <a:ext cx="334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Inhibits aldosterone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F7A2D0-7B58-46D2-AE89-191C27CA05C7}"/>
              </a:ext>
            </a:extLst>
          </p:cNvPr>
          <p:cNvSpPr/>
          <p:nvPr/>
        </p:nvSpPr>
        <p:spPr>
          <a:xfrm>
            <a:off x="4525228" y="5550080"/>
            <a:ext cx="2843867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2C97CD-CBC0-46DA-B7FF-AC58E33F6F4E}"/>
              </a:ext>
            </a:extLst>
          </p:cNvPr>
          <p:cNvSpPr txBox="1"/>
          <p:nvPr/>
        </p:nvSpPr>
        <p:spPr>
          <a:xfrm>
            <a:off x="4525228" y="5550080"/>
            <a:ext cx="2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Increased Na</a:t>
            </a:r>
            <a:r>
              <a:rPr lang="en-US" baseline="30000" dirty="0"/>
              <a:t>+</a:t>
            </a:r>
            <a:r>
              <a:rPr lang="en-US" dirty="0"/>
              <a:t> excretion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BA320E0-1461-42D4-9573-1BF9D02D96A4}"/>
              </a:ext>
            </a:extLst>
          </p:cNvPr>
          <p:cNvSpPr/>
          <p:nvPr/>
        </p:nvSpPr>
        <p:spPr>
          <a:xfrm>
            <a:off x="5850687" y="1884040"/>
            <a:ext cx="192947" cy="25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C3300F1-0085-40BA-BFC4-568CAD20EBEF}"/>
              </a:ext>
            </a:extLst>
          </p:cNvPr>
          <p:cNvSpPr/>
          <p:nvPr/>
        </p:nvSpPr>
        <p:spPr>
          <a:xfrm>
            <a:off x="3697671" y="4477945"/>
            <a:ext cx="192947" cy="25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36D80AB-A2B0-4C70-B6C8-988851E2F13B}"/>
              </a:ext>
            </a:extLst>
          </p:cNvPr>
          <p:cNvSpPr/>
          <p:nvPr/>
        </p:nvSpPr>
        <p:spPr>
          <a:xfrm>
            <a:off x="8058233" y="4474475"/>
            <a:ext cx="192947" cy="25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0D500A8-63B8-4093-96AB-E224D158E35F}"/>
              </a:ext>
            </a:extLst>
          </p:cNvPr>
          <p:cNvSpPr/>
          <p:nvPr/>
        </p:nvSpPr>
        <p:spPr>
          <a:xfrm rot="2846624">
            <a:off x="3979210" y="3234540"/>
            <a:ext cx="224059" cy="832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F5D6C25-B7D8-4F1E-80BA-A351DC81FB1E}"/>
              </a:ext>
            </a:extLst>
          </p:cNvPr>
          <p:cNvSpPr/>
          <p:nvPr/>
        </p:nvSpPr>
        <p:spPr>
          <a:xfrm rot="18753376" flipH="1">
            <a:off x="3979458" y="5144656"/>
            <a:ext cx="223562" cy="771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8D0D68C-055E-4CD6-ACAE-58A2E3871458}"/>
              </a:ext>
            </a:extLst>
          </p:cNvPr>
          <p:cNvSpPr/>
          <p:nvPr/>
        </p:nvSpPr>
        <p:spPr>
          <a:xfrm>
            <a:off x="4540889" y="2168818"/>
            <a:ext cx="2843867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FD8658-B61C-4CD1-950E-15FE251F049C}"/>
              </a:ext>
            </a:extLst>
          </p:cNvPr>
          <p:cNvSpPr txBox="1"/>
          <p:nvPr/>
        </p:nvSpPr>
        <p:spPr>
          <a:xfrm>
            <a:off x="4540888" y="2152263"/>
            <a:ext cx="2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Distension of cardiac atria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BCCB859-EF4F-45A6-B30C-E0F74B8023C4}"/>
              </a:ext>
            </a:extLst>
          </p:cNvPr>
          <p:cNvSpPr/>
          <p:nvPr/>
        </p:nvSpPr>
        <p:spPr>
          <a:xfrm>
            <a:off x="5850687" y="2569976"/>
            <a:ext cx="192947" cy="25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DABB2B-B93C-4BAA-BCD1-9B61F89AE53F}"/>
              </a:ext>
            </a:extLst>
          </p:cNvPr>
          <p:cNvCxnSpPr>
            <a:cxnSpLocks/>
          </p:cNvCxnSpPr>
          <p:nvPr/>
        </p:nvCxnSpPr>
        <p:spPr>
          <a:xfrm flipV="1">
            <a:off x="4817906" y="1297578"/>
            <a:ext cx="0" cy="212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56B40F2-C70D-4BE9-A727-EC2C79FAD912}"/>
              </a:ext>
            </a:extLst>
          </p:cNvPr>
          <p:cNvSpPr/>
          <p:nvPr/>
        </p:nvSpPr>
        <p:spPr>
          <a:xfrm rot="18753376" flipH="1">
            <a:off x="7696089" y="3243753"/>
            <a:ext cx="224059" cy="832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1DCA2D2-C620-47FF-A819-DC1024AC95F2}"/>
              </a:ext>
            </a:extLst>
          </p:cNvPr>
          <p:cNvSpPr/>
          <p:nvPr/>
        </p:nvSpPr>
        <p:spPr>
          <a:xfrm rot="2846624">
            <a:off x="7696338" y="5154385"/>
            <a:ext cx="223562" cy="771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1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272087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Transport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24BC85-7551-4724-AE67-BDE33344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16756"/>
              </p:ext>
            </p:extLst>
          </p:nvPr>
        </p:nvGraphicFramePr>
        <p:xfrm>
          <a:off x="218114" y="1233358"/>
          <a:ext cx="11727809" cy="470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873288879"/>
                    </a:ext>
                  </a:extLst>
                </a:gridCol>
                <a:gridCol w="2004969">
                  <a:extLst>
                    <a:ext uri="{9D8B030D-6E8A-4147-A177-3AD203B41FA5}">
                      <a16:colId xmlns:a16="http://schemas.microsoft.com/office/drawing/2014/main" val="908402728"/>
                    </a:ext>
                  </a:extLst>
                </a:gridCol>
                <a:gridCol w="2072081">
                  <a:extLst>
                    <a:ext uri="{9D8B030D-6E8A-4147-A177-3AD203B41FA5}">
                      <a16:colId xmlns:a16="http://schemas.microsoft.com/office/drawing/2014/main" val="3306797210"/>
                    </a:ext>
                  </a:extLst>
                </a:gridCol>
                <a:gridCol w="1912689">
                  <a:extLst>
                    <a:ext uri="{9D8B030D-6E8A-4147-A177-3AD203B41FA5}">
                      <a16:colId xmlns:a16="http://schemas.microsoft.com/office/drawing/2014/main" val="2156264708"/>
                    </a:ext>
                  </a:extLst>
                </a:gridCol>
                <a:gridCol w="2382474">
                  <a:extLst>
                    <a:ext uri="{9D8B030D-6E8A-4147-A177-3AD203B41FA5}">
                      <a16:colId xmlns:a16="http://schemas.microsoft.com/office/drawing/2014/main" val="179619924"/>
                    </a:ext>
                  </a:extLst>
                </a:gridCol>
                <a:gridCol w="1770077">
                  <a:extLst>
                    <a:ext uri="{9D8B030D-6E8A-4147-A177-3AD203B41FA5}">
                      <a16:colId xmlns:a16="http://schemas.microsoft.com/office/drawing/2014/main" val="3058147461"/>
                    </a:ext>
                  </a:extLst>
                </a:gridCol>
              </a:tblGrid>
              <a:tr h="78430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Proximal Tubule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Descending Limb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Ascending Limb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Distal Tubule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Collecting 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82545"/>
                  </a:ext>
                </a:extLst>
              </a:tr>
              <a:tr h="7843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Reabsorption of everything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Water reabsorption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Ion reabsorption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Ion reabsorption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Fine tuning (water and Na)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211"/>
                  </a:ext>
                </a:extLst>
              </a:tr>
              <a:tr h="7843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92D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304413"/>
                  </a:ext>
                </a:extLst>
              </a:tr>
              <a:tr h="7843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Yes (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b="0" baseline="300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b="0" dirty="0"/>
                        <a:t>, Cl</a:t>
                      </a:r>
                      <a:r>
                        <a:rPr lang="en-US" b="0" baseline="30000" dirty="0"/>
                        <a:t>-</a:t>
                      </a:r>
                      <a:r>
                        <a:rPr lang="en-US" b="0" dirty="0"/>
                        <a:t>, K</a:t>
                      </a:r>
                      <a:r>
                        <a:rPr lang="en-US" b="0" baseline="30000" dirty="0"/>
                        <a:t>+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Minimal (Na</a:t>
                      </a:r>
                      <a:r>
                        <a:rPr lang="en-US" b="0" baseline="30000" dirty="0"/>
                        <a:t>+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Yes (Na</a:t>
                      </a:r>
                      <a:r>
                        <a:rPr lang="en-US" b="0" baseline="30000" dirty="0"/>
                        <a:t>+</a:t>
                      </a:r>
                      <a:r>
                        <a:rPr lang="en-US" b="0" dirty="0"/>
                        <a:t>, Cl</a:t>
                      </a:r>
                      <a:r>
                        <a:rPr lang="en-US" b="0" baseline="30000" dirty="0"/>
                        <a:t>-</a:t>
                      </a:r>
                      <a:r>
                        <a:rPr lang="en-US" b="0" dirty="0"/>
                        <a:t>, K</a:t>
                      </a:r>
                      <a:r>
                        <a:rPr lang="en-US" b="0" baseline="30000" dirty="0"/>
                        <a:t>+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Yes (Na</a:t>
                      </a:r>
                      <a:r>
                        <a:rPr lang="en-US" b="0" baseline="30000" dirty="0"/>
                        <a:t>+</a:t>
                      </a:r>
                      <a:r>
                        <a:rPr lang="en-US" b="0" dirty="0"/>
                        <a:t>, Cl</a:t>
                      </a:r>
                      <a:r>
                        <a:rPr lang="en-US" b="0" baseline="30000" dirty="0"/>
                        <a:t>-</a:t>
                      </a:r>
                      <a:r>
                        <a:rPr lang="en-US" b="0" dirty="0"/>
                        <a:t>, K</a:t>
                      </a:r>
                      <a:r>
                        <a:rPr lang="en-US" b="0" baseline="30000" dirty="0"/>
                        <a:t>+</a:t>
                      </a:r>
                      <a:r>
                        <a:rPr lang="en-US" b="0" baseline="0" dirty="0"/>
                        <a:t>,</a:t>
                      </a:r>
                      <a:r>
                        <a:rPr lang="en-US" b="0" baseline="30000" dirty="0"/>
                        <a:t> 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Ca</a:t>
                      </a:r>
                      <a:r>
                        <a:rPr lang="en-US" b="0" baseline="30000" dirty="0">
                          <a:solidFill>
                            <a:srgbClr val="FF0000"/>
                          </a:solidFill>
                        </a:rPr>
                        <a:t>2+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Yes (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b="0" baseline="300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999607"/>
                  </a:ext>
                </a:extLst>
              </a:tr>
              <a:tr h="7843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Paracellular 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472565"/>
                  </a:ext>
                </a:extLst>
              </a:tr>
              <a:tr h="7843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Hormone Regulation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Angiotensin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Aldosterone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rgbClr val="92D050"/>
                          </a:solidFill>
                        </a:rPr>
                        <a:t>ADH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5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69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Hormonal Regulation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2112BDF-1D7C-4CA8-8E90-4C85AA199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430022"/>
              </p:ext>
            </p:extLst>
          </p:nvPr>
        </p:nvGraphicFramePr>
        <p:xfrm>
          <a:off x="229403" y="1147313"/>
          <a:ext cx="11582296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905">
                  <a:extLst>
                    <a:ext uri="{9D8B030D-6E8A-4147-A177-3AD203B41FA5}">
                      <a16:colId xmlns:a16="http://schemas.microsoft.com/office/drawing/2014/main" val="1895403809"/>
                    </a:ext>
                  </a:extLst>
                </a:gridCol>
                <a:gridCol w="1735888">
                  <a:extLst>
                    <a:ext uri="{9D8B030D-6E8A-4147-A177-3AD203B41FA5}">
                      <a16:colId xmlns:a16="http://schemas.microsoft.com/office/drawing/2014/main" val="3460247640"/>
                    </a:ext>
                  </a:extLst>
                </a:gridCol>
                <a:gridCol w="1009291">
                  <a:extLst>
                    <a:ext uri="{9D8B030D-6E8A-4147-A177-3AD203B41FA5}">
                      <a16:colId xmlns:a16="http://schemas.microsoft.com/office/drawing/2014/main" val="530056999"/>
                    </a:ext>
                  </a:extLst>
                </a:gridCol>
                <a:gridCol w="2346385">
                  <a:extLst>
                    <a:ext uri="{9D8B030D-6E8A-4147-A177-3AD203B41FA5}">
                      <a16:colId xmlns:a16="http://schemas.microsoft.com/office/drawing/2014/main" val="2300770365"/>
                    </a:ext>
                  </a:extLst>
                </a:gridCol>
                <a:gridCol w="4211827">
                  <a:extLst>
                    <a:ext uri="{9D8B030D-6E8A-4147-A177-3AD203B41FA5}">
                      <a16:colId xmlns:a16="http://schemas.microsoft.com/office/drawing/2014/main" val="265573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Hormone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Made By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Hormone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Stimulus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Response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2936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Renin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Kidneys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Increased sodium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1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Angiotensin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Angiotensin Converting Enzyme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Peptide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Renin – released due to low sodium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Increase sodium reabsorption in proximal tubule:</a:t>
                      </a:r>
                    </a:p>
                    <a:p>
                      <a:pPr marL="569913" indent="-28575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Increase activity of Na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/H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exchanger and Na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/K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ATPase </a:t>
                      </a:r>
                    </a:p>
                    <a:p>
                      <a:pPr marL="569913" indent="-28575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Constrict afferent arteriole (decreasing GFR)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8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Aldosterone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Adrenal 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Angiotensin II and high K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Increase sodium reabsorption in collecting duct:</a:t>
                      </a:r>
                    </a:p>
                    <a:p>
                      <a:pPr marL="569913" indent="-28575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Increase Na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and K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channels in luminal membrane </a:t>
                      </a:r>
                    </a:p>
                    <a:p>
                      <a:pPr marL="569913" indent="-28575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Increase activity of Na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/K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ATPase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Atrial Natriuretic Peptide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Cardiac atrial cells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Peptide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Decrease sodium reabsorption:</a:t>
                      </a:r>
                    </a:p>
                    <a:p>
                      <a:pPr marL="569913" indent="-28575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Inhibit aldosterone secretion from adrenal glands</a:t>
                      </a:r>
                    </a:p>
                    <a:p>
                      <a:pPr marL="569913" indent="-28575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Dilates afferent arteriole (increasing GFR)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1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62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Tutorial (Feb 4</a:t>
            </a:r>
            <a:r>
              <a:rPr lang="en-CA" sz="4800" b="1" baseline="30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/>
              <a:t>Respiratory physiology!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8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3687"/>
          </a:xfrm>
        </p:spPr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What Questions Do You Have?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18100E-72EE-4A94-A570-57CCE6C92F9E}"/>
              </a:ext>
            </a:extLst>
          </p:cNvPr>
          <p:cNvSpPr txBox="1">
            <a:spLocks/>
          </p:cNvSpPr>
          <p:nvPr/>
        </p:nvSpPr>
        <p:spPr>
          <a:xfrm>
            <a:off x="1209675" y="3155078"/>
            <a:ext cx="9772650" cy="142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latin typeface="+mn-lt"/>
              </a:rPr>
              <a:t>You can ask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Owl forums</a:t>
            </a:r>
            <a:r>
              <a:rPr lang="en-CA" sz="3200" dirty="0">
                <a:latin typeface="+mn-lt"/>
              </a:rPr>
              <a:t> as well!</a:t>
            </a:r>
          </a:p>
          <a:p>
            <a:endParaRPr lang="en-CA" sz="3200" dirty="0">
              <a:latin typeface="+mn-lt"/>
            </a:endParaRPr>
          </a:p>
          <a:p>
            <a:r>
              <a:rPr lang="en-CA" sz="3200" dirty="0">
                <a:latin typeface="+mn-lt"/>
              </a:rPr>
              <a:t>Also anonymously ask questions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online </a:t>
            </a:r>
            <a:r>
              <a:rPr lang="en-CA" sz="3200" b="1" dirty="0" err="1">
                <a:solidFill>
                  <a:srgbClr val="4F2270"/>
                </a:solidFill>
                <a:latin typeface="+mn-lt"/>
              </a:rPr>
              <a:t>dropbox</a:t>
            </a:r>
            <a:r>
              <a:rPr lang="en-CA" sz="3200" dirty="0">
                <a:latin typeface="+mn-lt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2838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Review from last week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1134188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Sandra’s GFR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6508B1-791B-453D-953D-6CACDCB98A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2792" y="1333851"/>
          <a:ext cx="6646416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89">
                  <a:extLst>
                    <a:ext uri="{9D8B030D-6E8A-4147-A177-3AD203B41FA5}">
                      <a16:colId xmlns:a16="http://schemas.microsoft.com/office/drawing/2014/main" val="2391826840"/>
                    </a:ext>
                  </a:extLst>
                </a:gridCol>
                <a:gridCol w="3329127">
                  <a:extLst>
                    <a:ext uri="{9D8B030D-6E8A-4147-A177-3AD203B41FA5}">
                      <a16:colId xmlns:a16="http://schemas.microsoft.com/office/drawing/2014/main" val="234197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8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15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plasma</a:t>
                      </a:r>
                      <a:r>
                        <a:rPr lang="en-CA" sz="1800" kern="1200" dirty="0">
                          <a:effectLst/>
                        </a:rPr>
                        <a:t> = 20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0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urine</a:t>
                      </a:r>
                      <a:r>
                        <a:rPr lang="en-CA" sz="1800" kern="1200" dirty="0">
                          <a:effectLst/>
                        </a:rPr>
                        <a:t> = 15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680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Urine volume = 2.5 L/day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74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3D4D18-CAFB-4431-9AD4-C2A346664B46}"/>
              </a:ext>
            </a:extLst>
          </p:cNvPr>
          <p:cNvSpPr txBox="1"/>
          <p:nvPr/>
        </p:nvSpPr>
        <p:spPr>
          <a:xfrm>
            <a:off x="1905740" y="3720243"/>
            <a:ext cx="862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GFR</a:t>
            </a:r>
            <a:r>
              <a:rPr lang="en-CA" i="1" dirty="0"/>
              <a:t> = [creatinine]</a:t>
            </a:r>
            <a:r>
              <a:rPr lang="en-CA" i="1" baseline="-25000" dirty="0"/>
              <a:t>urine</a:t>
            </a:r>
            <a:r>
              <a:rPr lang="en-CA" i="1" dirty="0"/>
              <a:t> * total urine volume/[creatinine]</a:t>
            </a:r>
            <a:r>
              <a:rPr lang="en-CA" i="1" baseline="-25000" dirty="0"/>
              <a:t>plasma</a:t>
            </a:r>
            <a:endParaRPr lang="en-US" baseline="-25000" dirty="0"/>
          </a:p>
          <a:p>
            <a:r>
              <a:rPr lang="en-CA" b="1" i="1" dirty="0"/>
              <a:t>GFR </a:t>
            </a:r>
            <a:r>
              <a:rPr lang="en-CA" i="1" dirty="0"/>
              <a:t>= (120 mg/L * 2.5 L/day)/ 2 mg/L = </a:t>
            </a:r>
            <a:r>
              <a:rPr lang="en-CA" i="1" dirty="0">
                <a:solidFill>
                  <a:srgbClr val="FF0000"/>
                </a:solidFill>
              </a:rPr>
              <a:t>150 L/day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8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11341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filtered load of sodium</a:t>
            </a:r>
            <a:endParaRPr lang="en-CA" sz="40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6508B1-791B-453D-953D-6CACDCB98A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2792" y="1333851"/>
          <a:ext cx="6646416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89">
                  <a:extLst>
                    <a:ext uri="{9D8B030D-6E8A-4147-A177-3AD203B41FA5}">
                      <a16:colId xmlns:a16="http://schemas.microsoft.com/office/drawing/2014/main" val="2391826840"/>
                    </a:ext>
                  </a:extLst>
                </a:gridCol>
                <a:gridCol w="3329127">
                  <a:extLst>
                    <a:ext uri="{9D8B030D-6E8A-4147-A177-3AD203B41FA5}">
                      <a16:colId xmlns:a16="http://schemas.microsoft.com/office/drawing/2014/main" val="234197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8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15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plasma</a:t>
                      </a:r>
                      <a:r>
                        <a:rPr lang="en-CA" sz="1800" kern="1200" dirty="0">
                          <a:effectLst/>
                        </a:rPr>
                        <a:t> = 20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0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urine</a:t>
                      </a:r>
                      <a:r>
                        <a:rPr lang="en-CA" sz="1800" kern="1200" dirty="0">
                          <a:effectLst/>
                        </a:rPr>
                        <a:t> = 15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680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Urine volume = 2.5 L/day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74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3D4D18-CAFB-4431-9AD4-C2A346664B46}"/>
              </a:ext>
            </a:extLst>
          </p:cNvPr>
          <p:cNvSpPr txBox="1"/>
          <p:nvPr/>
        </p:nvSpPr>
        <p:spPr>
          <a:xfrm>
            <a:off x="1905740" y="3720243"/>
            <a:ext cx="862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filtered load of sodium </a:t>
            </a:r>
            <a:r>
              <a:rPr lang="en-US" i="1" dirty="0"/>
              <a:t>= [Sodium]</a:t>
            </a:r>
            <a:r>
              <a:rPr lang="en-US" i="1" baseline="-25000" dirty="0"/>
              <a:t>plasma</a:t>
            </a:r>
            <a:r>
              <a:rPr lang="en-US" i="1" dirty="0"/>
              <a:t> * GFR</a:t>
            </a:r>
          </a:p>
          <a:p>
            <a:r>
              <a:rPr lang="en-US" b="1" i="1" dirty="0"/>
              <a:t>filtered load of sodium  </a:t>
            </a:r>
            <a:r>
              <a:rPr lang="en-US" i="1" dirty="0"/>
              <a:t>= 8 mg/L * 150 L/day = </a:t>
            </a:r>
            <a:r>
              <a:rPr lang="en-US" i="1" dirty="0">
                <a:solidFill>
                  <a:srgbClr val="FF0000"/>
                </a:solidFill>
              </a:rPr>
              <a:t>1200 mg/day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11341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filtered load of glucose</a:t>
            </a:r>
            <a:endParaRPr lang="en-CA" sz="40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6508B1-791B-453D-953D-6CACDCB98A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2792" y="1333851"/>
          <a:ext cx="6646416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89">
                  <a:extLst>
                    <a:ext uri="{9D8B030D-6E8A-4147-A177-3AD203B41FA5}">
                      <a16:colId xmlns:a16="http://schemas.microsoft.com/office/drawing/2014/main" val="2391826840"/>
                    </a:ext>
                  </a:extLst>
                </a:gridCol>
                <a:gridCol w="3329127">
                  <a:extLst>
                    <a:ext uri="{9D8B030D-6E8A-4147-A177-3AD203B41FA5}">
                      <a16:colId xmlns:a16="http://schemas.microsoft.com/office/drawing/2014/main" val="234197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8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15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plasma</a:t>
                      </a:r>
                      <a:r>
                        <a:rPr lang="en-CA" sz="1800" kern="1200" dirty="0">
                          <a:effectLst/>
                        </a:rPr>
                        <a:t> = 20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0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urine</a:t>
                      </a:r>
                      <a:r>
                        <a:rPr lang="en-CA" sz="1800" kern="1200" dirty="0">
                          <a:effectLst/>
                        </a:rPr>
                        <a:t> = 15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680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Urine volume = 2.5 L/day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74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3D4D18-CAFB-4431-9AD4-C2A346664B46}"/>
              </a:ext>
            </a:extLst>
          </p:cNvPr>
          <p:cNvSpPr txBox="1"/>
          <p:nvPr/>
        </p:nvSpPr>
        <p:spPr>
          <a:xfrm>
            <a:off x="1905740" y="3720243"/>
            <a:ext cx="862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filtered load of glucose  </a:t>
            </a:r>
            <a:r>
              <a:rPr lang="en-CA" i="1" dirty="0"/>
              <a:t>= [Glucose]</a:t>
            </a:r>
            <a:r>
              <a:rPr lang="en-CA" i="1" baseline="-25000" dirty="0"/>
              <a:t>plasma</a:t>
            </a:r>
            <a:r>
              <a:rPr lang="en-CA" i="1" dirty="0"/>
              <a:t> * GFR</a:t>
            </a:r>
            <a:endParaRPr lang="en-US" dirty="0"/>
          </a:p>
          <a:p>
            <a:r>
              <a:rPr lang="en-CA" b="1" i="1" dirty="0"/>
              <a:t>filtered load of glucose  </a:t>
            </a:r>
            <a:r>
              <a:rPr lang="en-CA" i="1" dirty="0"/>
              <a:t>= 15 mg/L * 150 L/day = </a:t>
            </a:r>
            <a:r>
              <a:rPr lang="en-CA" i="1" dirty="0">
                <a:solidFill>
                  <a:srgbClr val="FF0000"/>
                </a:solidFill>
              </a:rPr>
              <a:t>2250 mg/day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11341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filtered load of magnesium</a:t>
            </a:r>
            <a:endParaRPr lang="en-CA" sz="4000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6508B1-791B-453D-953D-6CACDCB98A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2792" y="1333851"/>
          <a:ext cx="6646416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89">
                  <a:extLst>
                    <a:ext uri="{9D8B030D-6E8A-4147-A177-3AD203B41FA5}">
                      <a16:colId xmlns:a16="http://schemas.microsoft.com/office/drawing/2014/main" val="2391826840"/>
                    </a:ext>
                  </a:extLst>
                </a:gridCol>
                <a:gridCol w="3329127">
                  <a:extLst>
                    <a:ext uri="{9D8B030D-6E8A-4147-A177-3AD203B41FA5}">
                      <a16:colId xmlns:a16="http://schemas.microsoft.com/office/drawing/2014/main" val="234197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8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plasma</a:t>
                      </a:r>
                      <a:r>
                        <a:rPr lang="en-US" sz="1800" kern="1200" dirty="0">
                          <a:effectLst/>
                        </a:rPr>
                        <a:t> = 15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plasma</a:t>
                      </a:r>
                      <a:r>
                        <a:rPr lang="en-CA" sz="1800" kern="1200" dirty="0">
                          <a:effectLst/>
                        </a:rPr>
                        <a:t> = 20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[Sodium]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[Potassium]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[Creatinine]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120 mg/L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[Glucose]</a:t>
                      </a:r>
                      <a:r>
                        <a:rPr lang="en-US" sz="1800" kern="1200" baseline="-25000" dirty="0">
                          <a:effectLst/>
                        </a:rPr>
                        <a:t>urine</a:t>
                      </a:r>
                      <a:r>
                        <a:rPr lang="en-US" sz="1800" kern="1200" dirty="0">
                          <a:effectLst/>
                        </a:rPr>
                        <a:t> = 0 mg/L</a:t>
                      </a:r>
                    </a:p>
                    <a:p>
                      <a:r>
                        <a:rPr lang="en-CA" sz="1800" kern="1200" dirty="0">
                          <a:effectLst/>
                        </a:rPr>
                        <a:t>[Magnesium]</a:t>
                      </a:r>
                      <a:r>
                        <a:rPr lang="en-CA" sz="1800" kern="1200" baseline="-25000" dirty="0">
                          <a:effectLst/>
                        </a:rPr>
                        <a:t>urine</a:t>
                      </a:r>
                      <a:r>
                        <a:rPr lang="en-CA" sz="1800" kern="1200" dirty="0">
                          <a:effectLst/>
                        </a:rPr>
                        <a:t> = 15 mg/L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680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effectLst/>
                        </a:rPr>
                        <a:t>Urine volume = 2.5 L/day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74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3D4D18-CAFB-4431-9AD4-C2A346664B46}"/>
              </a:ext>
            </a:extLst>
          </p:cNvPr>
          <p:cNvSpPr txBox="1"/>
          <p:nvPr/>
        </p:nvSpPr>
        <p:spPr>
          <a:xfrm>
            <a:off x="1905740" y="3720243"/>
            <a:ext cx="888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filtered load of magnesium</a:t>
            </a:r>
            <a:r>
              <a:rPr lang="en-US" b="1" dirty="0"/>
              <a:t> </a:t>
            </a:r>
            <a:r>
              <a:rPr lang="en-CA" i="1" dirty="0"/>
              <a:t>= [Magnesium]</a:t>
            </a:r>
            <a:r>
              <a:rPr lang="en-CA" i="1" baseline="-25000" dirty="0"/>
              <a:t>plasma</a:t>
            </a:r>
            <a:r>
              <a:rPr lang="en-CA" i="1" dirty="0"/>
              <a:t> * GFR </a:t>
            </a:r>
          </a:p>
          <a:p>
            <a:r>
              <a:rPr lang="en-CA" b="1" i="1" dirty="0"/>
              <a:t>filtered load of magnesium</a:t>
            </a:r>
            <a:r>
              <a:rPr lang="en-US" b="1" dirty="0"/>
              <a:t> </a:t>
            </a:r>
            <a:r>
              <a:rPr lang="en-CA" i="1" dirty="0"/>
              <a:t>= 20 mg/L * 150 L/day = </a:t>
            </a:r>
            <a:r>
              <a:rPr lang="en-CA" i="1" dirty="0">
                <a:solidFill>
                  <a:srgbClr val="FF0000"/>
                </a:solidFill>
              </a:rPr>
              <a:t>3000 mg/day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2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iologyClass" id="{7CFCF621-4751-448A-833E-E1064E57DA35}" vid="{78377000-374C-4815-9BE0-DAE063ECF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2384</Words>
  <Application>Microsoft Office PowerPoint</Application>
  <PresentationFormat>Widescreen</PresentationFormat>
  <Paragraphs>571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PowerPoint Presentation</vt:lpstr>
      <vt:lpstr>Tutorial 15 Sections 009/010</vt:lpstr>
      <vt:lpstr>Your TA reminding you…</vt:lpstr>
      <vt:lpstr>Today</vt:lpstr>
      <vt:lpstr>Review from last week</vt:lpstr>
      <vt:lpstr>Calculate Sandra’s GFR</vt:lpstr>
      <vt:lpstr>What is the filtered load of sodium</vt:lpstr>
      <vt:lpstr>What is the filtered load of glucose</vt:lpstr>
      <vt:lpstr>What is the filtered load of magnesium</vt:lpstr>
      <vt:lpstr>What is the renal handling for potassium</vt:lpstr>
      <vt:lpstr>Calculate the net filtration pressure if the forces are determined as the following</vt:lpstr>
      <vt:lpstr>Group Work</vt:lpstr>
      <vt:lpstr>Build A Concept Map</vt:lpstr>
      <vt:lpstr>Feedback Survey  https://uwo.eu.qualtrics.com/jfe/form/SV_4MCJLtiTiXtBUvr</vt:lpstr>
      <vt:lpstr>Learning Catalytic Question</vt:lpstr>
      <vt:lpstr>Transport Mechanisms</vt:lpstr>
      <vt:lpstr>Cells of the Tubule</vt:lpstr>
      <vt:lpstr>Cells of the Tubule</vt:lpstr>
      <vt:lpstr>Review of Transport Mechanisms</vt:lpstr>
      <vt:lpstr>Proximal Tubule</vt:lpstr>
      <vt:lpstr>Sodium Potassium Pump</vt:lpstr>
      <vt:lpstr>Reabsorbing Amino Acids</vt:lpstr>
      <vt:lpstr>Reabsorbing Glucose (100%)</vt:lpstr>
      <vt:lpstr>Reabsorbing Water</vt:lpstr>
      <vt:lpstr>Reabsorbing Ions and More Water</vt:lpstr>
      <vt:lpstr>Regulating pH of filtrate/urine</vt:lpstr>
      <vt:lpstr>PowerPoint Presentation</vt:lpstr>
      <vt:lpstr>RAAS</vt:lpstr>
      <vt:lpstr>Angiotensin II</vt:lpstr>
      <vt:lpstr>Renin</vt:lpstr>
      <vt:lpstr>Descending LOH</vt:lpstr>
      <vt:lpstr>Descending LOH</vt:lpstr>
      <vt:lpstr>Ascending LOH</vt:lpstr>
      <vt:lpstr>Ascending LOH</vt:lpstr>
      <vt:lpstr>Distal Convoluted Tubule</vt:lpstr>
      <vt:lpstr>Distal Convoluted Tubule</vt:lpstr>
      <vt:lpstr>Collecting Duct</vt:lpstr>
      <vt:lpstr>Collecting Duct</vt:lpstr>
      <vt:lpstr>Aldosterone</vt:lpstr>
      <vt:lpstr>Anti-Diuretic Hormone (aka Vasopressin)</vt:lpstr>
      <vt:lpstr>Anti-Diuretic Hormone (aka Vasopressin)</vt:lpstr>
      <vt:lpstr>Anti-Diuretic Hormone (aka Vasopressin)</vt:lpstr>
      <vt:lpstr>Atrial Natriuretic Peptide (ANP)</vt:lpstr>
      <vt:lpstr>Atrial Natriuretic Peptide (ANP)</vt:lpstr>
      <vt:lpstr>Summary of Transport</vt:lpstr>
      <vt:lpstr>Summary of Hormonal Regulation</vt:lpstr>
      <vt:lpstr>Next Tutorial (Feb 4th)</vt:lpstr>
      <vt:lpstr>What Questions Do You Have?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Greydon Gilmore</dc:creator>
  <cp:lastModifiedBy>Greydon Gilmore</cp:lastModifiedBy>
  <cp:revision>236</cp:revision>
  <dcterms:created xsi:type="dcterms:W3CDTF">2017-12-10T19:18:50Z</dcterms:created>
  <dcterms:modified xsi:type="dcterms:W3CDTF">2020-01-28T16:53:22Z</dcterms:modified>
</cp:coreProperties>
</file>