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354" r:id="rId4"/>
    <p:sldId id="352" r:id="rId5"/>
    <p:sldId id="362" r:id="rId6"/>
    <p:sldId id="367" r:id="rId7"/>
    <p:sldId id="355" r:id="rId8"/>
    <p:sldId id="353" r:id="rId9"/>
    <p:sldId id="356" r:id="rId10"/>
    <p:sldId id="359" r:id="rId11"/>
    <p:sldId id="360" r:id="rId12"/>
    <p:sldId id="369" r:id="rId13"/>
    <p:sldId id="363" r:id="rId14"/>
    <p:sldId id="364" r:id="rId15"/>
    <p:sldId id="365" r:id="rId16"/>
    <p:sldId id="366" r:id="rId17"/>
    <p:sldId id="361" r:id="rId18"/>
    <p:sldId id="35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683"/>
    <a:srgbClr val="807F83"/>
    <a:srgbClr val="3C1B71"/>
    <a:srgbClr val="DE3B3C"/>
    <a:srgbClr val="1573BD"/>
    <a:srgbClr val="F6AC41"/>
    <a:srgbClr val="ABC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4" autoAdjust="0"/>
    <p:restoredTop sz="78571" autoAdjust="0"/>
  </p:normalViewPr>
  <p:slideViewPr>
    <p:cSldViewPr snapToGrid="0" snapToObjects="1">
      <p:cViewPr varScale="1">
        <p:scale>
          <a:sx n="86" d="100"/>
          <a:sy n="86" d="100"/>
        </p:scale>
        <p:origin x="241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7E02-177F-1742-9B54-4359DFA80663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0D64E-5987-2D4B-9D87-3BA09D93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97568-298B-6740-9B9F-550E69FACD2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7D68-8AC4-0440-B1C1-67A64591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4A24-CCD4-E849-8882-22BD847D2D4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arsonmylabandmastering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4F2683"/>
                </a:solidFill>
              </a:rPr>
              <a:t>Success in Phys 2130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 to every class</a:t>
            </a:r>
          </a:p>
          <a:p>
            <a:r>
              <a:rPr lang="en-CA" dirty="0"/>
              <a:t>Take notes</a:t>
            </a:r>
          </a:p>
          <a:p>
            <a:r>
              <a:rPr lang="en-CA" dirty="0"/>
              <a:t>Plan your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Class is early so get to bed at a decent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Don’t procrastinate </a:t>
            </a:r>
          </a:p>
          <a:p>
            <a:r>
              <a:rPr lang="en-CA" dirty="0"/>
              <a:t>Make friends in the class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367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4F2683"/>
                </a:solidFill>
              </a:rPr>
              <a:t>Studying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Lower Quality</a:t>
            </a:r>
          </a:p>
          <a:p>
            <a:pPr lvl="1"/>
            <a:r>
              <a:rPr lang="en-CA" dirty="0"/>
              <a:t>Highlighting everything</a:t>
            </a:r>
          </a:p>
          <a:p>
            <a:pPr lvl="1"/>
            <a:r>
              <a:rPr lang="en-CA" dirty="0"/>
              <a:t>Reading notes over and over</a:t>
            </a:r>
          </a:p>
          <a:p>
            <a:pPr lvl="1"/>
            <a:r>
              <a:rPr lang="en-CA" dirty="0"/>
              <a:t>Write out notes over and over</a:t>
            </a:r>
          </a:p>
          <a:p>
            <a:pPr lvl="1"/>
            <a:r>
              <a:rPr lang="en-CA" dirty="0"/>
              <a:t>Taking too much time making your notes “beautiful”</a:t>
            </a:r>
          </a:p>
          <a:p>
            <a:r>
              <a:rPr lang="en-CA" dirty="0"/>
              <a:t>Higher Quality</a:t>
            </a:r>
          </a:p>
          <a:p>
            <a:pPr lvl="1"/>
            <a:r>
              <a:rPr lang="en-CA" dirty="0"/>
              <a:t>Recall lecture note material without your notes</a:t>
            </a:r>
          </a:p>
          <a:p>
            <a:pPr lvl="1"/>
            <a:r>
              <a:rPr lang="en-CA" dirty="0"/>
              <a:t>Review material right after class</a:t>
            </a:r>
          </a:p>
          <a:p>
            <a:pPr lvl="1"/>
            <a:r>
              <a:rPr lang="en-CA" dirty="0"/>
              <a:t>Study frequently in short time periods</a:t>
            </a:r>
          </a:p>
          <a:p>
            <a:pPr lvl="1"/>
            <a:r>
              <a:rPr lang="en-CA" dirty="0"/>
              <a:t>Teach your friends or parents a concept</a:t>
            </a:r>
          </a:p>
        </p:txBody>
      </p:sp>
    </p:spTree>
    <p:extLst>
      <p:ext uri="{BB962C8B-B14F-4D97-AF65-F5344CB8AC3E}">
        <p14:creationId xmlns:p14="http://schemas.microsoft.com/office/powerpoint/2010/main" val="156031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4F2683"/>
                </a:solidFill>
              </a:rPr>
              <a:t>Learning Catalytic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Login to Learning </a:t>
            </a:r>
            <a:r>
              <a:rPr lang="en-CA"/>
              <a:t>Catalytics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US" u="sng" dirty="0">
                <a:hlinkClick r:id="rId2"/>
              </a:rPr>
              <a:t>www.pearsonmylabandmastering.com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232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4F2683"/>
                </a:solidFill>
              </a:rPr>
              <a:t>The Cell: Overview of Structures/Organelles (p.9)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51" y="1600200"/>
            <a:ext cx="7062231" cy="335433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1AF825-C176-4DBF-9F2B-3A1E514B21FF}"/>
              </a:ext>
            </a:extLst>
          </p:cNvPr>
          <p:cNvCxnSpPr/>
          <p:nvPr/>
        </p:nvCxnSpPr>
        <p:spPr>
          <a:xfrm>
            <a:off x="4638907" y="3969834"/>
            <a:ext cx="17284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5BCECB-4EE7-4E41-9942-5B8D67652684}"/>
              </a:ext>
            </a:extLst>
          </p:cNvPr>
          <p:cNvSpPr txBox="1"/>
          <p:nvPr/>
        </p:nvSpPr>
        <p:spPr>
          <a:xfrm>
            <a:off x="6367346" y="378516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Cytoskeleton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E15BA5-F7D8-45BC-84B2-FD0A10CA9F25}"/>
              </a:ext>
            </a:extLst>
          </p:cNvPr>
          <p:cNvCxnSpPr>
            <a:cxnSpLocks/>
          </p:cNvCxnSpPr>
          <p:nvPr/>
        </p:nvCxnSpPr>
        <p:spPr>
          <a:xfrm flipV="1">
            <a:off x="5503126" y="2709746"/>
            <a:ext cx="864220" cy="7099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940058-079A-4AA4-A9DB-6B516D8DEFAA}"/>
              </a:ext>
            </a:extLst>
          </p:cNvPr>
          <p:cNvSpPr txBox="1"/>
          <p:nvPr/>
        </p:nvSpPr>
        <p:spPr>
          <a:xfrm>
            <a:off x="6367346" y="2507012"/>
            <a:ext cx="112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Lysosome</a:t>
            </a:r>
          </a:p>
        </p:txBody>
      </p:sp>
    </p:spTree>
    <p:extLst>
      <p:ext uri="{BB962C8B-B14F-4D97-AF65-F5344CB8AC3E}">
        <p14:creationId xmlns:p14="http://schemas.microsoft.com/office/powerpoint/2010/main" val="37031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4F2683"/>
                </a:solidFill>
              </a:rPr>
              <a:t>Functions of organelles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b="1" dirty="0">
                <a:solidFill>
                  <a:srgbClr val="807F83"/>
                </a:solidFill>
              </a:rPr>
              <a:t>Centrioles</a:t>
            </a:r>
          </a:p>
          <a:p>
            <a:pPr lvl="1"/>
            <a:r>
              <a:rPr lang="en-CA" b="1" dirty="0">
                <a:solidFill>
                  <a:srgbClr val="807F83"/>
                </a:solidFill>
              </a:rPr>
              <a:t>Aid in cell division, in animals, by formation of spindle fibers that separate chromosomes during mitosis</a:t>
            </a:r>
          </a:p>
          <a:p>
            <a:r>
              <a:rPr lang="en-CA" b="1" dirty="0">
                <a:solidFill>
                  <a:srgbClr val="807F83"/>
                </a:solidFill>
              </a:rPr>
              <a:t>Mitochondria</a:t>
            </a:r>
          </a:p>
          <a:p>
            <a:pPr lvl="1"/>
            <a:r>
              <a:rPr lang="en-CA" b="1" dirty="0">
                <a:solidFill>
                  <a:srgbClr val="807F83"/>
                </a:solidFill>
              </a:rPr>
              <a:t>Supply the cell with energy in the form of ATP</a:t>
            </a:r>
          </a:p>
          <a:p>
            <a:r>
              <a:rPr lang="en-CA" b="1" dirty="0">
                <a:solidFill>
                  <a:srgbClr val="807F83"/>
                </a:solidFill>
              </a:rPr>
              <a:t>Nucleus</a:t>
            </a:r>
          </a:p>
          <a:p>
            <a:pPr lvl="1"/>
            <a:r>
              <a:rPr lang="en-CA" b="1" dirty="0">
                <a:solidFill>
                  <a:srgbClr val="807F83"/>
                </a:solidFill>
              </a:rPr>
              <a:t>Contains majority of cells genetic material</a:t>
            </a:r>
          </a:p>
          <a:p>
            <a:r>
              <a:rPr lang="en-CA" b="1" dirty="0">
                <a:solidFill>
                  <a:srgbClr val="807F83"/>
                </a:solidFill>
              </a:rPr>
              <a:t>Plasma Membrane</a:t>
            </a:r>
          </a:p>
          <a:p>
            <a:pPr lvl="1"/>
            <a:r>
              <a:rPr lang="en-CA" b="1" dirty="0">
                <a:solidFill>
                  <a:srgbClr val="807F83"/>
                </a:solidFill>
              </a:rPr>
              <a:t>Protect the cell from its surroundings</a:t>
            </a:r>
          </a:p>
          <a:p>
            <a:pPr lvl="1"/>
            <a:r>
              <a:rPr lang="en-CA" b="1" dirty="0">
                <a:solidFill>
                  <a:srgbClr val="807F83"/>
                </a:solidFill>
              </a:rPr>
              <a:t>Composed of a phospholipid bilayer with embedded proteins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5572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4F2683"/>
                </a:solidFill>
              </a:rPr>
              <a:t>Functions of organelles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b="1" dirty="0">
                <a:solidFill>
                  <a:srgbClr val="807F83"/>
                </a:solidFill>
              </a:rPr>
              <a:t>Smooth Endoplasmic Reticulum</a:t>
            </a:r>
          </a:p>
          <a:p>
            <a:pPr lvl="1"/>
            <a:r>
              <a:rPr lang="en-CA" b="1" dirty="0">
                <a:solidFill>
                  <a:srgbClr val="807F83"/>
                </a:solidFill>
              </a:rPr>
              <a:t>Manufacturing of lipid (fat) molecules</a:t>
            </a:r>
          </a:p>
          <a:p>
            <a:r>
              <a:rPr lang="en-CA" b="1" dirty="0">
                <a:solidFill>
                  <a:srgbClr val="807F83"/>
                </a:solidFill>
              </a:rPr>
              <a:t>Rough Endoplasmic Reticulum</a:t>
            </a:r>
          </a:p>
          <a:p>
            <a:pPr lvl="1"/>
            <a:r>
              <a:rPr lang="en-CA" b="1" dirty="0">
                <a:solidFill>
                  <a:srgbClr val="807F83"/>
                </a:solidFill>
              </a:rPr>
              <a:t>Rough due to ribosomes being dispersed throughout the membrane to help in the production, folding and transportation of proteins</a:t>
            </a:r>
          </a:p>
          <a:p>
            <a:r>
              <a:rPr lang="en-CA" b="1" dirty="0">
                <a:solidFill>
                  <a:srgbClr val="807F83"/>
                </a:solidFill>
              </a:rPr>
              <a:t>Golgi Apparatus</a:t>
            </a:r>
          </a:p>
          <a:p>
            <a:pPr lvl="1"/>
            <a:r>
              <a:rPr lang="en-CA" b="1" dirty="0">
                <a:solidFill>
                  <a:srgbClr val="807F83"/>
                </a:solidFill>
              </a:rPr>
              <a:t>Modify, sort and pack macromolecules (mostly proteins coming from the Rough ER)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825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4F2683"/>
                </a:solidFill>
              </a:rPr>
              <a:t>Functions of organelles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solidFill>
                  <a:srgbClr val="807F83"/>
                </a:solidFill>
              </a:rPr>
              <a:t>Lysosome</a:t>
            </a:r>
          </a:p>
          <a:p>
            <a:pPr lvl="1"/>
            <a:r>
              <a:rPr lang="en-CA" b="1" dirty="0">
                <a:solidFill>
                  <a:srgbClr val="807F83"/>
                </a:solidFill>
              </a:rPr>
              <a:t>Houses enzymes for digestion and waste removal</a:t>
            </a:r>
          </a:p>
          <a:p>
            <a:r>
              <a:rPr lang="en-CA" b="1" dirty="0">
                <a:solidFill>
                  <a:srgbClr val="807F83"/>
                </a:solidFill>
              </a:rPr>
              <a:t>Cytoskeleton</a:t>
            </a:r>
          </a:p>
          <a:p>
            <a:pPr lvl="1"/>
            <a:r>
              <a:rPr lang="en-CA" b="1" dirty="0">
                <a:solidFill>
                  <a:srgbClr val="807F83"/>
                </a:solidFill>
              </a:rPr>
              <a:t>Composed filaments and tubules, extending from plasma membrane to nucleus</a:t>
            </a:r>
          </a:p>
          <a:p>
            <a:pPr lvl="1"/>
            <a:r>
              <a:rPr lang="en-CA" b="1" dirty="0">
                <a:solidFill>
                  <a:srgbClr val="807F83"/>
                </a:solidFill>
              </a:rPr>
              <a:t>Provides the cell shape and protects it from damage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4138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4F2683"/>
                </a:solidFill>
              </a:rPr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Excitable Cell 1 (Sept 7th)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Homeostasis and Body Fluid Compartments</a:t>
            </a:r>
          </a:p>
          <a:p>
            <a:r>
              <a:rPr lang="en-CA" dirty="0"/>
              <a:t>Excitable Cell 2 (Sept 12th)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The Interaction of the Cell with its Environment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4558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You can ask in the forums as well!!</a:t>
            </a:r>
          </a:p>
        </p:txBody>
      </p:sp>
    </p:spTree>
    <p:extLst>
      <p:ext uri="{BB962C8B-B14F-4D97-AF65-F5344CB8AC3E}">
        <p14:creationId xmlns:p14="http://schemas.microsoft.com/office/powerpoint/2010/main" val="3887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926" y="1451014"/>
            <a:ext cx="8005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b="1" dirty="0">
                <a:solidFill>
                  <a:srgbClr val="4F2683"/>
                </a:solidFill>
                <a:latin typeface="+mj-lt"/>
                <a:cs typeface="Arial" panose="020B0604020202020204" pitchFamily="34" charset="0"/>
              </a:rPr>
              <a:t>Tutorial 1</a:t>
            </a:r>
          </a:p>
          <a:p>
            <a:pPr algn="ctr"/>
            <a:r>
              <a:rPr lang="en-CA" sz="5400" b="1" dirty="0">
                <a:solidFill>
                  <a:srgbClr val="4F2683"/>
                </a:solidFill>
                <a:latin typeface="+mj-lt"/>
                <a:cs typeface="Arial" panose="020B0604020202020204" pitchFamily="34" charset="0"/>
              </a:rPr>
              <a:t>Sections 009/010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031051" y="3646674"/>
            <a:ext cx="8005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800" dirty="0"/>
              <a:t>TA: </a:t>
            </a:r>
            <a:r>
              <a:rPr lang="en-CA" sz="2800" dirty="0" err="1"/>
              <a:t>Greydon</a:t>
            </a:r>
            <a:r>
              <a:rPr lang="en-CA" sz="2800" dirty="0"/>
              <a:t> Gilmore</a:t>
            </a:r>
          </a:p>
          <a:p>
            <a:pPr algn="r"/>
            <a:r>
              <a:rPr lang="en-CA" sz="2800" dirty="0"/>
              <a:t>Physiology 2130</a:t>
            </a:r>
          </a:p>
          <a:p>
            <a:pPr algn="r"/>
            <a:r>
              <a:rPr lang="en-CA" sz="2800" dirty="0">
                <a:cs typeface="Arial Unicode MS"/>
              </a:rPr>
              <a:t>Sept 12</a:t>
            </a:r>
            <a:r>
              <a:rPr lang="en-CA" sz="2800" baseline="30000" dirty="0">
                <a:cs typeface="Arial Unicode MS"/>
              </a:rPr>
              <a:t>th</a:t>
            </a:r>
            <a:r>
              <a:rPr lang="en-CA" sz="2800" dirty="0">
                <a:cs typeface="Arial Unicode MS"/>
              </a:rPr>
              <a:t>, 2017</a:t>
            </a:r>
            <a:endParaRPr lang="en-US" sz="2800" dirty="0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0504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4F2683"/>
                </a:solidFill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Course Review and Tutorial Details</a:t>
            </a:r>
          </a:p>
          <a:p>
            <a:r>
              <a:rPr lang="en-CA" dirty="0"/>
              <a:t>Study Tips 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582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3C1B71"/>
                </a:solidFill>
                <a:cs typeface="Arial Unicode MS"/>
              </a:rPr>
              <a:t>Ice Breaker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cs typeface="Arial" panose="020B0604020202020204" pitchFamily="34" charset="0"/>
              </a:rPr>
              <a:t>Name</a:t>
            </a:r>
          </a:p>
          <a:p>
            <a:r>
              <a:rPr lang="en-US" sz="3600" dirty="0">
                <a:cs typeface="Arial" panose="020B0604020202020204" pitchFamily="34" charset="0"/>
              </a:rPr>
              <a:t>Department</a:t>
            </a:r>
          </a:p>
          <a:p>
            <a:r>
              <a:rPr lang="en-US" sz="3600" dirty="0">
                <a:cs typeface="Arial" panose="020B0604020202020204" pitchFamily="34" charset="0"/>
              </a:rPr>
              <a:t>Where you are from</a:t>
            </a:r>
          </a:p>
          <a:p>
            <a:r>
              <a:rPr lang="en-US" sz="3600" dirty="0">
                <a:cs typeface="Arial" panose="020B0604020202020204" pitchFamily="34" charset="0"/>
              </a:rPr>
              <a:t>Write any trepidations you have about this course</a:t>
            </a:r>
          </a:p>
          <a:p>
            <a:pPr lvl="1"/>
            <a:r>
              <a:rPr lang="en-US" sz="3200" dirty="0">
                <a:cs typeface="Arial" panose="020B0604020202020204" pitchFamily="34" charset="0"/>
              </a:rPr>
              <a:t>Anything that is worrying you right now about the course</a:t>
            </a:r>
          </a:p>
          <a:p>
            <a:pPr algn="ctr"/>
            <a:endParaRPr lang="en-CA" b="1" dirty="0">
              <a:solidFill>
                <a:srgbClr val="807F83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133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F2683"/>
                </a:solidFill>
              </a:rPr>
              <a:t>Deep Brain Stimulation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53" y="1262719"/>
            <a:ext cx="5384094" cy="4662625"/>
          </a:xfrm>
        </p:spPr>
      </p:pic>
    </p:spTree>
    <p:extLst>
      <p:ext uri="{BB962C8B-B14F-4D97-AF65-F5344CB8AC3E}">
        <p14:creationId xmlns:p14="http://schemas.microsoft.com/office/powerpoint/2010/main" val="230859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F2683"/>
                </a:solidFill>
              </a:rPr>
              <a:t>Deep Brain Stimulation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BB6731-E72E-48A4-B19F-2ECEFBEF8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5662"/>
            <a:ext cx="8229600" cy="3282943"/>
          </a:xfrm>
        </p:spPr>
      </p:pic>
    </p:spTree>
    <p:extLst>
      <p:ext uri="{BB962C8B-B14F-4D97-AF65-F5344CB8AC3E}">
        <p14:creationId xmlns:p14="http://schemas.microsoft.com/office/powerpoint/2010/main" val="401845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4F2683"/>
                </a:solidFill>
              </a:rPr>
              <a:t>Course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6 Assignments (6%)</a:t>
            </a:r>
          </a:p>
          <a:p>
            <a:r>
              <a:rPr lang="en-CA" dirty="0"/>
              <a:t>4 Quizzes (4%)</a:t>
            </a:r>
          </a:p>
          <a:p>
            <a:r>
              <a:rPr lang="en-CA" dirty="0"/>
              <a:t>Midterm 1 (15%)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Friday Nov 10</a:t>
            </a:r>
            <a:r>
              <a:rPr lang="en-CA" baseline="30000" dirty="0"/>
              <a:t>th</a:t>
            </a:r>
            <a:r>
              <a:rPr lang="en-CA" dirty="0"/>
              <a:t> at 6:00pm (1 hour), 30-35 multiple choice questions</a:t>
            </a:r>
          </a:p>
          <a:p>
            <a:r>
              <a:rPr lang="en-CA" dirty="0"/>
              <a:t>Midterm 2 (15%)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December Exam Period (Dec 10</a:t>
            </a:r>
            <a:r>
              <a:rPr lang="en-CA" baseline="30000" dirty="0"/>
              <a:t>th</a:t>
            </a:r>
            <a:r>
              <a:rPr lang="en-CA" dirty="0"/>
              <a:t> – 21</a:t>
            </a:r>
            <a:r>
              <a:rPr lang="en-CA" baseline="30000" dirty="0"/>
              <a:t>st</a:t>
            </a:r>
            <a:r>
              <a:rPr lang="en-CA" dirty="0"/>
              <a:t>) (1 hour), 30-35 multiple choice questions</a:t>
            </a:r>
          </a:p>
          <a:p>
            <a:r>
              <a:rPr lang="en-CA" dirty="0"/>
              <a:t>Midterm 3 (15%)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Friday March 2</a:t>
            </a:r>
            <a:r>
              <a:rPr lang="en-CA" baseline="30000" dirty="0"/>
              <a:t>nd</a:t>
            </a:r>
            <a:r>
              <a:rPr lang="en-CA" dirty="0"/>
              <a:t> at 6:00pm (1 hour), 30-35 multiple choice questions</a:t>
            </a:r>
          </a:p>
          <a:p>
            <a:r>
              <a:rPr lang="en-CA" dirty="0"/>
              <a:t>Final Exam (40%)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April Exam Period (April 14</a:t>
            </a:r>
            <a:r>
              <a:rPr lang="en-CA" baseline="30000" dirty="0"/>
              <a:t>th</a:t>
            </a:r>
            <a:r>
              <a:rPr lang="en-CA" dirty="0"/>
              <a:t> – 30</a:t>
            </a:r>
            <a:r>
              <a:rPr lang="en-CA" baseline="30000" dirty="0"/>
              <a:t>th</a:t>
            </a:r>
            <a:r>
              <a:rPr lang="en-CA" dirty="0"/>
              <a:t>) (3 hours)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75-80 multiple </a:t>
            </a:r>
            <a:r>
              <a:rPr lang="fr-FR" dirty="0" err="1"/>
              <a:t>choice</a:t>
            </a:r>
            <a:r>
              <a:rPr lang="fr-FR" dirty="0"/>
              <a:t> questions (CUMULATIVE, focus on last quarter) </a:t>
            </a:r>
          </a:p>
          <a:p>
            <a:r>
              <a:rPr lang="en-CA" dirty="0"/>
              <a:t>Tutorials Attendance and learning catalytic questions (5%)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22 tutorial sessions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088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C1B71"/>
                </a:solidFill>
                <a:cs typeface="Arial Unicode MS"/>
              </a:rPr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Office: University Hospital, Room BLL-250</a:t>
            </a: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Phone: 519-685-8500 </a:t>
            </a:r>
            <a:r>
              <a:rPr lang="en-US" dirty="0" err="1">
                <a:cs typeface="Arial" panose="020B0604020202020204" pitchFamily="34" charset="0"/>
              </a:rPr>
              <a:t>ext</a:t>
            </a:r>
            <a:r>
              <a:rPr lang="en-US" dirty="0">
                <a:cs typeface="Arial" panose="020B0604020202020204" pitchFamily="34" charset="0"/>
              </a:rPr>
              <a:t> 76708</a:t>
            </a: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Email: greydon.gilmore@gmail.com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4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4F2683"/>
                </a:solidFill>
              </a:rPr>
              <a:t>Tutorial FAQs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Bring your workbook to complete skipped exercises</a:t>
            </a:r>
          </a:p>
          <a:p>
            <a:r>
              <a:rPr lang="en-CA" dirty="0"/>
              <a:t>Both lecture and tutorial questions can be asked in the forums</a:t>
            </a:r>
          </a:p>
          <a:p>
            <a:r>
              <a:rPr lang="en-CA" dirty="0"/>
              <a:t>E-mail (greydon.gilmore@gmail.com) if necessary with course code (Phys 2130) in subject area </a:t>
            </a:r>
          </a:p>
          <a:p>
            <a:r>
              <a:rPr lang="en-CA" dirty="0"/>
              <a:t>All questions (forums/e-mail) will be responded to within 48 hours</a:t>
            </a:r>
          </a:p>
          <a:p>
            <a:r>
              <a:rPr lang="en-CA" dirty="0"/>
              <a:t>Attendance: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Sign in every week for marks!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May attend different tutorial if needed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Contact Dr. Woods (awall4@uwo.ca) with valid excuse/documentation if you can’t make any tutorial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47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27916</TotalTime>
  <Words>576</Words>
  <Application>Microsoft Office PowerPoint</Application>
  <PresentationFormat>On-screen Show (4:3)</PresentationFormat>
  <Paragraphs>102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Unicode MS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Today</vt:lpstr>
      <vt:lpstr>Ice Breaker</vt:lpstr>
      <vt:lpstr>Deep Brain Stimulation</vt:lpstr>
      <vt:lpstr>Deep Brain Stimulation</vt:lpstr>
      <vt:lpstr>Course Breakdown</vt:lpstr>
      <vt:lpstr>Contact</vt:lpstr>
      <vt:lpstr>Tutorial FAQs</vt:lpstr>
      <vt:lpstr>Success in Phys 2130</vt:lpstr>
      <vt:lpstr>Studying Tips</vt:lpstr>
      <vt:lpstr>Learning Catalytic Question</vt:lpstr>
      <vt:lpstr>The Cell: Overview of Structures/Organelles (p.9)</vt:lpstr>
      <vt:lpstr>Functions of organelles</vt:lpstr>
      <vt:lpstr>Functions of organelles</vt:lpstr>
      <vt:lpstr>Functions of organelles</vt:lpstr>
      <vt:lpstr>Next Week</vt:lpstr>
      <vt:lpstr>Questions?</vt:lpstr>
    </vt:vector>
  </TitlesOfParts>
  <Company>UWO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lastModifiedBy>Greydon Gilmore</cp:lastModifiedBy>
  <cp:revision>244</cp:revision>
  <cp:lastPrinted>2012-01-12T15:01:17Z</cp:lastPrinted>
  <dcterms:created xsi:type="dcterms:W3CDTF">2011-12-23T15:22:14Z</dcterms:created>
  <dcterms:modified xsi:type="dcterms:W3CDTF">2017-09-12T17:01:31Z</dcterms:modified>
</cp:coreProperties>
</file>