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Funtastic" charset="1" panose="00000000000000000000"/>
      <p:regular r:id="rId29"/>
    </p:embeddedFont>
    <p:embeddedFont>
      <p:font typeface="Quicksand 1 Bold" charset="1" panose="00000800000000000000"/>
      <p:regular r:id="rId30"/>
    </p:embeddedFont>
    <p:embeddedFont>
      <p:font typeface="Quicksand 2" charset="1" panose="00000000000000000000"/>
      <p:regular r:id="rId31"/>
    </p:embeddedFont>
    <p:embeddedFont>
      <p:font typeface="Quicksand 2 Bold" charset="1" panose="00000000000000000000"/>
      <p:regular r:id="rId32"/>
    </p:embeddedFont>
    <p:embeddedFont>
      <p:font typeface="Open Sans" charset="1" panose="020B0606030504020204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40.png" Type="http://schemas.openxmlformats.org/officeDocument/2006/relationships/image"/><Relationship Id="rId5" Target="../media/image4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4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4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4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4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4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4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48.png" Type="http://schemas.openxmlformats.org/officeDocument/2006/relationships/image"/><Relationship Id="rId5" Target="../media/image49.png" Type="http://schemas.openxmlformats.org/officeDocument/2006/relationships/image"/><Relationship Id="rId6" Target="../media/image50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51.png" Type="http://schemas.openxmlformats.org/officeDocument/2006/relationships/image"/><Relationship Id="rId5" Target="../media/image5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3.png" Type="http://schemas.openxmlformats.org/officeDocument/2006/relationships/image"/><Relationship Id="rId3" Target="../media/image54.svg" Type="http://schemas.openxmlformats.org/officeDocument/2006/relationships/image"/><Relationship Id="rId4" Target="../media/image55.png" Type="http://schemas.openxmlformats.org/officeDocument/2006/relationships/image"/><Relationship Id="rId5" Target="../media/image56.svg" Type="http://schemas.openxmlformats.org/officeDocument/2006/relationships/image"/><Relationship Id="rId6" Target="../media/image57.png" Type="http://schemas.openxmlformats.org/officeDocument/2006/relationships/image"/><Relationship Id="rId7" Target="../media/image58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59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60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6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5.png" Type="http://schemas.openxmlformats.org/officeDocument/2006/relationships/image"/><Relationship Id="rId5" Target="../media/image3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818572" y="7387989"/>
            <a:ext cx="10235249" cy="3033356"/>
          </a:xfrm>
          <a:custGeom>
            <a:avLst/>
            <a:gdLst/>
            <a:ahLst/>
            <a:cxnLst/>
            <a:rect r="r" b="b" t="t" l="l"/>
            <a:pathLst>
              <a:path h="3033356" w="10235249">
                <a:moveTo>
                  <a:pt x="0" y="0"/>
                </a:moveTo>
                <a:lnTo>
                  <a:pt x="10235249" y="0"/>
                </a:lnTo>
                <a:lnTo>
                  <a:pt x="10235249" y="3033356"/>
                </a:lnTo>
                <a:lnTo>
                  <a:pt x="0" y="30333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true" flipV="true" rot="5400000">
            <a:off x="11781522" y="4057219"/>
            <a:ext cx="11068699" cy="2193615"/>
          </a:xfrm>
          <a:custGeom>
            <a:avLst/>
            <a:gdLst/>
            <a:ahLst/>
            <a:cxnLst/>
            <a:rect r="r" b="b" t="t" l="l"/>
            <a:pathLst>
              <a:path h="2193615" w="11068699">
                <a:moveTo>
                  <a:pt x="11068699" y="2193615"/>
                </a:moveTo>
                <a:lnTo>
                  <a:pt x="0" y="2193615"/>
                </a:lnTo>
                <a:lnTo>
                  <a:pt x="0" y="0"/>
                </a:lnTo>
                <a:lnTo>
                  <a:pt x="11068699" y="0"/>
                </a:lnTo>
                <a:lnTo>
                  <a:pt x="11068699" y="219361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7284453" y="8396013"/>
            <a:ext cx="11068699" cy="2193615"/>
          </a:xfrm>
          <a:custGeom>
            <a:avLst/>
            <a:gdLst/>
            <a:ahLst/>
            <a:cxnLst/>
            <a:rect r="r" b="b" t="t" l="l"/>
            <a:pathLst>
              <a:path h="2193615" w="11068699">
                <a:moveTo>
                  <a:pt x="0" y="0"/>
                </a:moveTo>
                <a:lnTo>
                  <a:pt x="11068699" y="0"/>
                </a:lnTo>
                <a:lnTo>
                  <a:pt x="11068699" y="2193615"/>
                </a:lnTo>
                <a:lnTo>
                  <a:pt x="0" y="21936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-10800000">
            <a:off x="8492714" y="-800194"/>
            <a:ext cx="10235249" cy="3033356"/>
          </a:xfrm>
          <a:custGeom>
            <a:avLst/>
            <a:gdLst/>
            <a:ahLst/>
            <a:cxnLst/>
            <a:rect r="r" b="b" t="t" l="l"/>
            <a:pathLst>
              <a:path h="3033356" w="10235249">
                <a:moveTo>
                  <a:pt x="0" y="0"/>
                </a:moveTo>
                <a:lnTo>
                  <a:pt x="10235250" y="0"/>
                </a:lnTo>
                <a:lnTo>
                  <a:pt x="10235250" y="3033356"/>
                </a:lnTo>
                <a:lnTo>
                  <a:pt x="0" y="30333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868204" y="1620693"/>
            <a:ext cx="551591" cy="492295"/>
          </a:xfrm>
          <a:custGeom>
            <a:avLst/>
            <a:gdLst/>
            <a:ahLst/>
            <a:cxnLst/>
            <a:rect r="r" b="b" t="t" l="l"/>
            <a:pathLst>
              <a:path h="492295" w="551591">
                <a:moveTo>
                  <a:pt x="0" y="0"/>
                </a:moveTo>
                <a:lnTo>
                  <a:pt x="551592" y="0"/>
                </a:lnTo>
                <a:lnTo>
                  <a:pt x="551592" y="492295"/>
                </a:lnTo>
                <a:lnTo>
                  <a:pt x="0" y="49229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299642" y="7078004"/>
            <a:ext cx="2464099" cy="2414817"/>
          </a:xfrm>
          <a:custGeom>
            <a:avLst/>
            <a:gdLst/>
            <a:ahLst/>
            <a:cxnLst/>
            <a:rect r="r" b="b" t="t" l="l"/>
            <a:pathLst>
              <a:path h="2414817" w="2464099">
                <a:moveTo>
                  <a:pt x="0" y="0"/>
                </a:moveTo>
                <a:lnTo>
                  <a:pt x="2464099" y="0"/>
                </a:lnTo>
                <a:lnTo>
                  <a:pt x="2464099" y="2414817"/>
                </a:lnTo>
                <a:lnTo>
                  <a:pt x="0" y="241481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11526" y="7078004"/>
            <a:ext cx="2222715" cy="1930983"/>
          </a:xfrm>
          <a:custGeom>
            <a:avLst/>
            <a:gdLst/>
            <a:ahLst/>
            <a:cxnLst/>
            <a:rect r="r" b="b" t="t" l="l"/>
            <a:pathLst>
              <a:path h="1930983" w="2222715">
                <a:moveTo>
                  <a:pt x="0" y="0"/>
                </a:moveTo>
                <a:lnTo>
                  <a:pt x="2222715" y="0"/>
                </a:lnTo>
                <a:lnTo>
                  <a:pt x="2222715" y="1930983"/>
                </a:lnTo>
                <a:lnTo>
                  <a:pt x="0" y="1930983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728059" y="497256"/>
            <a:ext cx="2387456" cy="2536474"/>
          </a:xfrm>
          <a:custGeom>
            <a:avLst/>
            <a:gdLst/>
            <a:ahLst/>
            <a:cxnLst/>
            <a:rect r="r" b="b" t="t" l="l"/>
            <a:pathLst>
              <a:path h="2536474" w="2387456">
                <a:moveTo>
                  <a:pt x="0" y="0"/>
                </a:moveTo>
                <a:lnTo>
                  <a:pt x="2387456" y="0"/>
                </a:lnTo>
                <a:lnTo>
                  <a:pt x="2387456" y="2536474"/>
                </a:lnTo>
                <a:lnTo>
                  <a:pt x="0" y="253647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AutoShape 10" id="10"/>
          <p:cNvSpPr/>
          <p:nvPr/>
        </p:nvSpPr>
        <p:spPr>
          <a:xfrm>
            <a:off x="6696408" y="8372201"/>
            <a:ext cx="4869297" cy="0"/>
          </a:xfrm>
          <a:prstGeom prst="line">
            <a:avLst/>
          </a:prstGeom>
          <a:ln cap="rnd" w="47625">
            <a:solidFill>
              <a:srgbClr val="000000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611526" y="426656"/>
            <a:ext cx="4923318" cy="1622225"/>
          </a:xfrm>
          <a:custGeom>
            <a:avLst/>
            <a:gdLst/>
            <a:ahLst/>
            <a:cxnLst/>
            <a:rect r="r" b="b" t="t" l="l"/>
            <a:pathLst>
              <a:path h="1622225" w="4923318">
                <a:moveTo>
                  <a:pt x="0" y="0"/>
                </a:moveTo>
                <a:lnTo>
                  <a:pt x="4923318" y="0"/>
                </a:lnTo>
                <a:lnTo>
                  <a:pt x="4923318" y="1622225"/>
                </a:lnTo>
                <a:lnTo>
                  <a:pt x="0" y="162222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1065" t="-1184" r="0" b="-1184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257777" y="3186163"/>
            <a:ext cx="11772446" cy="1882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480"/>
              </a:lnSpc>
              <a:spcBef>
                <a:spcPct val="0"/>
              </a:spcBef>
            </a:pPr>
            <a:r>
              <a:rPr lang="en-US" sz="12000">
                <a:solidFill>
                  <a:srgbClr val="000000"/>
                </a:solidFill>
                <a:latin typeface="Funtastic"/>
                <a:ea typeface="Funtastic"/>
                <a:cs typeface="Funtastic"/>
                <a:sym typeface="Funtastic"/>
              </a:rPr>
              <a:t>PROYECTO II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369441" y="6528078"/>
            <a:ext cx="4997526" cy="1867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6"/>
              </a:lnSpc>
            </a:pPr>
            <a:r>
              <a:rPr lang="en-US" b="true" sz="2147" spc="212">
                <a:solidFill>
                  <a:srgbClr val="000000"/>
                </a:solidFill>
                <a:latin typeface="Quicksand 1 Bold"/>
                <a:ea typeface="Quicksand 1 Bold"/>
                <a:cs typeface="Quicksand 1 Bold"/>
                <a:sym typeface="Quicksand 1 Bold"/>
              </a:rPr>
              <a:t>INTEGRANTES:</a:t>
            </a:r>
          </a:p>
          <a:p>
            <a:pPr algn="ctr">
              <a:lnSpc>
                <a:spcPts val="3006"/>
              </a:lnSpc>
            </a:pPr>
            <a:r>
              <a:rPr lang="en-US" b="true" sz="2147" spc="212">
                <a:solidFill>
                  <a:srgbClr val="000000"/>
                </a:solidFill>
                <a:latin typeface="Quicksand 1 Bold"/>
                <a:ea typeface="Quicksand 1 Bold"/>
                <a:cs typeface="Quicksand 1 Bold"/>
                <a:sym typeface="Quicksand 1 Bold"/>
              </a:rPr>
              <a:t>CRISTOPER PARRA</a:t>
            </a:r>
          </a:p>
          <a:p>
            <a:pPr algn="ctr">
              <a:lnSpc>
                <a:spcPts val="3006"/>
              </a:lnSpc>
            </a:pPr>
            <a:r>
              <a:rPr lang="en-US" b="true" sz="2147" spc="212">
                <a:solidFill>
                  <a:srgbClr val="000000"/>
                </a:solidFill>
                <a:latin typeface="Quicksand 1 Bold"/>
                <a:ea typeface="Quicksand 1 Bold"/>
                <a:cs typeface="Quicksand 1 Bold"/>
                <a:sym typeface="Quicksand 1 Bold"/>
              </a:rPr>
              <a:t>GERLAC REYES</a:t>
            </a:r>
          </a:p>
          <a:p>
            <a:pPr algn="ctr">
              <a:lnSpc>
                <a:spcPts val="3006"/>
              </a:lnSpc>
            </a:pPr>
            <a:r>
              <a:rPr lang="en-US" b="true" sz="2147" spc="212">
                <a:solidFill>
                  <a:srgbClr val="000000"/>
                </a:solidFill>
                <a:latin typeface="Quicksand 1 Bold"/>
                <a:ea typeface="Quicksand 1 Bold"/>
                <a:cs typeface="Quicksand 1 Bold"/>
                <a:sym typeface="Quicksand 1 Bold"/>
              </a:rPr>
              <a:t>15 DE OCTUBRE DE 2025</a:t>
            </a:r>
          </a:p>
          <a:p>
            <a:pPr algn="ctr" marL="0" indent="0" lvl="0">
              <a:lnSpc>
                <a:spcPts val="3006"/>
              </a:lnSpc>
              <a:spcBef>
                <a:spcPct val="0"/>
              </a:spcBef>
            </a:pPr>
            <a:r>
              <a:rPr lang="en-US" b="true" sz="2147" spc="212">
                <a:solidFill>
                  <a:srgbClr val="000000"/>
                </a:solidFill>
                <a:latin typeface="Quicksand 1 Bold"/>
                <a:ea typeface="Quicksand 1 Bold"/>
                <a:cs typeface="Quicksand 1 Bold"/>
                <a:sym typeface="Quicksand 1 Bold"/>
              </a:rPr>
              <a:t>PROFESOR: GUIDO MELLADO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7885" y="-1585109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0" y="0"/>
                </a:moveTo>
                <a:lnTo>
                  <a:pt x="4714200" y="0"/>
                </a:lnTo>
                <a:lnTo>
                  <a:pt x="4714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50460" y="812612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0" y="0"/>
                </a:moveTo>
                <a:lnTo>
                  <a:pt x="4714200" y="0"/>
                </a:lnTo>
                <a:lnTo>
                  <a:pt x="4714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3079684" y="812612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4714200" y="0"/>
                </a:moveTo>
                <a:lnTo>
                  <a:pt x="0" y="0"/>
                </a:lnTo>
                <a:lnTo>
                  <a:pt x="0" y="4114800"/>
                </a:lnTo>
                <a:lnTo>
                  <a:pt x="4714200" y="4114800"/>
                </a:lnTo>
                <a:lnTo>
                  <a:pt x="4714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400000">
            <a:off x="15465492" y="-141520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47142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14200" y="0"/>
                </a:lnTo>
                <a:lnTo>
                  <a:pt x="47142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724178" y="2737749"/>
            <a:ext cx="11301259" cy="6145060"/>
          </a:xfrm>
          <a:custGeom>
            <a:avLst/>
            <a:gdLst/>
            <a:ahLst/>
            <a:cxnLst/>
            <a:rect r="r" b="b" t="t" l="l"/>
            <a:pathLst>
              <a:path h="6145060" w="11301259">
                <a:moveTo>
                  <a:pt x="0" y="0"/>
                </a:moveTo>
                <a:lnTo>
                  <a:pt x="11301259" y="0"/>
                </a:lnTo>
                <a:lnTo>
                  <a:pt x="11301259" y="6145059"/>
                </a:lnTo>
                <a:lnTo>
                  <a:pt x="0" y="61450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60902" y="243546"/>
            <a:ext cx="14300159" cy="2053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49"/>
              </a:lnSpc>
            </a:pPr>
            <a:r>
              <a:rPr lang="en-US" sz="1806" b="true">
                <a:solidFill>
                  <a:srgbClr val="000000"/>
                </a:solidFill>
                <a:latin typeface="Quicksand 2 Bold"/>
                <a:ea typeface="Quicksand 2 Bold"/>
                <a:cs typeface="Quicksand 2 Bold"/>
                <a:sym typeface="Quicksand 2 Bold"/>
              </a:rPr>
              <a:t>Pestaña Pedido:</a:t>
            </a:r>
          </a:p>
          <a:p>
            <a:pPr algn="just" marL="390128" indent="-195064" lvl="1">
              <a:lnSpc>
                <a:spcPts val="2349"/>
              </a:lnSpc>
              <a:buFont typeface="Arial"/>
              <a:buChar char="•"/>
            </a:pPr>
            <a:r>
              <a:rPr lang="en-US" sz="1806">
                <a:solidFill>
                  <a:srgbClr val="000000"/>
                </a:solidFill>
                <a:latin typeface="Quicksand 2"/>
                <a:ea typeface="Quicksand 2"/>
                <a:cs typeface="Quicksand 2"/>
                <a:sym typeface="Quicksand 2"/>
              </a:rPr>
              <a:t>configurar_pestana2 + tarjeta_click + cargar_tarjetas_pedido + generar_menus + eliminar_menu.</a:t>
            </a:r>
          </a:p>
          <a:p>
            <a:pPr algn="just" marL="390128" indent="-195064" lvl="1">
              <a:lnSpc>
                <a:spcPts val="2349"/>
              </a:lnSpc>
              <a:buFont typeface="Arial"/>
              <a:buChar char="•"/>
            </a:pPr>
            <a:r>
              <a:rPr lang="en-US" sz="1806">
                <a:solidFill>
                  <a:srgbClr val="000000"/>
                </a:solidFill>
                <a:latin typeface="Quicksand 2"/>
                <a:ea typeface="Quicksand 2"/>
                <a:cs typeface="Quicksand 2"/>
                <a:sym typeface="Quicksand 2"/>
              </a:rPr>
              <a:t>Se muestran los menús disponibles como tarjetas.</a:t>
            </a:r>
          </a:p>
          <a:p>
            <a:pPr algn="just" marL="390128" indent="-195064" lvl="1">
              <a:lnSpc>
                <a:spcPts val="2349"/>
              </a:lnSpc>
              <a:buFont typeface="Arial"/>
              <a:buChar char="•"/>
            </a:pPr>
            <a:r>
              <a:rPr lang="en-US" sz="1806">
                <a:solidFill>
                  <a:srgbClr val="000000"/>
                </a:solidFill>
                <a:latin typeface="Quicksand 2"/>
                <a:ea typeface="Quicksand 2"/>
                <a:cs typeface="Quicksand 2"/>
                <a:sym typeface="Quicksand 2"/>
              </a:rPr>
              <a:t>Al hacer click, se descuenta stock y se agrega al pedido.</a:t>
            </a:r>
          </a:p>
          <a:p>
            <a:pPr algn="just" marL="390128" indent="-195064" lvl="1">
              <a:lnSpc>
                <a:spcPts val="2349"/>
              </a:lnSpc>
              <a:buFont typeface="Arial"/>
              <a:buChar char="•"/>
            </a:pPr>
            <a:r>
              <a:rPr lang="en-US" sz="1806">
                <a:solidFill>
                  <a:srgbClr val="000000"/>
                </a:solidFill>
                <a:latin typeface="Quicksand 2"/>
                <a:ea typeface="Quicksand 2"/>
                <a:cs typeface="Quicksand 2"/>
                <a:sym typeface="Quicksand 2"/>
              </a:rPr>
              <a:t>Se puede eliminar un menú y devolver los ingredientes al stock.</a:t>
            </a:r>
          </a:p>
          <a:p>
            <a:pPr algn="just" marL="390128" indent="-195064" lvl="1">
              <a:lnSpc>
                <a:spcPts val="2349"/>
              </a:lnSpc>
              <a:buFont typeface="Arial"/>
              <a:buChar char="•"/>
            </a:pPr>
            <a:r>
              <a:rPr lang="en-US" sz="1806">
                <a:solidFill>
                  <a:srgbClr val="000000"/>
                </a:solidFill>
                <a:latin typeface="Quicksand 2"/>
                <a:ea typeface="Quicksand 2"/>
                <a:cs typeface="Quicksand 2"/>
                <a:sym typeface="Quicksand 2"/>
              </a:rPr>
              <a:t>Se actualiza el total y la tabla del pedido.</a:t>
            </a:r>
          </a:p>
          <a:p>
            <a:pPr algn="just">
              <a:lnSpc>
                <a:spcPts val="234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7885" y="-1585109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0" y="0"/>
                </a:moveTo>
                <a:lnTo>
                  <a:pt x="4714200" y="0"/>
                </a:lnTo>
                <a:lnTo>
                  <a:pt x="4714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50460" y="812612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0" y="0"/>
                </a:moveTo>
                <a:lnTo>
                  <a:pt x="4714200" y="0"/>
                </a:lnTo>
                <a:lnTo>
                  <a:pt x="4714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3079684" y="812612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4714200" y="0"/>
                </a:moveTo>
                <a:lnTo>
                  <a:pt x="0" y="0"/>
                </a:lnTo>
                <a:lnTo>
                  <a:pt x="0" y="4114800"/>
                </a:lnTo>
                <a:lnTo>
                  <a:pt x="4714200" y="4114800"/>
                </a:lnTo>
                <a:lnTo>
                  <a:pt x="4714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400000">
            <a:off x="15465492" y="-141520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47142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14200" y="0"/>
                </a:lnTo>
                <a:lnTo>
                  <a:pt x="47142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661313" y="122790"/>
            <a:ext cx="8965375" cy="6253349"/>
          </a:xfrm>
          <a:custGeom>
            <a:avLst/>
            <a:gdLst/>
            <a:ahLst/>
            <a:cxnLst/>
            <a:rect r="r" b="b" t="t" l="l"/>
            <a:pathLst>
              <a:path h="6253349" w="8965375">
                <a:moveTo>
                  <a:pt x="0" y="0"/>
                </a:moveTo>
                <a:lnTo>
                  <a:pt x="8965374" y="0"/>
                </a:lnTo>
                <a:lnTo>
                  <a:pt x="8965374" y="6253349"/>
                </a:lnTo>
                <a:lnTo>
                  <a:pt x="0" y="62533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793905" y="6567118"/>
            <a:ext cx="11301259" cy="3616403"/>
          </a:xfrm>
          <a:custGeom>
            <a:avLst/>
            <a:gdLst/>
            <a:ahLst/>
            <a:cxnLst/>
            <a:rect r="r" b="b" t="t" l="l"/>
            <a:pathLst>
              <a:path h="3616403" w="11301259">
                <a:moveTo>
                  <a:pt x="0" y="0"/>
                </a:moveTo>
                <a:lnTo>
                  <a:pt x="11301259" y="0"/>
                </a:lnTo>
                <a:lnTo>
                  <a:pt x="11301259" y="3616403"/>
                </a:lnTo>
                <a:lnTo>
                  <a:pt x="0" y="36164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7885" y="-1585109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0" y="0"/>
                </a:moveTo>
                <a:lnTo>
                  <a:pt x="4714200" y="0"/>
                </a:lnTo>
                <a:lnTo>
                  <a:pt x="4714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50460" y="812612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0" y="0"/>
                </a:moveTo>
                <a:lnTo>
                  <a:pt x="4714200" y="0"/>
                </a:lnTo>
                <a:lnTo>
                  <a:pt x="4714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3079684" y="812612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4714200" y="0"/>
                </a:moveTo>
                <a:lnTo>
                  <a:pt x="0" y="0"/>
                </a:lnTo>
                <a:lnTo>
                  <a:pt x="0" y="4114800"/>
                </a:lnTo>
                <a:lnTo>
                  <a:pt x="4714200" y="4114800"/>
                </a:lnTo>
                <a:lnTo>
                  <a:pt x="4714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400000">
            <a:off x="15465492" y="-141520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47142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14200" y="0"/>
                </a:lnTo>
                <a:lnTo>
                  <a:pt x="47142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128688" y="1260899"/>
            <a:ext cx="14321772" cy="6677526"/>
          </a:xfrm>
          <a:custGeom>
            <a:avLst/>
            <a:gdLst/>
            <a:ahLst/>
            <a:cxnLst/>
            <a:rect r="r" b="b" t="t" l="l"/>
            <a:pathLst>
              <a:path h="6677526" w="14321772">
                <a:moveTo>
                  <a:pt x="0" y="0"/>
                </a:moveTo>
                <a:lnTo>
                  <a:pt x="14321772" y="0"/>
                </a:lnTo>
                <a:lnTo>
                  <a:pt x="14321772" y="6677526"/>
                </a:lnTo>
                <a:lnTo>
                  <a:pt x="0" y="66775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7885" y="-1585109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0" y="0"/>
                </a:moveTo>
                <a:lnTo>
                  <a:pt x="4714200" y="0"/>
                </a:lnTo>
                <a:lnTo>
                  <a:pt x="4714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50460" y="812612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0" y="0"/>
                </a:moveTo>
                <a:lnTo>
                  <a:pt x="4714200" y="0"/>
                </a:lnTo>
                <a:lnTo>
                  <a:pt x="4714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3079684" y="812612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4714200" y="0"/>
                </a:moveTo>
                <a:lnTo>
                  <a:pt x="0" y="0"/>
                </a:lnTo>
                <a:lnTo>
                  <a:pt x="0" y="4114800"/>
                </a:lnTo>
                <a:lnTo>
                  <a:pt x="4714200" y="4114800"/>
                </a:lnTo>
                <a:lnTo>
                  <a:pt x="4714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400000">
            <a:off x="15465492" y="-141520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47142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14200" y="0"/>
                </a:lnTo>
                <a:lnTo>
                  <a:pt x="47142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500461" y="1028700"/>
            <a:ext cx="12876753" cy="6627236"/>
          </a:xfrm>
          <a:custGeom>
            <a:avLst/>
            <a:gdLst/>
            <a:ahLst/>
            <a:cxnLst/>
            <a:rect r="r" b="b" t="t" l="l"/>
            <a:pathLst>
              <a:path h="6627236" w="12876753">
                <a:moveTo>
                  <a:pt x="0" y="0"/>
                </a:moveTo>
                <a:lnTo>
                  <a:pt x="12876753" y="0"/>
                </a:lnTo>
                <a:lnTo>
                  <a:pt x="12876753" y="6627236"/>
                </a:lnTo>
                <a:lnTo>
                  <a:pt x="0" y="66272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7885" y="-1585109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0" y="0"/>
                </a:moveTo>
                <a:lnTo>
                  <a:pt x="4714200" y="0"/>
                </a:lnTo>
                <a:lnTo>
                  <a:pt x="4714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50460" y="812612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0" y="0"/>
                </a:moveTo>
                <a:lnTo>
                  <a:pt x="4714200" y="0"/>
                </a:lnTo>
                <a:lnTo>
                  <a:pt x="4714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3079684" y="812612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4714200" y="0"/>
                </a:moveTo>
                <a:lnTo>
                  <a:pt x="0" y="0"/>
                </a:lnTo>
                <a:lnTo>
                  <a:pt x="0" y="4114800"/>
                </a:lnTo>
                <a:lnTo>
                  <a:pt x="4714200" y="4114800"/>
                </a:lnTo>
                <a:lnTo>
                  <a:pt x="4714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400000">
            <a:off x="15465492" y="-141520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47142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14200" y="0"/>
                </a:lnTo>
                <a:lnTo>
                  <a:pt x="47142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030305" y="2999299"/>
            <a:ext cx="10227390" cy="5266800"/>
          </a:xfrm>
          <a:custGeom>
            <a:avLst/>
            <a:gdLst/>
            <a:ahLst/>
            <a:cxnLst/>
            <a:rect r="r" b="b" t="t" l="l"/>
            <a:pathLst>
              <a:path h="5266800" w="10227390">
                <a:moveTo>
                  <a:pt x="0" y="0"/>
                </a:moveTo>
                <a:lnTo>
                  <a:pt x="10227390" y="0"/>
                </a:lnTo>
                <a:lnTo>
                  <a:pt x="10227390" y="5266800"/>
                </a:lnTo>
                <a:lnTo>
                  <a:pt x="0" y="5266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60902" y="243546"/>
            <a:ext cx="14300159" cy="2053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49"/>
              </a:lnSpc>
            </a:pPr>
            <a:r>
              <a:rPr lang="en-US" sz="1806">
                <a:solidFill>
                  <a:srgbClr val="000000"/>
                </a:solidFill>
                <a:latin typeface="Quicksand 2"/>
                <a:ea typeface="Quicksand 2"/>
                <a:cs typeface="Quicksand 2"/>
                <a:sym typeface="Quicksand 2"/>
              </a:rPr>
              <a:t>P</a:t>
            </a:r>
            <a:r>
              <a:rPr lang="en-US" sz="1806" b="true">
                <a:solidFill>
                  <a:srgbClr val="000000"/>
                </a:solidFill>
                <a:latin typeface="Quicksand 2 Bold"/>
                <a:ea typeface="Quicksand 2 Bold"/>
                <a:cs typeface="Quicksand 2 Bold"/>
                <a:sym typeface="Quicksand 2 Bold"/>
              </a:rPr>
              <a:t>estaña Carta y Boleta</a:t>
            </a:r>
          </a:p>
          <a:p>
            <a:pPr algn="just">
              <a:lnSpc>
                <a:spcPts val="2349"/>
              </a:lnSpc>
            </a:pPr>
            <a:r>
              <a:rPr lang="en-US" sz="1806">
                <a:solidFill>
                  <a:srgbClr val="000000"/>
                </a:solidFill>
                <a:latin typeface="Quicksand 2"/>
                <a:ea typeface="Quicksand 2"/>
                <a:cs typeface="Quicksand 2"/>
                <a:sym typeface="Quicksand 2"/>
              </a:rPr>
              <a:t>_configurar_pestana_crear_menu + generar_y_mostrar_carta_pdf</a:t>
            </a:r>
          </a:p>
          <a:p>
            <a:pPr algn="just">
              <a:lnSpc>
                <a:spcPts val="2349"/>
              </a:lnSpc>
            </a:pPr>
            <a:r>
              <a:rPr lang="en-US" sz="1806">
                <a:solidFill>
                  <a:srgbClr val="000000"/>
                </a:solidFill>
                <a:latin typeface="Quicksand 2"/>
                <a:ea typeface="Quicksand 2"/>
                <a:cs typeface="Quicksand 2"/>
                <a:sym typeface="Quicksand 2"/>
              </a:rPr>
              <a:t>_configurar_pestana_ver_boleta + generar_boleta + mostrar_boleta</a:t>
            </a:r>
          </a:p>
          <a:p>
            <a:pPr algn="just">
              <a:lnSpc>
                <a:spcPts val="2349"/>
              </a:lnSpc>
            </a:pPr>
          </a:p>
          <a:p>
            <a:pPr algn="just" marL="390128" indent="-195064" lvl="1">
              <a:lnSpc>
                <a:spcPts val="2349"/>
              </a:lnSpc>
              <a:buFont typeface="Arial"/>
              <a:buChar char="•"/>
            </a:pPr>
            <a:r>
              <a:rPr lang="en-US" sz="1806">
                <a:solidFill>
                  <a:srgbClr val="000000"/>
                </a:solidFill>
                <a:latin typeface="Quicksand 2"/>
                <a:ea typeface="Quicksand 2"/>
                <a:cs typeface="Quicksand 2"/>
                <a:sym typeface="Quicksand 2"/>
              </a:rPr>
              <a:t>Genera un PDF de la carta o boleta.</a:t>
            </a:r>
          </a:p>
          <a:p>
            <a:pPr algn="just" marL="390128" indent="-195064" lvl="1">
              <a:lnSpc>
                <a:spcPts val="2349"/>
              </a:lnSpc>
              <a:buFont typeface="Arial"/>
              <a:buChar char="•"/>
            </a:pPr>
            <a:r>
              <a:rPr lang="en-US" sz="1806">
                <a:solidFill>
                  <a:srgbClr val="000000"/>
                </a:solidFill>
                <a:latin typeface="Quicksand 2"/>
                <a:ea typeface="Quicksand 2"/>
                <a:cs typeface="Quicksand 2"/>
                <a:sym typeface="Quicksand 2"/>
              </a:rPr>
              <a:t>Se visualiza en la app usando CTkPDFViewer.</a:t>
            </a:r>
          </a:p>
          <a:p>
            <a:pPr algn="just">
              <a:lnSpc>
                <a:spcPts val="2349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7885" y="-1585109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0" y="0"/>
                </a:moveTo>
                <a:lnTo>
                  <a:pt x="4714200" y="0"/>
                </a:lnTo>
                <a:lnTo>
                  <a:pt x="4714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50460" y="812612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0" y="0"/>
                </a:moveTo>
                <a:lnTo>
                  <a:pt x="4714200" y="0"/>
                </a:lnTo>
                <a:lnTo>
                  <a:pt x="4714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3079684" y="812612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4714200" y="0"/>
                </a:moveTo>
                <a:lnTo>
                  <a:pt x="0" y="0"/>
                </a:lnTo>
                <a:lnTo>
                  <a:pt x="0" y="4114800"/>
                </a:lnTo>
                <a:lnTo>
                  <a:pt x="4714200" y="4114800"/>
                </a:lnTo>
                <a:lnTo>
                  <a:pt x="4714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400000">
            <a:off x="15465492" y="-141520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47142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14200" y="0"/>
                </a:lnTo>
                <a:lnTo>
                  <a:pt x="47142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820740" y="1213300"/>
            <a:ext cx="12646521" cy="6567806"/>
          </a:xfrm>
          <a:custGeom>
            <a:avLst/>
            <a:gdLst/>
            <a:ahLst/>
            <a:cxnLst/>
            <a:rect r="r" b="b" t="t" l="l"/>
            <a:pathLst>
              <a:path h="6567806" w="12646521">
                <a:moveTo>
                  <a:pt x="0" y="0"/>
                </a:moveTo>
                <a:lnTo>
                  <a:pt x="12646520" y="0"/>
                </a:lnTo>
                <a:lnTo>
                  <a:pt x="12646520" y="6567806"/>
                </a:lnTo>
                <a:lnTo>
                  <a:pt x="0" y="65678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7885" y="-1585109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0" y="0"/>
                </a:moveTo>
                <a:lnTo>
                  <a:pt x="4714200" y="0"/>
                </a:lnTo>
                <a:lnTo>
                  <a:pt x="4714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50460" y="812612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0" y="0"/>
                </a:moveTo>
                <a:lnTo>
                  <a:pt x="4714200" y="0"/>
                </a:lnTo>
                <a:lnTo>
                  <a:pt x="4714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3079684" y="812612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4714200" y="0"/>
                </a:moveTo>
                <a:lnTo>
                  <a:pt x="0" y="0"/>
                </a:lnTo>
                <a:lnTo>
                  <a:pt x="0" y="4114800"/>
                </a:lnTo>
                <a:lnTo>
                  <a:pt x="4714200" y="4114800"/>
                </a:lnTo>
                <a:lnTo>
                  <a:pt x="4714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400000">
            <a:off x="15465492" y="-141520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47142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14200" y="0"/>
                </a:lnTo>
                <a:lnTo>
                  <a:pt x="47142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46315" y="1555839"/>
            <a:ext cx="12450758" cy="6131213"/>
          </a:xfrm>
          <a:custGeom>
            <a:avLst/>
            <a:gdLst/>
            <a:ahLst/>
            <a:cxnLst/>
            <a:rect r="r" b="b" t="t" l="l"/>
            <a:pathLst>
              <a:path h="6131213" w="12450758">
                <a:moveTo>
                  <a:pt x="0" y="0"/>
                </a:moveTo>
                <a:lnTo>
                  <a:pt x="12450758" y="0"/>
                </a:lnTo>
                <a:lnTo>
                  <a:pt x="12450758" y="6131213"/>
                </a:lnTo>
                <a:lnTo>
                  <a:pt x="0" y="61312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7885" y="-1585109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0" y="0"/>
                </a:moveTo>
                <a:lnTo>
                  <a:pt x="4714200" y="0"/>
                </a:lnTo>
                <a:lnTo>
                  <a:pt x="4714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50460" y="812612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0" y="0"/>
                </a:moveTo>
                <a:lnTo>
                  <a:pt x="4714200" y="0"/>
                </a:lnTo>
                <a:lnTo>
                  <a:pt x="4714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3079684" y="812612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4714200" y="0"/>
                </a:moveTo>
                <a:lnTo>
                  <a:pt x="0" y="0"/>
                </a:lnTo>
                <a:lnTo>
                  <a:pt x="0" y="4114800"/>
                </a:lnTo>
                <a:lnTo>
                  <a:pt x="4714200" y="4114800"/>
                </a:lnTo>
                <a:lnTo>
                  <a:pt x="4714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400000">
            <a:off x="15465492" y="-141520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47142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14200" y="0"/>
                </a:lnTo>
                <a:lnTo>
                  <a:pt x="47142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661468" y="1028700"/>
            <a:ext cx="11388571" cy="7217507"/>
          </a:xfrm>
          <a:custGeom>
            <a:avLst/>
            <a:gdLst/>
            <a:ahLst/>
            <a:cxnLst/>
            <a:rect r="r" b="b" t="t" l="l"/>
            <a:pathLst>
              <a:path h="7217507" w="11388571">
                <a:moveTo>
                  <a:pt x="0" y="0"/>
                </a:moveTo>
                <a:lnTo>
                  <a:pt x="11388571" y="0"/>
                </a:lnTo>
                <a:lnTo>
                  <a:pt x="11388571" y="7217507"/>
                </a:lnTo>
                <a:lnTo>
                  <a:pt x="0" y="72175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7885" y="-1585109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0" y="0"/>
                </a:moveTo>
                <a:lnTo>
                  <a:pt x="4714200" y="0"/>
                </a:lnTo>
                <a:lnTo>
                  <a:pt x="4714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50460" y="812612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0" y="0"/>
                </a:moveTo>
                <a:lnTo>
                  <a:pt x="4714200" y="0"/>
                </a:lnTo>
                <a:lnTo>
                  <a:pt x="4714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3079684" y="812612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4714200" y="0"/>
                </a:moveTo>
                <a:lnTo>
                  <a:pt x="0" y="0"/>
                </a:lnTo>
                <a:lnTo>
                  <a:pt x="0" y="4114800"/>
                </a:lnTo>
                <a:lnTo>
                  <a:pt x="4714200" y="4114800"/>
                </a:lnTo>
                <a:lnTo>
                  <a:pt x="4714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400000">
            <a:off x="15465492" y="-141520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47142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14200" y="0"/>
                </a:lnTo>
                <a:lnTo>
                  <a:pt x="47142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46315" y="4489779"/>
            <a:ext cx="11067655" cy="653721"/>
          </a:xfrm>
          <a:custGeom>
            <a:avLst/>
            <a:gdLst/>
            <a:ahLst/>
            <a:cxnLst/>
            <a:rect r="r" b="b" t="t" l="l"/>
            <a:pathLst>
              <a:path h="653721" w="11067655">
                <a:moveTo>
                  <a:pt x="0" y="0"/>
                </a:moveTo>
                <a:lnTo>
                  <a:pt x="11067656" y="0"/>
                </a:lnTo>
                <a:lnTo>
                  <a:pt x="11067656" y="653721"/>
                </a:lnTo>
                <a:lnTo>
                  <a:pt x="0" y="6537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946315" y="5733665"/>
            <a:ext cx="11301259" cy="2867694"/>
          </a:xfrm>
          <a:custGeom>
            <a:avLst/>
            <a:gdLst/>
            <a:ahLst/>
            <a:cxnLst/>
            <a:rect r="r" b="b" t="t" l="l"/>
            <a:pathLst>
              <a:path h="2867694" w="11301259">
                <a:moveTo>
                  <a:pt x="0" y="0"/>
                </a:moveTo>
                <a:lnTo>
                  <a:pt x="11301259" y="0"/>
                </a:lnTo>
                <a:lnTo>
                  <a:pt x="11301259" y="2867694"/>
                </a:lnTo>
                <a:lnTo>
                  <a:pt x="0" y="28676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260159" y="1833712"/>
            <a:ext cx="9763710" cy="1912992"/>
          </a:xfrm>
          <a:custGeom>
            <a:avLst/>
            <a:gdLst/>
            <a:ahLst/>
            <a:cxnLst/>
            <a:rect r="r" b="b" t="t" l="l"/>
            <a:pathLst>
              <a:path h="1912992" w="9763710">
                <a:moveTo>
                  <a:pt x="0" y="0"/>
                </a:moveTo>
                <a:lnTo>
                  <a:pt x="9763710" y="0"/>
                </a:lnTo>
                <a:lnTo>
                  <a:pt x="9763710" y="1912991"/>
                </a:lnTo>
                <a:lnTo>
                  <a:pt x="0" y="19129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660902" y="243546"/>
            <a:ext cx="14300159" cy="1167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49"/>
              </a:lnSpc>
            </a:pPr>
            <a:r>
              <a:rPr lang="en-US" sz="1806" b="true">
                <a:solidFill>
                  <a:srgbClr val="000000"/>
                </a:solidFill>
                <a:latin typeface="Quicksand 2 Bold"/>
                <a:ea typeface="Quicksand 2 Bold"/>
                <a:cs typeface="Quicksand 2 Bold"/>
                <a:sym typeface="Quicksand 2 Bold"/>
              </a:rPr>
              <a:t>Funciones auxiliares</a:t>
            </a:r>
          </a:p>
          <a:p>
            <a:pPr algn="just" marL="390128" indent="-195064" lvl="1">
              <a:lnSpc>
                <a:spcPts val="2349"/>
              </a:lnSpc>
              <a:buFont typeface="Arial"/>
              <a:buChar char="•"/>
            </a:pPr>
            <a:r>
              <a:rPr lang="en-US" sz="1806">
                <a:solidFill>
                  <a:srgbClr val="000000"/>
                </a:solidFill>
                <a:latin typeface="Quicksand 2"/>
                <a:ea typeface="Quicksand 2"/>
                <a:cs typeface="Quicksand 2"/>
                <a:sym typeface="Quicksand 2"/>
              </a:rPr>
              <a:t>normalizar_nombre, validar_nombre, validar_cantidad, cargar_icono_menu.</a:t>
            </a:r>
          </a:p>
          <a:p>
            <a:pPr algn="just" marL="390128" indent="-195064" lvl="1">
              <a:lnSpc>
                <a:spcPts val="2349"/>
              </a:lnSpc>
              <a:buFont typeface="Arial"/>
              <a:buChar char="•"/>
            </a:pPr>
            <a:r>
              <a:rPr lang="en-US" sz="1806">
                <a:solidFill>
                  <a:srgbClr val="000000"/>
                </a:solidFill>
                <a:latin typeface="Quicksand 2"/>
                <a:ea typeface="Quicksand 2"/>
                <a:cs typeface="Quicksand 2"/>
                <a:sym typeface="Quicksand 2"/>
              </a:rPr>
              <a:t>Funciones de validación, formato y carga de iconos para mantener consistencia de datos y UI.</a:t>
            </a:r>
          </a:p>
          <a:p>
            <a:pPr algn="just">
              <a:lnSpc>
                <a:spcPts val="2349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7885" y="-1585109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0" y="0"/>
                </a:moveTo>
                <a:lnTo>
                  <a:pt x="4714200" y="0"/>
                </a:lnTo>
                <a:lnTo>
                  <a:pt x="4714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50460" y="812612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0" y="0"/>
                </a:moveTo>
                <a:lnTo>
                  <a:pt x="4714200" y="0"/>
                </a:lnTo>
                <a:lnTo>
                  <a:pt x="4714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3079684" y="812612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4714200" y="0"/>
                </a:moveTo>
                <a:lnTo>
                  <a:pt x="0" y="0"/>
                </a:lnTo>
                <a:lnTo>
                  <a:pt x="0" y="4114800"/>
                </a:lnTo>
                <a:lnTo>
                  <a:pt x="4714200" y="4114800"/>
                </a:lnTo>
                <a:lnTo>
                  <a:pt x="4714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400000">
            <a:off x="15465492" y="-141520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47142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14200" y="0"/>
                </a:lnTo>
                <a:lnTo>
                  <a:pt x="47142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47324" y="1934188"/>
            <a:ext cx="6992962" cy="5856605"/>
          </a:xfrm>
          <a:custGeom>
            <a:avLst/>
            <a:gdLst/>
            <a:ahLst/>
            <a:cxnLst/>
            <a:rect r="r" b="b" t="t" l="l"/>
            <a:pathLst>
              <a:path h="5856605" w="6992962">
                <a:moveTo>
                  <a:pt x="0" y="0"/>
                </a:moveTo>
                <a:lnTo>
                  <a:pt x="6992962" y="0"/>
                </a:lnTo>
                <a:lnTo>
                  <a:pt x="6992962" y="5856606"/>
                </a:lnTo>
                <a:lnTo>
                  <a:pt x="0" y="58566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689191" y="1934188"/>
            <a:ext cx="7133401" cy="6027724"/>
          </a:xfrm>
          <a:custGeom>
            <a:avLst/>
            <a:gdLst/>
            <a:ahLst/>
            <a:cxnLst/>
            <a:rect r="r" b="b" t="t" l="l"/>
            <a:pathLst>
              <a:path h="6027724" w="7133401">
                <a:moveTo>
                  <a:pt x="0" y="0"/>
                </a:moveTo>
                <a:lnTo>
                  <a:pt x="7133401" y="0"/>
                </a:lnTo>
                <a:lnTo>
                  <a:pt x="7133401" y="6027724"/>
                </a:lnTo>
                <a:lnTo>
                  <a:pt x="0" y="60277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370912" y="434191"/>
            <a:ext cx="11546175" cy="1499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984"/>
              </a:lnSpc>
              <a:spcBef>
                <a:spcPct val="0"/>
              </a:spcBef>
            </a:pPr>
            <a:r>
              <a:rPr lang="en-US" sz="9600" spc="595">
                <a:solidFill>
                  <a:srgbClr val="000000"/>
                </a:solidFill>
                <a:latin typeface="Funtastic"/>
                <a:ea typeface="Funtastic"/>
                <a:cs typeface="Funtastic"/>
                <a:sym typeface="Funtastic"/>
              </a:rPr>
              <a:t> INTERFAZ VISUAL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515616" y="7923812"/>
            <a:ext cx="9053745" cy="23935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90"/>
              </a:lnSpc>
            </a:pPr>
            <a:r>
              <a:rPr lang="en-US" sz="22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Carga de ingredientes</a:t>
            </a:r>
          </a:p>
          <a:p>
            <a:pPr algn="ctr">
              <a:lnSpc>
                <a:spcPts val="3190"/>
              </a:lnSpc>
            </a:pPr>
            <a:r>
              <a:rPr lang="en-US" sz="22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lang="en-US" sz="22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ermite al usuario cargar ingredientes desde un archivo CSV.</a:t>
            </a:r>
          </a:p>
          <a:p>
            <a:pPr algn="ctr">
              <a:lnSpc>
                <a:spcPts val="3190"/>
              </a:lnSpc>
            </a:pPr>
            <a:r>
              <a:rPr lang="en-US" sz="22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Muestra los datos en una tabla (Treeview) para revisión.</a:t>
            </a:r>
          </a:p>
          <a:p>
            <a:pPr algn="ctr">
              <a:lnSpc>
                <a:spcPts val="3190"/>
              </a:lnSpc>
            </a:pPr>
            <a:r>
              <a:rPr lang="en-US" sz="227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Botón “Agregar al Stock” almacena los ingredientes en el inventario interno.</a:t>
            </a:r>
          </a:p>
          <a:p>
            <a:pPr algn="ctr">
              <a:lnSpc>
                <a:spcPts val="319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17928" y="7921697"/>
            <a:ext cx="4368536" cy="3079818"/>
          </a:xfrm>
          <a:custGeom>
            <a:avLst/>
            <a:gdLst/>
            <a:ahLst/>
            <a:cxnLst/>
            <a:rect r="r" b="b" t="t" l="l"/>
            <a:pathLst>
              <a:path h="3079818" w="4368536">
                <a:moveTo>
                  <a:pt x="0" y="0"/>
                </a:moveTo>
                <a:lnTo>
                  <a:pt x="4368536" y="0"/>
                </a:lnTo>
                <a:lnTo>
                  <a:pt x="4368536" y="3079818"/>
                </a:lnTo>
                <a:lnTo>
                  <a:pt x="0" y="30798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264379" y="-3393980"/>
            <a:ext cx="4190079" cy="5577477"/>
          </a:xfrm>
          <a:custGeom>
            <a:avLst/>
            <a:gdLst/>
            <a:ahLst/>
            <a:cxnLst/>
            <a:rect r="r" b="b" t="t" l="l"/>
            <a:pathLst>
              <a:path h="5577477" w="4190079">
                <a:moveTo>
                  <a:pt x="0" y="0"/>
                </a:moveTo>
                <a:lnTo>
                  <a:pt x="4190079" y="0"/>
                </a:lnTo>
                <a:lnTo>
                  <a:pt x="4190079" y="5577477"/>
                </a:lnTo>
                <a:lnTo>
                  <a:pt x="0" y="55774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-1404684" y="-1377933"/>
            <a:ext cx="4122295" cy="4114800"/>
          </a:xfrm>
          <a:custGeom>
            <a:avLst/>
            <a:gdLst/>
            <a:ahLst/>
            <a:cxnLst/>
            <a:rect r="r" b="b" t="t" l="l"/>
            <a:pathLst>
              <a:path h="4114800" w="4122295">
                <a:moveTo>
                  <a:pt x="0" y="0"/>
                </a:moveTo>
                <a:lnTo>
                  <a:pt x="4122295" y="0"/>
                </a:lnTo>
                <a:lnTo>
                  <a:pt x="41222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6020708" y="7510975"/>
            <a:ext cx="4122295" cy="4114800"/>
          </a:xfrm>
          <a:custGeom>
            <a:avLst/>
            <a:gdLst/>
            <a:ahLst/>
            <a:cxnLst/>
            <a:rect r="r" b="b" t="t" l="l"/>
            <a:pathLst>
              <a:path h="4114800" w="4122295">
                <a:moveTo>
                  <a:pt x="0" y="0"/>
                </a:moveTo>
                <a:lnTo>
                  <a:pt x="4122295" y="0"/>
                </a:lnTo>
                <a:lnTo>
                  <a:pt x="41222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5400000">
            <a:off x="-3643660" y="3622573"/>
            <a:ext cx="7315200" cy="2904799"/>
          </a:xfrm>
          <a:custGeom>
            <a:avLst/>
            <a:gdLst/>
            <a:ahLst/>
            <a:cxnLst/>
            <a:rect r="r" b="b" t="t" l="l"/>
            <a:pathLst>
              <a:path h="2904799" w="7315200">
                <a:moveTo>
                  <a:pt x="0" y="0"/>
                </a:moveTo>
                <a:lnTo>
                  <a:pt x="7315200" y="0"/>
                </a:lnTo>
                <a:lnTo>
                  <a:pt x="7315200" y="2904800"/>
                </a:lnTo>
                <a:lnTo>
                  <a:pt x="0" y="290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5400000">
            <a:off x="14612285" y="3233900"/>
            <a:ext cx="7315200" cy="2904799"/>
          </a:xfrm>
          <a:custGeom>
            <a:avLst/>
            <a:gdLst/>
            <a:ahLst/>
            <a:cxnLst/>
            <a:rect r="r" b="b" t="t" l="l"/>
            <a:pathLst>
              <a:path h="2904799" w="7315200">
                <a:moveTo>
                  <a:pt x="0" y="2904800"/>
                </a:moveTo>
                <a:lnTo>
                  <a:pt x="7315200" y="2904800"/>
                </a:lnTo>
                <a:lnTo>
                  <a:pt x="7315200" y="0"/>
                </a:lnTo>
                <a:lnTo>
                  <a:pt x="0" y="0"/>
                </a:lnTo>
                <a:lnTo>
                  <a:pt x="0" y="29048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433748" y="7995873"/>
            <a:ext cx="5420505" cy="3145003"/>
          </a:xfrm>
          <a:custGeom>
            <a:avLst/>
            <a:gdLst/>
            <a:ahLst/>
            <a:cxnLst/>
            <a:rect r="r" b="b" t="t" l="l"/>
            <a:pathLst>
              <a:path h="3145003" w="5420505">
                <a:moveTo>
                  <a:pt x="0" y="0"/>
                </a:moveTo>
                <a:lnTo>
                  <a:pt x="5420504" y="0"/>
                </a:lnTo>
                <a:lnTo>
                  <a:pt x="5420504" y="3145003"/>
                </a:lnTo>
                <a:lnTo>
                  <a:pt x="0" y="314500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9" id="9"/>
          <p:cNvSpPr txBox="true"/>
          <p:nvPr/>
        </p:nvSpPr>
        <p:spPr>
          <a:xfrm rot="0">
            <a:off x="2798783" y="3176947"/>
            <a:ext cx="13221925" cy="4818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306">
                <a:solidFill>
                  <a:srgbClr val="000000"/>
                </a:solidFill>
                <a:latin typeface="Quicksand 2"/>
                <a:ea typeface="Quicksand 2"/>
                <a:cs typeface="Quicksand 2"/>
                <a:sym typeface="Quicksand 2"/>
              </a:rPr>
              <a:t>El objetivo de este proyecto fue desarrollar una aplicación de escritorio para la gestión integral de un restaurante, aplicando los principios de la Programación Orientada a Objetos.</a:t>
            </a:r>
          </a:p>
          <a:p>
            <a:pPr algn="l">
              <a:lnSpc>
                <a:spcPts val="2999"/>
              </a:lnSpc>
            </a:pPr>
            <a:r>
              <a:rPr lang="en-US" sz="2306">
                <a:solidFill>
                  <a:srgbClr val="000000"/>
                </a:solidFill>
                <a:latin typeface="Quicksand 2"/>
                <a:ea typeface="Quicksand 2"/>
                <a:cs typeface="Quicksand 2"/>
                <a:sym typeface="Quicksand 2"/>
              </a:rPr>
              <a:t>Se busca solucionar los desafíos de la gestión manual, como el control de inventario propenso a errores y la incapacidad de saber en tiempo real qué menús se pueden ofrecer al cliente.</a:t>
            </a:r>
          </a:p>
          <a:p>
            <a:pPr algn="l">
              <a:lnSpc>
                <a:spcPts val="2999"/>
              </a:lnSpc>
            </a:pPr>
            <a:r>
              <a:rPr lang="en-US" sz="2306">
                <a:solidFill>
                  <a:srgbClr val="000000"/>
                </a:solidFill>
                <a:latin typeface="Quicksand 2"/>
                <a:ea typeface="Quicksand 2"/>
                <a:cs typeface="Quicksand 2"/>
                <a:sym typeface="Quicksand 2"/>
              </a:rPr>
              <a:t>Para ello, se implementó un software con interfaz gráfica que permite:</a:t>
            </a:r>
          </a:p>
          <a:p>
            <a:pPr algn="l">
              <a:lnSpc>
                <a:spcPts val="2999"/>
              </a:lnSpc>
            </a:pPr>
          </a:p>
          <a:p>
            <a:pPr algn="l" marL="498075" indent="-249037" lvl="1">
              <a:lnSpc>
                <a:spcPts val="2999"/>
              </a:lnSpc>
              <a:buFont typeface="Arial"/>
              <a:buChar char="•"/>
            </a:pPr>
            <a:r>
              <a:rPr lang="en-US" sz="2306">
                <a:solidFill>
                  <a:srgbClr val="000000"/>
                </a:solidFill>
                <a:latin typeface="Quicksand 2"/>
                <a:ea typeface="Quicksand 2"/>
                <a:cs typeface="Quicksand 2"/>
                <a:sym typeface="Quicksand 2"/>
              </a:rPr>
              <a:t>Gestionar el stock de ingredientes de forma eficiente.</a:t>
            </a:r>
          </a:p>
          <a:p>
            <a:pPr algn="l" marL="498075" indent="-249037" lvl="1">
              <a:lnSpc>
                <a:spcPts val="2999"/>
              </a:lnSpc>
              <a:buFont typeface="Arial"/>
              <a:buChar char="•"/>
            </a:pPr>
            <a:r>
              <a:rPr lang="en-US" sz="2306">
                <a:solidFill>
                  <a:srgbClr val="000000"/>
                </a:solidFill>
                <a:latin typeface="Quicksand 2"/>
                <a:ea typeface="Quicksand 2"/>
                <a:cs typeface="Quicksand 2"/>
                <a:sym typeface="Quicksand 2"/>
              </a:rPr>
              <a:t>Generar una carta de menús dinámica, mostrando solo los platos disponibles.</a:t>
            </a:r>
          </a:p>
          <a:p>
            <a:pPr algn="l" marL="498075" indent="-249037" lvl="1">
              <a:lnSpc>
                <a:spcPts val="2999"/>
              </a:lnSpc>
              <a:buFont typeface="Arial"/>
              <a:buChar char="•"/>
            </a:pPr>
            <a:r>
              <a:rPr lang="en-US" sz="2306">
                <a:solidFill>
                  <a:srgbClr val="000000"/>
                </a:solidFill>
                <a:latin typeface="Quicksand 2"/>
                <a:ea typeface="Quicksand 2"/>
                <a:cs typeface="Quicksand 2"/>
                <a:sym typeface="Quicksand 2"/>
              </a:rPr>
              <a:t>Procesar pedidos de clientes.</a:t>
            </a:r>
          </a:p>
          <a:p>
            <a:pPr algn="l" marL="498075" indent="-249037" lvl="1">
              <a:lnSpc>
                <a:spcPts val="2999"/>
              </a:lnSpc>
              <a:buFont typeface="Arial"/>
              <a:buChar char="•"/>
            </a:pPr>
            <a:r>
              <a:rPr lang="en-US" sz="2306">
                <a:solidFill>
                  <a:srgbClr val="000000"/>
                </a:solidFill>
                <a:latin typeface="Quicksand 2"/>
                <a:ea typeface="Quicksand 2"/>
                <a:cs typeface="Quicksand 2"/>
                <a:sym typeface="Quicksand 2"/>
              </a:rPr>
              <a:t>Emitir boletas en formato PDF.</a:t>
            </a:r>
          </a:p>
          <a:p>
            <a:pPr algn="l">
              <a:lnSpc>
                <a:spcPts val="2999"/>
              </a:lnSpc>
            </a:pPr>
            <a:r>
              <a:rPr lang="en-US" sz="2306">
                <a:solidFill>
                  <a:srgbClr val="000000"/>
                </a:solidFill>
                <a:latin typeface="Quicksand 2"/>
                <a:ea typeface="Quicksand 2"/>
                <a:cs typeface="Quicksand 2"/>
                <a:sym typeface="Quicksand 2"/>
              </a:rPr>
              <a:t>.</a:t>
            </a:r>
          </a:p>
          <a:p>
            <a:pPr algn="l">
              <a:lnSpc>
                <a:spcPts val="2999"/>
              </a:lnSpc>
            </a:pPr>
          </a:p>
          <a:p>
            <a:pPr algn="l" marL="0" indent="0" lvl="0">
              <a:lnSpc>
                <a:spcPts val="299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584460" y="1696018"/>
            <a:ext cx="10813071" cy="1499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984"/>
              </a:lnSpc>
              <a:spcBef>
                <a:spcPct val="0"/>
              </a:spcBef>
            </a:pPr>
            <a:r>
              <a:rPr lang="en-US" sz="9600" spc="595" strike="noStrike" u="none">
                <a:solidFill>
                  <a:srgbClr val="000000"/>
                </a:solidFill>
                <a:latin typeface="Funtastic"/>
                <a:ea typeface="Funtastic"/>
                <a:cs typeface="Funtastic"/>
                <a:sym typeface="Funtastic"/>
              </a:rPr>
              <a:t>INTRODUCCIÓN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7885" y="-1585109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0" y="0"/>
                </a:moveTo>
                <a:lnTo>
                  <a:pt x="4714200" y="0"/>
                </a:lnTo>
                <a:lnTo>
                  <a:pt x="4714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50460" y="812612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0" y="0"/>
                </a:moveTo>
                <a:lnTo>
                  <a:pt x="4714200" y="0"/>
                </a:lnTo>
                <a:lnTo>
                  <a:pt x="4714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-3079684" y="812612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4714200" y="0"/>
                </a:moveTo>
                <a:lnTo>
                  <a:pt x="0" y="0"/>
                </a:lnTo>
                <a:lnTo>
                  <a:pt x="0" y="4114800"/>
                </a:lnTo>
                <a:lnTo>
                  <a:pt x="4714200" y="4114800"/>
                </a:lnTo>
                <a:lnTo>
                  <a:pt x="47142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true" flipV="true" rot="-5400000">
            <a:off x="15465492" y="-141520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47142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14200" y="0"/>
                </a:lnTo>
                <a:lnTo>
                  <a:pt x="471420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5765192" y="642199"/>
            <a:ext cx="1871834" cy="2163970"/>
          </a:xfrm>
          <a:custGeom>
            <a:avLst/>
            <a:gdLst/>
            <a:ahLst/>
            <a:cxnLst/>
            <a:rect r="r" b="b" t="t" l="l"/>
            <a:pathLst>
              <a:path h="2163970" w="1871834">
                <a:moveTo>
                  <a:pt x="0" y="0"/>
                </a:moveTo>
                <a:lnTo>
                  <a:pt x="1871835" y="0"/>
                </a:lnTo>
                <a:lnTo>
                  <a:pt x="1871835" y="2163970"/>
                </a:lnTo>
                <a:lnTo>
                  <a:pt x="0" y="21639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77147" y="2529691"/>
            <a:ext cx="9921702" cy="6089444"/>
          </a:xfrm>
          <a:custGeom>
            <a:avLst/>
            <a:gdLst/>
            <a:ahLst/>
            <a:cxnLst/>
            <a:rect r="r" b="b" t="t" l="l"/>
            <a:pathLst>
              <a:path h="6089444" w="9921702">
                <a:moveTo>
                  <a:pt x="0" y="0"/>
                </a:moveTo>
                <a:lnTo>
                  <a:pt x="9921701" y="0"/>
                </a:lnTo>
                <a:lnTo>
                  <a:pt x="9921701" y="6089445"/>
                </a:lnTo>
                <a:lnTo>
                  <a:pt x="0" y="608944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748206" y="259652"/>
            <a:ext cx="11215096" cy="1499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984"/>
              </a:lnSpc>
              <a:spcBef>
                <a:spcPct val="0"/>
              </a:spcBef>
            </a:pPr>
            <a:r>
              <a:rPr lang="en-US" sz="9600" spc="595">
                <a:solidFill>
                  <a:srgbClr val="000000"/>
                </a:solidFill>
                <a:latin typeface="Funtastic"/>
                <a:ea typeface="Funtastic"/>
                <a:cs typeface="Funtastic"/>
                <a:sym typeface="Funtastic"/>
              </a:rPr>
              <a:t>INTERFAZ VISUAL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155221" y="3648365"/>
            <a:ext cx="7856559" cy="37488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1"/>
              </a:lnSpc>
            </a:pPr>
            <a:r>
              <a:rPr lang="en-US" sz="240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Stock</a:t>
            </a:r>
          </a:p>
          <a:p>
            <a:pPr algn="ctr" marL="519936" indent="-259968" lvl="1">
              <a:lnSpc>
                <a:spcPts val="3371"/>
              </a:lnSpc>
              <a:buFont typeface="Arial"/>
              <a:buChar char="•"/>
            </a:pPr>
            <a:r>
              <a:rPr lang="en-US" sz="240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Permite ingresar ingredientes manualmente: nombre, unidad y cantidad.</a:t>
            </a:r>
          </a:p>
          <a:p>
            <a:pPr algn="ctr" marL="519936" indent="-259968" lvl="1">
              <a:lnSpc>
                <a:spcPts val="3371"/>
              </a:lnSpc>
              <a:buFont typeface="Arial"/>
              <a:buChar char="•"/>
            </a:pPr>
            <a:r>
              <a:rPr lang="en-US" sz="240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Permite eliminar ingredientes del inventario.</a:t>
            </a:r>
          </a:p>
          <a:p>
            <a:pPr algn="ctr" marL="519936" indent="-259968" lvl="1">
              <a:lnSpc>
                <a:spcPts val="3371"/>
              </a:lnSpc>
              <a:buFont typeface="Arial"/>
              <a:buChar char="•"/>
            </a:pPr>
            <a:r>
              <a:rPr lang="en-US" sz="240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Muestra una tabla con todos los ingredientes disponibles y sus cantidades.</a:t>
            </a:r>
          </a:p>
          <a:p>
            <a:pPr algn="ctr" marL="519936" indent="-259968" lvl="1">
              <a:lnSpc>
                <a:spcPts val="3371"/>
              </a:lnSpc>
              <a:buFont typeface="Arial"/>
              <a:buChar char="•"/>
            </a:pPr>
            <a:r>
              <a:rPr lang="en-US" sz="240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Botón Generar Menú revisa qué menús pueden prepararse según el stock disponible y los habilita para pedidos.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7885" y="-1585109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0" y="0"/>
                </a:moveTo>
                <a:lnTo>
                  <a:pt x="4714200" y="0"/>
                </a:lnTo>
                <a:lnTo>
                  <a:pt x="4714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50460" y="812612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0" y="0"/>
                </a:moveTo>
                <a:lnTo>
                  <a:pt x="4714200" y="0"/>
                </a:lnTo>
                <a:lnTo>
                  <a:pt x="4714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3079684" y="812612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4714200" y="0"/>
                </a:moveTo>
                <a:lnTo>
                  <a:pt x="0" y="0"/>
                </a:lnTo>
                <a:lnTo>
                  <a:pt x="0" y="4114800"/>
                </a:lnTo>
                <a:lnTo>
                  <a:pt x="4714200" y="4114800"/>
                </a:lnTo>
                <a:lnTo>
                  <a:pt x="4714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400000">
            <a:off x="15465492" y="-141520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47142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14200" y="0"/>
                </a:lnTo>
                <a:lnTo>
                  <a:pt x="47142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2143401"/>
            <a:ext cx="9929830" cy="6330267"/>
          </a:xfrm>
          <a:custGeom>
            <a:avLst/>
            <a:gdLst/>
            <a:ahLst/>
            <a:cxnLst/>
            <a:rect r="r" b="b" t="t" l="l"/>
            <a:pathLst>
              <a:path h="6330267" w="9929830">
                <a:moveTo>
                  <a:pt x="0" y="0"/>
                </a:moveTo>
                <a:lnTo>
                  <a:pt x="9929830" y="0"/>
                </a:lnTo>
                <a:lnTo>
                  <a:pt x="9929830" y="6330267"/>
                </a:lnTo>
                <a:lnTo>
                  <a:pt x="0" y="63302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737465" y="434191"/>
            <a:ext cx="11600355" cy="1499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984"/>
              </a:lnSpc>
              <a:spcBef>
                <a:spcPct val="0"/>
              </a:spcBef>
            </a:pPr>
            <a:r>
              <a:rPr lang="en-US" sz="9600" spc="595">
                <a:solidFill>
                  <a:srgbClr val="000000"/>
                </a:solidFill>
                <a:latin typeface="Funtastic"/>
                <a:ea typeface="Funtastic"/>
                <a:cs typeface="Funtastic"/>
                <a:sym typeface="Funtastic"/>
              </a:rPr>
              <a:t>INTERFAZ VISUAL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110770" y="3289918"/>
            <a:ext cx="6148530" cy="2591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7"/>
              </a:lnSpc>
            </a:pPr>
            <a:r>
              <a:rPr lang="en-US" sz="184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Carta restaurante</a:t>
            </a:r>
          </a:p>
          <a:p>
            <a:pPr algn="ctr" marL="399030" indent="-199515" lvl="1">
              <a:lnSpc>
                <a:spcPts val="2587"/>
              </a:lnSpc>
              <a:buFont typeface="Arial"/>
              <a:buChar char="•"/>
            </a:pPr>
            <a:r>
              <a:rPr lang="en-US" sz="184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Botón Generar Carta (PDF) crea un documento con los menús disponibles.</a:t>
            </a:r>
          </a:p>
          <a:p>
            <a:pPr algn="ctr" marL="399030" indent="-199515" lvl="1">
              <a:lnSpc>
                <a:spcPts val="2587"/>
              </a:lnSpc>
              <a:buFont typeface="Arial"/>
              <a:buChar char="•"/>
            </a:pPr>
            <a:r>
              <a:rPr lang="en-US" sz="184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Permite visualizar el PDF dentro de la aplicación mediante un visor integrado.</a:t>
            </a:r>
          </a:p>
          <a:p>
            <a:pPr algn="ctr" marL="399030" indent="-199515" lvl="1">
              <a:lnSpc>
                <a:spcPts val="2587"/>
              </a:lnSpc>
              <a:buFont typeface="Arial"/>
              <a:buChar char="•"/>
            </a:pPr>
            <a:r>
              <a:rPr lang="en-US" sz="184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Facilita la revisión de menús disponibles sin salir del programa.</a:t>
            </a:r>
          </a:p>
          <a:p>
            <a:pPr algn="ctr">
              <a:lnSpc>
                <a:spcPts val="2587"/>
              </a:lnSpc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7885" y="-1585109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0" y="0"/>
                </a:moveTo>
                <a:lnTo>
                  <a:pt x="4714200" y="0"/>
                </a:lnTo>
                <a:lnTo>
                  <a:pt x="4714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50460" y="812612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0" y="0"/>
                </a:moveTo>
                <a:lnTo>
                  <a:pt x="4714200" y="0"/>
                </a:lnTo>
                <a:lnTo>
                  <a:pt x="4714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3079684" y="812612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4714200" y="0"/>
                </a:moveTo>
                <a:lnTo>
                  <a:pt x="0" y="0"/>
                </a:lnTo>
                <a:lnTo>
                  <a:pt x="0" y="4114800"/>
                </a:lnTo>
                <a:lnTo>
                  <a:pt x="4714200" y="4114800"/>
                </a:lnTo>
                <a:lnTo>
                  <a:pt x="4714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400000">
            <a:off x="15465492" y="-141520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47142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14200" y="0"/>
                </a:lnTo>
                <a:lnTo>
                  <a:pt x="47142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20661" y="2106684"/>
            <a:ext cx="8571299" cy="6964181"/>
          </a:xfrm>
          <a:custGeom>
            <a:avLst/>
            <a:gdLst/>
            <a:ahLst/>
            <a:cxnLst/>
            <a:rect r="r" b="b" t="t" l="l"/>
            <a:pathLst>
              <a:path h="6964181" w="8571299">
                <a:moveTo>
                  <a:pt x="0" y="0"/>
                </a:moveTo>
                <a:lnTo>
                  <a:pt x="8571299" y="0"/>
                </a:lnTo>
                <a:lnTo>
                  <a:pt x="8571299" y="6964180"/>
                </a:lnTo>
                <a:lnTo>
                  <a:pt x="0" y="69641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737465" y="434191"/>
            <a:ext cx="11600355" cy="1499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984"/>
              </a:lnSpc>
              <a:spcBef>
                <a:spcPct val="0"/>
              </a:spcBef>
            </a:pPr>
            <a:r>
              <a:rPr lang="en-US" sz="9600" spc="595">
                <a:solidFill>
                  <a:srgbClr val="000000"/>
                </a:solidFill>
                <a:latin typeface="Funtastic"/>
                <a:ea typeface="Funtastic"/>
                <a:cs typeface="Funtastic"/>
                <a:sym typeface="Funtastic"/>
              </a:rPr>
              <a:t>INTERFAZ VISUAL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419504" y="3926621"/>
            <a:ext cx="6711822" cy="3243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87"/>
              </a:lnSpc>
            </a:pPr>
            <a:r>
              <a:rPr lang="en-US" sz="184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Pedido</a:t>
            </a:r>
          </a:p>
          <a:p>
            <a:pPr algn="ctr" marL="399030" indent="-199515" lvl="1">
              <a:lnSpc>
                <a:spcPts val="2587"/>
              </a:lnSpc>
              <a:buFont typeface="Arial"/>
              <a:buChar char="•"/>
            </a:pPr>
            <a:r>
              <a:rPr lang="en-US" sz="184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Muestra tarjetas con los menús disponibles, solo si hay suficiente stock.</a:t>
            </a:r>
          </a:p>
          <a:p>
            <a:pPr algn="ctr" marL="399030" indent="-199515" lvl="1">
              <a:lnSpc>
                <a:spcPts val="2587"/>
              </a:lnSpc>
              <a:buFont typeface="Arial"/>
              <a:buChar char="•"/>
            </a:pPr>
            <a:r>
              <a:rPr lang="en-US" sz="184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Permite agregar menús al pedido y automáticamente descontar los ingredientes del stock.</a:t>
            </a:r>
          </a:p>
          <a:p>
            <a:pPr algn="ctr" marL="399030" indent="-199515" lvl="1">
              <a:lnSpc>
                <a:spcPts val="2587"/>
              </a:lnSpc>
              <a:buFont typeface="Arial"/>
              <a:buChar char="•"/>
            </a:pPr>
            <a:r>
              <a:rPr lang="en-US" sz="184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Muestra un resumen en tabla con los menús agregados y el total.</a:t>
            </a:r>
          </a:p>
          <a:p>
            <a:pPr algn="ctr" marL="399030" indent="-199515" lvl="1">
              <a:lnSpc>
                <a:spcPts val="2587"/>
              </a:lnSpc>
              <a:buFont typeface="Arial"/>
              <a:buChar char="•"/>
            </a:pPr>
            <a:r>
              <a:rPr lang="en-US" sz="184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Permite eliminar menús del pedido y actualizar el stock en consecuencia.</a:t>
            </a:r>
          </a:p>
          <a:p>
            <a:pPr algn="ctr">
              <a:lnSpc>
                <a:spcPts val="2587"/>
              </a:lnSpc>
            </a:p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7885" y="-1585109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0" y="0"/>
                </a:moveTo>
                <a:lnTo>
                  <a:pt x="4714200" y="0"/>
                </a:lnTo>
                <a:lnTo>
                  <a:pt x="4714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50460" y="812612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0" y="0"/>
                </a:moveTo>
                <a:lnTo>
                  <a:pt x="4714200" y="0"/>
                </a:lnTo>
                <a:lnTo>
                  <a:pt x="4714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3079684" y="812612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4714200" y="0"/>
                </a:moveTo>
                <a:lnTo>
                  <a:pt x="0" y="0"/>
                </a:lnTo>
                <a:lnTo>
                  <a:pt x="0" y="4114800"/>
                </a:lnTo>
                <a:lnTo>
                  <a:pt x="4714200" y="4114800"/>
                </a:lnTo>
                <a:lnTo>
                  <a:pt x="4714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400000">
            <a:off x="15465492" y="-141520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47142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14200" y="0"/>
                </a:lnTo>
                <a:lnTo>
                  <a:pt x="47142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16132" y="1934188"/>
            <a:ext cx="9358135" cy="7591787"/>
          </a:xfrm>
          <a:custGeom>
            <a:avLst/>
            <a:gdLst/>
            <a:ahLst/>
            <a:cxnLst/>
            <a:rect r="r" b="b" t="t" l="l"/>
            <a:pathLst>
              <a:path h="7591787" w="9358135">
                <a:moveTo>
                  <a:pt x="0" y="0"/>
                </a:moveTo>
                <a:lnTo>
                  <a:pt x="9358136" y="0"/>
                </a:lnTo>
                <a:lnTo>
                  <a:pt x="9358136" y="7591788"/>
                </a:lnTo>
                <a:lnTo>
                  <a:pt x="0" y="75917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737465" y="434191"/>
            <a:ext cx="11600355" cy="1499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984"/>
              </a:lnSpc>
              <a:spcBef>
                <a:spcPct val="0"/>
              </a:spcBef>
            </a:pPr>
            <a:r>
              <a:rPr lang="en-US" sz="9600" spc="595">
                <a:solidFill>
                  <a:srgbClr val="000000"/>
                </a:solidFill>
                <a:latin typeface="Funtastic"/>
                <a:ea typeface="Funtastic"/>
                <a:cs typeface="Funtastic"/>
                <a:sym typeface="Funtastic"/>
              </a:rPr>
              <a:t>INTERFAZ VISUAL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899109" y="3657575"/>
            <a:ext cx="6750523" cy="2565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3"/>
              </a:lnSpc>
            </a:pPr>
            <a:r>
              <a:rPr lang="en-US" sz="208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Boleta</a:t>
            </a:r>
          </a:p>
          <a:p>
            <a:pPr algn="ctr" marL="450885" indent="-225442" lvl="1">
              <a:lnSpc>
                <a:spcPts val="2923"/>
              </a:lnSpc>
              <a:buFont typeface="Arial"/>
              <a:buChar char="•"/>
            </a:pPr>
            <a:r>
              <a:rPr lang="en-US" sz="208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Genera un PDF con el detalle del pedido (boleta) al presionar “Generar Boleta”.</a:t>
            </a:r>
          </a:p>
          <a:p>
            <a:pPr algn="ctr" marL="450885" indent="-225442" lvl="1">
              <a:lnSpc>
                <a:spcPts val="2923"/>
              </a:lnSpc>
              <a:buFont typeface="Arial"/>
              <a:buChar char="•"/>
            </a:pPr>
            <a:r>
              <a:rPr lang="en-US" sz="208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Permite visualizar la boleta directamente en la aplicación.</a:t>
            </a:r>
          </a:p>
          <a:p>
            <a:pPr algn="ctr" marL="450885" indent="-225442" lvl="1">
              <a:lnSpc>
                <a:spcPts val="2923"/>
              </a:lnSpc>
              <a:buFont typeface="Arial"/>
              <a:buChar char="•"/>
            </a:pPr>
            <a:r>
              <a:rPr lang="en-US" sz="208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Facilita la verificación de la compra</a:t>
            </a:r>
          </a:p>
          <a:p>
            <a:pPr algn="ctr">
              <a:lnSpc>
                <a:spcPts val="2923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837519">
            <a:off x="-3154848" y="9593340"/>
            <a:ext cx="7033457" cy="4572196"/>
          </a:xfrm>
          <a:custGeom>
            <a:avLst/>
            <a:gdLst/>
            <a:ahLst/>
            <a:cxnLst/>
            <a:rect r="r" b="b" t="t" l="l"/>
            <a:pathLst>
              <a:path h="4572196" w="7033457">
                <a:moveTo>
                  <a:pt x="0" y="0"/>
                </a:moveTo>
                <a:lnTo>
                  <a:pt x="7033457" y="0"/>
                </a:lnTo>
                <a:lnTo>
                  <a:pt x="7033457" y="4572196"/>
                </a:lnTo>
                <a:lnTo>
                  <a:pt x="0" y="45721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962480">
            <a:off x="13938534" y="-3930506"/>
            <a:ext cx="7114682" cy="4624998"/>
          </a:xfrm>
          <a:custGeom>
            <a:avLst/>
            <a:gdLst/>
            <a:ahLst/>
            <a:cxnLst/>
            <a:rect r="r" b="b" t="t" l="l"/>
            <a:pathLst>
              <a:path h="4624998" w="7114682">
                <a:moveTo>
                  <a:pt x="0" y="0"/>
                </a:moveTo>
                <a:lnTo>
                  <a:pt x="7114682" y="0"/>
                </a:lnTo>
                <a:lnTo>
                  <a:pt x="7114682" y="4624998"/>
                </a:lnTo>
                <a:lnTo>
                  <a:pt x="0" y="46249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4436828">
            <a:off x="-2972029" y="-4146005"/>
            <a:ext cx="7251923" cy="4714213"/>
          </a:xfrm>
          <a:custGeom>
            <a:avLst/>
            <a:gdLst/>
            <a:ahLst/>
            <a:cxnLst/>
            <a:rect r="r" b="b" t="t" l="l"/>
            <a:pathLst>
              <a:path h="4714213" w="7251923">
                <a:moveTo>
                  <a:pt x="7251923" y="4714213"/>
                </a:moveTo>
                <a:lnTo>
                  <a:pt x="0" y="4714213"/>
                </a:lnTo>
                <a:lnTo>
                  <a:pt x="0" y="0"/>
                </a:lnTo>
                <a:lnTo>
                  <a:pt x="7251923" y="0"/>
                </a:lnTo>
                <a:lnTo>
                  <a:pt x="7251923" y="471421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6363171">
            <a:off x="14536661" y="9866746"/>
            <a:ext cx="7196877" cy="4678430"/>
          </a:xfrm>
          <a:custGeom>
            <a:avLst/>
            <a:gdLst/>
            <a:ahLst/>
            <a:cxnLst/>
            <a:rect r="r" b="b" t="t" l="l"/>
            <a:pathLst>
              <a:path h="4678430" w="7196877">
                <a:moveTo>
                  <a:pt x="7196877" y="4678430"/>
                </a:moveTo>
                <a:lnTo>
                  <a:pt x="0" y="4678430"/>
                </a:lnTo>
                <a:lnTo>
                  <a:pt x="0" y="0"/>
                </a:lnTo>
                <a:lnTo>
                  <a:pt x="7196877" y="0"/>
                </a:lnTo>
                <a:lnTo>
                  <a:pt x="7196877" y="467843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936590">
            <a:off x="-2530965" y="3185355"/>
            <a:ext cx="4694791" cy="4114800"/>
          </a:xfrm>
          <a:custGeom>
            <a:avLst/>
            <a:gdLst/>
            <a:ahLst/>
            <a:cxnLst/>
            <a:rect r="r" b="b" t="t" l="l"/>
            <a:pathLst>
              <a:path h="4114800" w="4694791">
                <a:moveTo>
                  <a:pt x="0" y="0"/>
                </a:moveTo>
                <a:lnTo>
                  <a:pt x="4694791" y="0"/>
                </a:lnTo>
                <a:lnTo>
                  <a:pt x="469479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474030" y="1394944"/>
            <a:ext cx="15785270" cy="4413444"/>
          </a:xfrm>
          <a:custGeom>
            <a:avLst/>
            <a:gdLst/>
            <a:ahLst/>
            <a:cxnLst/>
            <a:rect r="r" b="b" t="t" l="l"/>
            <a:pathLst>
              <a:path h="4413444" w="15785270">
                <a:moveTo>
                  <a:pt x="0" y="0"/>
                </a:moveTo>
                <a:lnTo>
                  <a:pt x="15785270" y="0"/>
                </a:lnTo>
                <a:lnTo>
                  <a:pt x="15785270" y="4413444"/>
                </a:lnTo>
                <a:lnTo>
                  <a:pt x="0" y="441344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77" t="0" r="-377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509409" y="344800"/>
            <a:ext cx="5269182" cy="1348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865"/>
              </a:lnSpc>
              <a:spcBef>
                <a:spcPct val="0"/>
              </a:spcBef>
            </a:pPr>
            <a:r>
              <a:rPr lang="en-US" sz="4678" spc="290">
                <a:solidFill>
                  <a:srgbClr val="000000"/>
                </a:solidFill>
                <a:latin typeface="Funtastic"/>
                <a:ea typeface="Funtastic"/>
                <a:cs typeface="Funtastic"/>
                <a:sym typeface="Funtastic"/>
              </a:rPr>
              <a:t>DIAGRAMA DE CLASES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08256" y="6310758"/>
            <a:ext cx="13271488" cy="4710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9"/>
              </a:lnSpc>
            </a:pPr>
            <a:r>
              <a:rPr lang="en-US" sz="1806">
                <a:solidFill>
                  <a:srgbClr val="000000"/>
                </a:solidFill>
                <a:latin typeface="Quicksand 2"/>
                <a:ea typeface="Quicksand 2"/>
                <a:cs typeface="Quicksand 2"/>
                <a:sym typeface="Quicksand 2"/>
              </a:rPr>
              <a:t> Nuestra solución se basa en una arquitectura orientada a objetos que se centra en la separación de responsabilidades. Cada clase tiene un propósito único:</a:t>
            </a:r>
          </a:p>
          <a:p>
            <a:pPr algn="l" marL="390128" indent="-195064" lvl="1">
              <a:lnSpc>
                <a:spcPts val="2349"/>
              </a:lnSpc>
              <a:buFont typeface="Arial"/>
              <a:buChar char="•"/>
            </a:pPr>
            <a:r>
              <a:rPr lang="en-US" sz="1806">
                <a:solidFill>
                  <a:srgbClr val="000000"/>
                </a:solidFill>
                <a:latin typeface="Quicksand 2"/>
                <a:ea typeface="Quicksand 2"/>
                <a:cs typeface="Quicksand 2"/>
                <a:sym typeface="Quicksand 2"/>
              </a:rPr>
              <a:t>Stock e Ingrediente: El Stock actúa como el gestor del inventario, utilizando un diccionario para manejar los Ingredientes de forma eficiente.</a:t>
            </a:r>
          </a:p>
          <a:p>
            <a:pPr algn="l" marL="390128" indent="-195064" lvl="1">
              <a:lnSpc>
                <a:spcPts val="2349"/>
              </a:lnSpc>
              <a:buFont typeface="Arial"/>
              <a:buChar char="•"/>
            </a:pPr>
            <a:r>
              <a:rPr lang="en-US" sz="1806">
                <a:solidFill>
                  <a:srgbClr val="000000"/>
                </a:solidFill>
                <a:latin typeface="Quicksand 2"/>
                <a:ea typeface="Quicksand 2"/>
                <a:cs typeface="Quicksand 2"/>
                <a:sym typeface="Quicksand 2"/>
              </a:rPr>
              <a:t>CrearMenu: Representa cada plato. Lo más importante es que esta clase aplica la encapsulación: contiene su propia receta y el método esta_disponible, que consulta al Stock para saber si puede cocinarse. La lógica de negocio reside en el menú, no en la interfaz.</a:t>
            </a:r>
          </a:p>
          <a:p>
            <a:pPr algn="l" marL="390128" indent="-195064" lvl="1">
              <a:lnSpc>
                <a:spcPts val="2349"/>
              </a:lnSpc>
              <a:buFont typeface="Arial"/>
              <a:buChar char="•"/>
            </a:pPr>
            <a:r>
              <a:rPr lang="en-US" sz="1806">
                <a:solidFill>
                  <a:srgbClr val="000000"/>
                </a:solidFill>
                <a:latin typeface="Quicksand 2"/>
                <a:ea typeface="Quicksand 2"/>
                <a:cs typeface="Quicksand 2"/>
                <a:sym typeface="Quicksand 2"/>
              </a:rPr>
              <a:t>Pedido y Boleta: Pedido agrupa la selección del cliente, mientras que Boleta usa esa información para generar el PDF final.</a:t>
            </a:r>
          </a:p>
          <a:p>
            <a:pPr algn="l" marL="390128" indent="-195064" lvl="1">
              <a:lnSpc>
                <a:spcPts val="2349"/>
              </a:lnSpc>
              <a:buFont typeface="Arial"/>
              <a:buChar char="•"/>
            </a:pPr>
            <a:r>
              <a:rPr lang="en-US" sz="1806">
                <a:solidFill>
                  <a:srgbClr val="000000"/>
                </a:solidFill>
                <a:latin typeface="Quicksand 2"/>
                <a:ea typeface="Quicksand 2"/>
                <a:cs typeface="Quicksand 2"/>
                <a:sym typeface="Quicksand 2"/>
              </a:rPr>
              <a:t>App: Es nuestra interfaz gráfica y actúa como un orquestador. No contiene lógica de negocio, solo coordina las acciones del usuario y llama a los métodos de las otras clases para realizar el trabajo.</a:t>
            </a:r>
          </a:p>
          <a:p>
            <a:pPr algn="l">
              <a:lnSpc>
                <a:spcPts val="2349"/>
              </a:lnSpc>
            </a:pPr>
            <a:r>
              <a:rPr lang="en-US" sz="1806">
                <a:solidFill>
                  <a:srgbClr val="000000"/>
                </a:solidFill>
                <a:latin typeface="Quicksand 2"/>
                <a:ea typeface="Quicksand 2"/>
                <a:cs typeface="Quicksand 2"/>
                <a:sym typeface="Quicksand 2"/>
              </a:rPr>
              <a:t>Este diseño nos permite tener un código limpio, fácil de mantener y de extender en el futuro.</a:t>
            </a:r>
          </a:p>
          <a:p>
            <a:pPr algn="l">
              <a:lnSpc>
                <a:spcPts val="2349"/>
              </a:lnSpc>
            </a:pPr>
          </a:p>
          <a:p>
            <a:pPr algn="l">
              <a:lnSpc>
                <a:spcPts val="2349"/>
              </a:lnSpc>
            </a:pPr>
          </a:p>
          <a:p>
            <a:pPr algn="l">
              <a:lnSpc>
                <a:spcPts val="2349"/>
              </a:lnSpc>
            </a:pPr>
          </a:p>
          <a:p>
            <a:pPr algn="l" marL="0" indent="0" lvl="0">
              <a:lnSpc>
                <a:spcPts val="234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7885" y="-1585109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0" y="0"/>
                </a:moveTo>
                <a:lnTo>
                  <a:pt x="4714200" y="0"/>
                </a:lnTo>
                <a:lnTo>
                  <a:pt x="4714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50460" y="812612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0" y="0"/>
                </a:moveTo>
                <a:lnTo>
                  <a:pt x="4714200" y="0"/>
                </a:lnTo>
                <a:lnTo>
                  <a:pt x="4714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3079684" y="812612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4714200" y="0"/>
                </a:moveTo>
                <a:lnTo>
                  <a:pt x="0" y="0"/>
                </a:lnTo>
                <a:lnTo>
                  <a:pt x="0" y="4114800"/>
                </a:lnTo>
                <a:lnTo>
                  <a:pt x="4714200" y="4114800"/>
                </a:lnTo>
                <a:lnTo>
                  <a:pt x="4714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400000">
            <a:off x="15465492" y="-141520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47142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14200" y="0"/>
                </a:lnTo>
                <a:lnTo>
                  <a:pt x="47142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347450" y="2753323"/>
            <a:ext cx="8438545" cy="5372798"/>
          </a:xfrm>
          <a:custGeom>
            <a:avLst/>
            <a:gdLst/>
            <a:ahLst/>
            <a:cxnLst/>
            <a:rect r="r" b="b" t="t" l="l"/>
            <a:pathLst>
              <a:path h="5372798" w="8438545">
                <a:moveTo>
                  <a:pt x="0" y="0"/>
                </a:moveTo>
                <a:lnTo>
                  <a:pt x="8438545" y="0"/>
                </a:lnTo>
                <a:lnTo>
                  <a:pt x="8438545" y="5372798"/>
                </a:lnTo>
                <a:lnTo>
                  <a:pt x="0" y="53727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305154" y="193350"/>
            <a:ext cx="6789162" cy="878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870"/>
              </a:lnSpc>
              <a:spcBef>
                <a:spcPct val="0"/>
              </a:spcBef>
            </a:pPr>
            <a:r>
              <a:rPr lang="en-US" sz="5644" spc="349">
                <a:solidFill>
                  <a:srgbClr val="000000"/>
                </a:solidFill>
                <a:latin typeface="Funtastic"/>
                <a:ea typeface="Funtastic"/>
                <a:cs typeface="Funtastic"/>
                <a:sym typeface="Funtastic"/>
              </a:rPr>
              <a:t>FLUJO DEL CODIGO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70760" y="1371540"/>
            <a:ext cx="14300159" cy="2053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49"/>
              </a:lnSpc>
            </a:pPr>
            <a:r>
              <a:rPr lang="en-US" sz="1806" b="true">
                <a:solidFill>
                  <a:srgbClr val="000000"/>
                </a:solidFill>
                <a:latin typeface="Quicksand 2 Bold"/>
                <a:ea typeface="Quicksand 2 Bold"/>
                <a:cs typeface="Quicksand 2 Bold"/>
                <a:sym typeface="Quicksand 2 Bold"/>
              </a:rPr>
              <a:t>Inicializacion de la APP:</a:t>
            </a:r>
          </a:p>
          <a:p>
            <a:pPr algn="just" marL="390128" indent="-195064" lvl="1">
              <a:lnSpc>
                <a:spcPts val="2349"/>
              </a:lnSpc>
              <a:buFont typeface="Arial"/>
              <a:buChar char="•"/>
            </a:pPr>
            <a:r>
              <a:rPr lang="en-US" sz="1806">
                <a:solidFill>
                  <a:srgbClr val="000000"/>
                </a:solidFill>
                <a:latin typeface="Quicksand 2"/>
                <a:ea typeface="Quicksand 2"/>
                <a:cs typeface="Quicksand 2"/>
                <a:sym typeface="Quicksand 2"/>
              </a:rPr>
              <a:t>Se inicializan los datos (Stock, Pedido, Menus por defecto).</a:t>
            </a:r>
          </a:p>
          <a:p>
            <a:pPr algn="just" marL="390128" indent="-195064" lvl="1">
              <a:lnSpc>
                <a:spcPts val="2349"/>
              </a:lnSpc>
              <a:buFont typeface="Arial"/>
              <a:buChar char="•"/>
            </a:pPr>
            <a:r>
              <a:rPr lang="en-US" sz="1806">
                <a:solidFill>
                  <a:srgbClr val="000000"/>
                </a:solidFill>
                <a:latin typeface="Quicksand 2"/>
                <a:ea typeface="Quicksand 2"/>
                <a:cs typeface="Quicksand 2"/>
                <a:sym typeface="Quicksand 2"/>
              </a:rPr>
              <a:t>Se crean las pestañas de la app con crear_pestanas().</a:t>
            </a:r>
          </a:p>
          <a:p>
            <a:pPr algn="just" marL="390128" indent="-195064" lvl="1">
              <a:lnSpc>
                <a:spcPts val="2349"/>
              </a:lnSpc>
              <a:buFont typeface="Arial"/>
              <a:buChar char="•"/>
            </a:pPr>
            <a:r>
              <a:rPr lang="en-US" sz="1806">
                <a:solidFill>
                  <a:srgbClr val="000000"/>
                </a:solidFill>
                <a:latin typeface="Quicksand 2"/>
                <a:ea typeface="Quicksand 2"/>
                <a:cs typeface="Quicksand 2"/>
                <a:sym typeface="Quicksand 2"/>
              </a:rPr>
              <a:t>Se ajustan fuentes y tamaño de ventana.</a:t>
            </a:r>
          </a:p>
          <a:p>
            <a:pPr algn="just">
              <a:lnSpc>
                <a:spcPts val="2349"/>
              </a:lnSpc>
            </a:pPr>
          </a:p>
          <a:p>
            <a:pPr algn="just">
              <a:lnSpc>
                <a:spcPts val="2349"/>
              </a:lnSpc>
            </a:pPr>
          </a:p>
          <a:p>
            <a:pPr algn="just">
              <a:lnSpc>
                <a:spcPts val="234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7885" y="-1585109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0" y="0"/>
                </a:moveTo>
                <a:lnTo>
                  <a:pt x="4714200" y="0"/>
                </a:lnTo>
                <a:lnTo>
                  <a:pt x="4714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50460" y="812612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0" y="0"/>
                </a:moveTo>
                <a:lnTo>
                  <a:pt x="4714200" y="0"/>
                </a:lnTo>
                <a:lnTo>
                  <a:pt x="4714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3079684" y="812612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4714200" y="0"/>
                </a:moveTo>
                <a:lnTo>
                  <a:pt x="0" y="0"/>
                </a:lnTo>
                <a:lnTo>
                  <a:pt x="0" y="4114800"/>
                </a:lnTo>
                <a:lnTo>
                  <a:pt x="4714200" y="4114800"/>
                </a:lnTo>
                <a:lnTo>
                  <a:pt x="4714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400000">
            <a:off x="15465492" y="-141520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47142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14200" y="0"/>
                </a:lnTo>
                <a:lnTo>
                  <a:pt x="47142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806633" y="2999299"/>
            <a:ext cx="8147434" cy="5816454"/>
          </a:xfrm>
          <a:custGeom>
            <a:avLst/>
            <a:gdLst/>
            <a:ahLst/>
            <a:cxnLst/>
            <a:rect r="r" b="b" t="t" l="l"/>
            <a:pathLst>
              <a:path h="5816454" w="8147434">
                <a:moveTo>
                  <a:pt x="0" y="0"/>
                </a:moveTo>
                <a:lnTo>
                  <a:pt x="8147434" y="0"/>
                </a:lnTo>
                <a:lnTo>
                  <a:pt x="8147434" y="5816454"/>
                </a:lnTo>
                <a:lnTo>
                  <a:pt x="0" y="581645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522433" y="1241072"/>
            <a:ext cx="14300159" cy="1758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49"/>
              </a:lnSpc>
            </a:pPr>
            <a:r>
              <a:rPr lang="en-US" sz="1806" b="true">
                <a:solidFill>
                  <a:srgbClr val="000000"/>
                </a:solidFill>
                <a:latin typeface="Quicksand 2 Bold"/>
                <a:ea typeface="Quicksand 2 Bold"/>
                <a:cs typeface="Quicksand 2 Bold"/>
                <a:sym typeface="Quicksand 2 Bold"/>
              </a:rPr>
              <a:t>Gestión de pestañas:</a:t>
            </a:r>
          </a:p>
          <a:p>
            <a:pPr algn="just" marL="390128" indent="-195064" lvl="1">
              <a:lnSpc>
                <a:spcPts val="2349"/>
              </a:lnSpc>
              <a:buFont typeface="Arial"/>
              <a:buChar char="•"/>
            </a:pPr>
            <a:r>
              <a:rPr lang="en-US" sz="1806">
                <a:solidFill>
                  <a:srgbClr val="000000"/>
                </a:solidFill>
                <a:latin typeface="Quicksand 2"/>
                <a:ea typeface="Quicksand 2"/>
                <a:cs typeface="Quicksand 2"/>
                <a:sym typeface="Quicksand 2"/>
              </a:rPr>
              <a:t>Cada pestaña tiene su función: carga CSV, stock, pedido, carta, boleta.</a:t>
            </a:r>
          </a:p>
          <a:p>
            <a:pPr algn="just" marL="390128" indent="-195064" lvl="1">
              <a:lnSpc>
                <a:spcPts val="2349"/>
              </a:lnSpc>
              <a:buFont typeface="Arial"/>
              <a:buChar char="•"/>
            </a:pPr>
            <a:r>
              <a:rPr lang="en-US" sz="1806">
                <a:solidFill>
                  <a:srgbClr val="000000"/>
                </a:solidFill>
                <a:latin typeface="Quicksand 2"/>
                <a:ea typeface="Quicksand 2"/>
                <a:cs typeface="Quicksand 2"/>
                <a:sym typeface="Quicksand 2"/>
              </a:rPr>
              <a:t>on_tab_change actualiza los datos visibles según la pestaña activa.</a:t>
            </a:r>
          </a:p>
          <a:p>
            <a:pPr algn="just">
              <a:lnSpc>
                <a:spcPts val="2349"/>
              </a:lnSpc>
            </a:pPr>
          </a:p>
          <a:p>
            <a:pPr algn="just">
              <a:lnSpc>
                <a:spcPts val="2349"/>
              </a:lnSpc>
            </a:pPr>
          </a:p>
          <a:p>
            <a:pPr algn="just">
              <a:lnSpc>
                <a:spcPts val="234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7885" y="-1585109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0" y="0"/>
                </a:moveTo>
                <a:lnTo>
                  <a:pt x="4714200" y="0"/>
                </a:lnTo>
                <a:lnTo>
                  <a:pt x="4714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50460" y="812612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0" y="0"/>
                </a:moveTo>
                <a:lnTo>
                  <a:pt x="4714200" y="0"/>
                </a:lnTo>
                <a:lnTo>
                  <a:pt x="4714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3079684" y="812612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4714200" y="0"/>
                </a:moveTo>
                <a:lnTo>
                  <a:pt x="0" y="0"/>
                </a:lnTo>
                <a:lnTo>
                  <a:pt x="0" y="4114800"/>
                </a:lnTo>
                <a:lnTo>
                  <a:pt x="4714200" y="4114800"/>
                </a:lnTo>
                <a:lnTo>
                  <a:pt x="4714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400000">
            <a:off x="15465492" y="-141520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47142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14200" y="0"/>
                </a:lnTo>
                <a:lnTo>
                  <a:pt x="47142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675281" y="2820698"/>
            <a:ext cx="9082418" cy="6346339"/>
          </a:xfrm>
          <a:custGeom>
            <a:avLst/>
            <a:gdLst/>
            <a:ahLst/>
            <a:cxnLst/>
            <a:rect r="r" b="b" t="t" l="l"/>
            <a:pathLst>
              <a:path h="6346339" w="9082418">
                <a:moveTo>
                  <a:pt x="0" y="0"/>
                </a:moveTo>
                <a:lnTo>
                  <a:pt x="9082418" y="0"/>
                </a:lnTo>
                <a:lnTo>
                  <a:pt x="9082418" y="6346340"/>
                </a:lnTo>
                <a:lnTo>
                  <a:pt x="0" y="63463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246524" y="1062472"/>
            <a:ext cx="14300159" cy="1758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49"/>
              </a:lnSpc>
            </a:pPr>
            <a:r>
              <a:rPr lang="en-US" sz="1806" b="true">
                <a:solidFill>
                  <a:srgbClr val="000000"/>
                </a:solidFill>
                <a:latin typeface="Quicksand 2 Bold"/>
                <a:ea typeface="Quicksand 2 Bold"/>
                <a:cs typeface="Quicksand 2 Bold"/>
                <a:sym typeface="Quicksand 2 Bold"/>
              </a:rPr>
              <a:t>Pestaña de ingredientes:</a:t>
            </a:r>
            <a:r>
              <a:rPr lang="en-US" sz="1806">
                <a:solidFill>
                  <a:srgbClr val="000000"/>
                </a:solidFill>
                <a:latin typeface="Quicksand 2"/>
                <a:ea typeface="Quicksand 2"/>
                <a:cs typeface="Quicksand 2"/>
                <a:sym typeface="Quicksand 2"/>
              </a:rPr>
              <a:t> </a:t>
            </a:r>
            <a:r>
              <a:rPr lang="en-US" sz="1806">
                <a:solidFill>
                  <a:srgbClr val="000000"/>
                </a:solidFill>
                <a:latin typeface="Quicksand 2"/>
                <a:ea typeface="Quicksand 2"/>
                <a:cs typeface="Quicksand 2"/>
                <a:sym typeface="Quicksand 2"/>
              </a:rPr>
              <a:t>(CSV y manual): configurar_pestana3 + cargar_csv + agregar_csv_al_stock + ingresar_ingrediente.</a:t>
            </a:r>
          </a:p>
          <a:p>
            <a:pPr algn="just">
              <a:lnSpc>
                <a:spcPts val="2349"/>
              </a:lnSpc>
            </a:pPr>
          </a:p>
          <a:p>
            <a:pPr algn="just" marL="390128" indent="-195064" lvl="1">
              <a:lnSpc>
                <a:spcPts val="2349"/>
              </a:lnSpc>
              <a:buFont typeface="Arial"/>
              <a:buChar char="•"/>
            </a:pPr>
            <a:r>
              <a:rPr lang="en-US" sz="1806">
                <a:solidFill>
                  <a:srgbClr val="000000"/>
                </a:solidFill>
                <a:latin typeface="Quicksand 2"/>
                <a:ea typeface="Quicksand 2"/>
                <a:cs typeface="Quicksand 2"/>
                <a:sym typeface="Quicksand 2"/>
              </a:rPr>
              <a:t>Permite cargar ingredientes desde CSV o ingresarlos manualmente.</a:t>
            </a:r>
          </a:p>
          <a:p>
            <a:pPr algn="just" marL="390128" indent="-195064" lvl="1">
              <a:lnSpc>
                <a:spcPts val="2349"/>
              </a:lnSpc>
              <a:buFont typeface="Arial"/>
              <a:buChar char="•"/>
            </a:pPr>
            <a:r>
              <a:rPr lang="en-US" sz="1806">
                <a:solidFill>
                  <a:srgbClr val="000000"/>
                </a:solidFill>
                <a:latin typeface="Quicksand 2"/>
                <a:ea typeface="Quicksand 2"/>
                <a:cs typeface="Quicksand 2"/>
                <a:sym typeface="Quicksand 2"/>
              </a:rPr>
              <a:t>Se valida la entrada (nombre solo letras, cantidad positiva).</a:t>
            </a:r>
          </a:p>
          <a:p>
            <a:pPr algn="just" marL="390128" indent="-195064" lvl="1">
              <a:lnSpc>
                <a:spcPts val="2349"/>
              </a:lnSpc>
              <a:buFont typeface="Arial"/>
              <a:buChar char="•"/>
            </a:pPr>
            <a:r>
              <a:rPr lang="en-US" sz="1806">
                <a:solidFill>
                  <a:srgbClr val="000000"/>
                </a:solidFill>
                <a:latin typeface="Quicksand 2"/>
                <a:ea typeface="Quicksand 2"/>
                <a:cs typeface="Quicksand 2"/>
                <a:sym typeface="Quicksand 2"/>
              </a:rPr>
              <a:t>Se actualiza el stock y la tabla (treeview).</a:t>
            </a:r>
          </a:p>
          <a:p>
            <a:pPr algn="just">
              <a:lnSpc>
                <a:spcPts val="234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7885" y="-1585109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0" y="0"/>
                </a:moveTo>
                <a:lnTo>
                  <a:pt x="4714200" y="0"/>
                </a:lnTo>
                <a:lnTo>
                  <a:pt x="4714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50460" y="812612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0" y="0"/>
                </a:moveTo>
                <a:lnTo>
                  <a:pt x="4714200" y="0"/>
                </a:lnTo>
                <a:lnTo>
                  <a:pt x="4714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3079684" y="812612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4714200" y="0"/>
                </a:moveTo>
                <a:lnTo>
                  <a:pt x="0" y="0"/>
                </a:lnTo>
                <a:lnTo>
                  <a:pt x="0" y="4114800"/>
                </a:lnTo>
                <a:lnTo>
                  <a:pt x="4714200" y="4114800"/>
                </a:lnTo>
                <a:lnTo>
                  <a:pt x="4714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400000">
            <a:off x="15465492" y="-141520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47142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14200" y="0"/>
                </a:lnTo>
                <a:lnTo>
                  <a:pt x="47142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675918" y="5143500"/>
            <a:ext cx="8426252" cy="4954584"/>
          </a:xfrm>
          <a:custGeom>
            <a:avLst/>
            <a:gdLst/>
            <a:ahLst/>
            <a:cxnLst/>
            <a:rect r="r" b="b" t="t" l="l"/>
            <a:pathLst>
              <a:path h="4954584" w="8426252">
                <a:moveTo>
                  <a:pt x="0" y="0"/>
                </a:moveTo>
                <a:lnTo>
                  <a:pt x="8426252" y="0"/>
                </a:lnTo>
                <a:lnTo>
                  <a:pt x="8426252" y="4954584"/>
                </a:lnTo>
                <a:lnTo>
                  <a:pt x="0" y="49545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85" r="0" b="-2379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842276" y="170644"/>
            <a:ext cx="10093536" cy="4718094"/>
          </a:xfrm>
          <a:custGeom>
            <a:avLst/>
            <a:gdLst/>
            <a:ahLst/>
            <a:cxnLst/>
            <a:rect r="r" b="b" t="t" l="l"/>
            <a:pathLst>
              <a:path h="4718094" w="10093536">
                <a:moveTo>
                  <a:pt x="0" y="0"/>
                </a:moveTo>
                <a:lnTo>
                  <a:pt x="10093536" y="0"/>
                </a:lnTo>
                <a:lnTo>
                  <a:pt x="10093536" y="4718094"/>
                </a:lnTo>
                <a:lnTo>
                  <a:pt x="0" y="47180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2778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7885" y="-1585109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0" y="0"/>
                </a:moveTo>
                <a:lnTo>
                  <a:pt x="4714200" y="0"/>
                </a:lnTo>
                <a:lnTo>
                  <a:pt x="4714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50460" y="812612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0" y="0"/>
                </a:moveTo>
                <a:lnTo>
                  <a:pt x="4714200" y="0"/>
                </a:lnTo>
                <a:lnTo>
                  <a:pt x="4714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3079684" y="812612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4714200" y="0"/>
                </a:moveTo>
                <a:lnTo>
                  <a:pt x="0" y="0"/>
                </a:lnTo>
                <a:lnTo>
                  <a:pt x="0" y="4114800"/>
                </a:lnTo>
                <a:lnTo>
                  <a:pt x="4714200" y="4114800"/>
                </a:lnTo>
                <a:lnTo>
                  <a:pt x="4714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400000">
            <a:off x="15465492" y="-141520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47142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14200" y="0"/>
                </a:lnTo>
                <a:lnTo>
                  <a:pt x="47142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384555" y="2529691"/>
            <a:ext cx="12120175" cy="4272362"/>
          </a:xfrm>
          <a:custGeom>
            <a:avLst/>
            <a:gdLst/>
            <a:ahLst/>
            <a:cxnLst/>
            <a:rect r="r" b="b" t="t" l="l"/>
            <a:pathLst>
              <a:path h="4272362" w="12120175">
                <a:moveTo>
                  <a:pt x="0" y="0"/>
                </a:moveTo>
                <a:lnTo>
                  <a:pt x="12120174" y="0"/>
                </a:lnTo>
                <a:lnTo>
                  <a:pt x="12120174" y="4272362"/>
                </a:lnTo>
                <a:lnTo>
                  <a:pt x="0" y="42723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079355" y="873101"/>
            <a:ext cx="14300159" cy="1167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49"/>
              </a:lnSpc>
            </a:pPr>
            <a:r>
              <a:rPr lang="en-US" sz="1806" b="true">
                <a:solidFill>
                  <a:srgbClr val="000000"/>
                </a:solidFill>
                <a:latin typeface="Quicksand 2 Bold"/>
                <a:ea typeface="Quicksand 2 Bold"/>
                <a:cs typeface="Quicksand 2 Bold"/>
                <a:sym typeface="Quicksand 2 Bold"/>
              </a:rPr>
              <a:t>Pestaña Stock</a:t>
            </a:r>
          </a:p>
          <a:p>
            <a:pPr algn="just" marL="390128" indent="-195064" lvl="1">
              <a:lnSpc>
                <a:spcPts val="2349"/>
              </a:lnSpc>
              <a:buFont typeface="Arial"/>
              <a:buChar char="•"/>
            </a:pPr>
            <a:r>
              <a:rPr lang="en-US" sz="1806">
                <a:solidFill>
                  <a:srgbClr val="000000"/>
                </a:solidFill>
                <a:latin typeface="Quicksand 2"/>
                <a:ea typeface="Quicksand 2"/>
                <a:cs typeface="Quicksand 2"/>
                <a:sym typeface="Quicksand 2"/>
              </a:rPr>
              <a:t>Permite visualizar, agregar y eliminar ingredientes.</a:t>
            </a:r>
          </a:p>
          <a:p>
            <a:pPr algn="just" marL="390128" indent="-195064" lvl="1">
              <a:lnSpc>
                <a:spcPts val="2349"/>
              </a:lnSpc>
              <a:buFont typeface="Arial"/>
              <a:buChar char="•"/>
            </a:pPr>
            <a:r>
              <a:rPr lang="en-US" sz="1806">
                <a:solidFill>
                  <a:srgbClr val="000000"/>
                </a:solidFill>
                <a:latin typeface="Quicksand 2"/>
                <a:ea typeface="Quicksand 2"/>
                <a:cs typeface="Quicksand 2"/>
                <a:sym typeface="Quicksand 2"/>
              </a:rPr>
              <a:t>actualizar_treeview refresca la tabla con el stock actual.</a:t>
            </a:r>
          </a:p>
          <a:p>
            <a:pPr algn="just">
              <a:lnSpc>
                <a:spcPts val="234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767885" y="-1585109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0" y="0"/>
                </a:moveTo>
                <a:lnTo>
                  <a:pt x="4714200" y="0"/>
                </a:lnTo>
                <a:lnTo>
                  <a:pt x="4714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450460" y="812612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0" y="0"/>
                </a:moveTo>
                <a:lnTo>
                  <a:pt x="4714200" y="0"/>
                </a:lnTo>
                <a:lnTo>
                  <a:pt x="47142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3079684" y="812612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4714200" y="0"/>
                </a:moveTo>
                <a:lnTo>
                  <a:pt x="0" y="0"/>
                </a:lnTo>
                <a:lnTo>
                  <a:pt x="0" y="4114800"/>
                </a:lnTo>
                <a:lnTo>
                  <a:pt x="4714200" y="4114800"/>
                </a:lnTo>
                <a:lnTo>
                  <a:pt x="47142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400000">
            <a:off x="15465492" y="-1415201"/>
            <a:ext cx="4714200" cy="4114800"/>
          </a:xfrm>
          <a:custGeom>
            <a:avLst/>
            <a:gdLst/>
            <a:ahLst/>
            <a:cxnLst/>
            <a:rect r="r" b="b" t="t" l="l"/>
            <a:pathLst>
              <a:path h="4114800" w="4714200">
                <a:moveTo>
                  <a:pt x="47142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714200" y="0"/>
                </a:lnTo>
                <a:lnTo>
                  <a:pt x="47142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358021" y="642199"/>
            <a:ext cx="11995465" cy="6912387"/>
          </a:xfrm>
          <a:custGeom>
            <a:avLst/>
            <a:gdLst/>
            <a:ahLst/>
            <a:cxnLst/>
            <a:rect r="r" b="b" t="t" l="l"/>
            <a:pathLst>
              <a:path h="6912387" w="11995465">
                <a:moveTo>
                  <a:pt x="0" y="0"/>
                </a:moveTo>
                <a:lnTo>
                  <a:pt x="11995465" y="0"/>
                </a:lnTo>
                <a:lnTo>
                  <a:pt x="11995465" y="6912386"/>
                </a:lnTo>
                <a:lnTo>
                  <a:pt x="0" y="69123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DAGNRBtzP1w</dc:identifier>
  <dcterms:modified xsi:type="dcterms:W3CDTF">2011-08-01T06:04:30Z</dcterms:modified>
  <cp:revision>1</cp:revision>
  <dc:title>Presentación de Proyecto Escolar Abstracto Azul y Rojo Claro  </dc:title>
</cp:coreProperties>
</file>