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62" r:id="rId3"/>
    <p:sldId id="266" r:id="rId4"/>
    <p:sldId id="257" r:id="rId5"/>
    <p:sldId id="282" r:id="rId6"/>
    <p:sldId id="283" r:id="rId7"/>
    <p:sldId id="258" r:id="rId8"/>
    <p:sldId id="267" r:id="rId9"/>
    <p:sldId id="284" r:id="rId10"/>
    <p:sldId id="268" r:id="rId11"/>
    <p:sldId id="285" r:id="rId12"/>
    <p:sldId id="276" r:id="rId13"/>
    <p:sldId id="280" r:id="rId14"/>
    <p:sldId id="281" r:id="rId15"/>
    <p:sldId id="269" r:id="rId16"/>
    <p:sldId id="291" r:id="rId17"/>
    <p:sldId id="270" r:id="rId18"/>
    <p:sldId id="271" r:id="rId19"/>
    <p:sldId id="286" r:id="rId20"/>
    <p:sldId id="287" r:id="rId21"/>
    <p:sldId id="288" r:id="rId22"/>
    <p:sldId id="264" r:id="rId23"/>
    <p:sldId id="265" r:id="rId24"/>
    <p:sldId id="289" r:id="rId25"/>
    <p:sldId id="272" r:id="rId26"/>
    <p:sldId id="29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FF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4709" autoAdjust="0"/>
  </p:normalViewPr>
  <p:slideViewPr>
    <p:cSldViewPr>
      <p:cViewPr varScale="1">
        <p:scale>
          <a:sx n="68" d="100"/>
          <a:sy n="68" d="100"/>
        </p:scale>
        <p:origin x="144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E55630-6AE3-4F61-82B0-A1DF23391CF6}" type="datetimeFigureOut">
              <a:rPr lang="en-US" smtClean="0"/>
              <a:pPr/>
              <a:t>4/4/2019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E99D92-C1B5-472B-AAA0-C3321D80703F}" type="slidenum">
              <a:rPr lang="en-US" smtClean="0"/>
              <a:pPr/>
              <a:t>‹#›</a:t>
            </a:fld>
            <a:endParaRPr lang="en-US"/>
          </a:p>
        </p:txBody>
      </p:sp>
    </p:spTree>
    <p:extLst>
      <p:ext uri="{BB962C8B-B14F-4D97-AF65-F5344CB8AC3E}">
        <p14:creationId xmlns:p14="http://schemas.microsoft.com/office/powerpoint/2010/main" val="2720833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4/4/2019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4/4/2019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2133600"/>
          </a:xfrm>
        </p:spPr>
        <p:txBody>
          <a:bodyPr>
            <a:noAutofit/>
          </a:bodyPr>
          <a:lstStyle/>
          <a:p>
            <a:pPr algn="ctr"/>
            <a:r>
              <a:rPr lang="en-US" sz="6600" dirty="0">
                <a:latin typeface="Algerian" pitchFamily="82" charset="0"/>
              </a:rPr>
              <a:t>Data Leakage Detection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09600"/>
            <a:ext cx="8229600" cy="667512"/>
          </a:xfrm>
        </p:spPr>
        <p:txBody>
          <a:bodyPr>
            <a:normAutofit fontScale="90000"/>
          </a:bodyPr>
          <a:lstStyle/>
          <a:p>
            <a:r>
              <a:rPr lang="en-US" sz="4400" u="sng" dirty="0">
                <a:latin typeface="Times New Roman" pitchFamily="18" charset="0"/>
                <a:cs typeface="Times New Roman" pitchFamily="18" charset="0"/>
              </a:rPr>
              <a:t>PROPOSED SYSTEM:</a:t>
            </a:r>
          </a:p>
        </p:txBody>
      </p:sp>
      <p:sp>
        <p:nvSpPr>
          <p:cNvPr id="3" name="Content Placeholder 2"/>
          <p:cNvSpPr>
            <a:spLocks noGrp="1"/>
          </p:cNvSpPr>
          <p:nvPr>
            <p:ph idx="1"/>
          </p:nvPr>
        </p:nvSpPr>
        <p:spPr>
          <a:xfrm>
            <a:off x="228600" y="1524000"/>
            <a:ext cx="8534400" cy="4389120"/>
          </a:xfrm>
        </p:spPr>
        <p:txBody>
          <a:bodyPr>
            <a:normAutofit/>
          </a:bodyPr>
          <a:lstStyle/>
          <a:p>
            <a:r>
              <a:rPr lang="en-US" sz="1800" dirty="0">
                <a:latin typeface="Times New Roman" pitchFamily="18" charset="0"/>
                <a:cs typeface="Times New Roman" pitchFamily="18" charset="0"/>
              </a:rPr>
              <a:t>Our goal is to detect when the distributor’s sensitive data has been leaked by agents, and if possible to identify the agent that leaked the data. Perturbation is a very useful technique where the data is modified and made “less sensitive” before being handed to agents. we develop </a:t>
            </a:r>
            <a:r>
              <a:rPr lang="en-US" sz="1800" i="1" dirty="0">
                <a:latin typeface="Times New Roman" pitchFamily="18" charset="0"/>
                <a:cs typeface="Times New Roman" pitchFamily="18" charset="0"/>
              </a:rPr>
              <a:t>unobtrusive</a:t>
            </a:r>
            <a:r>
              <a:rPr lang="en-US" sz="1800" dirty="0">
                <a:latin typeface="Times New Roman" pitchFamily="18" charset="0"/>
                <a:cs typeface="Times New Roman" pitchFamily="18" charset="0"/>
              </a:rPr>
              <a:t> techniques for detecting leakage of a set of objects or records.</a:t>
            </a:r>
          </a:p>
          <a:p>
            <a:r>
              <a:rPr lang="en-US" sz="1800" dirty="0">
                <a:latin typeface="Times New Roman" pitchFamily="18" charset="0"/>
                <a:cs typeface="Times New Roman" pitchFamily="18" charset="0"/>
              </a:rPr>
              <a:t>In this section we develop a model for assessing the “guilt” of agents. We also present algorithms for distributing objects to agents, in a way that improves our chances of identifying a leaker.</a:t>
            </a:r>
          </a:p>
          <a:p>
            <a:r>
              <a:rPr lang="en-US" sz="1800" dirty="0">
                <a:latin typeface="Times New Roman" pitchFamily="18" charset="0"/>
                <a:cs typeface="Times New Roman" pitchFamily="18" charset="0"/>
              </a:rPr>
              <a:t> Finally, we also consider the option of adding “fake” objects to the distributed set. Such objects do not correspond to real entities but appear realistic to the agents.</a:t>
            </a:r>
          </a:p>
          <a:p>
            <a:r>
              <a:rPr lang="en-US" sz="1800" dirty="0">
                <a:latin typeface="Times New Roman" pitchFamily="18" charset="0"/>
                <a:cs typeface="Times New Roman" pitchFamily="18" charset="0"/>
              </a:rPr>
              <a:t> In a sense, the fake objects acts as a type of watermark for the entire set, without modifying any individual members. If it turns out an agent was given one or more fake objects that were leaked, then the distributor can be more confident that agent was guilty.</a:t>
            </a:r>
          </a:p>
        </p:txBody>
      </p:sp>
    </p:spTree>
    <p:extLst>
      <p:ext uri="{BB962C8B-B14F-4D97-AF65-F5344CB8AC3E}">
        <p14:creationId xmlns:p14="http://schemas.microsoft.com/office/powerpoint/2010/main" val="3126525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19912"/>
          </a:xfrm>
        </p:spPr>
        <p:txBody>
          <a:bodyPr>
            <a:normAutofit/>
          </a:bodyPr>
          <a:lstStyle/>
          <a:p>
            <a:r>
              <a:rPr lang="en-US" u="sng" dirty="0"/>
              <a:t>Advantage Proposed System:-</a:t>
            </a:r>
            <a:endParaRPr lang="en-US" dirty="0"/>
          </a:p>
        </p:txBody>
      </p:sp>
      <p:sp>
        <p:nvSpPr>
          <p:cNvPr id="3" name="Rectangle 2"/>
          <p:cNvSpPr/>
          <p:nvPr/>
        </p:nvSpPr>
        <p:spPr>
          <a:xfrm>
            <a:off x="533400" y="1752600"/>
            <a:ext cx="7315200" cy="4204356"/>
          </a:xfrm>
          <a:prstGeom prst="rect">
            <a:avLst/>
          </a:prstGeom>
        </p:spPr>
        <p:txBody>
          <a:bodyPr wrap="square">
            <a:spAutoFit/>
          </a:bodyPr>
          <a:lstStyle/>
          <a:p>
            <a:pPr marL="285750" lvl="0" indent="-285750">
              <a:lnSpc>
                <a:spcPct val="150000"/>
              </a:lnSpc>
              <a:buFont typeface="Wingdings" pitchFamily="2" charset="2"/>
              <a:buChar char="Ø"/>
            </a:pPr>
            <a:r>
              <a:rPr lang="en-US" dirty="0"/>
              <a:t>We can provide security to our data during its distribution or transmission and even we can detect if that gets leaked</a:t>
            </a:r>
          </a:p>
          <a:p>
            <a:pPr marL="285750" lvl="0" indent="-285750">
              <a:lnSpc>
                <a:spcPct val="150000"/>
              </a:lnSpc>
              <a:buFont typeface="Wingdings" pitchFamily="2" charset="2"/>
              <a:buChar char="Ø"/>
            </a:pPr>
            <a:r>
              <a:rPr lang="en-US" dirty="0"/>
              <a:t>we have presented implement a variety of data distribution strategies that can improve the distributor’s chances of identifying a leaker</a:t>
            </a:r>
          </a:p>
          <a:p>
            <a:pPr marL="285750" lvl="0" indent="-285750">
              <a:lnSpc>
                <a:spcPct val="150000"/>
              </a:lnSpc>
              <a:buFont typeface="Wingdings" pitchFamily="2" charset="2"/>
              <a:buChar char="Ø"/>
            </a:pPr>
            <a:r>
              <a:rPr lang="en-US" dirty="0"/>
              <a:t>Quick response time</a:t>
            </a:r>
          </a:p>
          <a:p>
            <a:pPr marL="285750" lvl="0" indent="-285750">
              <a:lnSpc>
                <a:spcPct val="150000"/>
              </a:lnSpc>
              <a:buFont typeface="Wingdings" pitchFamily="2" charset="2"/>
              <a:buChar char="Ø"/>
            </a:pPr>
            <a:r>
              <a:rPr lang="en-US" dirty="0"/>
              <a:t>Customized processing</a:t>
            </a:r>
          </a:p>
          <a:p>
            <a:pPr marL="285750" lvl="0" indent="-285750">
              <a:lnSpc>
                <a:spcPct val="150000"/>
              </a:lnSpc>
              <a:buFont typeface="Wingdings" pitchFamily="2" charset="2"/>
              <a:buChar char="Ø"/>
            </a:pPr>
            <a:r>
              <a:rPr lang="en-US" dirty="0"/>
              <a:t>Small memory factor</a:t>
            </a:r>
          </a:p>
          <a:p>
            <a:pPr marL="285750" lvl="0" indent="-285750">
              <a:lnSpc>
                <a:spcPct val="150000"/>
              </a:lnSpc>
              <a:buFont typeface="Wingdings" pitchFamily="2" charset="2"/>
              <a:buChar char="Ø"/>
            </a:pPr>
            <a:r>
              <a:rPr lang="en-US" dirty="0"/>
              <a:t>Highly secure</a:t>
            </a:r>
          </a:p>
          <a:p>
            <a:pPr marL="285750" lvl="0" indent="-285750">
              <a:lnSpc>
                <a:spcPct val="150000"/>
              </a:lnSpc>
              <a:buFont typeface="Wingdings" pitchFamily="2" charset="2"/>
              <a:buChar char="Ø"/>
            </a:pPr>
            <a:r>
              <a:rPr lang="en-US" dirty="0"/>
              <a:t>Replication in Heterogenic Database</a:t>
            </a:r>
          </a:p>
          <a:p>
            <a:pPr marL="285750" lvl="0" indent="-285750">
              <a:lnSpc>
                <a:spcPct val="150000"/>
              </a:lnSpc>
              <a:buFont typeface="Wingdings" pitchFamily="2" charset="2"/>
              <a:buChar char="Ø"/>
            </a:pPr>
            <a:r>
              <a:rPr lang="en-US" dirty="0"/>
              <a:t>Easy updating.</a:t>
            </a:r>
          </a:p>
        </p:txBody>
      </p:sp>
    </p:spTree>
    <p:extLst>
      <p:ext uri="{BB962C8B-B14F-4D97-AF65-F5344CB8AC3E}">
        <p14:creationId xmlns:p14="http://schemas.microsoft.com/office/powerpoint/2010/main" val="3459542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Distributor’s Objective (1/2)</a:t>
            </a:r>
          </a:p>
        </p:txBody>
      </p:sp>
      <p:sp>
        <p:nvSpPr>
          <p:cNvPr id="4" name="Rounded Rectangle 3"/>
          <p:cNvSpPr/>
          <p:nvPr/>
        </p:nvSpPr>
        <p:spPr>
          <a:xfrm>
            <a:off x="4191000" y="2163454"/>
            <a:ext cx="738188" cy="685800"/>
          </a:xfrm>
          <a:prstGeom prst="roundRect">
            <a:avLst/>
          </a:prstGeom>
          <a:ln/>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r>
              <a:rPr lang="en-US" sz="3200" b="1" dirty="0"/>
              <a:t>U</a:t>
            </a:r>
            <a:r>
              <a:rPr lang="en-US" sz="3200" b="1" baseline="-25000" dirty="0"/>
              <a:t>1</a:t>
            </a:r>
          </a:p>
        </p:txBody>
      </p:sp>
      <p:sp>
        <p:nvSpPr>
          <p:cNvPr id="5" name="Rounded Rectangle 4"/>
          <p:cNvSpPr/>
          <p:nvPr/>
        </p:nvSpPr>
        <p:spPr>
          <a:xfrm>
            <a:off x="4197694" y="3332163"/>
            <a:ext cx="738188" cy="685800"/>
          </a:xfrm>
          <a:prstGeom prst="roundRect">
            <a:avLst/>
          </a:prstGeom>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r>
              <a:rPr lang="en-US" sz="3200" b="1" dirty="0"/>
              <a:t>U</a:t>
            </a:r>
            <a:r>
              <a:rPr lang="en-US" sz="3200" b="1" baseline="-25000" dirty="0"/>
              <a:t>2</a:t>
            </a:r>
          </a:p>
        </p:txBody>
      </p:sp>
      <p:sp>
        <p:nvSpPr>
          <p:cNvPr id="6" name="Rounded Rectangle 5"/>
          <p:cNvSpPr/>
          <p:nvPr/>
        </p:nvSpPr>
        <p:spPr>
          <a:xfrm>
            <a:off x="4184887" y="4597566"/>
            <a:ext cx="738188" cy="685800"/>
          </a:xfrm>
          <a:prstGeom prst="roundRect">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sz="3200" b="1" dirty="0"/>
              <a:t>U</a:t>
            </a:r>
            <a:r>
              <a:rPr lang="en-US" sz="3200" b="1" baseline="-25000" dirty="0"/>
              <a:t>3</a:t>
            </a:r>
          </a:p>
        </p:txBody>
      </p:sp>
      <p:sp>
        <p:nvSpPr>
          <p:cNvPr id="7" name="Rounded Rectangle 6"/>
          <p:cNvSpPr/>
          <p:nvPr/>
        </p:nvSpPr>
        <p:spPr>
          <a:xfrm>
            <a:off x="4191001" y="5842000"/>
            <a:ext cx="738188" cy="685800"/>
          </a:xfrm>
          <a:prstGeom prst="roundRect">
            <a:avLst/>
          </a:prstGeom>
          <a:ln/>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r>
              <a:rPr lang="en-US" sz="3200" b="1" dirty="0"/>
              <a:t>U</a:t>
            </a:r>
            <a:r>
              <a:rPr lang="en-US" sz="3200" b="1" baseline="-25000" dirty="0"/>
              <a:t>4</a:t>
            </a:r>
          </a:p>
        </p:txBody>
      </p:sp>
      <p:cxnSp>
        <p:nvCxnSpPr>
          <p:cNvPr id="8" name="Curved Connector 41"/>
          <p:cNvCxnSpPr>
            <a:stCxn id="6" idx="1"/>
          </p:cNvCxnSpPr>
          <p:nvPr/>
        </p:nvCxnSpPr>
        <p:spPr>
          <a:xfrm rot="10800000">
            <a:off x="2489437" y="4264191"/>
            <a:ext cx="1695450" cy="67627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9" name="Curved Connector 44"/>
          <p:cNvCxnSpPr/>
          <p:nvPr/>
        </p:nvCxnSpPr>
        <p:spPr>
          <a:xfrm rot="10800000" flipV="1">
            <a:off x="2513423" y="2537619"/>
            <a:ext cx="1695450" cy="1762125"/>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0" name="Curved Connector 48"/>
          <p:cNvCxnSpPr/>
          <p:nvPr/>
        </p:nvCxnSpPr>
        <p:spPr>
          <a:xfrm rot="10800000" flipV="1">
            <a:off x="2513424" y="3708400"/>
            <a:ext cx="1695450" cy="61912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Curved Connector 49"/>
          <p:cNvCxnSpPr>
            <a:stCxn id="7" idx="1"/>
          </p:cNvCxnSpPr>
          <p:nvPr/>
        </p:nvCxnSpPr>
        <p:spPr>
          <a:xfrm rot="10800000">
            <a:off x="2495551" y="4289425"/>
            <a:ext cx="1695450" cy="189547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2" name="TextBox 11"/>
          <p:cNvSpPr txBox="1"/>
          <p:nvPr/>
        </p:nvSpPr>
        <p:spPr>
          <a:xfrm rot="18914565">
            <a:off x="2642586" y="2157412"/>
            <a:ext cx="1066800" cy="36988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spAutoFit/>
          </a:bodyPr>
          <a:lstStyle/>
          <a:p>
            <a:pPr fontAlgn="auto">
              <a:spcBef>
                <a:spcPts val="0"/>
              </a:spcBef>
              <a:spcAft>
                <a:spcPts val="0"/>
              </a:spcAft>
              <a:defRPr/>
            </a:pPr>
            <a:r>
              <a:rPr lang="en-US" dirty="0">
                <a:solidFill>
                  <a:schemeClr val="accent3"/>
                </a:solidFill>
              </a:rPr>
              <a:t>Request</a:t>
            </a:r>
          </a:p>
        </p:txBody>
      </p:sp>
      <p:sp>
        <p:nvSpPr>
          <p:cNvPr id="13" name="TextBox 12"/>
          <p:cNvSpPr txBox="1"/>
          <p:nvPr/>
        </p:nvSpPr>
        <p:spPr>
          <a:xfrm rot="20321243">
            <a:off x="2469140" y="3221595"/>
            <a:ext cx="1066800" cy="36988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spAutoFit/>
          </a:bodyPr>
          <a:lstStyle/>
          <a:p>
            <a:pPr fontAlgn="auto">
              <a:spcBef>
                <a:spcPts val="0"/>
              </a:spcBef>
              <a:spcAft>
                <a:spcPts val="0"/>
              </a:spcAft>
              <a:defRPr/>
            </a:pPr>
            <a:r>
              <a:rPr lang="en-US" dirty="0">
                <a:solidFill>
                  <a:schemeClr val="accent2"/>
                </a:solidFill>
              </a:rPr>
              <a:t>Request</a:t>
            </a:r>
          </a:p>
        </p:txBody>
      </p:sp>
      <p:sp>
        <p:nvSpPr>
          <p:cNvPr id="14" name="TextBox 13"/>
          <p:cNvSpPr txBox="1"/>
          <p:nvPr/>
        </p:nvSpPr>
        <p:spPr>
          <a:xfrm rot="1233690">
            <a:off x="2925808" y="4231295"/>
            <a:ext cx="1066800" cy="36830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spAutoFit/>
          </a:bodyPr>
          <a:lstStyle/>
          <a:p>
            <a:pPr fontAlgn="auto">
              <a:spcBef>
                <a:spcPts val="0"/>
              </a:spcBef>
              <a:spcAft>
                <a:spcPts val="0"/>
              </a:spcAft>
              <a:defRPr/>
            </a:pPr>
            <a:r>
              <a:rPr lang="en-US" dirty="0">
                <a:solidFill>
                  <a:schemeClr val="accent4"/>
                </a:solidFill>
              </a:rPr>
              <a:t>Request</a:t>
            </a:r>
          </a:p>
        </p:txBody>
      </p:sp>
      <p:sp>
        <p:nvSpPr>
          <p:cNvPr id="15" name="TextBox 14"/>
          <p:cNvSpPr txBox="1"/>
          <p:nvPr/>
        </p:nvSpPr>
        <p:spPr>
          <a:xfrm rot="2852843">
            <a:off x="2959911" y="4921326"/>
            <a:ext cx="1066800" cy="36988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spAutoFit/>
          </a:bodyPr>
          <a:lstStyle/>
          <a:p>
            <a:pPr fontAlgn="auto">
              <a:spcBef>
                <a:spcPts val="0"/>
              </a:spcBef>
              <a:spcAft>
                <a:spcPts val="0"/>
              </a:spcAft>
              <a:defRPr/>
            </a:pPr>
            <a:r>
              <a:rPr lang="en-US" dirty="0">
                <a:solidFill>
                  <a:schemeClr val="accent6"/>
                </a:solidFill>
              </a:rPr>
              <a:t>Request</a:t>
            </a:r>
          </a:p>
        </p:txBody>
      </p:sp>
      <p:cxnSp>
        <p:nvCxnSpPr>
          <p:cNvPr id="16" name="Curved Connector 15"/>
          <p:cNvCxnSpPr/>
          <p:nvPr/>
        </p:nvCxnSpPr>
        <p:spPr>
          <a:xfrm rot="5400000" flipH="1" flipV="1">
            <a:off x="2241961" y="2017712"/>
            <a:ext cx="1333500" cy="2600325"/>
          </a:xfrm>
          <a:prstGeom prst="curvedConnector2">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7" name="Curved Connector 74"/>
          <p:cNvCxnSpPr>
            <a:endCxn id="7" idx="1"/>
          </p:cNvCxnSpPr>
          <p:nvPr/>
        </p:nvCxnSpPr>
        <p:spPr>
          <a:xfrm rot="16200000" flipH="1">
            <a:off x="2157414" y="4151312"/>
            <a:ext cx="1466850" cy="2600325"/>
          </a:xfrm>
          <a:prstGeom prst="curvedConnector2">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Curved Connector 74"/>
          <p:cNvCxnSpPr/>
          <p:nvPr/>
        </p:nvCxnSpPr>
        <p:spPr>
          <a:xfrm rot="5400000" flipH="1" flipV="1">
            <a:off x="2799773" y="2591593"/>
            <a:ext cx="190500" cy="2600325"/>
          </a:xfrm>
          <a:prstGeom prst="curvedConnector2">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9" name="Curved Connector 74"/>
          <p:cNvCxnSpPr/>
          <p:nvPr/>
        </p:nvCxnSpPr>
        <p:spPr>
          <a:xfrm rot="16200000" flipH="1">
            <a:off x="2767014" y="3534504"/>
            <a:ext cx="247650" cy="2600325"/>
          </a:xfrm>
          <a:prstGeom prst="curvedConnector2">
            <a:avLst/>
          </a:prstGeom>
          <a:ln>
            <a:tailEnd type="arrow"/>
          </a:ln>
        </p:spPr>
        <p:style>
          <a:lnRef idx="3">
            <a:schemeClr val="accent1"/>
          </a:lnRef>
          <a:fillRef idx="0">
            <a:schemeClr val="accent1"/>
          </a:fillRef>
          <a:effectRef idx="2">
            <a:schemeClr val="accent1"/>
          </a:effectRef>
          <a:fontRef idx="minor">
            <a:schemeClr val="tx1"/>
          </a:fontRef>
        </p:style>
      </p:cxnSp>
      <p:sp>
        <p:nvSpPr>
          <p:cNvPr id="20" name="TextBox 19"/>
          <p:cNvSpPr txBox="1">
            <a:spLocks noChangeArrowheads="1"/>
          </p:cNvSpPr>
          <p:nvPr/>
        </p:nvSpPr>
        <p:spPr bwMode="auto">
          <a:xfrm>
            <a:off x="1677281" y="2489886"/>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200" b="1" dirty="0">
                <a:solidFill>
                  <a:schemeClr val="accent1"/>
                </a:solidFill>
                <a:latin typeface="Calibri" pitchFamily="34" charset="0"/>
              </a:rPr>
              <a:t>R</a:t>
            </a:r>
            <a:r>
              <a:rPr lang="en-US" sz="3200" b="1" baseline="-25000" dirty="0">
                <a:solidFill>
                  <a:schemeClr val="accent1"/>
                </a:solidFill>
                <a:latin typeface="Calibri" pitchFamily="34" charset="0"/>
              </a:rPr>
              <a:t>1</a:t>
            </a:r>
          </a:p>
        </p:txBody>
      </p:sp>
      <p:cxnSp>
        <p:nvCxnSpPr>
          <p:cNvPr id="21" name="Curved Connector 44"/>
          <p:cNvCxnSpPr>
            <a:stCxn id="4" idx="3"/>
            <a:endCxn id="23" idx="2"/>
          </p:cNvCxnSpPr>
          <p:nvPr/>
        </p:nvCxnSpPr>
        <p:spPr>
          <a:xfrm>
            <a:off x="4929188" y="2506354"/>
            <a:ext cx="1783503" cy="922646"/>
          </a:xfrm>
          <a:prstGeom prst="straightConnector1">
            <a:avLst/>
          </a:prstGeom>
          <a:ln>
            <a:prstDash val="dashDot"/>
            <a:tailEnd type="arrow"/>
          </a:ln>
        </p:spPr>
        <p:style>
          <a:lnRef idx="2">
            <a:schemeClr val="accent3"/>
          </a:lnRef>
          <a:fillRef idx="0">
            <a:schemeClr val="accent3"/>
          </a:fillRef>
          <a:effectRef idx="1">
            <a:schemeClr val="accent3"/>
          </a:effectRef>
          <a:fontRef idx="minor">
            <a:schemeClr val="tx1"/>
          </a:fontRef>
        </p:style>
      </p:cxnSp>
      <p:cxnSp>
        <p:nvCxnSpPr>
          <p:cNvPr id="22" name="Curved Connector 41"/>
          <p:cNvCxnSpPr>
            <a:stCxn id="6" idx="3"/>
            <a:endCxn id="23" idx="2"/>
          </p:cNvCxnSpPr>
          <p:nvPr/>
        </p:nvCxnSpPr>
        <p:spPr>
          <a:xfrm flipV="1">
            <a:off x="4923075" y="3429000"/>
            <a:ext cx="1789616" cy="1511466"/>
          </a:xfrm>
          <a:prstGeom prst="straightConnector1">
            <a:avLst/>
          </a:prstGeom>
          <a:ln>
            <a:prstDash val="dashDot"/>
            <a:tailEnd type="arrow"/>
          </a:ln>
        </p:spPr>
        <p:style>
          <a:lnRef idx="2">
            <a:schemeClr val="accent4"/>
          </a:lnRef>
          <a:fillRef idx="0">
            <a:schemeClr val="accent4"/>
          </a:fillRef>
          <a:effectRef idx="1">
            <a:schemeClr val="accent4"/>
          </a:effectRef>
          <a:fontRef idx="minor">
            <a:schemeClr val="tx1"/>
          </a:fontRef>
        </p:style>
      </p:cxnSp>
      <p:sp>
        <p:nvSpPr>
          <p:cNvPr id="23" name="Cloud 22"/>
          <p:cNvSpPr/>
          <p:nvPr/>
        </p:nvSpPr>
        <p:spPr>
          <a:xfrm>
            <a:off x="6705600" y="2514600"/>
            <a:ext cx="2286000" cy="1828800"/>
          </a:xfrm>
          <a:prstGeom prst="cloud">
            <a:avLst/>
          </a:prstGeom>
          <a:noFill/>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sz="3200" b="1" dirty="0"/>
          </a:p>
        </p:txBody>
      </p:sp>
      <p:sp>
        <p:nvSpPr>
          <p:cNvPr id="24" name="TextBox 23"/>
          <p:cNvSpPr txBox="1"/>
          <p:nvPr/>
        </p:nvSpPr>
        <p:spPr>
          <a:xfrm>
            <a:off x="5715000" y="4764989"/>
            <a:ext cx="3429000" cy="1317625"/>
          </a:xfrm>
          <a:prstGeom prst="rect">
            <a:avLst/>
          </a:prstGeom>
          <a:noFill/>
        </p:spPr>
        <p:txBody>
          <a:bodyPr>
            <a:spAutoFit/>
          </a:bodyPr>
          <a:lstStyle/>
          <a:p>
            <a:pPr algn="ctr" fontAlgn="auto">
              <a:lnSpc>
                <a:spcPct val="150000"/>
              </a:lnSpc>
              <a:spcBef>
                <a:spcPts val="0"/>
              </a:spcBef>
              <a:spcAft>
                <a:spcPts val="0"/>
              </a:spcAft>
              <a:defRPr/>
            </a:pPr>
            <a:r>
              <a:rPr lang="en-US" sz="2800" b="1" dirty="0">
                <a:solidFill>
                  <a:schemeClr val="accent3"/>
                </a:solidFill>
                <a:latin typeface="+mn-lt"/>
                <a:cs typeface="+mn-cs"/>
              </a:rPr>
              <a:t>Pr{G</a:t>
            </a:r>
            <a:r>
              <a:rPr lang="en-US" sz="2800" b="1" baseline="-25000" dirty="0">
                <a:solidFill>
                  <a:schemeClr val="accent3"/>
                </a:solidFill>
                <a:latin typeface="+mn-lt"/>
                <a:cs typeface="+mn-cs"/>
              </a:rPr>
              <a:t>1</a:t>
            </a:r>
            <a:r>
              <a:rPr lang="en-US" sz="2800" b="1" dirty="0">
                <a:solidFill>
                  <a:schemeClr val="accent3"/>
                </a:solidFill>
                <a:latin typeface="+mn-lt"/>
                <a:cs typeface="+mn-cs"/>
              </a:rPr>
              <a:t>|S}</a:t>
            </a:r>
            <a:r>
              <a:rPr lang="en-US" sz="2800" b="1" dirty="0">
                <a:latin typeface="+mn-lt"/>
                <a:cs typeface="+mn-cs"/>
              </a:rPr>
              <a:t>&gt;&gt;</a:t>
            </a:r>
            <a:r>
              <a:rPr lang="en-US" sz="2800" b="1" dirty="0">
                <a:solidFill>
                  <a:schemeClr val="accent2"/>
                </a:solidFill>
                <a:latin typeface="+mn-lt"/>
                <a:cs typeface="+mn-cs"/>
              </a:rPr>
              <a:t>Pr{G</a:t>
            </a:r>
            <a:r>
              <a:rPr lang="en-US" sz="2800" b="1" baseline="-25000" dirty="0">
                <a:solidFill>
                  <a:schemeClr val="accent2"/>
                </a:solidFill>
                <a:latin typeface="+mn-lt"/>
                <a:cs typeface="+mn-cs"/>
              </a:rPr>
              <a:t>2</a:t>
            </a:r>
            <a:r>
              <a:rPr lang="en-US" sz="2800" b="1" dirty="0">
                <a:solidFill>
                  <a:schemeClr val="accent2"/>
                </a:solidFill>
                <a:latin typeface="+mn-lt"/>
                <a:cs typeface="+mn-cs"/>
              </a:rPr>
              <a:t>|S}</a:t>
            </a:r>
            <a:br>
              <a:rPr lang="en-US" sz="2800" b="1" dirty="0">
                <a:solidFill>
                  <a:schemeClr val="accent2"/>
                </a:solidFill>
                <a:latin typeface="+mn-lt"/>
                <a:cs typeface="+mn-cs"/>
              </a:rPr>
            </a:br>
            <a:r>
              <a:rPr lang="en-US" sz="2800" b="1" dirty="0">
                <a:solidFill>
                  <a:schemeClr val="accent3"/>
                </a:solidFill>
                <a:latin typeface="+mn-lt"/>
                <a:cs typeface="+mn-cs"/>
              </a:rPr>
              <a:t>Pr{G</a:t>
            </a:r>
            <a:r>
              <a:rPr lang="en-US" sz="2800" b="1" baseline="-25000" dirty="0">
                <a:solidFill>
                  <a:schemeClr val="accent3"/>
                </a:solidFill>
                <a:latin typeface="+mn-lt"/>
                <a:cs typeface="+mn-cs"/>
              </a:rPr>
              <a:t>1</a:t>
            </a:r>
            <a:r>
              <a:rPr lang="en-US" sz="2800" b="1" dirty="0">
                <a:solidFill>
                  <a:schemeClr val="accent3"/>
                </a:solidFill>
                <a:latin typeface="+mn-lt"/>
                <a:cs typeface="+mn-cs"/>
              </a:rPr>
              <a:t>|S}</a:t>
            </a:r>
            <a:r>
              <a:rPr lang="en-US" sz="2800" b="1" dirty="0">
                <a:latin typeface="+mn-lt"/>
                <a:cs typeface="+mn-cs"/>
              </a:rPr>
              <a:t>&gt;&gt; </a:t>
            </a:r>
            <a:r>
              <a:rPr lang="en-US" sz="2800" b="1" dirty="0">
                <a:solidFill>
                  <a:schemeClr val="accent6"/>
                </a:solidFill>
                <a:latin typeface="+mn-lt"/>
                <a:cs typeface="+mn-cs"/>
              </a:rPr>
              <a:t>Pr{G</a:t>
            </a:r>
            <a:r>
              <a:rPr lang="en-US" sz="2800" b="1" baseline="-25000" dirty="0">
                <a:solidFill>
                  <a:schemeClr val="accent6"/>
                </a:solidFill>
                <a:latin typeface="+mn-lt"/>
                <a:cs typeface="+mn-cs"/>
              </a:rPr>
              <a:t>4</a:t>
            </a:r>
            <a:r>
              <a:rPr lang="en-US" sz="2800" b="1" dirty="0">
                <a:solidFill>
                  <a:schemeClr val="accent6"/>
                </a:solidFill>
                <a:latin typeface="+mn-lt"/>
                <a:cs typeface="+mn-cs"/>
              </a:rPr>
              <a:t>|S} </a:t>
            </a:r>
          </a:p>
        </p:txBody>
      </p:sp>
      <p:sp>
        <p:nvSpPr>
          <p:cNvPr id="25" name="TextBox 24"/>
          <p:cNvSpPr txBox="1">
            <a:spLocks noChangeArrowheads="1"/>
          </p:cNvSpPr>
          <p:nvPr/>
        </p:nvSpPr>
        <p:spPr bwMode="auto">
          <a:xfrm>
            <a:off x="7239000" y="1828800"/>
            <a:ext cx="190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200" b="1">
                <a:latin typeface="Calibri" pitchFamily="34" charset="0"/>
              </a:rPr>
              <a:t>S </a:t>
            </a:r>
            <a:r>
              <a:rPr lang="en-US" sz="3200">
                <a:latin typeface="Calibri" pitchFamily="34" charset="0"/>
              </a:rPr>
              <a:t>(leaked)</a:t>
            </a:r>
          </a:p>
        </p:txBody>
      </p:sp>
      <p:sp>
        <p:nvSpPr>
          <p:cNvPr id="26" name="Rounded Rectangle 25"/>
          <p:cNvSpPr/>
          <p:nvPr/>
        </p:nvSpPr>
        <p:spPr>
          <a:xfrm>
            <a:off x="7620000" y="2743200"/>
            <a:ext cx="738188" cy="685800"/>
          </a:xfrm>
          <a:prstGeom prst="roundRect">
            <a:avLst/>
          </a:prstGeom>
          <a:ln/>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r>
              <a:rPr lang="en-US" sz="2000" b="1" dirty="0"/>
              <a:t>R</a:t>
            </a:r>
            <a:r>
              <a:rPr lang="en-US" sz="2000" b="1" baseline="-25000" dirty="0"/>
              <a:t>1</a:t>
            </a:r>
          </a:p>
        </p:txBody>
      </p:sp>
      <p:sp>
        <p:nvSpPr>
          <p:cNvPr id="27" name="Rounded Rectangle 26"/>
          <p:cNvSpPr/>
          <p:nvPr/>
        </p:nvSpPr>
        <p:spPr>
          <a:xfrm>
            <a:off x="7162800" y="3200400"/>
            <a:ext cx="738188" cy="685800"/>
          </a:xfrm>
          <a:prstGeom prst="roundRect">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sz="2000" b="1" dirty="0"/>
              <a:t>R</a:t>
            </a:r>
            <a:r>
              <a:rPr lang="en-US" sz="2000" b="1" baseline="-25000" dirty="0"/>
              <a:t>3</a:t>
            </a:r>
          </a:p>
        </p:txBody>
      </p:sp>
      <p:sp>
        <p:nvSpPr>
          <p:cNvPr id="28" name="TextBox 27"/>
          <p:cNvSpPr txBox="1">
            <a:spLocks noChangeArrowheads="1"/>
          </p:cNvSpPr>
          <p:nvPr/>
        </p:nvSpPr>
        <p:spPr bwMode="auto">
          <a:xfrm>
            <a:off x="1956486" y="3307556"/>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200" b="1" dirty="0">
                <a:solidFill>
                  <a:schemeClr val="accent1"/>
                </a:solidFill>
                <a:latin typeface="Calibri" pitchFamily="34" charset="0"/>
              </a:rPr>
              <a:t>R</a:t>
            </a:r>
            <a:r>
              <a:rPr lang="en-US" sz="3200" b="1" baseline="-25000" dirty="0">
                <a:solidFill>
                  <a:schemeClr val="accent1"/>
                </a:solidFill>
                <a:latin typeface="Calibri" pitchFamily="34" charset="0"/>
              </a:rPr>
              <a:t>2</a:t>
            </a:r>
          </a:p>
        </p:txBody>
      </p:sp>
      <p:sp>
        <p:nvSpPr>
          <p:cNvPr id="29" name="TextBox 28"/>
          <p:cNvSpPr txBox="1">
            <a:spLocks noChangeArrowheads="1"/>
          </p:cNvSpPr>
          <p:nvPr/>
        </p:nvSpPr>
        <p:spPr bwMode="auto">
          <a:xfrm>
            <a:off x="1903822" y="4231589"/>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200" b="1" dirty="0">
                <a:solidFill>
                  <a:schemeClr val="accent1"/>
                </a:solidFill>
                <a:latin typeface="Calibri" pitchFamily="34" charset="0"/>
              </a:rPr>
              <a:t>R</a:t>
            </a:r>
            <a:r>
              <a:rPr lang="en-US" sz="3200" b="1" baseline="-25000" dirty="0">
                <a:solidFill>
                  <a:schemeClr val="accent1"/>
                </a:solidFill>
                <a:latin typeface="Calibri" pitchFamily="34" charset="0"/>
              </a:rPr>
              <a:t>3</a:t>
            </a:r>
          </a:p>
        </p:txBody>
      </p:sp>
      <p:sp>
        <p:nvSpPr>
          <p:cNvPr id="30" name="TextBox 29"/>
          <p:cNvSpPr txBox="1">
            <a:spLocks noChangeArrowheads="1"/>
          </p:cNvSpPr>
          <p:nvPr/>
        </p:nvSpPr>
        <p:spPr bwMode="auto">
          <a:xfrm>
            <a:off x="2225097" y="5040466"/>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200" b="1" dirty="0">
                <a:solidFill>
                  <a:schemeClr val="accent1"/>
                </a:solidFill>
                <a:latin typeface="Calibri" pitchFamily="34" charset="0"/>
              </a:rPr>
              <a:t>R</a:t>
            </a:r>
            <a:r>
              <a:rPr lang="en-US" sz="3200" b="1" baseline="-25000" dirty="0">
                <a:solidFill>
                  <a:schemeClr val="accent1"/>
                </a:solidFill>
                <a:latin typeface="Calibri" pitchFamily="34" charset="0"/>
              </a:rPr>
              <a:t>4</a:t>
            </a:r>
          </a:p>
        </p:txBody>
      </p:sp>
      <p:sp>
        <p:nvSpPr>
          <p:cNvPr id="31" name="TextBox 36"/>
          <p:cNvSpPr txBox="1">
            <a:spLocks noChangeArrowheads="1"/>
          </p:cNvSpPr>
          <p:nvPr/>
        </p:nvSpPr>
        <p:spPr bwMode="auto">
          <a:xfrm>
            <a:off x="219184" y="4035426"/>
            <a:ext cx="1676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t>Patient Request</a:t>
            </a:r>
          </a:p>
        </p:txBody>
      </p:sp>
    </p:spTree>
    <p:extLst>
      <p:ext uri="{BB962C8B-B14F-4D97-AF65-F5344CB8AC3E}">
        <p14:creationId xmlns:p14="http://schemas.microsoft.com/office/powerpoint/2010/main" val="267556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0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20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20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20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20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20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20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20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20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20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2000"/>
                                        <p:tgtEl>
                                          <p:spTgt spid="1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20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2000"/>
                                        <p:tgtEl>
                                          <p:spTgt spid="28"/>
                                        </p:tgtEl>
                                      </p:cBhvr>
                                    </p:animEffect>
                                  </p:childTnLst>
                                </p:cTn>
                              </p:par>
                              <p:par>
                                <p:cTn id="52" presetID="10" presetClass="entr" presetSubtype="0"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2000"/>
                                        <p:tgtEl>
                                          <p:spTgt spid="1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2000"/>
                                        <p:tgtEl>
                                          <p:spTgt spid="29"/>
                                        </p:tgtEl>
                                      </p:cBhvr>
                                    </p:animEffect>
                                  </p:childTnLst>
                                </p:cTn>
                              </p:par>
                              <p:par>
                                <p:cTn id="58" presetID="10" presetClass="entr" presetSubtype="0" fill="hold"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2000"/>
                                        <p:tgtEl>
                                          <p:spTgt spid="19"/>
                                        </p:tgtEl>
                                      </p:cBhvr>
                                    </p:animEffect>
                                  </p:childTnLst>
                                </p:cTn>
                              </p:par>
                              <p:par>
                                <p:cTn id="61" presetID="10" presetClass="entr" presetSubtype="0" fill="hold"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2000"/>
                                        <p:tgtEl>
                                          <p:spTgt spid="1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2000"/>
                                        <p:tgtEl>
                                          <p:spTgt spid="3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2000"/>
                                        <p:tgtEl>
                                          <p:spTgt spid="21"/>
                                        </p:tgtEl>
                                      </p:cBhvr>
                                    </p:animEffect>
                                  </p:childTnLst>
                                </p:cTn>
                              </p:par>
                              <p:par>
                                <p:cTn id="72" presetID="10" presetClass="entr" presetSubtype="0" fill="hold" nodeType="with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fade">
                                      <p:cBhvr>
                                        <p:cTn id="74" dur="2000"/>
                                        <p:tgtEl>
                                          <p:spTgt spid="2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2000"/>
                                        <p:tgtEl>
                                          <p:spTgt spid="2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2000"/>
                                        <p:tgtEl>
                                          <p:spTgt spid="26"/>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fade">
                                      <p:cBhvr>
                                        <p:cTn id="83" dur="2000"/>
                                        <p:tgtEl>
                                          <p:spTgt spid="2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2000"/>
                                        <p:tgtEl>
                                          <p:spTgt spid="2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24">
                                            <p:txEl>
                                              <p:pRg st="0" end="0"/>
                                            </p:txEl>
                                          </p:spTgt>
                                        </p:tgtEl>
                                        <p:attrNameLst>
                                          <p:attrName>style.visibility</p:attrName>
                                        </p:attrNameLst>
                                      </p:cBhvr>
                                      <p:to>
                                        <p:strVal val="visible"/>
                                      </p:to>
                                    </p:set>
                                    <p:animEffect transition="in" filter="fade">
                                      <p:cBhvr>
                                        <p:cTn id="91" dur="20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2" grpId="0"/>
      <p:bldP spid="13" grpId="0"/>
      <p:bldP spid="14" grpId="0"/>
      <p:bldP spid="15" grpId="0"/>
      <p:bldP spid="20" grpId="0"/>
      <p:bldP spid="23" grpId="0" animBg="1"/>
      <p:bldP spid="24" grpId="0" build="allAtOnce"/>
      <p:bldP spid="25" grpId="0"/>
      <p:bldP spid="26" grpId="0" animBg="1"/>
      <p:bldP spid="27" grpId="0" animBg="1"/>
      <p:bldP spid="28" grpId="0"/>
      <p:bldP spid="29"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Strategies</a:t>
            </a:r>
          </a:p>
        </p:txBody>
      </p:sp>
      <p:sp>
        <p:nvSpPr>
          <p:cNvPr id="4" name="Text Placeholder 2"/>
          <p:cNvSpPr txBox="1">
            <a:spLocks/>
          </p:cNvSpPr>
          <p:nvPr/>
        </p:nvSpPr>
        <p:spPr>
          <a:xfrm>
            <a:off x="457200" y="1854994"/>
            <a:ext cx="4040188" cy="639762"/>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dirty="0"/>
              <a:t>Sample Data Requests</a:t>
            </a:r>
          </a:p>
        </p:txBody>
      </p:sp>
      <p:sp>
        <p:nvSpPr>
          <p:cNvPr id="5" name="Content Placeholder 3"/>
          <p:cNvSpPr txBox="1">
            <a:spLocks/>
          </p:cNvSpPr>
          <p:nvPr/>
        </p:nvSpPr>
        <p:spPr>
          <a:xfrm>
            <a:off x="457200" y="2667000"/>
            <a:ext cx="4040188" cy="3951288"/>
          </a:xfrm>
          <a:prstGeom prst="rect">
            <a:avLst/>
          </a:prstGeom>
        </p:spPr>
        <p:txBody>
          <a:bodyPr rtlCol="0">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Font typeface="Arial" pitchFamily="34" charset="0"/>
              <a:buChar char="•"/>
              <a:defRPr/>
            </a:pPr>
            <a:r>
              <a:rPr lang="en-US" sz="2000" dirty="0"/>
              <a:t>The distributor has the </a:t>
            </a:r>
            <a:r>
              <a:rPr lang="en-US" sz="2000" b="1" dirty="0"/>
              <a:t>freedom</a:t>
            </a:r>
            <a:r>
              <a:rPr lang="en-US" sz="2000" dirty="0"/>
              <a:t> to select the data items to provide the agents with</a:t>
            </a:r>
          </a:p>
          <a:p>
            <a:pPr>
              <a:buFont typeface="Arial" pitchFamily="34" charset="0"/>
              <a:buChar char="•"/>
              <a:defRPr/>
            </a:pPr>
            <a:r>
              <a:rPr lang="en-US" sz="2000" dirty="0"/>
              <a:t>General Idea:</a:t>
            </a:r>
          </a:p>
          <a:p>
            <a:pPr lvl="1">
              <a:buFont typeface="Arial" pitchFamily="34" charset="0"/>
              <a:buChar char="–"/>
              <a:defRPr/>
            </a:pPr>
            <a:r>
              <a:rPr lang="en-US" sz="2000" dirty="0"/>
              <a:t>Provide agents with as much disjoint sets of data as possible</a:t>
            </a:r>
          </a:p>
          <a:p>
            <a:pPr>
              <a:buFont typeface="Arial" pitchFamily="34" charset="0"/>
              <a:buChar char="•"/>
              <a:defRPr/>
            </a:pPr>
            <a:r>
              <a:rPr lang="en-US" sz="2000" dirty="0"/>
              <a:t>Problem: There are cases where the distributed data must overlap E.g., |</a:t>
            </a:r>
            <a:r>
              <a:rPr lang="en-US" sz="2000" dirty="0" err="1"/>
              <a:t>R</a:t>
            </a:r>
            <a:r>
              <a:rPr lang="en-US" sz="2000" baseline="-25000" dirty="0" err="1"/>
              <a:t>i</a:t>
            </a:r>
            <a:r>
              <a:rPr lang="en-US" sz="2000" dirty="0"/>
              <a:t>|+…+|</a:t>
            </a:r>
            <a:r>
              <a:rPr lang="en-US" sz="2000" dirty="0" err="1"/>
              <a:t>R</a:t>
            </a:r>
            <a:r>
              <a:rPr lang="en-US" sz="2000" baseline="-25000" dirty="0" err="1"/>
              <a:t>n</a:t>
            </a:r>
            <a:r>
              <a:rPr lang="en-US" sz="2000" dirty="0"/>
              <a:t>|&gt;|T|</a:t>
            </a:r>
          </a:p>
        </p:txBody>
      </p:sp>
      <p:sp>
        <p:nvSpPr>
          <p:cNvPr id="6" name="Text Placeholder 4"/>
          <p:cNvSpPr txBox="1">
            <a:spLocks/>
          </p:cNvSpPr>
          <p:nvPr/>
        </p:nvSpPr>
        <p:spPr>
          <a:xfrm>
            <a:off x="4645025" y="1854994"/>
            <a:ext cx="4041775" cy="639762"/>
          </a:xfrm>
          <a:prstGeom prst="rect">
            <a:avLst/>
          </a:prstGeom>
        </p:spPr>
        <p:txBody>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dirty="0"/>
              <a:t>Explicit Data Requests</a:t>
            </a:r>
          </a:p>
        </p:txBody>
      </p:sp>
      <p:sp>
        <p:nvSpPr>
          <p:cNvPr id="7" name="Content Placeholder 5"/>
          <p:cNvSpPr txBox="1">
            <a:spLocks/>
          </p:cNvSpPr>
          <p:nvPr/>
        </p:nvSpPr>
        <p:spPr>
          <a:xfrm>
            <a:off x="4645025" y="2494756"/>
            <a:ext cx="4041775" cy="3951288"/>
          </a:xfrm>
          <a:prstGeom prst="rect">
            <a:avLst/>
          </a:prstGeom>
        </p:spPr>
        <p:txBody>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sz="2000" dirty="0"/>
              <a:t>The distributor </a:t>
            </a:r>
            <a:r>
              <a:rPr lang="en-US" sz="2000" b="1" dirty="0"/>
              <a:t>must </a:t>
            </a:r>
            <a:r>
              <a:rPr lang="en-US" sz="2000" dirty="0"/>
              <a:t>provide agents with the data they request</a:t>
            </a:r>
          </a:p>
          <a:p>
            <a:r>
              <a:rPr lang="en-US" sz="2000" dirty="0"/>
              <a:t>General Idea:</a:t>
            </a:r>
          </a:p>
          <a:p>
            <a:pPr lvl="1"/>
            <a:r>
              <a:rPr lang="en-US" sz="2000" dirty="0"/>
              <a:t>Add fake data to the distributed ones to minimize overlap of distributed data</a:t>
            </a:r>
          </a:p>
          <a:p>
            <a:r>
              <a:rPr lang="en-US" sz="2000" dirty="0"/>
              <a:t>Problem: Agents can collude and identify fake data</a:t>
            </a:r>
          </a:p>
          <a:p>
            <a:r>
              <a:rPr lang="en-US" sz="2000" b="1" dirty="0"/>
              <a:t>NOT COVERED </a:t>
            </a:r>
            <a:r>
              <a:rPr lang="en-US" sz="2000" dirty="0"/>
              <a:t>in this talk</a:t>
            </a:r>
          </a:p>
          <a:p>
            <a:endParaRPr lang="en-US" dirty="0"/>
          </a:p>
        </p:txBody>
      </p:sp>
    </p:spTree>
    <p:extLst>
      <p:ext uri="{BB962C8B-B14F-4D97-AF65-F5344CB8AC3E}">
        <p14:creationId xmlns:p14="http://schemas.microsoft.com/office/powerpoint/2010/main" val="1614489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a:t>Fake Objects</a:t>
            </a:r>
          </a:p>
        </p:txBody>
      </p:sp>
      <p:sp>
        <p:nvSpPr>
          <p:cNvPr id="3" name="Content Placeholder 2"/>
          <p:cNvSpPr>
            <a:spLocks noGrp="1"/>
          </p:cNvSpPr>
          <p:nvPr>
            <p:ph idx="1"/>
          </p:nvPr>
        </p:nvSpPr>
        <p:spPr/>
        <p:txBody>
          <a:bodyPr/>
          <a:lstStyle/>
          <a:p>
            <a:r>
              <a:rPr lang="en-US" dirty="0"/>
              <a:t>add fake objects to the distributed data in order to improve his effectiveness In detecting guilty agents.</a:t>
            </a:r>
          </a:p>
          <a:p>
            <a:pPr marL="0" indent="0">
              <a:buNone/>
            </a:pPr>
            <a:endParaRPr lang="en-US" dirty="0"/>
          </a:p>
          <a:p>
            <a:pPr>
              <a:lnSpc>
                <a:spcPct val="120000"/>
              </a:lnSpc>
              <a:spcAft>
                <a:spcPts val="4800"/>
              </a:spcAft>
            </a:pPr>
            <a:r>
              <a:rPr lang="en-US" dirty="0"/>
              <a:t>Each Agent get unique fake object</a:t>
            </a:r>
          </a:p>
          <a:p>
            <a:pPr>
              <a:lnSpc>
                <a:spcPct val="120000"/>
              </a:lnSpc>
              <a:spcAft>
                <a:spcPts val="4800"/>
              </a:spcAft>
            </a:pPr>
            <a:r>
              <a:rPr lang="en-US" dirty="0"/>
              <a:t>It help identify the guilty agents</a:t>
            </a:r>
          </a:p>
        </p:txBody>
      </p:sp>
    </p:spTree>
    <p:extLst>
      <p:ext uri="{BB962C8B-B14F-4D97-AF65-F5344CB8AC3E}">
        <p14:creationId xmlns:p14="http://schemas.microsoft.com/office/powerpoint/2010/main" val="122983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475488"/>
          </a:xfrm>
        </p:spPr>
        <p:txBody>
          <a:bodyPr>
            <a:normAutofit fontScale="90000"/>
          </a:bodyPr>
          <a:lstStyle/>
          <a:p>
            <a:r>
              <a:rPr lang="en-US" sz="4400" b="1" u="sng" dirty="0"/>
              <a:t>Algorithm:</a:t>
            </a:r>
            <a:endParaRPr lang="en-US" sz="4400" u="sng" dirty="0"/>
          </a:p>
        </p:txBody>
      </p:sp>
      <p:sp>
        <p:nvSpPr>
          <p:cNvPr id="3" name="Content Placeholder 2"/>
          <p:cNvSpPr>
            <a:spLocks noGrp="1"/>
          </p:cNvSpPr>
          <p:nvPr>
            <p:ph idx="1"/>
          </p:nvPr>
        </p:nvSpPr>
        <p:spPr>
          <a:xfrm>
            <a:off x="152400" y="1447800"/>
            <a:ext cx="8686800" cy="5257800"/>
          </a:xfrm>
        </p:spPr>
        <p:txBody>
          <a:bodyPr>
            <a:normAutofit/>
          </a:bodyPr>
          <a:lstStyle/>
          <a:p>
            <a:pPr algn="just"/>
            <a:r>
              <a:rPr lang="en-US" sz="1700" dirty="0">
                <a:latin typeface="Times New Roman" pitchFamily="18" charset="0"/>
                <a:cs typeface="Times New Roman" pitchFamily="18" charset="0"/>
              </a:rPr>
              <a:t>The AES algorithm is based on permutations and substitutions. Permutations are rearrangements of data, and substitutions replace one unit of data with another. AES performs permutations and substitutions using several different techniques. The four operations Sub Bytes, Shift Rows, Mix Columns, and Add Round Key are called inside a loop that executes Nr times—the number of rounds for a given key size, less 1. The number of rounds that the encryption algorithm uses is 10, 12, or 14 and depends on whether the seed key size is 128, 192, or 256 bits.</a:t>
            </a:r>
          </a:p>
          <a:p>
            <a:pPr algn="just"/>
            <a:r>
              <a:rPr lang="en-US" sz="1700" dirty="0"/>
              <a:t>Allocation for Explicit Data Requests: In this request the agent will send the request with appropriate condition. Agent gives the input as request with input as well as the condition for the request after processing the data after processing on the data the gives the data to agent by adding fake object with an encrypted format.</a:t>
            </a:r>
          </a:p>
          <a:p>
            <a:pPr algn="just"/>
            <a:r>
              <a:rPr lang="en-US" sz="1700" dirty="0"/>
              <a:t> Allocation for Sample Data Requests: In this request agent request does not have condition. The agent sends the request without condition as agent sends the request without condition as per his query he will get the data. the distributor can assess the likelihood that the leaked data came from one or more agents, as opposed to having been independently gathered by other means. We develop a model for assessing the “guilt” of agents. </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2932061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763000" cy="762000"/>
          </a:xfrm>
        </p:spPr>
        <p:txBody>
          <a:bodyPr>
            <a:noAutofit/>
          </a:bodyPr>
          <a:lstStyle/>
          <a:p>
            <a:r>
              <a:rPr lang="en-US" sz="4000" b="1" u="dbl" dirty="0">
                <a:effectLst>
                  <a:outerShdw blurRad="50800" dist="38100" algn="tr" rotWithShape="0">
                    <a:prstClr val="black">
                      <a:alpha val="40000"/>
                    </a:prstClr>
                  </a:outerShdw>
                </a:effectLst>
              </a:rPr>
              <a:t>HARDWARE &amp; SOFTWARE REQUIREMENT</a:t>
            </a:r>
            <a:endParaRPr lang="en-US" sz="4000" dirty="0"/>
          </a:p>
        </p:txBody>
      </p:sp>
      <p:sp>
        <p:nvSpPr>
          <p:cNvPr id="3" name="Rectangle 2"/>
          <p:cNvSpPr/>
          <p:nvPr/>
        </p:nvSpPr>
        <p:spPr>
          <a:xfrm>
            <a:off x="457200" y="1676400"/>
            <a:ext cx="4572000" cy="4524315"/>
          </a:xfrm>
          <a:prstGeom prst="rect">
            <a:avLst/>
          </a:prstGeom>
        </p:spPr>
        <p:txBody>
          <a:bodyPr>
            <a:spAutoFit/>
          </a:bodyPr>
          <a:lstStyle/>
          <a:p>
            <a:pPr lvl="0"/>
            <a:r>
              <a:rPr lang="en-US" b="1" dirty="0"/>
              <a:t>H/W System Configuration:-</a:t>
            </a:r>
            <a:r>
              <a:rPr lang="en-US" dirty="0"/>
              <a:t> </a:t>
            </a:r>
          </a:p>
          <a:p>
            <a:pPr lvl="0"/>
            <a:r>
              <a:rPr lang="en-US" dirty="0"/>
              <a:t> Processor               -    Pentium –III</a:t>
            </a:r>
          </a:p>
          <a:p>
            <a:pPr lvl="0"/>
            <a:r>
              <a:rPr lang="en-US" dirty="0"/>
              <a:t>Speed                                -    1.1Ghz</a:t>
            </a:r>
          </a:p>
          <a:p>
            <a:pPr lvl="0"/>
            <a:r>
              <a:rPr lang="en-US" dirty="0"/>
              <a:t>RAM                                 -    256 MB(min)</a:t>
            </a:r>
          </a:p>
          <a:p>
            <a:pPr lvl="0"/>
            <a:r>
              <a:rPr lang="en-US" dirty="0"/>
              <a:t>Hard Disk                          -   20 GB</a:t>
            </a:r>
          </a:p>
          <a:p>
            <a:pPr lvl="0"/>
            <a:r>
              <a:rPr lang="en-US" dirty="0"/>
              <a:t> </a:t>
            </a:r>
          </a:p>
          <a:p>
            <a:pPr lvl="0"/>
            <a:r>
              <a:rPr lang="en-US" b="1" dirty="0"/>
              <a:t>S/W System Configuration:-</a:t>
            </a:r>
            <a:r>
              <a:rPr lang="en-US" dirty="0"/>
              <a:t> </a:t>
            </a:r>
          </a:p>
          <a:p>
            <a:r>
              <a:rPr lang="en-US" dirty="0"/>
              <a:t> </a:t>
            </a:r>
          </a:p>
          <a:p>
            <a:pPr lvl="0"/>
            <a:r>
              <a:rPr lang="en-US" dirty="0"/>
              <a:t>Operating System            : Windows95/98/2000/XP/7 </a:t>
            </a:r>
          </a:p>
          <a:p>
            <a:pPr lvl="0"/>
            <a:r>
              <a:rPr lang="en-US" dirty="0"/>
              <a:t>Application Server          :   Tomcat5.0/6.X            </a:t>
            </a:r>
          </a:p>
          <a:p>
            <a:pPr lvl="0"/>
            <a:r>
              <a:rPr lang="en-US" dirty="0"/>
              <a:t>Front End                        :   HTML, Java, Jsp </a:t>
            </a:r>
          </a:p>
          <a:p>
            <a:pPr lvl="0"/>
            <a:r>
              <a:rPr lang="en-US" dirty="0"/>
              <a:t>Scripts                             :   JavaScript.</a:t>
            </a:r>
          </a:p>
          <a:p>
            <a:pPr lvl="0"/>
            <a:r>
              <a:rPr lang="en-US" dirty="0"/>
              <a:t>Database                          :   MySQL 5.0</a:t>
            </a:r>
          </a:p>
          <a:p>
            <a:pPr lvl="0"/>
            <a:r>
              <a:rPr lang="en-US" dirty="0"/>
              <a:t>Database Connectivity    :   JDBC.</a:t>
            </a:r>
          </a:p>
        </p:txBody>
      </p:sp>
    </p:spTree>
    <p:extLst>
      <p:ext uri="{BB962C8B-B14F-4D97-AF65-F5344CB8AC3E}">
        <p14:creationId xmlns:p14="http://schemas.microsoft.com/office/powerpoint/2010/main" val="4136881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229600" cy="667512"/>
          </a:xfrm>
        </p:spPr>
        <p:txBody>
          <a:bodyPr>
            <a:normAutofit fontScale="90000"/>
          </a:bodyPr>
          <a:lstStyle/>
          <a:p>
            <a:r>
              <a:rPr lang="en-US" sz="4400" b="1" u="sng" dirty="0"/>
              <a:t>MODULES:</a:t>
            </a:r>
            <a:endParaRPr lang="en-US" sz="4400" u="sng" dirty="0"/>
          </a:p>
        </p:txBody>
      </p:sp>
      <p:sp>
        <p:nvSpPr>
          <p:cNvPr id="3" name="Content Placeholder 2"/>
          <p:cNvSpPr>
            <a:spLocks noGrp="1"/>
          </p:cNvSpPr>
          <p:nvPr>
            <p:ph idx="1"/>
          </p:nvPr>
        </p:nvSpPr>
        <p:spPr>
          <a:xfrm>
            <a:off x="228600" y="1600200"/>
            <a:ext cx="8229600" cy="4389120"/>
          </a:xfrm>
        </p:spPr>
        <p:txBody>
          <a:bodyPr>
            <a:noAutofit/>
          </a:bodyPr>
          <a:lstStyle/>
          <a:p>
            <a:pPr marL="0" indent="0">
              <a:buNone/>
            </a:pPr>
            <a:r>
              <a:rPr lang="en-US" sz="1800" dirty="0"/>
              <a:t>1. Data Allocation Module:</a:t>
            </a:r>
          </a:p>
          <a:p>
            <a:pPr marL="0" indent="0">
              <a:buNone/>
            </a:pPr>
            <a:r>
              <a:rPr lang="en-US" sz="1800" dirty="0"/>
              <a:t>             The main focus of our project is the data allocation problem as how can the distributor “intelligently” give data to agents in order to improve the chances of detecting a guilty agent , Admin can send the files to the authenticated user, users can edit their account details etc. Agent views the secret key details through mail. In order to increase the chances of detecting agents that leak data.	</a:t>
            </a:r>
          </a:p>
          <a:p>
            <a:pPr marL="0" indent="0">
              <a:buNone/>
            </a:pPr>
            <a:endParaRPr lang="en-US" sz="1800" dirty="0"/>
          </a:p>
          <a:p>
            <a:pPr marL="0" indent="0">
              <a:buNone/>
            </a:pPr>
            <a:r>
              <a:rPr lang="en-US" sz="1800" dirty="0"/>
              <a:t>2. Fake Object Module:</a:t>
            </a:r>
          </a:p>
          <a:p>
            <a:pPr marL="0" indent="0">
              <a:buNone/>
            </a:pPr>
            <a:r>
              <a:rPr lang="en-US" sz="1800" dirty="0"/>
              <a:t>              The distributor creates and adds fake objects to the data that he distributes to agents. Fake objects are objects generated by the distributor in order to increase the chances of detecting agents that leak data. The distributor may be able to add fake objects to the distributed data in order to improve his effectiveness in detecting guilty agents. Our use of fake objects is inspired by the use of “trace” records in mailing lists. In case we give the wrong secret key to download the file, the duplicate file is opened, and that fake details also send the mail. Ex: The fake object details will display.</a:t>
            </a:r>
          </a:p>
          <a:p>
            <a:pPr marL="0" indent="0">
              <a:buNone/>
            </a:pPr>
            <a:endParaRPr lang="en-US" sz="1800" dirty="0"/>
          </a:p>
        </p:txBody>
      </p:sp>
    </p:spTree>
    <p:extLst>
      <p:ext uri="{BB962C8B-B14F-4D97-AF65-F5344CB8AC3E}">
        <p14:creationId xmlns:p14="http://schemas.microsoft.com/office/powerpoint/2010/main" val="1311057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819912"/>
          </a:xfrm>
        </p:spPr>
        <p:txBody>
          <a:bodyPr/>
          <a:lstStyle/>
          <a:p>
            <a:r>
              <a:rPr lang="en-US" dirty="0"/>
              <a:t>Cont.</a:t>
            </a:r>
          </a:p>
        </p:txBody>
      </p:sp>
      <p:sp>
        <p:nvSpPr>
          <p:cNvPr id="3" name="Content Placeholder 2"/>
          <p:cNvSpPr>
            <a:spLocks noGrp="1"/>
          </p:cNvSpPr>
          <p:nvPr>
            <p:ph idx="1"/>
          </p:nvPr>
        </p:nvSpPr>
        <p:spPr>
          <a:xfrm>
            <a:off x="304800" y="1524000"/>
            <a:ext cx="8229600" cy="4389120"/>
          </a:xfrm>
        </p:spPr>
        <p:txBody>
          <a:bodyPr>
            <a:normAutofit fontScale="70000" lnSpcReduction="20000"/>
          </a:bodyPr>
          <a:lstStyle/>
          <a:p>
            <a:pPr marL="0" indent="0">
              <a:buNone/>
            </a:pPr>
            <a:r>
              <a:rPr lang="en-US" sz="2800" dirty="0"/>
              <a:t> 3. Optimization Module:</a:t>
            </a:r>
          </a:p>
          <a:p>
            <a:pPr marL="0" indent="0">
              <a:buNone/>
            </a:pPr>
            <a:r>
              <a:rPr lang="en-US" sz="2800" dirty="0"/>
              <a:t>              The Optimization Module is the distributor’s data allocation to agents has one constraint and one objective. The agent’s constraint is to satisfy distributor’s requests, by providing them with the number of objects they request or with all available objects that satisfy their conditions. His objective is to be able to detect an agent who leaks any portion of his data. User can able to lock and unlock the files for secure.</a:t>
            </a:r>
          </a:p>
          <a:p>
            <a:pPr marL="0" indent="0">
              <a:buNone/>
            </a:pPr>
            <a:endParaRPr lang="en-US" sz="2800" dirty="0"/>
          </a:p>
          <a:p>
            <a:pPr marL="0" indent="0">
              <a:buNone/>
            </a:pPr>
            <a:r>
              <a:rPr lang="en-US" sz="2800" dirty="0"/>
              <a:t>4. Data Distributor:</a:t>
            </a:r>
          </a:p>
          <a:p>
            <a:pPr marL="0" indent="0">
              <a:buNone/>
            </a:pPr>
            <a:r>
              <a:rPr lang="en-US" sz="2800" dirty="0"/>
              <a:t>                 A data distributor has given sensitive data to a set of supposedly trusted agents (third parties). Some of the data is leaked and found in an unauthorized place (e.g., on the web or somebody’s laptop). The distributor must assess the likelihood that the leaked data came from one or more agents, as opposed to having been independently gathered by other means . Admin can able to view the which file is leaking and fake user’s details also.</a:t>
            </a:r>
          </a:p>
          <a:p>
            <a:endParaRPr lang="en-US" dirty="0"/>
          </a:p>
        </p:txBody>
      </p:sp>
    </p:spTree>
    <p:extLst>
      <p:ext uri="{BB962C8B-B14F-4D97-AF65-F5344CB8AC3E}">
        <p14:creationId xmlns:p14="http://schemas.microsoft.com/office/powerpoint/2010/main" val="1290322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1" y="381000"/>
            <a:ext cx="84582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8042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71800" y="0"/>
            <a:ext cx="3581400" cy="1066800"/>
          </a:xfrm>
        </p:spPr>
        <p:txBody>
          <a:bodyPr>
            <a:normAutofit/>
          </a:bodyPr>
          <a:lstStyle/>
          <a:p>
            <a:r>
              <a:rPr lang="en-US" dirty="0"/>
              <a:t>Content</a:t>
            </a:r>
          </a:p>
        </p:txBody>
      </p:sp>
      <p:sp>
        <p:nvSpPr>
          <p:cNvPr id="5" name="Content Placeholder 4"/>
          <p:cNvSpPr>
            <a:spLocks noGrp="1"/>
          </p:cNvSpPr>
          <p:nvPr>
            <p:ph idx="1"/>
          </p:nvPr>
        </p:nvSpPr>
        <p:spPr>
          <a:xfrm>
            <a:off x="457200" y="1371600"/>
            <a:ext cx="8229600" cy="4953000"/>
          </a:xfrm>
        </p:spPr>
        <p:txBody>
          <a:bodyPr>
            <a:normAutofit fontScale="92500" lnSpcReduction="10000"/>
          </a:bodyPr>
          <a:lstStyle/>
          <a:p>
            <a:r>
              <a:rPr lang="en-US" dirty="0"/>
              <a:t>Abstract</a:t>
            </a:r>
          </a:p>
          <a:p>
            <a:r>
              <a:rPr lang="en-US" dirty="0"/>
              <a:t>Introduction</a:t>
            </a:r>
          </a:p>
          <a:p>
            <a:r>
              <a:rPr lang="en-US" sz="2400" dirty="0"/>
              <a:t>Existing System</a:t>
            </a:r>
          </a:p>
          <a:p>
            <a:r>
              <a:rPr lang="en-US" sz="2400" dirty="0"/>
              <a:t>Proposed System</a:t>
            </a:r>
          </a:p>
          <a:p>
            <a:r>
              <a:rPr lang="en-US" dirty="0"/>
              <a:t>Problem Definition</a:t>
            </a:r>
          </a:p>
          <a:p>
            <a:r>
              <a:rPr lang="en-US" dirty="0"/>
              <a:t>Algorithm</a:t>
            </a:r>
          </a:p>
          <a:p>
            <a:r>
              <a:rPr lang="en-US" dirty="0"/>
              <a:t>Hardware &amp; software</a:t>
            </a:r>
          </a:p>
          <a:p>
            <a:r>
              <a:rPr lang="en-US" dirty="0"/>
              <a:t>Modules</a:t>
            </a:r>
          </a:p>
          <a:p>
            <a:r>
              <a:rPr lang="en-US" dirty="0"/>
              <a:t>System Architecture</a:t>
            </a:r>
          </a:p>
          <a:p>
            <a:r>
              <a:rPr lang="en-US" dirty="0"/>
              <a:t>Disadvantages &amp; Advantages</a:t>
            </a:r>
          </a:p>
          <a:p>
            <a:r>
              <a:rPr lang="en-US" dirty="0"/>
              <a:t>Applications</a:t>
            </a:r>
          </a:p>
          <a:p>
            <a:r>
              <a:rPr lang="en-US" dirty="0"/>
              <a:t>Future Modifications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2"/>
          <p:cNvSpPr>
            <a:spLocks noChangeArrowheads="1"/>
          </p:cNvSpPr>
          <p:nvPr/>
        </p:nvSpPr>
        <p:spPr bwMode="auto">
          <a:xfrm>
            <a:off x="1440078" y="2835866"/>
            <a:ext cx="911225" cy="3683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ea typeface="Times New Roman" pitchFamily="18" charset="0"/>
                <a:cs typeface="Arial" pitchFamily="34" charset="0"/>
              </a:rPr>
              <a:t>User/Client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 name="Oval 11"/>
          <p:cNvSpPr>
            <a:spLocks noChangeArrowheads="1"/>
          </p:cNvSpPr>
          <p:nvPr/>
        </p:nvSpPr>
        <p:spPr bwMode="auto">
          <a:xfrm>
            <a:off x="3449853" y="2415178"/>
            <a:ext cx="1501775" cy="12922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Times New Roman" pitchFamily="18" charset="0"/>
                <a:cs typeface="Arial" pitchFamily="34" charset="0"/>
              </a:rPr>
              <a:t>Data Leakage Detection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AutoShape 10"/>
          <p:cNvSpPr>
            <a:spLocks noChangeShapeType="1"/>
          </p:cNvSpPr>
          <p:nvPr/>
        </p:nvSpPr>
        <p:spPr bwMode="auto">
          <a:xfrm>
            <a:off x="3060916" y="4545603"/>
            <a:ext cx="233362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 Box 13"/>
          <p:cNvSpPr txBox="1">
            <a:spLocks noChangeArrowheads="1"/>
          </p:cNvSpPr>
          <p:nvPr/>
        </p:nvSpPr>
        <p:spPr bwMode="auto">
          <a:xfrm>
            <a:off x="3197441" y="4612278"/>
            <a:ext cx="2089150" cy="3556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ea typeface="Times New Roman" pitchFamily="18" charset="0"/>
                <a:cs typeface="Arial" pitchFamily="34" charset="0"/>
              </a:rPr>
              <a:t>Database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AutoShape 9"/>
          <p:cNvSpPr>
            <a:spLocks noChangeShapeType="1"/>
          </p:cNvSpPr>
          <p:nvPr/>
        </p:nvSpPr>
        <p:spPr bwMode="auto">
          <a:xfrm>
            <a:off x="2351303" y="2900953"/>
            <a:ext cx="109855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p:cNvSpPr>
            <a:spLocks noChangeShapeType="1"/>
          </p:cNvSpPr>
          <p:nvPr/>
        </p:nvSpPr>
        <p:spPr bwMode="auto">
          <a:xfrm flipV="1">
            <a:off x="4303928" y="3699466"/>
            <a:ext cx="1588" cy="85248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7"/>
          <p:cNvSpPr>
            <a:spLocks noChangeShapeType="1"/>
          </p:cNvSpPr>
          <p:nvPr/>
        </p:nvSpPr>
        <p:spPr bwMode="auto">
          <a:xfrm>
            <a:off x="4151528" y="3699466"/>
            <a:ext cx="0" cy="85248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p:cNvSpPr>
            <a:spLocks noChangeShapeType="1"/>
          </p:cNvSpPr>
          <p:nvPr/>
        </p:nvSpPr>
        <p:spPr bwMode="auto">
          <a:xfrm flipH="1">
            <a:off x="2378291" y="3115266"/>
            <a:ext cx="107315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5"/>
          <p:cNvSpPr>
            <a:spLocks noChangeArrowheads="1"/>
          </p:cNvSpPr>
          <p:nvPr/>
        </p:nvSpPr>
        <p:spPr bwMode="auto">
          <a:xfrm>
            <a:off x="6050178" y="2835866"/>
            <a:ext cx="1092200" cy="3683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rPr>
              <a:t>Admin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AutoShape 4"/>
          <p:cNvSpPr>
            <a:spLocks noChangeShapeType="1"/>
          </p:cNvSpPr>
          <p:nvPr/>
        </p:nvSpPr>
        <p:spPr bwMode="auto">
          <a:xfrm>
            <a:off x="4951628" y="2900953"/>
            <a:ext cx="109855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3"/>
          <p:cNvSpPr>
            <a:spLocks noChangeShapeType="1"/>
          </p:cNvSpPr>
          <p:nvPr/>
        </p:nvSpPr>
        <p:spPr bwMode="auto">
          <a:xfrm flipH="1">
            <a:off x="4951628" y="3116853"/>
            <a:ext cx="107315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4"/>
          <p:cNvSpPr>
            <a:spLocks noChangeArrowheads="1"/>
          </p:cNvSpPr>
          <p:nvPr/>
        </p:nvSpPr>
        <p:spPr bwMode="auto">
          <a:xfrm>
            <a:off x="3687978" y="1351553"/>
            <a:ext cx="1092200" cy="3683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rPr>
              <a:t>Distributor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AutoShape 2"/>
          <p:cNvSpPr>
            <a:spLocks noChangeShapeType="1"/>
          </p:cNvSpPr>
          <p:nvPr/>
        </p:nvSpPr>
        <p:spPr bwMode="auto">
          <a:xfrm flipV="1">
            <a:off x="4303928" y="1827803"/>
            <a:ext cx="0" cy="5715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1"/>
          <p:cNvSpPr>
            <a:spLocks noChangeShapeType="1"/>
          </p:cNvSpPr>
          <p:nvPr/>
        </p:nvSpPr>
        <p:spPr bwMode="auto">
          <a:xfrm>
            <a:off x="4086441" y="1827803"/>
            <a:ext cx="0" cy="5715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6"/>
          <p:cNvSpPr>
            <a:spLocks noChangeArrowheads="1"/>
          </p:cNvSpPr>
          <p:nvPr/>
        </p:nvSpPr>
        <p:spPr bwMode="auto">
          <a:xfrm>
            <a:off x="228600" y="795267"/>
            <a:ext cx="3048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i="0" u="sng" strike="noStrike" cap="none" normalizeH="0" baseline="0" dirty="0">
                <a:ln>
                  <a:noFill/>
                </a:ln>
                <a:solidFill>
                  <a:schemeClr val="tx1"/>
                </a:solidFill>
                <a:effectLst/>
                <a:latin typeface="Times New Roman" pitchFamily="18" charset="0"/>
                <a:cs typeface="Times New Roman" pitchFamily="18" charset="0"/>
              </a:rPr>
              <a:t>0-Level DFD</a:t>
            </a:r>
            <a:endParaRPr kumimoji="0" lang="en-US" sz="120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9" name="Rectangle 2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39750" algn="l"/>
                <a:tab pos="914400" algn="l"/>
                <a:tab pos="4500563"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06806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23" name="Picture 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914400"/>
            <a:ext cx="7462837" cy="4495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7089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685800"/>
          </a:xfrm>
        </p:spPr>
        <p:txBody>
          <a:bodyPr>
            <a:normAutofit fontScale="90000"/>
          </a:bodyPr>
          <a:lstStyle/>
          <a:p>
            <a:r>
              <a:rPr lang="en-US" dirty="0"/>
              <a:t>Advantages &amp; Disadvantages:</a:t>
            </a:r>
          </a:p>
        </p:txBody>
      </p:sp>
      <p:sp>
        <p:nvSpPr>
          <p:cNvPr id="3" name="Content Placeholder 2"/>
          <p:cNvSpPr>
            <a:spLocks noGrp="1"/>
          </p:cNvSpPr>
          <p:nvPr>
            <p:ph idx="1"/>
          </p:nvPr>
        </p:nvSpPr>
        <p:spPr>
          <a:xfrm>
            <a:off x="457200" y="1447800"/>
            <a:ext cx="8229600" cy="4876800"/>
          </a:xfrm>
        </p:spPr>
        <p:txBody>
          <a:bodyPr>
            <a:normAutofit fontScale="92500" lnSpcReduction="20000"/>
          </a:bodyPr>
          <a:lstStyle/>
          <a:p>
            <a:r>
              <a:rPr lang="en-US" b="1" u="sng" dirty="0"/>
              <a:t>Disadvantages of Existing system</a:t>
            </a:r>
            <a:r>
              <a:rPr lang="en-US" u="sng" dirty="0"/>
              <a:t>:</a:t>
            </a:r>
          </a:p>
          <a:p>
            <a:pPr lvl="0"/>
            <a:r>
              <a:rPr lang="en-US" dirty="0"/>
              <a:t>Cannot detect leaked data</a:t>
            </a:r>
          </a:p>
          <a:p>
            <a:pPr lvl="0"/>
            <a:r>
              <a:rPr lang="en-US" dirty="0"/>
              <a:t>Cannot detect source of Leaked data</a:t>
            </a:r>
          </a:p>
          <a:p>
            <a:pPr lvl="0"/>
            <a:r>
              <a:rPr lang="en-US" dirty="0"/>
              <a:t>Not secure</a:t>
            </a:r>
          </a:p>
          <a:p>
            <a:pPr lvl="0"/>
            <a:r>
              <a:rPr lang="en-US" dirty="0"/>
              <a:t>Can lead to huge losses </a:t>
            </a:r>
          </a:p>
          <a:p>
            <a:pPr lvl="0">
              <a:buNone/>
            </a:pPr>
            <a:endParaRPr lang="en-US" b="1" dirty="0"/>
          </a:p>
          <a:p>
            <a:r>
              <a:rPr lang="en-US" b="1" u="sng" dirty="0"/>
              <a:t>Advantages Of Proposed System:</a:t>
            </a:r>
          </a:p>
          <a:p>
            <a:pPr lvl="0"/>
            <a:r>
              <a:rPr lang="en-US" dirty="0"/>
              <a:t>Quick response time</a:t>
            </a:r>
          </a:p>
          <a:p>
            <a:pPr lvl="0"/>
            <a:r>
              <a:rPr lang="en-US" dirty="0"/>
              <a:t>Customized processing</a:t>
            </a:r>
          </a:p>
          <a:p>
            <a:pPr lvl="0"/>
            <a:r>
              <a:rPr lang="en-US" dirty="0"/>
              <a:t>Small memory factor</a:t>
            </a:r>
          </a:p>
          <a:p>
            <a:pPr lvl="0"/>
            <a:r>
              <a:rPr lang="en-US" dirty="0"/>
              <a:t>Highly secure</a:t>
            </a:r>
          </a:p>
          <a:p>
            <a:pPr lvl="0"/>
            <a:r>
              <a:rPr lang="en-US" dirty="0"/>
              <a:t>Replication in Heterogenic Database</a:t>
            </a:r>
          </a:p>
          <a:p>
            <a:pPr lvl="0"/>
            <a:r>
              <a:rPr lang="en-US" dirty="0"/>
              <a:t>Easy updating</a:t>
            </a:r>
          </a:p>
          <a:p>
            <a:pPr lvl="0"/>
            <a:endParaRPr lang="en-US" dirty="0"/>
          </a:p>
          <a:p>
            <a:endParaRPr lang="en-US" u="sng"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343400" cy="838200"/>
          </a:xfrm>
        </p:spPr>
        <p:txBody>
          <a:bodyPr/>
          <a:lstStyle/>
          <a:p>
            <a:r>
              <a:rPr lang="en-US" dirty="0"/>
              <a:t>Applications</a:t>
            </a:r>
          </a:p>
        </p:txBody>
      </p:sp>
      <p:sp>
        <p:nvSpPr>
          <p:cNvPr id="3" name="Content Placeholder 2"/>
          <p:cNvSpPr>
            <a:spLocks noGrp="1"/>
          </p:cNvSpPr>
          <p:nvPr>
            <p:ph idx="1"/>
          </p:nvPr>
        </p:nvSpPr>
        <p:spPr>
          <a:xfrm>
            <a:off x="381000" y="1905000"/>
            <a:ext cx="8229600" cy="4389120"/>
          </a:xfrm>
        </p:spPr>
        <p:txBody>
          <a:bodyPr/>
          <a:lstStyle/>
          <a:p>
            <a:r>
              <a:rPr lang="en-US" dirty="0"/>
              <a:t> Secure file transfers</a:t>
            </a:r>
          </a:p>
          <a:p>
            <a:r>
              <a:rPr lang="en-US" dirty="0"/>
              <a:t> Image Transmissions security</a:t>
            </a:r>
          </a:p>
          <a:p>
            <a:r>
              <a:rPr lang="en-US" dirty="0"/>
              <a:t> Video transfer security</a:t>
            </a:r>
          </a:p>
          <a:p>
            <a:pPr marL="0" indent="0">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19912"/>
          </a:xfrm>
        </p:spPr>
        <p:txBody>
          <a:bodyPr>
            <a:normAutofit/>
          </a:bodyPr>
          <a:lstStyle/>
          <a:p>
            <a:r>
              <a:rPr lang="en-US" u="sng" dirty="0"/>
              <a:t>Future Modifications:</a:t>
            </a:r>
            <a:endParaRPr lang="en-US" dirty="0"/>
          </a:p>
        </p:txBody>
      </p:sp>
      <p:sp>
        <p:nvSpPr>
          <p:cNvPr id="3" name="Rectangle 2"/>
          <p:cNvSpPr/>
          <p:nvPr/>
        </p:nvSpPr>
        <p:spPr>
          <a:xfrm>
            <a:off x="228600" y="1583017"/>
            <a:ext cx="8382000" cy="2031325"/>
          </a:xfrm>
          <a:prstGeom prst="rect">
            <a:avLst/>
          </a:prstGeom>
        </p:spPr>
        <p:txBody>
          <a:bodyPr wrap="square">
            <a:spAutoFit/>
          </a:bodyPr>
          <a:lstStyle/>
          <a:p>
            <a:r>
              <a:rPr lang="en-US" dirty="0"/>
              <a:t>            </a:t>
            </a:r>
          </a:p>
          <a:p>
            <a:r>
              <a:rPr lang="en-US" dirty="0"/>
              <a:t>          Our future work includes the inquiring of agent guilt models that capture leakage scenarios that are not studied in this paper. For instance, what is the appropriate model for cases where agents can collude and identify fake tuples? Another open problem is the extension of our allocation strategies so that they can handle agent requests in an online fashion (the</a:t>
            </a:r>
            <a:r>
              <a:rPr lang="en-US" b="1" u="dbl" dirty="0">
                <a:effectLst>
                  <a:outerShdw blurRad="50800" dist="38100" algn="tr" rotWithShape="0">
                    <a:prstClr val="black">
                      <a:alpha val="40000"/>
                    </a:prstClr>
                  </a:outerShdw>
                </a:effectLst>
              </a:rPr>
              <a:t> </a:t>
            </a:r>
            <a:r>
              <a:rPr lang="en-US" dirty="0"/>
              <a:t>presented strategies assume that there is a fixed set of agents with requests known in advance).</a:t>
            </a:r>
          </a:p>
        </p:txBody>
      </p:sp>
    </p:spTree>
    <p:extLst>
      <p:ext uri="{BB962C8B-B14F-4D97-AF65-F5344CB8AC3E}">
        <p14:creationId xmlns:p14="http://schemas.microsoft.com/office/powerpoint/2010/main" val="296269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a:t>Conclusions</a:t>
            </a:r>
          </a:p>
        </p:txBody>
      </p:sp>
      <p:sp>
        <p:nvSpPr>
          <p:cNvPr id="3" name="Content Placeholder 2"/>
          <p:cNvSpPr>
            <a:spLocks noGrp="1"/>
          </p:cNvSpPr>
          <p:nvPr>
            <p:ph idx="1"/>
          </p:nvPr>
        </p:nvSpPr>
        <p:spPr/>
        <p:txBody>
          <a:bodyPr/>
          <a:lstStyle/>
          <a:p>
            <a:pPr>
              <a:spcAft>
                <a:spcPts val="4800"/>
              </a:spcAft>
            </a:pPr>
            <a:r>
              <a:rPr lang="en-US" dirty="0"/>
              <a:t>Data Leakage</a:t>
            </a:r>
          </a:p>
          <a:p>
            <a:pPr>
              <a:spcAft>
                <a:spcPts val="4800"/>
              </a:spcAft>
            </a:pPr>
            <a:r>
              <a:rPr lang="en-US" dirty="0"/>
              <a:t>Modeled as maximum likelihood problem</a:t>
            </a:r>
          </a:p>
          <a:p>
            <a:pPr>
              <a:spcAft>
                <a:spcPts val="4800"/>
              </a:spcAft>
            </a:pPr>
            <a:r>
              <a:rPr lang="en-US" dirty="0"/>
              <a:t>Data distribution strategies that help identify the guilty agents</a:t>
            </a:r>
          </a:p>
        </p:txBody>
      </p:sp>
    </p:spTree>
    <p:extLst>
      <p:ext uri="{BB962C8B-B14F-4D97-AF65-F5344CB8AC3E}">
        <p14:creationId xmlns:p14="http://schemas.microsoft.com/office/powerpoint/2010/main" val="2717317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447800"/>
            <a:ext cx="8305800" cy="3962400"/>
          </a:xfrm>
        </p:spPr>
        <p:txBody>
          <a:bodyPr>
            <a:noAutofit/>
          </a:bodyPr>
          <a:lstStyle/>
          <a:p>
            <a:pPr algn="ctr"/>
            <a:r>
              <a:rPr lang="en-US" sz="13800" dirty="0">
                <a:latin typeface="Algerian" pitchFamily="82" charset="0"/>
              </a:rPr>
              <a:t>Thank You</a:t>
            </a:r>
          </a:p>
        </p:txBody>
      </p:sp>
    </p:spTree>
    <p:extLst>
      <p:ext uri="{BB962C8B-B14F-4D97-AF65-F5344CB8AC3E}">
        <p14:creationId xmlns:p14="http://schemas.microsoft.com/office/powerpoint/2010/main" val="478734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80288"/>
          </a:xfrm>
        </p:spPr>
        <p:txBody>
          <a:bodyPr>
            <a:normAutofit fontScale="90000"/>
          </a:bodyPr>
          <a:lstStyle/>
          <a:p>
            <a:r>
              <a:rPr lang="en-US" dirty="0">
                <a:latin typeface="Times New Roman" pitchFamily="18" charset="0"/>
                <a:cs typeface="Times New Roman" pitchFamily="18" charset="0"/>
              </a:rPr>
              <a:t>                    Abstract</a:t>
            </a:r>
          </a:p>
        </p:txBody>
      </p:sp>
      <p:sp>
        <p:nvSpPr>
          <p:cNvPr id="3" name="Content Placeholder 2"/>
          <p:cNvSpPr>
            <a:spLocks noGrp="1"/>
          </p:cNvSpPr>
          <p:nvPr>
            <p:ph idx="1"/>
          </p:nvPr>
        </p:nvSpPr>
        <p:spPr/>
        <p:txBody>
          <a:bodyPr>
            <a:normAutofit/>
          </a:bodyPr>
          <a:lstStyle/>
          <a:p>
            <a:pPr marL="0" indent="0" algn="just">
              <a:buNone/>
            </a:pPr>
            <a:r>
              <a:rPr lang="en-US" sz="2000" dirty="0">
                <a:latin typeface="Times New Roman" pitchFamily="18" charset="0"/>
                <a:cs typeface="Times New Roman" pitchFamily="18" charset="0"/>
              </a:rPr>
              <a:t>           We study the following problem: A data distributor has given sensitive data to a set of supposedly trusted agents (third parties). Some of the data are leaked and found in an unauthorized place (e.g., on the web or somebody’s laptop). The distributor must assess the likelihood that the leaked data came from one or more agents, as opposed to having been independently gathered by other means. </a:t>
            </a:r>
          </a:p>
          <a:p>
            <a:pPr marL="0" indent="0" algn="just">
              <a:buNone/>
            </a:pPr>
            <a:r>
              <a:rPr lang="en-US" sz="2000" dirty="0">
                <a:latin typeface="Times New Roman" pitchFamily="18" charset="0"/>
                <a:cs typeface="Times New Roman" pitchFamily="18" charset="0"/>
              </a:rPr>
              <a:t>           We propose data allocation strategies (across the agents) that improve the probability of identifying leakages. These methods do not rely on alterations of the released data (e.g., watermarks). In some cases, we can also inject “realistic but fake” data records to further improve our chances of detecting leakage and identifying the guilty party.</a:t>
            </a:r>
          </a:p>
        </p:txBody>
      </p:sp>
    </p:spTree>
    <p:extLst>
      <p:ext uri="{BB962C8B-B14F-4D97-AF65-F5344CB8AC3E}">
        <p14:creationId xmlns:p14="http://schemas.microsoft.com/office/powerpoint/2010/main" val="2336734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pPr algn="just"/>
            <a:r>
              <a:rPr lang="en-US" u="sng" dirty="0"/>
              <a:t>Introduction:</a:t>
            </a:r>
          </a:p>
        </p:txBody>
      </p:sp>
      <p:sp>
        <p:nvSpPr>
          <p:cNvPr id="3" name="Content Placeholder 2"/>
          <p:cNvSpPr>
            <a:spLocks noGrp="1"/>
          </p:cNvSpPr>
          <p:nvPr>
            <p:ph idx="1"/>
          </p:nvPr>
        </p:nvSpPr>
        <p:spPr>
          <a:xfrm>
            <a:off x="381000" y="1219200"/>
            <a:ext cx="8229600" cy="5105400"/>
          </a:xfrm>
        </p:spPr>
        <p:txBody>
          <a:bodyPr>
            <a:noAutofit/>
          </a:bodyPr>
          <a:lstStyle/>
          <a:p>
            <a:pPr algn="just"/>
            <a:r>
              <a:rPr lang="en-US" sz="2000" dirty="0"/>
              <a:t>Leakage is a budding security threat to  organizations, particularly when data leakage is carried out by trusted agents. In this paper, we present unobtrusive techniques for detecting data leakage and assessing the  “guilt” of agents. Water marking is the long-established  technique used for data leakage detection which involves some modification to the original data. </a:t>
            </a:r>
          </a:p>
          <a:p>
            <a:pPr algn="just"/>
            <a:r>
              <a:rPr lang="en-US" sz="2000" dirty="0"/>
              <a:t>To overcome the disadvantages of using watermark, data allocation strategies are used to improve the feasibility of detecting guilty agent. Distributor ”intelligently” allocates data based on sample request and explicit request using allocation strategies in order to better the effectiveness in detecting guilty agent.</a:t>
            </a:r>
          </a:p>
          <a:p>
            <a:pPr algn="just"/>
            <a:r>
              <a:rPr lang="en-US" sz="2000" dirty="0"/>
              <a:t> Fake objects are designed to look like real objects, and are distributed to agents together with requested data. Fake objects encrypted with a private key are designed to look like real objects, and are distributed to agents together with requested data. By this way we can identify, the guilty agent who leaked the data by decrypting his fake object.</a:t>
            </a:r>
            <a:endParaRPr lang="en-US" sz="2000"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90600"/>
            <a:ext cx="8686800" cy="2062103"/>
          </a:xfrm>
          <a:prstGeom prst="rect">
            <a:avLst/>
          </a:prstGeom>
        </p:spPr>
        <p:txBody>
          <a:bodyPr wrap="square">
            <a:spAutoFit/>
          </a:bodyPr>
          <a:lstStyle/>
          <a:p>
            <a:r>
              <a:rPr lang="en-US" sz="2000" u="sng" dirty="0"/>
              <a:t>Aim of the Project</a:t>
            </a:r>
            <a:endParaRPr lang="en-US" sz="2000" dirty="0"/>
          </a:p>
          <a:p>
            <a:r>
              <a:rPr lang="en-US" b="1" dirty="0"/>
              <a:t>	</a:t>
            </a:r>
          </a:p>
          <a:p>
            <a:r>
              <a:rPr lang="en-US" b="1" dirty="0"/>
              <a:t>               </a:t>
            </a:r>
            <a:r>
              <a:rPr lang="en-US" dirty="0"/>
              <a:t>The aim of the project</a:t>
            </a:r>
            <a:r>
              <a:rPr lang="en-US" b="1" dirty="0"/>
              <a:t> </a:t>
            </a:r>
            <a:r>
              <a:rPr lang="en-US" dirty="0"/>
              <a:t>is to overcome data allocation problem and to send secured data for third party agent. Our goal is detect when the distributor’s sensitive data has been leaked by agents, and if possible to identify the agent that leaked the data. We develop </a:t>
            </a:r>
            <a:r>
              <a:rPr lang="en-US" i="1" dirty="0"/>
              <a:t>unobtrusive </a:t>
            </a:r>
            <a:r>
              <a:rPr lang="en-US" dirty="0"/>
              <a:t>techniques for detecting leakage of a set of objects or records.</a:t>
            </a:r>
          </a:p>
        </p:txBody>
      </p:sp>
      <p:sp>
        <p:nvSpPr>
          <p:cNvPr id="4" name="Rectangle 3"/>
          <p:cNvSpPr/>
          <p:nvPr/>
        </p:nvSpPr>
        <p:spPr>
          <a:xfrm>
            <a:off x="183292" y="3397941"/>
            <a:ext cx="8274908" cy="1711366"/>
          </a:xfrm>
          <a:prstGeom prst="rect">
            <a:avLst/>
          </a:prstGeom>
        </p:spPr>
        <p:txBody>
          <a:bodyPr wrap="square">
            <a:spAutoFit/>
          </a:bodyPr>
          <a:lstStyle/>
          <a:p>
            <a:pPr>
              <a:lnSpc>
                <a:spcPct val="150000"/>
              </a:lnSpc>
            </a:pPr>
            <a:r>
              <a:rPr lang="en-US" u="sng" dirty="0"/>
              <a:t>Objectives of the project:</a:t>
            </a:r>
            <a:br>
              <a:rPr lang="en-US" dirty="0"/>
            </a:br>
            <a:r>
              <a:rPr lang="en-US" dirty="0"/>
              <a:t>• To secure our data from a third party.</a:t>
            </a:r>
            <a:br>
              <a:rPr lang="en-US" dirty="0"/>
            </a:br>
            <a:r>
              <a:rPr lang="en-US" dirty="0"/>
              <a:t>• To detect when the distributor’s sensitive data has been leaked by agents, and if      possible to identify the agent that leaked the data.</a:t>
            </a:r>
          </a:p>
        </p:txBody>
      </p:sp>
    </p:spTree>
    <p:extLst>
      <p:ext uri="{BB962C8B-B14F-4D97-AF65-F5344CB8AC3E}">
        <p14:creationId xmlns:p14="http://schemas.microsoft.com/office/powerpoint/2010/main" val="130796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19912"/>
          </a:xfrm>
        </p:spPr>
        <p:txBody>
          <a:bodyPr>
            <a:normAutofit/>
          </a:bodyPr>
          <a:lstStyle/>
          <a:p>
            <a:r>
              <a:rPr lang="en-US" u="sng" dirty="0">
                <a:latin typeface="Times New Roman" pitchFamily="18" charset="0"/>
                <a:cs typeface="Times New Roman" pitchFamily="18" charset="0"/>
              </a:rPr>
              <a:t>Scope of the Project:-</a:t>
            </a:r>
            <a:endParaRPr lang="en-US" dirty="0">
              <a:latin typeface="Times New Roman" pitchFamily="18" charset="0"/>
              <a:cs typeface="Times New Roman" pitchFamily="18" charset="0"/>
            </a:endParaRPr>
          </a:p>
        </p:txBody>
      </p:sp>
      <p:sp>
        <p:nvSpPr>
          <p:cNvPr id="3" name="Rectangle 2"/>
          <p:cNvSpPr/>
          <p:nvPr/>
        </p:nvSpPr>
        <p:spPr>
          <a:xfrm>
            <a:off x="381000" y="1752600"/>
            <a:ext cx="8534400" cy="3139321"/>
          </a:xfrm>
          <a:prstGeom prst="rect">
            <a:avLst/>
          </a:prstGeom>
        </p:spPr>
        <p:txBody>
          <a:bodyPr wrap="square">
            <a:spAutoFit/>
          </a:bodyPr>
          <a:lstStyle/>
          <a:p>
            <a:r>
              <a:rPr lang="en-US" dirty="0"/>
              <a:t>Perturbation is a very useful technique where the data is modified and made “less sensitive” before being handed to agents. We develop unobtrusive techniques for detecting leakage of a set of objects or records.</a:t>
            </a:r>
          </a:p>
          <a:p>
            <a:r>
              <a:rPr lang="en-US" dirty="0"/>
              <a:t>            We develop a model for assessing the “guilt” of agents. We also present algorithms for distributing objects to agents, in a way that improves our chances of identifying a leaker. Finally, we also consider the option of adding “fake” objects to the distributed set. Such objects do not correspond to real entities but appear realistic to the agents. In a sense, the fake objects acts as a type of watermark for the entire set, without modifying any individual members. If it turns out an agent was given one or more fake objects that were leaked, then the distributor can be more confident that agent was guilty.</a:t>
            </a:r>
          </a:p>
        </p:txBody>
      </p:sp>
    </p:spTree>
    <p:extLst>
      <p:ext uri="{BB962C8B-B14F-4D97-AF65-F5344CB8AC3E}">
        <p14:creationId xmlns:p14="http://schemas.microsoft.com/office/powerpoint/2010/main" val="3092265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4724400" cy="609600"/>
          </a:xfrm>
        </p:spPr>
        <p:txBody>
          <a:bodyPr>
            <a:normAutofit fontScale="90000"/>
          </a:bodyPr>
          <a:lstStyle/>
          <a:p>
            <a:r>
              <a:rPr lang="en-US" u="sng" dirty="0"/>
              <a:t>Problem</a:t>
            </a:r>
            <a:r>
              <a:rPr lang="en-US" dirty="0"/>
              <a:t> </a:t>
            </a:r>
            <a:r>
              <a:rPr lang="en-US" u="sng" dirty="0"/>
              <a:t>Definition</a:t>
            </a:r>
            <a:r>
              <a:rPr lang="en-US" dirty="0"/>
              <a:t> :</a:t>
            </a:r>
            <a:endParaRPr lang="en-US" u="sng" dirty="0"/>
          </a:p>
        </p:txBody>
      </p:sp>
      <p:sp>
        <p:nvSpPr>
          <p:cNvPr id="3" name="Content Placeholder 2"/>
          <p:cNvSpPr>
            <a:spLocks noGrp="1"/>
          </p:cNvSpPr>
          <p:nvPr>
            <p:ph idx="1"/>
          </p:nvPr>
        </p:nvSpPr>
        <p:spPr>
          <a:xfrm>
            <a:off x="381000" y="1143000"/>
            <a:ext cx="8534400" cy="5715000"/>
          </a:xfrm>
        </p:spPr>
        <p:txBody>
          <a:bodyPr>
            <a:normAutofit/>
          </a:bodyPr>
          <a:lstStyle/>
          <a:p>
            <a:r>
              <a:rPr lang="en-US" sz="2000" dirty="0"/>
              <a:t>Our goal is to detect when the distributor’s sensitive data has been leaked by agents and if possible to identify the agent that leaked the data. </a:t>
            </a:r>
          </a:p>
          <a:p>
            <a:r>
              <a:rPr lang="en-US" sz="2000" dirty="0"/>
              <a:t>Perturbation is a very useful technique where the data is modified and made “less sensitive” before being handed to agents. </a:t>
            </a:r>
          </a:p>
          <a:p>
            <a:r>
              <a:rPr lang="en-US" sz="2000" dirty="0"/>
              <a:t>We develop </a:t>
            </a:r>
            <a:r>
              <a:rPr lang="en-US" sz="2000" i="1" dirty="0"/>
              <a:t>unobtrusive</a:t>
            </a:r>
            <a:r>
              <a:rPr lang="en-US" sz="2000" dirty="0"/>
              <a:t> techniques for detecting leakage of a set of objects or records.</a:t>
            </a:r>
          </a:p>
          <a:p>
            <a:r>
              <a:rPr lang="en-US" sz="2000" dirty="0"/>
              <a:t>In this section we develop a model for assessing the “guilt” of agents. We also present algorithms for distributing objects to agents, in a way that improves our chances of identifying a leaker. </a:t>
            </a:r>
          </a:p>
          <a:p>
            <a:r>
              <a:rPr lang="en-US" sz="2000" dirty="0"/>
              <a:t>Finally, we also consider the option of adding “fake” objects to the distributed set. </a:t>
            </a:r>
          </a:p>
          <a:p>
            <a:r>
              <a:rPr lang="en-US" sz="2000" dirty="0"/>
              <a:t>Such objects do not correspond to real entities but appear realistic to the agents. </a:t>
            </a:r>
          </a:p>
          <a:p>
            <a:r>
              <a:rPr lang="en-US" sz="2000" dirty="0"/>
              <a:t>In a sense, the fake objects acts as a type of watermark for the entire set, without modifying any individual members. </a:t>
            </a:r>
          </a:p>
          <a:p>
            <a:r>
              <a:rPr lang="en-US" sz="2000" dirty="0"/>
              <a:t>If it turns out an agent was given one or more fake objects that were leaked, then the distributor can be more confident that agent was guilty.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819912"/>
          </a:xfrm>
        </p:spPr>
        <p:txBody>
          <a:bodyPr>
            <a:normAutofit/>
          </a:bodyPr>
          <a:lstStyle/>
          <a:p>
            <a:r>
              <a:rPr lang="en-US" sz="4900" u="sng" dirty="0">
                <a:latin typeface="Times New Roman" pitchFamily="18" charset="0"/>
                <a:cs typeface="Times New Roman" pitchFamily="18" charset="0"/>
              </a:rPr>
              <a:t>EXISTING SYSTEM:</a:t>
            </a:r>
          </a:p>
        </p:txBody>
      </p:sp>
      <p:sp>
        <p:nvSpPr>
          <p:cNvPr id="3" name="Content Placeholder 2"/>
          <p:cNvSpPr>
            <a:spLocks noGrp="1"/>
          </p:cNvSpPr>
          <p:nvPr>
            <p:ph idx="1"/>
          </p:nvPr>
        </p:nvSpPr>
        <p:spPr>
          <a:xfrm>
            <a:off x="381000" y="1752600"/>
            <a:ext cx="8229600" cy="4389120"/>
          </a:xfrm>
        </p:spPr>
        <p:txBody>
          <a:bodyPr>
            <a:normAutofit fontScale="77500" lnSpcReduction="20000"/>
          </a:bodyPr>
          <a:lstStyle/>
          <a:p>
            <a:r>
              <a:rPr lang="en-US" dirty="0"/>
              <a:t>Traditionally, leakage detection is handled by watermarking, e.g., a unique code is embedded in each distributed copy. If that copy is later discovered in the hands of an unauthorized party, the leaker can be identified.</a:t>
            </a:r>
          </a:p>
          <a:p>
            <a:endParaRPr lang="en-US" dirty="0"/>
          </a:p>
          <a:p>
            <a:r>
              <a:rPr lang="en-US" dirty="0"/>
              <a:t> Watermarks can be very useful in some cases, but again, involve some modification of the original data. Furthermore, watermarks can sometimes be destroyed if the data recipient is malicious.</a:t>
            </a:r>
          </a:p>
          <a:p>
            <a:endParaRPr lang="en-US" dirty="0"/>
          </a:p>
          <a:p>
            <a:r>
              <a:rPr lang="en-US" dirty="0"/>
              <a:t> </a:t>
            </a:r>
            <a:r>
              <a:rPr lang="en-US" i="1" dirty="0"/>
              <a:t>E.g</a:t>
            </a:r>
            <a:r>
              <a:rPr lang="en-US" dirty="0"/>
              <a:t>. A hospital may give patient records to researchers who will devise new treatments. Similarly, a company may have partnerships with other companies that require sharing customer data.</a:t>
            </a:r>
          </a:p>
          <a:p>
            <a:endParaRPr lang="en-US" dirty="0"/>
          </a:p>
          <a:p>
            <a:r>
              <a:rPr lang="en-US" dirty="0"/>
              <a:t> Another enterprise may outsource its data processing, so data must be given to various other companies. We call the owner of the data the distributor and the supposedly trusted third parties the agents.</a:t>
            </a:r>
          </a:p>
        </p:txBody>
      </p:sp>
    </p:spTree>
    <p:extLst>
      <p:ext uri="{BB962C8B-B14F-4D97-AF65-F5344CB8AC3E}">
        <p14:creationId xmlns:p14="http://schemas.microsoft.com/office/powerpoint/2010/main" val="1047393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19912"/>
          </a:xfrm>
        </p:spPr>
        <p:txBody>
          <a:bodyPr>
            <a:normAutofit/>
          </a:bodyPr>
          <a:lstStyle/>
          <a:p>
            <a:r>
              <a:rPr lang="en-US" u="sng" dirty="0"/>
              <a:t>Disadvantage Existing System</a:t>
            </a:r>
            <a:endParaRPr lang="en-US" dirty="0"/>
          </a:p>
        </p:txBody>
      </p:sp>
      <p:sp>
        <p:nvSpPr>
          <p:cNvPr id="3" name="Rectangle 2"/>
          <p:cNvSpPr/>
          <p:nvPr/>
        </p:nvSpPr>
        <p:spPr>
          <a:xfrm>
            <a:off x="533400" y="1905000"/>
            <a:ext cx="4572000" cy="1711366"/>
          </a:xfrm>
          <a:prstGeom prst="rect">
            <a:avLst/>
          </a:prstGeom>
        </p:spPr>
        <p:txBody>
          <a:bodyPr>
            <a:spAutoFit/>
          </a:bodyPr>
          <a:lstStyle/>
          <a:p>
            <a:pPr marL="285750" lvl="0" indent="-285750">
              <a:lnSpc>
                <a:spcPct val="150000"/>
              </a:lnSpc>
              <a:buFont typeface="Wingdings" pitchFamily="2" charset="2"/>
              <a:buChar char="Ø"/>
            </a:pPr>
            <a:r>
              <a:rPr lang="en-US" dirty="0"/>
              <a:t>Cannot detect leaked data</a:t>
            </a:r>
          </a:p>
          <a:p>
            <a:pPr marL="285750" lvl="0" indent="-285750">
              <a:lnSpc>
                <a:spcPct val="150000"/>
              </a:lnSpc>
              <a:buFont typeface="Wingdings" pitchFamily="2" charset="2"/>
              <a:buChar char="Ø"/>
            </a:pPr>
            <a:r>
              <a:rPr lang="en-US" dirty="0"/>
              <a:t>Cannot detect source of Leaked data</a:t>
            </a:r>
          </a:p>
          <a:p>
            <a:pPr marL="285750" lvl="0" indent="-285750">
              <a:lnSpc>
                <a:spcPct val="150000"/>
              </a:lnSpc>
              <a:buFont typeface="Wingdings" pitchFamily="2" charset="2"/>
              <a:buChar char="Ø"/>
            </a:pPr>
            <a:r>
              <a:rPr lang="en-US" dirty="0"/>
              <a:t>Not secure</a:t>
            </a:r>
          </a:p>
          <a:p>
            <a:pPr marL="285750" lvl="0" indent="-285750">
              <a:lnSpc>
                <a:spcPct val="150000"/>
              </a:lnSpc>
              <a:buFont typeface="Wingdings" pitchFamily="2" charset="2"/>
              <a:buChar char="Ø"/>
            </a:pPr>
            <a:r>
              <a:rPr lang="en-US" dirty="0"/>
              <a:t>Can lead to huge losses</a:t>
            </a:r>
          </a:p>
        </p:txBody>
      </p:sp>
    </p:spTree>
    <p:extLst>
      <p:ext uri="{BB962C8B-B14F-4D97-AF65-F5344CB8AC3E}">
        <p14:creationId xmlns:p14="http://schemas.microsoft.com/office/powerpoint/2010/main" val="6573934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372</TotalTime>
  <Words>1990</Words>
  <Application>Microsoft Office PowerPoint</Application>
  <PresentationFormat>On-screen Show (4:3)</PresentationFormat>
  <Paragraphs>163</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Algerian</vt:lpstr>
      <vt:lpstr>Arial</vt:lpstr>
      <vt:lpstr>Calibri</vt:lpstr>
      <vt:lpstr>Constantia</vt:lpstr>
      <vt:lpstr>Times New Roman</vt:lpstr>
      <vt:lpstr>Wingdings</vt:lpstr>
      <vt:lpstr>Wingdings 2</vt:lpstr>
      <vt:lpstr>Flow</vt:lpstr>
      <vt:lpstr>Data Leakage Detection</vt:lpstr>
      <vt:lpstr>Content</vt:lpstr>
      <vt:lpstr>                    Abstract</vt:lpstr>
      <vt:lpstr>Introduction:</vt:lpstr>
      <vt:lpstr>PowerPoint Presentation</vt:lpstr>
      <vt:lpstr>Scope of the Project:-</vt:lpstr>
      <vt:lpstr>Problem Definition :</vt:lpstr>
      <vt:lpstr>EXISTING SYSTEM:</vt:lpstr>
      <vt:lpstr>Disadvantage Existing System</vt:lpstr>
      <vt:lpstr>PROPOSED SYSTEM:</vt:lpstr>
      <vt:lpstr>Advantage Proposed System:-</vt:lpstr>
      <vt:lpstr>The Distributor’s Objective (1/2)</vt:lpstr>
      <vt:lpstr>Distribution Strategies</vt:lpstr>
      <vt:lpstr>Fake Objects</vt:lpstr>
      <vt:lpstr>Algorithm:</vt:lpstr>
      <vt:lpstr>HARDWARE &amp; SOFTWARE REQUIREMENT</vt:lpstr>
      <vt:lpstr>MODULES:</vt:lpstr>
      <vt:lpstr>Cont.</vt:lpstr>
      <vt:lpstr>PowerPoint Presentation</vt:lpstr>
      <vt:lpstr>PowerPoint Presentation</vt:lpstr>
      <vt:lpstr>PowerPoint Presentation</vt:lpstr>
      <vt:lpstr>Advantages &amp; Disadvantages:</vt:lpstr>
      <vt:lpstr>Applications</vt:lpstr>
      <vt:lpstr>Future Modifications: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Leakage Detection using Encrypted Fake Objects</dc:title>
  <dc:creator/>
  <cp:lastModifiedBy>Sutar, Aditya</cp:lastModifiedBy>
  <cp:revision>46</cp:revision>
  <dcterms:created xsi:type="dcterms:W3CDTF">2006-08-16T00:00:00Z</dcterms:created>
  <dcterms:modified xsi:type="dcterms:W3CDTF">2019-04-03T21:00:51Z</dcterms:modified>
</cp:coreProperties>
</file>