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2" r:id="rId7"/>
    <p:sldId id="263" r:id="rId8"/>
    <p:sldId id="260" r:id="rId9"/>
    <p:sldId id="261"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li.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ntelreport.mandiant.com/Mandiant_APT1_Repor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didierstevens.com/2009/07/01/embedding-and-hiding-files-in-pdf-docum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CSAW Finals 2015 – Forensics/</a:t>
            </a:r>
            <a:r>
              <a:rPr lang="en-US" dirty="0" err="1"/>
              <a:t>Stego</a:t>
            </a:r>
            <a:r>
              <a:rPr lang="en-US" dirty="0"/>
              <a:t> 300</a:t>
            </a:r>
          </a:p>
        </p:txBody>
      </p:sp>
      <p:sp>
        <p:nvSpPr>
          <p:cNvPr id="3" name="Subtitle 2"/>
          <p:cNvSpPr>
            <a:spLocks noGrp="1"/>
          </p:cNvSpPr>
          <p:nvPr>
            <p:ph type="subTitle" idx="1"/>
          </p:nvPr>
        </p:nvSpPr>
        <p:spPr/>
        <p:txBody>
          <a:bodyPr/>
          <a:lstStyle/>
          <a:p>
            <a:r>
              <a:rPr lang="en-US" dirty="0"/>
              <a:t>Siddarth Senthilkumar</a:t>
            </a:r>
          </a:p>
          <a:p>
            <a:r>
              <a:rPr lang="en-US" dirty="0"/>
              <a:t>9/29/16</a:t>
            </a:r>
          </a:p>
        </p:txBody>
      </p:sp>
    </p:spTree>
    <p:extLst>
      <p:ext uri="{BB962C8B-B14F-4D97-AF65-F5344CB8AC3E}">
        <p14:creationId xmlns:p14="http://schemas.microsoft.com/office/powerpoint/2010/main" val="128951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Extracting hidden data from a PDF</a:t>
            </a:r>
          </a:p>
        </p:txBody>
      </p:sp>
      <p:sp>
        <p:nvSpPr>
          <p:cNvPr id="3" name="Content Placeholder 2"/>
          <p:cNvSpPr>
            <a:spLocks noGrp="1"/>
          </p:cNvSpPr>
          <p:nvPr>
            <p:ph idx="1"/>
          </p:nvPr>
        </p:nvSpPr>
        <p:spPr/>
        <p:txBody>
          <a:bodyPr>
            <a:normAutofit fontScale="85000" lnSpcReduction="20000"/>
          </a:bodyPr>
          <a:lstStyle/>
          <a:p>
            <a:r>
              <a:rPr lang="en-US" dirty="0"/>
              <a:t>In PDFs, the data is stored in “Objects”. We can use </a:t>
            </a:r>
            <a:r>
              <a:rPr lang="en-US" dirty="0" err="1"/>
              <a:t>peepdf</a:t>
            </a:r>
            <a:r>
              <a:rPr lang="en-US" dirty="0"/>
              <a:t> to view the contents of any of these objects using the interactive console (just use the –</a:t>
            </a:r>
            <a:r>
              <a:rPr lang="en-US" dirty="0" err="1"/>
              <a:t>i</a:t>
            </a:r>
            <a:r>
              <a:rPr lang="en-US" dirty="0"/>
              <a:t> option when analyzing the PDF).</a:t>
            </a:r>
          </a:p>
          <a:p>
            <a:pPr lvl="1"/>
            <a:r>
              <a:rPr lang="en-US" dirty="0"/>
              <a:t>We will then be able to interact with the objects of the PDF and view any of them individually.</a:t>
            </a:r>
          </a:p>
          <a:p>
            <a:r>
              <a:rPr lang="en-US" dirty="0"/>
              <a:t>So type in your terminal:</a:t>
            </a:r>
          </a:p>
          <a:p>
            <a:endParaRPr lang="en-US" dirty="0"/>
          </a:p>
          <a:p>
            <a:r>
              <a:rPr lang="en-US" dirty="0"/>
              <a:t>You should get a dump of all the information about the objects, and your terminal will say “PPDF&gt;” on the left instead of the usual.</a:t>
            </a:r>
          </a:p>
          <a:p>
            <a:pPr lvl="1"/>
            <a:r>
              <a:rPr lang="en-US" dirty="0"/>
              <a:t>We are now in the interactive </a:t>
            </a:r>
            <a:r>
              <a:rPr lang="en-US" dirty="0" err="1"/>
              <a:t>peepdf</a:t>
            </a:r>
            <a:r>
              <a:rPr lang="en-US" dirty="0"/>
              <a:t> console.</a:t>
            </a:r>
          </a:p>
          <a:p>
            <a:r>
              <a:rPr lang="en-US" dirty="0"/>
              <a:t>Notice the suspicious elements: /</a:t>
            </a:r>
            <a:r>
              <a:rPr lang="en-US" dirty="0" err="1"/>
              <a:t>EmbeddedFile</a:t>
            </a:r>
            <a:r>
              <a:rPr lang="en-US" dirty="0"/>
              <a:t>: [3]</a:t>
            </a:r>
          </a:p>
          <a:p>
            <a:pPr lvl="1"/>
            <a:r>
              <a:rPr lang="en-US" dirty="0"/>
              <a:t>This signifies that Object 3 is an embedded file and is suspicious enough to be worth checking out.</a:t>
            </a:r>
          </a:p>
          <a:p>
            <a:pPr lvl="1"/>
            <a:r>
              <a:rPr lang="en-US" dirty="0"/>
              <a:t>To check it out, simply type “object 3” and press enter after the “PPDF&gt;”</a:t>
            </a:r>
          </a:p>
          <a:p>
            <a:pPr lvl="1"/>
            <a:r>
              <a:rPr lang="en-US" dirty="0"/>
              <a:t>You should get a huge seemingly illegible string of text. But wait! It’s base 64!</a:t>
            </a:r>
          </a:p>
          <a:p>
            <a:endParaRPr lang="en-US" dirty="0"/>
          </a:p>
        </p:txBody>
      </p:sp>
      <p:pic>
        <p:nvPicPr>
          <p:cNvPr id="4" name="Picture 3"/>
          <p:cNvPicPr>
            <a:picLocks noChangeAspect="1"/>
          </p:cNvPicPr>
          <p:nvPr/>
        </p:nvPicPr>
        <p:blipFill>
          <a:blip r:embed="rId2"/>
          <a:stretch>
            <a:fillRect/>
          </a:stretch>
        </p:blipFill>
        <p:spPr>
          <a:xfrm>
            <a:off x="4079914" y="3183250"/>
            <a:ext cx="7048500" cy="476250"/>
          </a:xfrm>
          <a:prstGeom prst="rect">
            <a:avLst/>
          </a:prstGeom>
        </p:spPr>
      </p:pic>
    </p:spTree>
    <p:extLst>
      <p:ext uri="{BB962C8B-B14F-4D97-AF65-F5344CB8AC3E}">
        <p14:creationId xmlns:p14="http://schemas.microsoft.com/office/powerpoint/2010/main" val="31286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5a: Base64 Decode with Python</a:t>
            </a:r>
          </a:p>
        </p:txBody>
      </p:sp>
      <p:sp>
        <p:nvSpPr>
          <p:cNvPr id="3" name="Content Placeholder 2"/>
          <p:cNvSpPr>
            <a:spLocks noGrp="1"/>
          </p:cNvSpPr>
          <p:nvPr>
            <p:ph idx="1"/>
          </p:nvPr>
        </p:nvSpPr>
        <p:spPr/>
        <p:txBody>
          <a:bodyPr>
            <a:normAutofit fontScale="85000" lnSpcReduction="20000"/>
          </a:bodyPr>
          <a:lstStyle/>
          <a:p>
            <a:r>
              <a:rPr lang="en-US" dirty="0"/>
              <a:t>We are going to want to view this string in a more convenient manner.</a:t>
            </a:r>
          </a:p>
          <a:p>
            <a:r>
              <a:rPr lang="en-US" dirty="0"/>
              <a:t>We will pipe it into a text file in the same directory:</a:t>
            </a:r>
          </a:p>
          <a:p>
            <a:endParaRPr lang="en-US" dirty="0"/>
          </a:p>
          <a:p>
            <a:endParaRPr lang="en-US" dirty="0"/>
          </a:p>
          <a:p>
            <a:r>
              <a:rPr lang="en-US" dirty="0"/>
              <a:t>Now, in the directory with the PDF file, there should be a file called “obj3_dump.txt”</a:t>
            </a:r>
          </a:p>
          <a:p>
            <a:r>
              <a:rPr lang="en-US" dirty="0"/>
              <a:t>Why are we looking at this base64 text anyway?</a:t>
            </a:r>
          </a:p>
          <a:p>
            <a:pPr lvl="1"/>
            <a:r>
              <a:rPr lang="en-US" dirty="0"/>
              <a:t>It’s been flagged suspicious.</a:t>
            </a:r>
          </a:p>
          <a:p>
            <a:pPr lvl="1"/>
            <a:r>
              <a:rPr lang="en-US" dirty="0"/>
              <a:t>There’s really no reason for a huge base64 string to be embedded into the PDF like that – this PDF appears to just be words and text (informative document).</a:t>
            </a:r>
          </a:p>
          <a:p>
            <a:r>
              <a:rPr lang="en-US" dirty="0"/>
              <a:t>You’ll see in the txt file some meta data (&lt;&lt; /Length … &gt;&gt; stream) and (</a:t>
            </a:r>
            <a:r>
              <a:rPr lang="en-US" dirty="0" err="1"/>
              <a:t>endstream</a:t>
            </a:r>
            <a:r>
              <a:rPr lang="en-US" dirty="0"/>
              <a:t>) at the end.</a:t>
            </a:r>
          </a:p>
          <a:p>
            <a:pPr lvl="1"/>
            <a:r>
              <a:rPr lang="en-US" dirty="0"/>
              <a:t>Delete this text so that the only text remaining in the file is the b64 string. It does not provide any useful information. Then save.</a:t>
            </a:r>
          </a:p>
        </p:txBody>
      </p:sp>
      <p:pic>
        <p:nvPicPr>
          <p:cNvPr id="4" name="Picture 3"/>
          <p:cNvPicPr>
            <a:picLocks noChangeAspect="1"/>
          </p:cNvPicPr>
          <p:nvPr/>
        </p:nvPicPr>
        <p:blipFill>
          <a:blip r:embed="rId2"/>
          <a:stretch>
            <a:fillRect/>
          </a:stretch>
        </p:blipFill>
        <p:spPr>
          <a:xfrm>
            <a:off x="1634572" y="2737194"/>
            <a:ext cx="7067550" cy="561975"/>
          </a:xfrm>
          <a:prstGeom prst="rect">
            <a:avLst/>
          </a:prstGeom>
        </p:spPr>
      </p:pic>
    </p:spTree>
    <p:extLst>
      <p:ext uri="{BB962C8B-B14F-4D97-AF65-F5344CB8AC3E}">
        <p14:creationId xmlns:p14="http://schemas.microsoft.com/office/powerpoint/2010/main" val="92462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5b</a:t>
            </a:r>
          </a:p>
        </p:txBody>
      </p:sp>
      <p:sp>
        <p:nvSpPr>
          <p:cNvPr id="3" name="Content Placeholder 2"/>
          <p:cNvSpPr>
            <a:spLocks noGrp="1"/>
          </p:cNvSpPr>
          <p:nvPr>
            <p:ph idx="1"/>
          </p:nvPr>
        </p:nvSpPr>
        <p:spPr/>
        <p:txBody>
          <a:bodyPr>
            <a:normAutofit fontScale="77500" lnSpcReduction="20000"/>
          </a:bodyPr>
          <a:lstStyle/>
          <a:p>
            <a:r>
              <a:rPr lang="en-US" dirty="0"/>
              <a:t>Could the base64 encoded string be just </a:t>
            </a:r>
            <a:r>
              <a:rPr lang="en-US" dirty="0" err="1"/>
              <a:t>ascii</a:t>
            </a:r>
            <a:r>
              <a:rPr lang="en-US" dirty="0"/>
              <a:t> characters?</a:t>
            </a:r>
          </a:p>
          <a:p>
            <a:pPr lvl="1"/>
            <a:r>
              <a:rPr lang="en-US" dirty="0"/>
              <a:t>Unfortunately no – I will save you the trouble of checking. It translates to something illegible.</a:t>
            </a:r>
          </a:p>
          <a:p>
            <a:r>
              <a:rPr lang="en-US" dirty="0"/>
              <a:t>So what could it be?</a:t>
            </a:r>
          </a:p>
          <a:p>
            <a:pPr lvl="1"/>
            <a:r>
              <a:rPr lang="en-US" dirty="0"/>
              <a:t>Let’s try converting it to hex values and creating a file.</a:t>
            </a:r>
          </a:p>
          <a:p>
            <a:r>
              <a:rPr lang="en-US" dirty="0"/>
              <a:t>Use a python script (or whatever really) to convert the base64 string and convert it to hex.</a:t>
            </a:r>
          </a:p>
          <a:p>
            <a:pPr lvl="1"/>
            <a:r>
              <a:rPr lang="en-US" dirty="0"/>
              <a:t>I have a completed script to help you guys save some time: https://www.dropbox.com/s/ur1vnq5rn4kuded/Conversion.py?dl=0</a:t>
            </a:r>
          </a:p>
          <a:p>
            <a:pPr lvl="1"/>
            <a:r>
              <a:rPr lang="en-US" dirty="0"/>
              <a:t>Type “quit” into the terminal. Make sure the script file is in the same directory and type “python Conversion.py”</a:t>
            </a:r>
          </a:p>
          <a:p>
            <a:r>
              <a:rPr lang="en-US" dirty="0"/>
              <a:t>Open the output file, copy the hex data.</a:t>
            </a:r>
          </a:p>
          <a:p>
            <a:r>
              <a:rPr lang="en-US" dirty="0"/>
              <a:t>Open a hex editor and paste the hex data in.</a:t>
            </a:r>
          </a:p>
          <a:p>
            <a:pPr lvl="1"/>
            <a:r>
              <a:rPr lang="en-US" dirty="0"/>
              <a:t>Notice at the top of the file you can see “bmp” in the file signature area.</a:t>
            </a:r>
          </a:p>
          <a:p>
            <a:pPr lvl="1"/>
            <a:r>
              <a:rPr lang="en-US" dirty="0"/>
              <a:t>This file must be an image.</a:t>
            </a:r>
          </a:p>
          <a:p>
            <a:pPr lvl="1"/>
            <a:r>
              <a:rPr lang="en-US" dirty="0"/>
              <a:t>Save the file as a bmp file and open it. </a:t>
            </a:r>
          </a:p>
        </p:txBody>
      </p:sp>
    </p:spTree>
    <p:extLst>
      <p:ext uri="{BB962C8B-B14F-4D97-AF65-F5344CB8AC3E}">
        <p14:creationId xmlns:p14="http://schemas.microsoft.com/office/powerpoint/2010/main" val="18240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6a: Extract a text file from a BMP (</a:t>
            </a:r>
            <a:r>
              <a:rPr lang="en-US" dirty="0" err="1"/>
              <a:t>binwalk</a:t>
            </a:r>
            <a:r>
              <a:rPr lang="en-US" dirty="0"/>
              <a:t>)</a:t>
            </a:r>
          </a:p>
        </p:txBody>
      </p:sp>
      <p:sp>
        <p:nvSpPr>
          <p:cNvPr id="3" name="Content Placeholder 2"/>
          <p:cNvSpPr>
            <a:spLocks noGrp="1"/>
          </p:cNvSpPr>
          <p:nvPr>
            <p:ph idx="1"/>
          </p:nvPr>
        </p:nvSpPr>
        <p:spPr/>
        <p:txBody>
          <a:bodyPr/>
          <a:lstStyle/>
          <a:p>
            <a:r>
              <a:rPr lang="en-US" dirty="0"/>
              <a:t>You should get an image like this if you did everything right:</a:t>
            </a:r>
          </a:p>
          <a:p>
            <a:endParaRPr lang="en-US" dirty="0"/>
          </a:p>
          <a:p>
            <a:endParaRPr lang="en-US" dirty="0"/>
          </a:p>
          <a:p>
            <a:endParaRPr lang="en-US" dirty="0"/>
          </a:p>
          <a:p>
            <a:endParaRPr lang="en-US" dirty="0"/>
          </a:p>
          <a:p>
            <a:endParaRPr lang="en-US" dirty="0"/>
          </a:p>
          <a:p>
            <a:r>
              <a:rPr lang="en-US" dirty="0"/>
              <a:t>The image itself doesn’t matter so much. If we observe the hex data at the end of the file, notice there is something that looks like “secret.txt”. This indicates the existence of some txt file embedded into the image. </a:t>
            </a:r>
          </a:p>
        </p:txBody>
      </p:sp>
      <p:pic>
        <p:nvPicPr>
          <p:cNvPr id="4" name="Picture 3"/>
          <p:cNvPicPr>
            <a:picLocks noChangeAspect="1"/>
          </p:cNvPicPr>
          <p:nvPr/>
        </p:nvPicPr>
        <p:blipFill>
          <a:blip r:embed="rId2"/>
          <a:stretch>
            <a:fillRect/>
          </a:stretch>
        </p:blipFill>
        <p:spPr>
          <a:xfrm>
            <a:off x="4028661" y="2407002"/>
            <a:ext cx="2865270" cy="2214899"/>
          </a:xfrm>
          <a:prstGeom prst="rect">
            <a:avLst/>
          </a:prstGeom>
        </p:spPr>
      </p:pic>
    </p:spTree>
    <p:extLst>
      <p:ext uri="{BB962C8B-B14F-4D97-AF65-F5344CB8AC3E}">
        <p14:creationId xmlns:p14="http://schemas.microsoft.com/office/powerpoint/2010/main" val="237206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6b</a:t>
            </a:r>
          </a:p>
        </p:txBody>
      </p:sp>
      <p:sp>
        <p:nvSpPr>
          <p:cNvPr id="3" name="Content Placeholder 2"/>
          <p:cNvSpPr>
            <a:spLocks noGrp="1"/>
          </p:cNvSpPr>
          <p:nvPr>
            <p:ph idx="1"/>
          </p:nvPr>
        </p:nvSpPr>
        <p:spPr/>
        <p:txBody>
          <a:bodyPr>
            <a:normAutofit lnSpcReduction="10000"/>
          </a:bodyPr>
          <a:lstStyle/>
          <a:p>
            <a:r>
              <a:rPr lang="en-US" dirty="0"/>
              <a:t>In terminal, type:</a:t>
            </a:r>
          </a:p>
          <a:p>
            <a:endParaRPr lang="en-US" dirty="0"/>
          </a:p>
          <a:p>
            <a:endParaRPr lang="en-US" dirty="0"/>
          </a:p>
          <a:p>
            <a:endParaRPr lang="en-US" dirty="0"/>
          </a:p>
          <a:p>
            <a:endParaRPr lang="en-US" dirty="0"/>
          </a:p>
          <a:p>
            <a:r>
              <a:rPr lang="en-US" dirty="0" err="1"/>
              <a:t>Binwalk</a:t>
            </a:r>
            <a:r>
              <a:rPr lang="en-US" dirty="0"/>
              <a:t> is a </a:t>
            </a:r>
            <a:r>
              <a:rPr lang="en-US" dirty="0" err="1"/>
              <a:t>unix</a:t>
            </a:r>
            <a:r>
              <a:rPr lang="en-US" dirty="0"/>
              <a:t> utility that checks for embedded files and archives inside other files (very often images).</a:t>
            </a:r>
          </a:p>
          <a:p>
            <a:r>
              <a:rPr lang="en-US" dirty="0"/>
              <a:t>So we can clearly see there is some 7zip archive at the end of the image, starting at 0x271AD in the hex. So let’s copy everything from that hex value and on in into a new file, like how we did for the image. Notice before hex 0x271AD is the value “IEND”, which usually signifies the end of a </a:t>
            </a:r>
            <a:r>
              <a:rPr lang="en-US" dirty="0" err="1"/>
              <a:t>png</a:t>
            </a:r>
            <a:r>
              <a:rPr lang="en-US" dirty="0"/>
              <a:t> file.</a:t>
            </a:r>
          </a:p>
        </p:txBody>
      </p:sp>
      <p:pic>
        <p:nvPicPr>
          <p:cNvPr id="4" name="Picture 3"/>
          <p:cNvPicPr>
            <a:picLocks noChangeAspect="1"/>
          </p:cNvPicPr>
          <p:nvPr/>
        </p:nvPicPr>
        <p:blipFill>
          <a:blip r:embed="rId2"/>
          <a:stretch>
            <a:fillRect/>
          </a:stretch>
        </p:blipFill>
        <p:spPr>
          <a:xfrm>
            <a:off x="4329940" y="2052918"/>
            <a:ext cx="6924675" cy="1924050"/>
          </a:xfrm>
          <a:prstGeom prst="rect">
            <a:avLst/>
          </a:prstGeom>
        </p:spPr>
      </p:pic>
    </p:spTree>
    <p:extLst>
      <p:ext uri="{BB962C8B-B14F-4D97-AF65-F5344CB8AC3E}">
        <p14:creationId xmlns:p14="http://schemas.microsoft.com/office/powerpoint/2010/main" val="14042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Extract the zip</a:t>
            </a:r>
          </a:p>
        </p:txBody>
      </p:sp>
      <p:sp>
        <p:nvSpPr>
          <p:cNvPr id="3" name="Content Placeholder 2"/>
          <p:cNvSpPr>
            <a:spLocks noGrp="1"/>
          </p:cNvSpPr>
          <p:nvPr>
            <p:ph idx="1"/>
          </p:nvPr>
        </p:nvSpPr>
        <p:spPr/>
        <p:txBody>
          <a:bodyPr/>
          <a:lstStyle/>
          <a:p>
            <a:r>
              <a:rPr lang="en-US" dirty="0"/>
              <a:t>Save the new file as a 7z file.</a:t>
            </a:r>
          </a:p>
          <a:p>
            <a:pPr lvl="1"/>
            <a:r>
              <a:rPr lang="en-US" dirty="0"/>
              <a:t>7z is a file extension like zip or </a:t>
            </a:r>
            <a:r>
              <a:rPr lang="en-US" dirty="0" err="1"/>
              <a:t>rar</a:t>
            </a:r>
            <a:r>
              <a:rPr lang="en-US" dirty="0"/>
              <a:t> or tar.</a:t>
            </a:r>
          </a:p>
          <a:p>
            <a:pPr lvl="1"/>
            <a:r>
              <a:rPr lang="en-US" dirty="0"/>
              <a:t>If you have 7zip installed, right click the archive file created after saving the hex data and click “extract”.</a:t>
            </a:r>
          </a:p>
          <a:p>
            <a:r>
              <a:rPr lang="en-US" dirty="0"/>
              <a:t>If everything has been done right so far, you’ll be able to successfully extract the file and you’ll get a file called “secret.txt”.</a:t>
            </a:r>
          </a:p>
          <a:p>
            <a:r>
              <a:rPr lang="en-US" dirty="0"/>
              <a:t>Inside it, you’ll see more base64!</a:t>
            </a:r>
          </a:p>
          <a:p>
            <a:pPr lvl="1"/>
            <a:r>
              <a:rPr lang="en-US" dirty="0"/>
              <a:t>Again, decoding as ASCII is a fail so we will try the hex approach again.</a:t>
            </a:r>
          </a:p>
          <a:p>
            <a:r>
              <a:rPr lang="en-US" dirty="0"/>
              <a:t>Use the same script as last time, but change the filename and </a:t>
            </a:r>
            <a:r>
              <a:rPr lang="en-US" dirty="0" err="1"/>
              <a:t>outFileName</a:t>
            </a:r>
            <a:r>
              <a:rPr lang="en-US" dirty="0"/>
              <a:t> variables. Run the script from terminal.</a:t>
            </a:r>
          </a:p>
        </p:txBody>
      </p:sp>
    </p:spTree>
    <p:extLst>
      <p:ext uri="{BB962C8B-B14F-4D97-AF65-F5344CB8AC3E}">
        <p14:creationId xmlns:p14="http://schemas.microsoft.com/office/powerpoint/2010/main" val="183910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 JPEGs</a:t>
            </a:r>
          </a:p>
        </p:txBody>
      </p:sp>
      <p:sp>
        <p:nvSpPr>
          <p:cNvPr id="3" name="Content Placeholder 2"/>
          <p:cNvSpPr>
            <a:spLocks noGrp="1"/>
          </p:cNvSpPr>
          <p:nvPr>
            <p:ph idx="1"/>
          </p:nvPr>
        </p:nvSpPr>
        <p:spPr/>
        <p:txBody>
          <a:bodyPr>
            <a:normAutofit fontScale="85000" lnSpcReduction="10000"/>
          </a:bodyPr>
          <a:lstStyle/>
          <a:p>
            <a:r>
              <a:rPr lang="en-US" dirty="0"/>
              <a:t>Look at the first few bytes: we see FF D8 FF E0 …</a:t>
            </a:r>
          </a:p>
          <a:p>
            <a:pPr lvl="1"/>
            <a:r>
              <a:rPr lang="en-US" dirty="0"/>
              <a:t>From this, we know that this file is a JPG!</a:t>
            </a:r>
          </a:p>
          <a:p>
            <a:pPr lvl="1"/>
            <a:r>
              <a:rPr lang="en-US" dirty="0"/>
              <a:t>Save the file as a .jpg file.</a:t>
            </a:r>
          </a:p>
          <a:p>
            <a:r>
              <a:rPr lang="en-US" dirty="0"/>
              <a:t>Should look like:</a:t>
            </a:r>
          </a:p>
          <a:p>
            <a:r>
              <a:rPr lang="en-US" dirty="0"/>
              <a:t>Now, we can finally use that hint! We’re going to move this image over to a Windows machine and download a program called “Free File Camouflage”.</a:t>
            </a:r>
          </a:p>
          <a:p>
            <a:pPr lvl="1"/>
            <a:r>
              <a:rPr lang="en-US" dirty="0"/>
              <a:t>This program </a:t>
            </a:r>
            <a:r>
              <a:rPr lang="en-US" dirty="0" err="1"/>
              <a:t>stegonographically</a:t>
            </a:r>
            <a:r>
              <a:rPr lang="en-US" dirty="0"/>
              <a:t> hides files inside jpegs.</a:t>
            </a:r>
          </a:p>
          <a:p>
            <a:pPr lvl="1"/>
            <a:r>
              <a:rPr lang="en-US" dirty="0"/>
              <a:t>We will use the program to do the reverse and decrypt the file to extract a text file.</a:t>
            </a:r>
          </a:p>
          <a:p>
            <a:pPr lvl="1"/>
            <a:r>
              <a:rPr lang="en-US" dirty="0"/>
              <a:t>Right click the image file and click Send To &gt; De-crypt file using standard password</a:t>
            </a:r>
          </a:p>
          <a:p>
            <a:pPr lvl="1"/>
            <a:r>
              <a:rPr lang="en-US" dirty="0"/>
              <a:t>The output file will be written to a file called </a:t>
            </a:r>
            <a:r>
              <a:rPr lang="en-US" dirty="0" err="1"/>
              <a:t>a.out</a:t>
            </a:r>
            <a:r>
              <a:rPr lang="en-US" dirty="0"/>
              <a:t> in the same directory.</a:t>
            </a:r>
          </a:p>
          <a:p>
            <a:r>
              <a:rPr lang="en-US" dirty="0"/>
              <a:t>ALMOST THERE!</a:t>
            </a:r>
          </a:p>
        </p:txBody>
      </p:sp>
      <p:pic>
        <p:nvPicPr>
          <p:cNvPr id="4" name="Picture 3"/>
          <p:cNvPicPr>
            <a:picLocks noChangeAspect="1"/>
          </p:cNvPicPr>
          <p:nvPr/>
        </p:nvPicPr>
        <p:blipFill>
          <a:blip r:embed="rId2"/>
          <a:stretch>
            <a:fillRect/>
          </a:stretch>
        </p:blipFill>
        <p:spPr>
          <a:xfrm>
            <a:off x="8051676" y="348298"/>
            <a:ext cx="3267075" cy="3009900"/>
          </a:xfrm>
          <a:prstGeom prst="rect">
            <a:avLst/>
          </a:prstGeom>
        </p:spPr>
      </p:pic>
    </p:spTree>
    <p:extLst>
      <p:ext uri="{BB962C8B-B14F-4D97-AF65-F5344CB8AC3E}">
        <p14:creationId xmlns:p14="http://schemas.microsoft.com/office/powerpoint/2010/main" val="225464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 Running an elf file</a:t>
            </a:r>
          </a:p>
        </p:txBody>
      </p:sp>
      <p:sp>
        <p:nvSpPr>
          <p:cNvPr id="3" name="Content Placeholder 2"/>
          <p:cNvSpPr>
            <a:spLocks noGrp="1"/>
          </p:cNvSpPr>
          <p:nvPr>
            <p:ph idx="1"/>
          </p:nvPr>
        </p:nvSpPr>
        <p:spPr/>
        <p:txBody>
          <a:bodyPr/>
          <a:lstStyle/>
          <a:p>
            <a:r>
              <a:rPr lang="en-US" dirty="0"/>
              <a:t>Opening </a:t>
            </a:r>
            <a:r>
              <a:rPr lang="en-US" dirty="0" err="1"/>
              <a:t>a.out</a:t>
            </a:r>
            <a:r>
              <a:rPr lang="en-US" dirty="0"/>
              <a:t> in a hex editor, we see “.ELF” in the file header.</a:t>
            </a:r>
          </a:p>
          <a:p>
            <a:r>
              <a:rPr lang="en-US" dirty="0"/>
              <a:t>ELF files are executables that run on Linux.</a:t>
            </a:r>
          </a:p>
          <a:p>
            <a:pPr lvl="1"/>
            <a:r>
              <a:rPr lang="en-US" dirty="0"/>
              <a:t>So let’s move this file back to Linux!</a:t>
            </a:r>
          </a:p>
          <a:p>
            <a:r>
              <a:rPr lang="en-US" dirty="0"/>
              <a:t>cd into the directory with the file.</a:t>
            </a:r>
          </a:p>
          <a:p>
            <a:r>
              <a:rPr lang="en-US" dirty="0"/>
              <a:t>To make the file executable, type in terminal: </a:t>
            </a:r>
          </a:p>
          <a:p>
            <a:pPr lvl="1"/>
            <a:r>
              <a:rPr lang="en-US" dirty="0" err="1"/>
              <a:t>chmod</a:t>
            </a:r>
            <a:r>
              <a:rPr lang="en-US" dirty="0"/>
              <a:t> +x </a:t>
            </a:r>
            <a:r>
              <a:rPr lang="en-US" dirty="0" err="1"/>
              <a:t>a.out</a:t>
            </a:r>
            <a:endParaRPr lang="en-US" dirty="0"/>
          </a:p>
          <a:p>
            <a:r>
              <a:rPr lang="en-US" dirty="0"/>
              <a:t>Then, to actually run the file, type in terminal:</a:t>
            </a:r>
          </a:p>
          <a:p>
            <a:pPr lvl="1"/>
            <a:r>
              <a:rPr lang="en-US" dirty="0"/>
              <a:t>./</a:t>
            </a:r>
            <a:r>
              <a:rPr lang="en-US" dirty="0" err="1"/>
              <a:t>a.out</a:t>
            </a:r>
            <a:endParaRPr lang="en-US" dirty="0"/>
          </a:p>
          <a:p>
            <a:r>
              <a:rPr lang="en-US" dirty="0"/>
              <a:t>And finally! We get: flag{s3v3r4l_l4y3r5_d33p_&amp;_2m4ny_l4yers_w1d3} </a:t>
            </a:r>
          </a:p>
        </p:txBody>
      </p:sp>
      <p:pic>
        <p:nvPicPr>
          <p:cNvPr id="4" name="Picture 3"/>
          <p:cNvPicPr>
            <a:picLocks noChangeAspect="1"/>
          </p:cNvPicPr>
          <p:nvPr/>
        </p:nvPicPr>
        <p:blipFill>
          <a:blip r:embed="rId2"/>
          <a:stretch>
            <a:fillRect/>
          </a:stretch>
        </p:blipFill>
        <p:spPr>
          <a:xfrm>
            <a:off x="1418919" y="5810249"/>
            <a:ext cx="8315325" cy="876300"/>
          </a:xfrm>
          <a:prstGeom prst="rect">
            <a:avLst/>
          </a:prstGeom>
        </p:spPr>
      </p:pic>
    </p:spTree>
    <p:extLst>
      <p:ext uri="{BB962C8B-B14F-4D97-AF65-F5344CB8AC3E}">
        <p14:creationId xmlns:p14="http://schemas.microsoft.com/office/powerpoint/2010/main" val="410811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 Enter flag, get points, and profit</a:t>
            </a:r>
          </a:p>
        </p:txBody>
      </p:sp>
      <p:sp>
        <p:nvSpPr>
          <p:cNvPr id="3" name="Content Placeholder 2"/>
          <p:cNvSpPr>
            <a:spLocks noGrp="1"/>
          </p:cNvSpPr>
          <p:nvPr>
            <p:ph idx="1"/>
          </p:nvPr>
        </p:nvSpPr>
        <p:spPr/>
        <p:txBody>
          <a:bodyPr>
            <a:normAutofit fontScale="85000" lnSpcReduction="20000"/>
          </a:bodyPr>
          <a:lstStyle/>
          <a:p>
            <a:r>
              <a:rPr lang="en-US" dirty="0"/>
              <a:t>Takeaways:</a:t>
            </a:r>
          </a:p>
          <a:p>
            <a:pPr lvl="1"/>
            <a:r>
              <a:rPr lang="en-US" dirty="0"/>
              <a:t>CTFs are </a:t>
            </a:r>
            <a:r>
              <a:rPr lang="en-US" b="1" dirty="0"/>
              <a:t>tiring</a:t>
            </a:r>
            <a:r>
              <a:rPr lang="en-US" dirty="0"/>
              <a:t>.</a:t>
            </a:r>
          </a:p>
          <a:p>
            <a:pPr lvl="1"/>
            <a:r>
              <a:rPr lang="en-US" dirty="0"/>
              <a:t>They are </a:t>
            </a:r>
            <a:r>
              <a:rPr lang="en-US" b="1" dirty="0"/>
              <a:t>multistep</a:t>
            </a:r>
            <a:r>
              <a:rPr lang="en-US" dirty="0"/>
              <a:t> </a:t>
            </a:r>
            <a:r>
              <a:rPr lang="en-US" b="1" dirty="0"/>
              <a:t>processes</a:t>
            </a:r>
            <a:r>
              <a:rPr lang="en-US" dirty="0"/>
              <a:t>.</a:t>
            </a:r>
          </a:p>
          <a:p>
            <a:pPr lvl="2"/>
            <a:r>
              <a:rPr lang="en-US" dirty="0"/>
              <a:t>Every time you think you’re there, you’re not.</a:t>
            </a:r>
          </a:p>
          <a:p>
            <a:pPr lvl="1"/>
            <a:r>
              <a:rPr lang="en-US" dirty="0"/>
              <a:t>They are </a:t>
            </a:r>
            <a:r>
              <a:rPr lang="en-US" b="1" dirty="0"/>
              <a:t>annoying</a:t>
            </a:r>
            <a:r>
              <a:rPr lang="en-US" dirty="0"/>
              <a:t>.</a:t>
            </a:r>
          </a:p>
          <a:p>
            <a:pPr lvl="2"/>
            <a:r>
              <a:rPr lang="en-US" dirty="0"/>
              <a:t>I didn’t show you the 6.02 * 10^23 wrong turns I took trying to find out where the flag was; I only showed you the right ones.</a:t>
            </a:r>
          </a:p>
          <a:p>
            <a:pPr lvl="1"/>
            <a:r>
              <a:rPr lang="en-US" dirty="0"/>
              <a:t>They are </a:t>
            </a:r>
            <a:r>
              <a:rPr lang="en-US" b="1" dirty="0"/>
              <a:t>doable</a:t>
            </a:r>
            <a:r>
              <a:rPr lang="en-US" dirty="0"/>
              <a:t>.</a:t>
            </a:r>
          </a:p>
          <a:p>
            <a:pPr lvl="2"/>
            <a:r>
              <a:rPr lang="en-US" dirty="0"/>
              <a:t>None of this was magic – I didn’t know any of the tools when I started out, but I Googled the </a:t>
            </a:r>
            <a:r>
              <a:rPr lang="en-US" dirty="0" err="1"/>
              <a:t>sh</a:t>
            </a:r>
            <a:r>
              <a:rPr lang="en-US" dirty="0"/>
              <a:t>*t out of them and learned as I went along through the problem.</a:t>
            </a:r>
          </a:p>
          <a:p>
            <a:pPr lvl="1"/>
            <a:r>
              <a:rPr lang="en-US" dirty="0"/>
              <a:t>They are </a:t>
            </a:r>
            <a:r>
              <a:rPr lang="en-US" b="1" dirty="0"/>
              <a:t>incredibly rewarding</a:t>
            </a:r>
            <a:r>
              <a:rPr lang="en-US" dirty="0"/>
              <a:t>.</a:t>
            </a:r>
          </a:p>
          <a:p>
            <a:pPr lvl="2"/>
            <a:r>
              <a:rPr lang="en-US" dirty="0"/>
              <a:t>Things learned from one problem: </a:t>
            </a:r>
            <a:r>
              <a:rPr lang="en-US" dirty="0" err="1"/>
              <a:t>peepdf</a:t>
            </a:r>
            <a:r>
              <a:rPr lang="en-US" dirty="0"/>
              <a:t> pdf analysis tool, Linux, hex data modifications, base64 conversions, file signatures, Python </a:t>
            </a:r>
            <a:r>
              <a:rPr lang="en-US" dirty="0" err="1"/>
              <a:t>fileIO</a:t>
            </a:r>
            <a:r>
              <a:rPr lang="en-US" dirty="0"/>
              <a:t> and libraries, steganography in image files, </a:t>
            </a:r>
            <a:r>
              <a:rPr lang="en-US" dirty="0" err="1"/>
              <a:t>binwalk</a:t>
            </a:r>
            <a:r>
              <a:rPr lang="en-US" dirty="0"/>
              <a:t> utility, ELFs &amp; executables on Linux, and more.</a:t>
            </a:r>
          </a:p>
          <a:p>
            <a:pPr lvl="2"/>
            <a:r>
              <a:rPr lang="en-US" dirty="0"/>
              <a:t>There’s no feeling on earth like the feeling of finding a flag after a well-fought battle.</a:t>
            </a:r>
          </a:p>
        </p:txBody>
      </p:sp>
    </p:spTree>
    <p:extLst>
      <p:ext uri="{BB962C8B-B14F-4D97-AF65-F5344CB8AC3E}">
        <p14:creationId xmlns:p14="http://schemas.microsoft.com/office/powerpoint/2010/main" val="146065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Thanks for staying through the whole thing!</a:t>
            </a:r>
          </a:p>
          <a:p>
            <a:r>
              <a:rPr lang="en-US" dirty="0"/>
              <a:t>Here’s a potato for your troubles:</a:t>
            </a:r>
          </a:p>
        </p:txBody>
      </p:sp>
      <p:pic>
        <p:nvPicPr>
          <p:cNvPr id="1026" name="Picture 2" descr="http://bbs.battleground.no/uploads/default/33/b0f54925230204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582" y="3145077"/>
            <a:ext cx="38100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1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other news…</a:t>
            </a:r>
          </a:p>
        </p:txBody>
      </p:sp>
      <p:sp>
        <p:nvSpPr>
          <p:cNvPr id="5" name="Content Placeholder 4"/>
          <p:cNvSpPr>
            <a:spLocks noGrp="1"/>
          </p:cNvSpPr>
          <p:nvPr>
            <p:ph idx="1"/>
          </p:nvPr>
        </p:nvSpPr>
        <p:spPr>
          <a:xfrm>
            <a:off x="1103312" y="2052918"/>
            <a:ext cx="4532557" cy="4195481"/>
          </a:xfrm>
        </p:spPr>
        <p:txBody>
          <a:bodyPr/>
          <a:lstStyle/>
          <a:p>
            <a:endParaRPr lang="en-US" dirty="0"/>
          </a:p>
          <a:p>
            <a:endParaRPr lang="en-US" dirty="0"/>
          </a:p>
        </p:txBody>
      </p:sp>
      <p:pic>
        <p:nvPicPr>
          <p:cNvPr id="6" name="Content Placeholder 3"/>
          <p:cNvPicPr>
            <a:picLocks noChangeAspect="1"/>
          </p:cNvPicPr>
          <p:nvPr/>
        </p:nvPicPr>
        <p:blipFill>
          <a:blip r:embed="rId2"/>
          <a:stretch>
            <a:fillRect/>
          </a:stretch>
        </p:blipFill>
        <p:spPr>
          <a:xfrm>
            <a:off x="402105" y="1533892"/>
            <a:ext cx="5529867" cy="4776539"/>
          </a:xfrm>
          <a:prstGeom prst="rect">
            <a:avLst/>
          </a:prstGeom>
        </p:spPr>
      </p:pic>
      <p:pic>
        <p:nvPicPr>
          <p:cNvPr id="7" name="Picture 6"/>
          <p:cNvPicPr>
            <a:picLocks noChangeAspect="1"/>
          </p:cNvPicPr>
          <p:nvPr/>
        </p:nvPicPr>
        <p:blipFill>
          <a:blip r:embed="rId3"/>
          <a:stretch>
            <a:fillRect/>
          </a:stretch>
        </p:blipFill>
        <p:spPr>
          <a:xfrm>
            <a:off x="6069814" y="2490422"/>
            <a:ext cx="5963925" cy="1993655"/>
          </a:xfrm>
          <a:prstGeom prst="rect">
            <a:avLst/>
          </a:prstGeom>
        </p:spPr>
      </p:pic>
    </p:spTree>
    <p:extLst>
      <p:ext uri="{BB962C8B-B14F-4D97-AF65-F5344CB8AC3E}">
        <p14:creationId xmlns:p14="http://schemas.microsoft.com/office/powerpoint/2010/main" val="115922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you’re going to need:</a:t>
            </a:r>
          </a:p>
        </p:txBody>
      </p:sp>
      <p:sp>
        <p:nvSpPr>
          <p:cNvPr id="3" name="Content Placeholder 2"/>
          <p:cNvSpPr>
            <a:spLocks noGrp="1"/>
          </p:cNvSpPr>
          <p:nvPr>
            <p:ph idx="1"/>
          </p:nvPr>
        </p:nvSpPr>
        <p:spPr/>
        <p:txBody>
          <a:bodyPr>
            <a:normAutofit fontScale="92500" lnSpcReduction="20000"/>
          </a:bodyPr>
          <a:lstStyle/>
          <a:p>
            <a:r>
              <a:rPr lang="en-US" dirty="0"/>
              <a:t>Windows</a:t>
            </a:r>
          </a:p>
          <a:p>
            <a:pPr lvl="1"/>
            <a:r>
              <a:rPr lang="en-US" dirty="0"/>
              <a:t>Needed to use the program: Free File Camouflage</a:t>
            </a:r>
          </a:p>
          <a:p>
            <a:pPr lvl="1"/>
            <a:r>
              <a:rPr lang="en-US" dirty="0"/>
              <a:t>If you don’t have Windows, just look on with a friend who does</a:t>
            </a:r>
          </a:p>
          <a:p>
            <a:r>
              <a:rPr lang="en-US" dirty="0"/>
              <a:t>Linux</a:t>
            </a:r>
          </a:p>
          <a:p>
            <a:pPr lvl="1"/>
            <a:r>
              <a:rPr lang="en-US" dirty="0"/>
              <a:t>We’ll be using some useful Linux Utilities, so now is a good time to download and get a copy for yourself if you don’t have one already!</a:t>
            </a:r>
          </a:p>
          <a:p>
            <a:pPr lvl="1"/>
            <a:r>
              <a:rPr lang="en-US" dirty="0"/>
              <a:t>Specifically, you’ll want the Kali distribution.</a:t>
            </a:r>
          </a:p>
          <a:p>
            <a:pPr lvl="2"/>
            <a:r>
              <a:rPr lang="en-US" dirty="0">
                <a:hlinkClick r:id="rId2"/>
              </a:rPr>
              <a:t>https://www.kali.org/downloads/</a:t>
            </a:r>
            <a:endParaRPr lang="en-US" dirty="0"/>
          </a:p>
          <a:p>
            <a:pPr lvl="1"/>
            <a:r>
              <a:rPr lang="en-US" dirty="0"/>
              <a:t>A VM to run it, if you’re not dual booting:</a:t>
            </a:r>
          </a:p>
          <a:p>
            <a:pPr lvl="2"/>
            <a:r>
              <a:rPr lang="en-US" dirty="0"/>
              <a:t>I use Virtual Box: https://www.virtualbox.org/wiki/Downloads</a:t>
            </a:r>
          </a:p>
          <a:p>
            <a:pPr lvl="1"/>
            <a:r>
              <a:rPr lang="en-US" dirty="0"/>
              <a:t>Nice Website with pictures &amp; PowerPoint tutorial to install it:</a:t>
            </a:r>
          </a:p>
          <a:p>
            <a:pPr lvl="2"/>
            <a:r>
              <a:rPr lang="en-US" dirty="0"/>
              <a:t>http://www.blackmoreops.com/2014/04/08/detailed-guide-installing-kali-linux-on-virtualbox/</a:t>
            </a:r>
          </a:p>
        </p:txBody>
      </p:sp>
    </p:spTree>
    <p:extLst>
      <p:ext uri="{BB962C8B-B14F-4D97-AF65-F5344CB8AC3E}">
        <p14:creationId xmlns:p14="http://schemas.microsoft.com/office/powerpoint/2010/main" val="37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a:t>
            </a:r>
          </a:p>
        </p:txBody>
      </p:sp>
      <p:sp>
        <p:nvSpPr>
          <p:cNvPr id="3" name="Content Placeholder 2"/>
          <p:cNvSpPr>
            <a:spLocks noGrp="1"/>
          </p:cNvSpPr>
          <p:nvPr>
            <p:ph idx="1"/>
          </p:nvPr>
        </p:nvSpPr>
        <p:spPr>
          <a:xfrm>
            <a:off x="646110" y="5785446"/>
            <a:ext cx="10777264" cy="906901"/>
          </a:xfrm>
        </p:spPr>
        <p:txBody>
          <a:bodyPr/>
          <a:lstStyle/>
          <a:p>
            <a:r>
              <a:rPr lang="en-US" dirty="0"/>
              <a:t>https://www.dropbox.com/s/jg0yy4evuhcdfoj/Mandiant_c920fc463eaf996489749457abc9b2eb.pdf?dl=0</a:t>
            </a:r>
          </a:p>
        </p:txBody>
      </p:sp>
      <p:pic>
        <p:nvPicPr>
          <p:cNvPr id="4" name="Picture 3"/>
          <p:cNvPicPr>
            <a:picLocks noChangeAspect="1"/>
          </p:cNvPicPr>
          <p:nvPr/>
        </p:nvPicPr>
        <p:blipFill>
          <a:blip r:embed="rId2"/>
          <a:stretch>
            <a:fillRect/>
          </a:stretch>
        </p:blipFill>
        <p:spPr>
          <a:xfrm>
            <a:off x="2250799" y="1306995"/>
            <a:ext cx="8591550" cy="4191000"/>
          </a:xfrm>
          <a:prstGeom prst="rect">
            <a:avLst/>
          </a:prstGeom>
        </p:spPr>
      </p:pic>
    </p:spTree>
    <p:extLst>
      <p:ext uri="{BB962C8B-B14F-4D97-AF65-F5344CB8AC3E}">
        <p14:creationId xmlns:p14="http://schemas.microsoft.com/office/powerpoint/2010/main" val="98694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Analyze the PDF file</a:t>
            </a:r>
          </a:p>
        </p:txBody>
      </p:sp>
      <p:sp>
        <p:nvSpPr>
          <p:cNvPr id="3" name="Content Placeholder 2"/>
          <p:cNvSpPr>
            <a:spLocks noGrp="1"/>
          </p:cNvSpPr>
          <p:nvPr>
            <p:ph idx="1"/>
          </p:nvPr>
        </p:nvSpPr>
        <p:spPr/>
        <p:txBody>
          <a:bodyPr/>
          <a:lstStyle/>
          <a:p>
            <a:r>
              <a:rPr lang="en-US" dirty="0"/>
              <a:t>Opening the document and reading reveals nothing interesting.</a:t>
            </a:r>
          </a:p>
          <a:p>
            <a:pPr lvl="1"/>
            <a:r>
              <a:rPr lang="en-US" dirty="0"/>
              <a:t>(OK, it’s about an elite Chinese government sponsored hacker squad that the U.S. has been collecting evidence and intelligence on for a while – so it </a:t>
            </a:r>
            <a:r>
              <a:rPr lang="en-US" i="1" dirty="0"/>
              <a:t>might </a:t>
            </a:r>
            <a:r>
              <a:rPr lang="en-US" dirty="0"/>
              <a:t>be a </a:t>
            </a:r>
            <a:r>
              <a:rPr lang="en-US" i="1" dirty="0"/>
              <a:t>little</a:t>
            </a:r>
            <a:r>
              <a:rPr lang="en-US" dirty="0"/>
              <a:t> interesting).</a:t>
            </a:r>
          </a:p>
          <a:p>
            <a:r>
              <a:rPr lang="en-US" dirty="0"/>
              <a:t>This is a legitimate document – let’s see if we can find the actual version on Google, not the one provided to us by the CTF.</a:t>
            </a:r>
          </a:p>
          <a:p>
            <a:pPr lvl="1"/>
            <a:r>
              <a:rPr lang="en-US" dirty="0"/>
              <a:t>We can! </a:t>
            </a:r>
            <a:r>
              <a:rPr lang="en-US" dirty="0">
                <a:hlinkClick r:id="rId2"/>
              </a:rPr>
              <a:t>http://intelreport.mandiant.com/Mandiant_APT1_Report.pdf</a:t>
            </a:r>
            <a:endParaRPr lang="en-US" dirty="0"/>
          </a:p>
          <a:p>
            <a:r>
              <a:rPr lang="en-US" dirty="0"/>
              <a:t>Notice – CSAW PDF is 7.00MB but the actual one is 6.48MB. </a:t>
            </a:r>
          </a:p>
          <a:p>
            <a:r>
              <a:rPr lang="en-US" dirty="0"/>
              <a:t>So, even though the contents of the PDF appear to be identical, there is definitely some appended information in our version being transmitted.</a:t>
            </a:r>
          </a:p>
        </p:txBody>
      </p:sp>
    </p:spTree>
    <p:extLst>
      <p:ext uri="{BB962C8B-B14F-4D97-AF65-F5344CB8AC3E}">
        <p14:creationId xmlns:p14="http://schemas.microsoft.com/office/powerpoint/2010/main" val="275913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 Looking at PDF data</a:t>
            </a:r>
          </a:p>
        </p:txBody>
      </p:sp>
      <p:sp>
        <p:nvSpPr>
          <p:cNvPr id="3" name="Content Placeholder 2"/>
          <p:cNvSpPr>
            <a:spLocks noGrp="1"/>
          </p:cNvSpPr>
          <p:nvPr>
            <p:ph idx="1"/>
          </p:nvPr>
        </p:nvSpPr>
        <p:spPr/>
        <p:txBody>
          <a:bodyPr/>
          <a:lstStyle/>
          <a:p>
            <a:r>
              <a:rPr lang="en-US" dirty="0"/>
              <a:t>In PDFs, we can “embed” files and objects into them.</a:t>
            </a:r>
          </a:p>
          <a:p>
            <a:r>
              <a:rPr lang="en-US" dirty="0"/>
              <a:t>This means there may be files or code present that a normal reader may not even be aware of.</a:t>
            </a:r>
          </a:p>
          <a:p>
            <a:pPr lvl="1"/>
            <a:r>
              <a:rPr lang="en-US" dirty="0">
                <a:hlinkClick r:id="rId2"/>
              </a:rPr>
              <a:t>http://blog.didierstevens.com/2009/07/01/embedding-and-hiding-files-in-pdf-documents/</a:t>
            </a:r>
            <a:endParaRPr lang="en-US" dirty="0"/>
          </a:p>
          <a:p>
            <a:pPr lvl="1"/>
            <a:r>
              <a:rPr lang="en-US" dirty="0"/>
              <a:t>Note from this website: The metadata is case sensitive.</a:t>
            </a:r>
          </a:p>
          <a:p>
            <a:r>
              <a:rPr lang="en-US" dirty="0"/>
              <a:t>Let’s open up our PDF in a hex editor and search for “</a:t>
            </a:r>
            <a:r>
              <a:rPr lang="en-US" dirty="0" err="1"/>
              <a:t>EmbeddedFiles</a:t>
            </a:r>
            <a:r>
              <a:rPr lang="en-US" dirty="0"/>
              <a:t>” to see if we can see anything directly.</a:t>
            </a:r>
          </a:p>
          <a:p>
            <a:pPr lvl="1"/>
            <a:endParaRPr lang="en-US" dirty="0"/>
          </a:p>
        </p:txBody>
      </p:sp>
    </p:spTree>
    <p:extLst>
      <p:ext uri="{BB962C8B-B14F-4D97-AF65-F5344CB8AC3E}">
        <p14:creationId xmlns:p14="http://schemas.microsoft.com/office/powerpoint/2010/main" val="367062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2b</a:t>
            </a:r>
          </a:p>
        </p:txBody>
      </p:sp>
      <p:sp>
        <p:nvSpPr>
          <p:cNvPr id="3" name="Content Placeholder 2"/>
          <p:cNvSpPr>
            <a:spLocks noGrp="1"/>
          </p:cNvSpPr>
          <p:nvPr>
            <p:ph idx="1"/>
          </p:nvPr>
        </p:nvSpPr>
        <p:spPr>
          <a:xfrm>
            <a:off x="8275635" y="1853248"/>
            <a:ext cx="3505547" cy="4195481"/>
          </a:xfrm>
        </p:spPr>
        <p:txBody>
          <a:bodyPr>
            <a:normAutofit/>
          </a:bodyPr>
          <a:lstStyle/>
          <a:p>
            <a:r>
              <a:rPr lang="en-US" dirty="0"/>
              <a:t>Notice the string “</a:t>
            </a:r>
            <a:r>
              <a:rPr lang="en-US" dirty="0" err="1"/>
              <a:t>Embeddedfile</a:t>
            </a:r>
            <a:r>
              <a:rPr lang="en-US" dirty="0"/>
              <a:t>”</a:t>
            </a:r>
          </a:p>
          <a:p>
            <a:r>
              <a:rPr lang="en-US" dirty="0"/>
              <a:t>The PDF will not recognize the </a:t>
            </a:r>
            <a:r>
              <a:rPr lang="en-US" dirty="0" err="1"/>
              <a:t>embeddedfile</a:t>
            </a:r>
            <a:r>
              <a:rPr lang="en-US" dirty="0"/>
              <a:t> unless it is properly cased (see the link I posted in previous slide)</a:t>
            </a:r>
          </a:p>
          <a:p>
            <a:r>
              <a:rPr lang="en-US" dirty="0"/>
              <a:t>So, let’s edit the hex value at 0x5B to be the letter “F” instead of “f”</a:t>
            </a:r>
          </a:p>
          <a:p>
            <a:r>
              <a:rPr lang="en-US" dirty="0"/>
              <a:t>Save your changes.</a:t>
            </a:r>
          </a:p>
        </p:txBody>
      </p:sp>
      <p:pic>
        <p:nvPicPr>
          <p:cNvPr id="4" name="Picture 3"/>
          <p:cNvPicPr>
            <a:picLocks noChangeAspect="1"/>
          </p:cNvPicPr>
          <p:nvPr/>
        </p:nvPicPr>
        <p:blipFill>
          <a:blip r:embed="rId2"/>
          <a:stretch>
            <a:fillRect/>
          </a:stretch>
        </p:blipFill>
        <p:spPr>
          <a:xfrm>
            <a:off x="436601" y="1648446"/>
            <a:ext cx="7629525" cy="3057525"/>
          </a:xfrm>
          <a:prstGeom prst="rect">
            <a:avLst/>
          </a:prstGeom>
        </p:spPr>
      </p:pic>
    </p:spTree>
    <p:extLst>
      <p:ext uri="{BB962C8B-B14F-4D97-AF65-F5344CB8AC3E}">
        <p14:creationId xmlns:p14="http://schemas.microsoft.com/office/powerpoint/2010/main" val="151205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Digging Deeper</a:t>
            </a:r>
          </a:p>
        </p:txBody>
      </p:sp>
      <p:sp>
        <p:nvSpPr>
          <p:cNvPr id="3" name="Content Placeholder 2"/>
          <p:cNvSpPr>
            <a:spLocks noGrp="1"/>
          </p:cNvSpPr>
          <p:nvPr>
            <p:ph idx="1"/>
          </p:nvPr>
        </p:nvSpPr>
        <p:spPr>
          <a:xfrm>
            <a:off x="1103312" y="2052918"/>
            <a:ext cx="9180375" cy="4195481"/>
          </a:xfrm>
        </p:spPr>
        <p:txBody>
          <a:bodyPr/>
          <a:lstStyle/>
          <a:p>
            <a:r>
              <a:rPr lang="en-US" dirty="0"/>
              <a:t>Fire up Kali and make sure you have the edited PDF on the machine.</a:t>
            </a:r>
          </a:p>
          <a:p>
            <a:r>
              <a:rPr lang="en-US" dirty="0"/>
              <a:t>Open terminal</a:t>
            </a:r>
          </a:p>
          <a:p>
            <a:r>
              <a:rPr lang="en-US" dirty="0"/>
              <a:t>cd into the directory with the PDF.</a:t>
            </a:r>
          </a:p>
          <a:p>
            <a:r>
              <a:rPr lang="en-US" dirty="0"/>
              <a:t>Run the following command:</a:t>
            </a:r>
          </a:p>
          <a:p>
            <a:endParaRPr lang="en-US" dirty="0"/>
          </a:p>
          <a:p>
            <a:endParaRPr lang="en-US" dirty="0"/>
          </a:p>
          <a:p>
            <a:endParaRPr lang="en-US" dirty="0"/>
          </a:p>
          <a:p>
            <a:endParaRPr lang="en-US" dirty="0"/>
          </a:p>
          <a:p>
            <a:r>
              <a:rPr lang="en-US" dirty="0"/>
              <a:t>You’ll see a bunch of information about the PDF file listed.</a:t>
            </a:r>
          </a:p>
        </p:txBody>
      </p:sp>
      <p:pic>
        <p:nvPicPr>
          <p:cNvPr id="4" name="Picture 3"/>
          <p:cNvPicPr>
            <a:picLocks noChangeAspect="1"/>
          </p:cNvPicPr>
          <p:nvPr/>
        </p:nvPicPr>
        <p:blipFill>
          <a:blip r:embed="rId2"/>
          <a:stretch>
            <a:fillRect/>
          </a:stretch>
        </p:blipFill>
        <p:spPr>
          <a:xfrm>
            <a:off x="1914012" y="3876296"/>
            <a:ext cx="7574546" cy="1476375"/>
          </a:xfrm>
          <a:prstGeom prst="rect">
            <a:avLst/>
          </a:prstGeom>
        </p:spPr>
      </p:pic>
    </p:spTree>
    <p:extLst>
      <p:ext uri="{BB962C8B-B14F-4D97-AF65-F5344CB8AC3E}">
        <p14:creationId xmlns:p14="http://schemas.microsoft.com/office/powerpoint/2010/main" val="270225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a:t>
            </a:r>
          </a:p>
        </p:txBody>
      </p:sp>
      <p:sp>
        <p:nvSpPr>
          <p:cNvPr id="3" name="Content Placeholder 2"/>
          <p:cNvSpPr>
            <a:spLocks noGrp="1"/>
          </p:cNvSpPr>
          <p:nvPr>
            <p:ph idx="1"/>
          </p:nvPr>
        </p:nvSpPr>
        <p:spPr>
          <a:xfrm>
            <a:off x="3245459" y="452718"/>
            <a:ext cx="8946541" cy="4195481"/>
          </a:xfrm>
        </p:spPr>
        <p:txBody>
          <a:bodyPr>
            <a:normAutofit/>
          </a:bodyPr>
          <a:lstStyle/>
          <a:p>
            <a:r>
              <a:rPr lang="en-US" b="1" dirty="0" err="1">
                <a:solidFill>
                  <a:srgbClr val="FF0000"/>
                </a:solidFill>
              </a:rPr>
              <a:t>peepdf</a:t>
            </a:r>
            <a:r>
              <a:rPr lang="en-US" dirty="0">
                <a:solidFill>
                  <a:srgbClr val="FF0000"/>
                </a:solidFill>
              </a:rPr>
              <a:t> </a:t>
            </a:r>
            <a:r>
              <a:rPr lang="en-US" dirty="0"/>
              <a:t>is an extremely useful PDF analysis tool written in python.</a:t>
            </a:r>
          </a:p>
          <a:p>
            <a:r>
              <a:rPr lang="en-US" dirty="0"/>
              <a:t>It can give you information on any code or files that are embedded into the PDF that you may not have noticed and makes the information easily accessible.</a:t>
            </a:r>
          </a:p>
          <a:p>
            <a:pPr lvl="1"/>
            <a:r>
              <a:rPr lang="en-US" dirty="0"/>
              <a:t>Command line tool makes it easier to pipe information as we’ll see later.</a:t>
            </a:r>
          </a:p>
          <a:p>
            <a:r>
              <a:rPr lang="en-US" dirty="0"/>
              <a:t>It even flags “Suspicious elements” for us.</a:t>
            </a:r>
          </a:p>
          <a:p>
            <a:r>
              <a:rPr lang="en-US" dirty="0"/>
              <a:t>Notice: Before we changed the PDF hex and after:</a:t>
            </a:r>
          </a:p>
        </p:txBody>
      </p:sp>
      <p:pic>
        <p:nvPicPr>
          <p:cNvPr id="5" name="Picture 4"/>
          <p:cNvPicPr>
            <a:picLocks noChangeAspect="1"/>
          </p:cNvPicPr>
          <p:nvPr/>
        </p:nvPicPr>
        <p:blipFill>
          <a:blip r:embed="rId2"/>
          <a:stretch>
            <a:fillRect/>
          </a:stretch>
        </p:blipFill>
        <p:spPr>
          <a:xfrm>
            <a:off x="249306" y="3238500"/>
            <a:ext cx="6896100" cy="3619500"/>
          </a:xfrm>
          <a:prstGeom prst="rect">
            <a:avLst/>
          </a:prstGeom>
        </p:spPr>
      </p:pic>
      <p:pic>
        <p:nvPicPr>
          <p:cNvPr id="6" name="Picture 5"/>
          <p:cNvPicPr>
            <a:picLocks noChangeAspect="1"/>
          </p:cNvPicPr>
          <p:nvPr/>
        </p:nvPicPr>
        <p:blipFill>
          <a:blip r:embed="rId3"/>
          <a:stretch>
            <a:fillRect/>
          </a:stretch>
        </p:blipFill>
        <p:spPr>
          <a:xfrm>
            <a:off x="7145406" y="4619625"/>
            <a:ext cx="7086600" cy="2238375"/>
          </a:xfrm>
          <a:prstGeom prst="rect">
            <a:avLst/>
          </a:prstGeom>
        </p:spPr>
      </p:pic>
      <p:sp>
        <p:nvSpPr>
          <p:cNvPr id="7" name="Oval 6"/>
          <p:cNvSpPr/>
          <p:nvPr/>
        </p:nvSpPr>
        <p:spPr>
          <a:xfrm>
            <a:off x="1471741" y="6271404"/>
            <a:ext cx="2225615" cy="284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183201" y="6221139"/>
            <a:ext cx="2225615" cy="284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74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165</TotalTime>
  <Words>1705</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CSAW Finals 2015 – Forensics/Stego 300</vt:lpstr>
      <vt:lpstr>In other news…</vt:lpstr>
      <vt:lpstr>Things you’re going to need:</vt:lpstr>
      <vt:lpstr>The Problem </vt:lpstr>
      <vt:lpstr>Step 1: Analyze the PDF file</vt:lpstr>
      <vt:lpstr>Step 2a: Looking at PDF data</vt:lpstr>
      <vt:lpstr>Step 2b</vt:lpstr>
      <vt:lpstr>Step 3a: Digging Deeper</vt:lpstr>
      <vt:lpstr>Step 3b </vt:lpstr>
      <vt:lpstr>Step 4: Extracting hidden data from a PDF</vt:lpstr>
      <vt:lpstr>Step 5a: Base64 Decode with Python</vt:lpstr>
      <vt:lpstr>Step 5b</vt:lpstr>
      <vt:lpstr>Step 6a: Extract a text file from a BMP (binwalk)</vt:lpstr>
      <vt:lpstr>Step 6b</vt:lpstr>
      <vt:lpstr>Step 7: Extract the zip</vt:lpstr>
      <vt:lpstr>Step 8: JPEGs</vt:lpstr>
      <vt:lpstr>Step 9: Running an elf file</vt:lpstr>
      <vt:lpstr>Step 10: Enter flag, get points, and profit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CSAW 2015 – Forensics 300</dc:title>
  <dc:creator>Siddarth Senthilkumar</dc:creator>
  <cp:lastModifiedBy>Siddarth Senthilkumar</cp:lastModifiedBy>
  <cp:revision>186</cp:revision>
  <dcterms:created xsi:type="dcterms:W3CDTF">2015-11-14T10:24:20Z</dcterms:created>
  <dcterms:modified xsi:type="dcterms:W3CDTF">2016-09-28T19:16:12Z</dcterms:modified>
</cp:coreProperties>
</file>