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1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4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4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43"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A54A2D00-2672-46A7-A395-A0D5A9C37612}"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sldImg"/>
          </p:nvPr>
        </p:nvSpPr>
        <p:spPr>
          <a:xfrm>
            <a:off x="990720" y="766800"/>
            <a:ext cx="5117760" cy="3838320"/>
          </a:xfrm>
          <a:prstGeom prst="rect">
            <a:avLst/>
          </a:prstGeom>
          <a:ln w="0">
            <a:noFill/>
          </a:ln>
        </p:spPr>
      </p:sp>
      <p:sp>
        <p:nvSpPr>
          <p:cNvPr id="76" name="PlaceHolder 2"/>
          <p:cNvSpPr>
            <a:spLocks noGrp="1"/>
          </p:cNvSpPr>
          <p:nvPr>
            <p:ph type="body"/>
          </p:nvPr>
        </p:nvSpPr>
        <p:spPr>
          <a:xfrm>
            <a:off x="709560" y="4862520"/>
            <a:ext cx="5679720" cy="4605120"/>
          </a:xfrm>
          <a:prstGeom prst="rect">
            <a:avLst/>
          </a:prstGeom>
          <a:noFill/>
          <a:ln w="9360">
            <a:noFill/>
          </a:ln>
        </p:spPr>
        <p:txBody>
          <a:bodyPr numCol="1" spcCol="0" lIns="91440" rIns="91440" tIns="45720" bIns="45720" anchor="t">
            <a:noAutofit/>
          </a:bodyPr>
          <a:p>
            <a:pPr marL="216000" indent="-216000">
              <a:buNone/>
            </a:pPr>
            <a:endParaRPr b="0" lang="en-IN" sz="1800" spc="-1" strike="noStrike">
              <a:solidFill>
                <a:srgbClr val="000000"/>
              </a:solidFill>
              <a:latin typeface="Arial"/>
            </a:endParaRPr>
          </a:p>
        </p:txBody>
      </p:sp>
      <p:sp>
        <p:nvSpPr>
          <p:cNvPr id="77" name="PlaceHolder 3"/>
          <p:cNvSpPr>
            <a:spLocks noGrp="1"/>
          </p:cNvSpPr>
          <p:nvPr>
            <p:ph type="sldNum" idx="7"/>
          </p:nvPr>
        </p:nvSpPr>
        <p:spPr>
          <a:xfrm>
            <a:off x="4021200" y="9720360"/>
            <a:ext cx="3076200" cy="512280"/>
          </a:xfrm>
          <a:prstGeom prst="rect">
            <a:avLst/>
          </a:prstGeom>
          <a:noFill/>
          <a:ln w="9360">
            <a:noFill/>
          </a:ln>
        </p:spPr>
        <p:txBody>
          <a:bodyPr numCol="1" spcCol="0" lIns="91440" rIns="91440" tIns="45720" bIns="45720" anchor="b">
            <a:noAutofit/>
          </a:bodyPr>
          <a:lstStyle>
            <a:lvl1pPr indent="0" algn="r">
              <a:lnSpc>
                <a:spcPct val="100000"/>
              </a:lnSpc>
              <a:buNone/>
              <a:defRPr b="0" lang="en-US" sz="1100" spc="-1" strike="noStrike">
                <a:solidFill>
                  <a:srgbClr val="000000"/>
                </a:solidFill>
                <a:latin typeface="Times New Roman"/>
              </a:defRPr>
            </a:lvl1pPr>
          </a:lstStyle>
          <a:p>
            <a:pPr indent="0" algn="r">
              <a:lnSpc>
                <a:spcPct val="100000"/>
              </a:lnSpc>
              <a:buNone/>
            </a:pPr>
            <a:fld id="{96D3DC12-96F7-481B-B487-7D0172D28362}" type="slidenum">
              <a:rPr b="0" lang="en-US" sz="1100" spc="-1" strike="noStrike">
                <a:solidFill>
                  <a:srgbClr val="000000"/>
                </a:solidFill>
                <a:latin typeface="Times New Roman"/>
              </a:rPr>
              <a:t>&lt;number&gt;</a:t>
            </a:fld>
            <a:endParaRPr b="0" lang="en-IN" sz="11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3717FF6-5FAB-4910-B885-13CAD1DF6341}"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6"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7"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A3B57BD-0212-4050-939C-83E03DE79682}"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9"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1"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2"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F4DB8D9-A071-45AD-BEF4-755B38F36B55}"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4"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5"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6"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7"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8"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9"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6D55233-265A-4BD7-ADE8-23CA9A00E0EC}"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1749EBD-512F-41E9-AB6C-AB02AA030A2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7"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6E249C3-FFDA-41A1-B7E3-39C7FBD26338}"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10"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737E631-4EAB-48CE-ACFB-0D9F6C21AA15}"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62BFFFB-8D0C-45BF-817E-1B11D9E8484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FB37AD5-B090-426F-BDC4-ADEBBA49EC7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15"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16"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CDF0910-5282-4A57-9049-CF48FBA187CE}"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8"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19"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0"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8A9A222-6B32-48D8-A3E9-552583947EA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2"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3"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4"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B0F4413-BA28-486E-A0A4-0912544D57E6}"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BB2EFD17-97C1-4BE9-9817-407CD9ED9419}"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hyperlink" Target="https://www.mdpi.com/2076-3417/13/14/8121" TargetMode="External"/><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hyperlink" Target="https://ieeexplore.ieee.org/abstract/document/8481708" TargetMode="External"/><Relationship Id="rId2" Type="http://schemas.openxmlformats.org/officeDocument/2006/relationships/hyperlink" Target="https://www.mdpi.com/2076-3417/13/14/8121" TargetMode="External"/><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p:nvPr>
        </p:nvSpPr>
        <p:spPr>
          <a:xfrm>
            <a:off x="457200" y="1600200"/>
            <a:ext cx="8229240" cy="4525560"/>
          </a:xfrm>
          <a:prstGeom prst="rect">
            <a:avLst/>
          </a:prstGeom>
          <a:noFill/>
          <a:ln w="0">
            <a:noFill/>
          </a:ln>
        </p:spPr>
        <p:txBody>
          <a:bodyPr lIns="91440" rIns="91440" tIns="45720" bIns="45720" anchor="t">
            <a:normAutofit/>
          </a:bodyPr>
          <a:p>
            <a:pPr indent="0" defTabSz="914400">
              <a:lnSpc>
                <a:spcPct val="100000"/>
              </a:lnSpc>
              <a:spcBef>
                <a:spcPts val="641"/>
              </a:spcBef>
              <a:buNone/>
              <a:tabLst>
                <a:tab algn="l" pos="0"/>
              </a:tabLst>
            </a:pPr>
            <a:r>
              <a:rPr b="0" lang="en-US" sz="3200" spc="-1" strike="noStrike">
                <a:solidFill>
                  <a:schemeClr val="dk1"/>
                </a:solidFill>
                <a:latin typeface="Calibri"/>
              </a:rPr>
              <a:t>                         </a:t>
            </a:r>
            <a:r>
              <a:rPr b="0" lang="en-US" sz="3200" spc="-1" strike="noStrike">
                <a:solidFill>
                  <a:schemeClr val="dk1"/>
                </a:solidFill>
                <a:latin typeface="Times New Roman"/>
              </a:rPr>
              <a:t>Department of ECE</a:t>
            </a:r>
            <a:endParaRPr b="0" lang="en-US" sz="3200" spc="-1" strike="noStrike">
              <a:solidFill>
                <a:schemeClr val="dk1"/>
              </a:solidFill>
              <a:latin typeface="Calibri"/>
            </a:endParaRPr>
          </a:p>
          <a:p>
            <a:pPr indent="0" defTabSz="914400">
              <a:lnSpc>
                <a:spcPct val="100000"/>
              </a:lnSpc>
              <a:spcBef>
                <a:spcPts val="641"/>
              </a:spcBef>
              <a:buNone/>
              <a:tabLst>
                <a:tab algn="l" pos="0"/>
              </a:tabLst>
            </a:pPr>
            <a:r>
              <a:rPr b="0" lang="en-US" sz="3200" spc="-1" strike="noStrike">
                <a:solidFill>
                  <a:schemeClr val="dk1"/>
                </a:solidFill>
                <a:latin typeface="Times New Roman"/>
              </a:rPr>
              <a:t>     </a:t>
            </a:r>
            <a:r>
              <a:rPr b="0" lang="en-US" sz="3200" spc="-1" strike="noStrike">
                <a:solidFill>
                  <a:schemeClr val="dk1"/>
                </a:solidFill>
                <a:latin typeface="Times New Roman"/>
              </a:rPr>
              <a:t>GE19612 - Professional Readiness for Innovation, Employability and Entrepreneurship </a:t>
            </a:r>
            <a:r>
              <a:rPr b="0" lang="en-US" sz="3200" spc="-1" strike="noStrike">
                <a:solidFill>
                  <a:schemeClr val="dk1"/>
                </a:solidFill>
                <a:latin typeface="Calibri"/>
              </a:rPr>
              <a:t>	</a:t>
            </a:r>
            <a:r>
              <a:rPr b="0" lang="en-US" sz="3200" spc="-1" strike="noStrike">
                <a:solidFill>
                  <a:schemeClr val="dk1"/>
                </a:solidFill>
                <a:latin typeface="Calibri"/>
              </a:rPr>
              <a:t>	</a:t>
            </a:r>
            <a:r>
              <a:rPr b="0" lang="en-US" sz="3200" spc="-1" strike="noStrike">
                <a:solidFill>
                  <a:schemeClr val="dk1"/>
                </a:solidFill>
                <a:latin typeface="Calibri"/>
              </a:rPr>
              <a:t>	</a:t>
            </a:r>
            <a:r>
              <a:rPr b="0" lang="en-US" sz="3200" spc="-1" strike="noStrike">
                <a:solidFill>
                  <a:schemeClr val="dk1"/>
                </a:solidFill>
                <a:latin typeface="Times New Roman"/>
              </a:rPr>
              <a:t>(Mini Project)  </a:t>
            </a:r>
            <a:endParaRPr b="0" lang="en-US" sz="3200" spc="-1" strike="noStrike">
              <a:solidFill>
                <a:schemeClr val="dk1"/>
              </a:solidFill>
              <a:latin typeface="Calibri"/>
            </a:endParaRPr>
          </a:p>
          <a:p>
            <a:pPr indent="0" defTabSz="914400">
              <a:lnSpc>
                <a:spcPct val="100000"/>
              </a:lnSpc>
              <a:spcBef>
                <a:spcPts val="641"/>
              </a:spcBef>
              <a:buNone/>
              <a:tabLst>
                <a:tab algn="l" pos="0"/>
              </a:tabLst>
            </a:pPr>
            <a:r>
              <a:rPr b="0" lang="en-US" sz="3200" spc="-1" strike="noStrike">
                <a:solidFill>
                  <a:schemeClr val="dk1"/>
                </a:solidFill>
                <a:latin typeface="Times New Roman"/>
              </a:rPr>
              <a:t>                            </a:t>
            </a:r>
            <a:r>
              <a:rPr b="0" lang="en-US" sz="3200" spc="-1" strike="noStrike">
                <a:solidFill>
                  <a:schemeClr val="dk1"/>
                </a:solidFill>
                <a:latin typeface="Times New Roman"/>
              </a:rPr>
              <a:t>2023-24- Even</a:t>
            </a:r>
            <a:endParaRPr b="0" lang="en-US" sz="3200" spc="-1" strike="noStrike">
              <a:solidFill>
                <a:schemeClr val="dk1"/>
              </a:solidFill>
              <a:latin typeface="Calibri"/>
            </a:endParaRPr>
          </a:p>
          <a:p>
            <a:pPr indent="0" defTabSz="914400">
              <a:lnSpc>
                <a:spcPct val="100000"/>
              </a:lnSpc>
              <a:spcBef>
                <a:spcPts val="641"/>
              </a:spcBef>
              <a:buNone/>
              <a:tabLst>
                <a:tab algn="l" pos="0"/>
              </a:tabLst>
            </a:pPr>
            <a:r>
              <a:rPr b="0" lang="en-US" sz="3200" spc="-1" strike="noStrike">
                <a:solidFill>
                  <a:schemeClr val="dk1"/>
                </a:solidFill>
                <a:latin typeface="Times New Roman"/>
              </a:rPr>
              <a:t>                       </a:t>
            </a:r>
            <a:r>
              <a:rPr b="0" lang="en-US" sz="3200" spc="-1" strike="noStrike">
                <a:solidFill>
                  <a:schemeClr val="dk1"/>
                </a:solidFill>
                <a:latin typeface="Times New Roman"/>
              </a:rPr>
              <a:t>III Year ECE C section </a:t>
            </a:r>
            <a:endParaRPr b="0" lang="en-US" sz="3200" spc="-1" strike="noStrike">
              <a:solidFill>
                <a:schemeClr val="dk1"/>
              </a:solidFill>
              <a:latin typeface="Calibri"/>
            </a:endParaRPr>
          </a:p>
          <a:p>
            <a:pPr indent="0" defTabSz="914400">
              <a:lnSpc>
                <a:spcPct val="100000"/>
              </a:lnSpc>
              <a:spcBef>
                <a:spcPts val="641"/>
              </a:spcBef>
              <a:buNone/>
              <a:tabLst>
                <a:tab algn="l" pos="0"/>
              </a:tabLst>
            </a:pPr>
            <a:endParaRPr b="0" lang="en-US" sz="3200" spc="-1" strike="noStrike">
              <a:solidFill>
                <a:schemeClr val="dk1"/>
              </a:solidFill>
              <a:latin typeface="Calibri"/>
            </a:endParaRPr>
          </a:p>
          <a:p>
            <a:pPr indent="0" defTabSz="914400">
              <a:lnSpc>
                <a:spcPct val="100000"/>
              </a:lnSpc>
              <a:spcBef>
                <a:spcPts val="641"/>
              </a:spcBef>
              <a:buNone/>
              <a:tabLst>
                <a:tab algn="l" pos="0"/>
              </a:tabLst>
            </a:pPr>
            <a:r>
              <a:rPr b="0" lang="en-US" sz="3200" spc="-1" strike="noStrike">
                <a:solidFill>
                  <a:schemeClr val="dk1"/>
                </a:solidFill>
                <a:latin typeface="Times New Roman"/>
              </a:rPr>
              <a:t>                  </a:t>
            </a:r>
            <a:r>
              <a:rPr b="0" lang="en-US" sz="3200" spc="-1" strike="noStrike">
                <a:solidFill>
                  <a:schemeClr val="dk1"/>
                </a:solidFill>
                <a:latin typeface="Times New Roman"/>
              </a:rPr>
              <a:t>Zeroth Review – 12.02.2024</a:t>
            </a:r>
            <a:endParaRPr b="0" lang="en-US" sz="3200" spc="-1" strike="noStrike">
              <a:solidFill>
                <a:schemeClr val="dk1"/>
              </a:solidFill>
              <a:latin typeface="Calibri"/>
            </a:endParaRPr>
          </a:p>
        </p:txBody>
      </p:sp>
      <p:pic>
        <p:nvPicPr>
          <p:cNvPr id="47" name="Picture 4" descr="Home | Rajalakshmi Engineering College (REC)"/>
          <p:cNvPicPr/>
          <p:nvPr/>
        </p:nvPicPr>
        <p:blipFill>
          <a:blip r:embed="rId1"/>
          <a:stretch/>
        </p:blipFill>
        <p:spPr>
          <a:xfrm>
            <a:off x="152280" y="228600"/>
            <a:ext cx="3580920" cy="11563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IN" sz="4400" spc="-1" strike="noStrike">
                <a:solidFill>
                  <a:schemeClr val="dk1"/>
                </a:solidFill>
                <a:latin typeface="Times New Roman"/>
              </a:rPr>
              <a:t>Block Diagram</a:t>
            </a:r>
            <a:endParaRPr b="0" lang="en-US" sz="4400" spc="-1" strike="noStrike">
              <a:solidFill>
                <a:schemeClr val="dk1"/>
              </a:solidFill>
              <a:latin typeface="Calibri"/>
            </a:endParaRPr>
          </a:p>
        </p:txBody>
      </p:sp>
      <p:sp>
        <p:nvSpPr>
          <p:cNvPr id="67" name="Rectangle 26"/>
          <p:cNvSpPr/>
          <p:nvPr/>
        </p:nvSpPr>
        <p:spPr>
          <a:xfrm>
            <a:off x="609480" y="288000"/>
            <a:ext cx="9143640" cy="456840"/>
          </a:xfrm>
          <a:prstGeom prst="rect">
            <a:avLst/>
          </a:prstGeom>
          <a:noFill/>
          <a:ln w="0">
            <a:noFill/>
          </a:ln>
        </p:spPr>
        <p:style>
          <a:lnRef idx="0"/>
          <a:fillRef idx="0"/>
          <a:effectRef idx="0"/>
          <a:fontRef idx="minor"/>
        </p:style>
        <p:txBody>
          <a:bodyPr numCol="1" spcCol="0" wrap="none" anchor="ctr">
            <a:spAutoFit/>
          </a:bodyPr>
          <a:p>
            <a:pPr defTabSz="914400">
              <a:lnSpc>
                <a:spcPct val="100000"/>
              </a:lnSpc>
            </a:pPr>
            <a:endParaRPr b="0" lang="en-IN" sz="1800" spc="-1" strike="noStrike">
              <a:solidFill>
                <a:schemeClr val="dk1"/>
              </a:solidFill>
              <a:latin typeface="Calibri"/>
            </a:endParaRPr>
          </a:p>
        </p:txBody>
      </p:sp>
      <p:sp>
        <p:nvSpPr>
          <p:cNvPr id="68" name="Rectangle 64"/>
          <p:cNvSpPr/>
          <p:nvPr/>
        </p:nvSpPr>
        <p:spPr>
          <a:xfrm>
            <a:off x="152280" y="152280"/>
            <a:ext cx="9143640" cy="456840"/>
          </a:xfrm>
          <a:prstGeom prst="rect">
            <a:avLst/>
          </a:prstGeom>
          <a:noFill/>
          <a:ln w="0">
            <a:noFill/>
          </a:ln>
        </p:spPr>
        <p:style>
          <a:lnRef idx="0"/>
          <a:fillRef idx="0"/>
          <a:effectRef idx="0"/>
          <a:fontRef idx="minor"/>
        </p:style>
        <p:txBody>
          <a:bodyPr numCol="1" spcCol="0" wrap="none" anchor="ctr">
            <a:spAutoFit/>
          </a:bodyPr>
          <a:p>
            <a:pPr defTabSz="914400">
              <a:lnSpc>
                <a:spcPct val="100000"/>
              </a:lnSpc>
            </a:pPr>
            <a:endParaRPr b="0" lang="en-IN" sz="1800" spc="-1" strike="noStrike">
              <a:solidFill>
                <a:schemeClr val="dk1"/>
              </a:solidFill>
              <a:latin typeface="Calibri"/>
            </a:endParaRPr>
          </a:p>
        </p:txBody>
      </p:sp>
      <p:sp>
        <p:nvSpPr>
          <p:cNvPr id="69" name="Rectangle 102"/>
          <p:cNvSpPr/>
          <p:nvPr/>
        </p:nvSpPr>
        <p:spPr>
          <a:xfrm>
            <a:off x="762120" y="1139040"/>
            <a:ext cx="10675800" cy="583200"/>
          </a:xfrm>
          <a:prstGeom prst="rect">
            <a:avLst/>
          </a:prstGeom>
          <a:noFill/>
          <a:ln w="0">
            <a:noFill/>
          </a:ln>
        </p:spPr>
        <p:style>
          <a:lnRef idx="0"/>
          <a:fillRef idx="0"/>
          <a:effectRef idx="0"/>
          <a:fontRef idx="minor"/>
        </p:style>
        <p:txBody>
          <a:bodyPr numCol="1" spcCol="0" anchor="ctr">
            <a:spAutoFit/>
          </a:bodyPr>
          <a:p>
            <a:pPr defTabSz="914400">
              <a:lnSpc>
                <a:spcPct val="100000"/>
              </a:lnSpc>
            </a:pPr>
            <a:endParaRPr b="0" lang="en-IN" sz="1800" spc="-1" strike="noStrike">
              <a:solidFill>
                <a:schemeClr val="dk1"/>
              </a:solidFill>
              <a:latin typeface="Calibri"/>
            </a:endParaRPr>
          </a:p>
        </p:txBody>
      </p:sp>
      <p:pic>
        <p:nvPicPr>
          <p:cNvPr id="70" name="" descr=""/>
          <p:cNvPicPr/>
          <p:nvPr/>
        </p:nvPicPr>
        <p:blipFill>
          <a:blip r:embed="rId1"/>
          <a:stretch/>
        </p:blipFill>
        <p:spPr>
          <a:xfrm>
            <a:off x="360" y="1620000"/>
            <a:ext cx="9143640" cy="43156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lgn="ctr" defTabSz="914400">
              <a:lnSpc>
                <a:spcPct val="100000"/>
              </a:lnSpc>
              <a:buNone/>
            </a:pPr>
            <a:r>
              <a:rPr b="0" lang="en-US" sz="4400" spc="-1" strike="noStrike">
                <a:solidFill>
                  <a:schemeClr val="dk1"/>
                </a:solidFill>
                <a:latin typeface="Times New Roman"/>
              </a:rPr>
              <a:t>Hardware/Software Requirements </a:t>
            </a:r>
            <a:endParaRPr b="0" lang="en-US" sz="4400" spc="-1" strike="noStrike">
              <a:solidFill>
                <a:schemeClr val="dk1"/>
              </a:solidFill>
              <a:latin typeface="Calibri"/>
            </a:endParaRPr>
          </a:p>
        </p:txBody>
      </p:sp>
      <p:sp>
        <p:nvSpPr>
          <p:cNvPr id="72" name="PlaceHolder 2"/>
          <p:cNvSpPr>
            <a:spLocks noGrp="1"/>
          </p:cNvSpPr>
          <p:nvPr>
            <p:ph/>
          </p:nvPr>
        </p:nvSpPr>
        <p:spPr>
          <a:xfrm>
            <a:off x="540000" y="1372320"/>
            <a:ext cx="5580000" cy="5287680"/>
          </a:xfrm>
          <a:prstGeom prst="rect">
            <a:avLst/>
          </a:prstGeom>
          <a:noFill/>
          <a:ln w="0">
            <a:noFill/>
          </a:ln>
        </p:spPr>
        <p:txBody>
          <a:bodyPr lIns="91440" rIns="91440" tIns="45720" bIns="45720" anchor="t">
            <a:normAutofit/>
          </a:bodyPr>
          <a:p>
            <a:pPr indent="0" defTabSz="914400">
              <a:lnSpc>
                <a:spcPct val="100000"/>
              </a:lnSpc>
              <a:spcBef>
                <a:spcPts val="760"/>
              </a:spcBef>
              <a:buNone/>
              <a:tabLst>
                <a:tab algn="l" pos="0"/>
              </a:tabLst>
            </a:pPr>
            <a:r>
              <a:rPr b="1" lang="en-IN" sz="3800" spc="-1" strike="noStrike" baseline="-8000">
                <a:solidFill>
                  <a:schemeClr val="dk1"/>
                </a:solidFill>
                <a:latin typeface="Times New Roman"/>
              </a:rPr>
              <a:t> </a:t>
            </a:r>
            <a:endParaRPr b="0" lang="en-US" sz="3800" spc="-1" strike="noStrike">
              <a:solidFill>
                <a:schemeClr val="dk1"/>
              </a:solidFill>
              <a:latin typeface="Calibri"/>
            </a:endParaRPr>
          </a:p>
          <a:p>
            <a:pPr indent="0" defTabSz="914400">
              <a:lnSpc>
                <a:spcPct val="100000"/>
              </a:lnSpc>
              <a:spcBef>
                <a:spcPts val="760"/>
              </a:spcBef>
              <a:buNone/>
              <a:tabLst>
                <a:tab algn="l" pos="0"/>
              </a:tabLst>
            </a:pPr>
            <a:r>
              <a:rPr b="1" lang="en-IN" sz="3800" spc="-1" strike="noStrike" baseline="-8000">
                <a:solidFill>
                  <a:schemeClr val="dk1"/>
                </a:solidFill>
                <a:latin typeface="Times New Roman"/>
              </a:rPr>
              <a:t> </a:t>
            </a:r>
            <a:r>
              <a:rPr b="1" lang="en-IN" sz="3800" spc="-1" strike="noStrike" baseline="-8000">
                <a:solidFill>
                  <a:schemeClr val="dk1"/>
                </a:solidFill>
                <a:latin typeface="Times New Roman"/>
              </a:rPr>
              <a:t>Hardware Requirement</a:t>
            </a:r>
            <a:endParaRPr b="0" lang="en-US" sz="3800" spc="-1" strike="noStrike">
              <a:solidFill>
                <a:schemeClr val="dk1"/>
              </a:solidFill>
              <a:latin typeface="Calibri"/>
            </a:endParaRPr>
          </a:p>
          <a:p>
            <a:pPr marL="216000" indent="0" defTabSz="914400">
              <a:lnSpc>
                <a:spcPct val="100000"/>
              </a:lnSpc>
              <a:spcBef>
                <a:spcPts val="760"/>
              </a:spcBef>
              <a:buNone/>
              <a:tabLst>
                <a:tab algn="l" pos="0"/>
              </a:tabLst>
            </a:pPr>
            <a:r>
              <a:rPr b="0" lang="en-IN" sz="3800" spc="-1" strike="noStrike" baseline="33000">
                <a:solidFill>
                  <a:schemeClr val="dk1"/>
                </a:solidFill>
                <a:latin typeface="Times New Roman"/>
              </a:rPr>
              <a:t>Raspberry pi 5</a:t>
            </a:r>
            <a:endParaRPr b="0" lang="en-US" sz="3800" spc="-1" strike="noStrike">
              <a:solidFill>
                <a:schemeClr val="dk1"/>
              </a:solidFill>
              <a:latin typeface="Calibri"/>
            </a:endParaRPr>
          </a:p>
          <a:p>
            <a:pPr marL="216000" indent="0" defTabSz="914400">
              <a:lnSpc>
                <a:spcPct val="100000"/>
              </a:lnSpc>
              <a:spcBef>
                <a:spcPts val="760"/>
              </a:spcBef>
              <a:buNone/>
              <a:tabLst>
                <a:tab algn="l" pos="0"/>
              </a:tabLst>
            </a:pPr>
            <a:r>
              <a:rPr b="0" lang="en-IN" sz="3800" spc="-1" strike="noStrike" baseline="33000">
                <a:solidFill>
                  <a:schemeClr val="dk1"/>
                </a:solidFill>
                <a:latin typeface="Times New Roman"/>
              </a:rPr>
              <a:t>2.4GHz Half Duplex Transreciever</a:t>
            </a:r>
            <a:endParaRPr b="0" lang="en-US" sz="3800" spc="-1" strike="noStrike">
              <a:solidFill>
                <a:schemeClr val="dk1"/>
              </a:solidFill>
              <a:latin typeface="Calibri"/>
            </a:endParaRPr>
          </a:p>
          <a:p>
            <a:pPr marL="216000" indent="0" defTabSz="914400">
              <a:lnSpc>
                <a:spcPct val="100000"/>
              </a:lnSpc>
              <a:spcBef>
                <a:spcPts val="760"/>
              </a:spcBef>
              <a:buNone/>
              <a:tabLst>
                <a:tab algn="l" pos="0"/>
              </a:tabLst>
            </a:pPr>
            <a:r>
              <a:rPr b="0" lang="en-IN" sz="3800" spc="-1" strike="noStrike" baseline="33000">
                <a:solidFill>
                  <a:schemeClr val="dk1"/>
                </a:solidFill>
                <a:latin typeface="Times New Roman"/>
              </a:rPr>
              <a:t>3-axis Accelerometer</a:t>
            </a:r>
            <a:endParaRPr b="0" lang="en-US" sz="3800" spc="-1" strike="noStrike">
              <a:solidFill>
                <a:schemeClr val="dk1"/>
              </a:solidFill>
              <a:latin typeface="Calibri"/>
            </a:endParaRPr>
          </a:p>
          <a:p>
            <a:pPr indent="0" defTabSz="914400">
              <a:lnSpc>
                <a:spcPct val="100000"/>
              </a:lnSpc>
              <a:spcBef>
                <a:spcPts val="760"/>
              </a:spcBef>
              <a:buNone/>
              <a:tabLst>
                <a:tab algn="l" pos="0"/>
              </a:tabLst>
            </a:pPr>
            <a:endParaRPr b="0" lang="en-US" sz="3800" spc="-1" strike="noStrike">
              <a:solidFill>
                <a:schemeClr val="dk1"/>
              </a:solidFill>
              <a:latin typeface="Calibri"/>
            </a:endParaRPr>
          </a:p>
          <a:p>
            <a:pPr indent="0" defTabSz="914400">
              <a:lnSpc>
                <a:spcPct val="100000"/>
              </a:lnSpc>
              <a:spcBef>
                <a:spcPts val="760"/>
              </a:spcBef>
              <a:buNone/>
              <a:tabLst>
                <a:tab algn="l" pos="0"/>
              </a:tabLst>
            </a:pPr>
            <a:r>
              <a:rPr b="1" lang="en-IN" sz="3800" spc="-1" strike="noStrike" baseline="-8000">
                <a:solidFill>
                  <a:schemeClr val="dk1"/>
                </a:solidFill>
                <a:latin typeface="Times New Roman"/>
              </a:rPr>
              <a:t> </a:t>
            </a:r>
            <a:r>
              <a:rPr b="1" lang="en-IN" sz="3800" spc="-1" strike="noStrike" baseline="-8000">
                <a:solidFill>
                  <a:schemeClr val="dk1"/>
                </a:solidFill>
                <a:latin typeface="Times New Roman"/>
              </a:rPr>
              <a:t>Software Requirement</a:t>
            </a:r>
            <a:endParaRPr b="0" lang="en-US" sz="3800" spc="-1" strike="noStrike">
              <a:solidFill>
                <a:schemeClr val="dk1"/>
              </a:solidFill>
              <a:latin typeface="Calibri"/>
            </a:endParaRPr>
          </a:p>
          <a:p>
            <a:pPr marL="216000" indent="0" defTabSz="914400">
              <a:lnSpc>
                <a:spcPct val="100000"/>
              </a:lnSpc>
              <a:spcBef>
                <a:spcPts val="760"/>
              </a:spcBef>
              <a:buNone/>
              <a:tabLst>
                <a:tab algn="l" pos="0"/>
              </a:tabLst>
            </a:pPr>
            <a:r>
              <a:rPr b="0" lang="en-IN" sz="3800" spc="-1" strike="noStrike" baseline="33000">
                <a:solidFill>
                  <a:schemeClr val="dk1"/>
                </a:solidFill>
                <a:latin typeface="Times New Roman"/>
              </a:rPr>
              <a:t>Linux Environment (server)</a:t>
            </a:r>
            <a:endParaRPr b="0" lang="en-US" sz="3800" spc="-1" strike="noStrike">
              <a:solidFill>
                <a:schemeClr val="dk1"/>
              </a:solidFill>
              <a:latin typeface="Calibri"/>
            </a:endParaRPr>
          </a:p>
          <a:p>
            <a:pPr indent="0" defTabSz="914400">
              <a:lnSpc>
                <a:spcPct val="100000"/>
              </a:lnSpc>
              <a:spcBef>
                <a:spcPts val="760"/>
              </a:spcBef>
              <a:buNone/>
              <a:tabLst>
                <a:tab algn="l" pos="0"/>
              </a:tabLst>
            </a:pPr>
            <a:endParaRPr b="0" lang="en-US" sz="3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Times New Roman"/>
              </a:rPr>
              <a:t>References</a:t>
            </a:r>
            <a:endParaRPr b="0" lang="en-US" sz="4400" spc="-1" strike="noStrike">
              <a:solidFill>
                <a:schemeClr val="dk1"/>
              </a:solidFill>
              <a:latin typeface="Calibri"/>
            </a:endParaRPr>
          </a:p>
        </p:txBody>
      </p:sp>
      <p:sp>
        <p:nvSpPr>
          <p:cNvPr id="74"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0" defTabSz="914400">
              <a:lnSpc>
                <a:spcPct val="100000"/>
              </a:lnSpc>
              <a:spcBef>
                <a:spcPts val="641"/>
              </a:spcBef>
              <a:buNone/>
            </a:pP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pPr>
            <a:r>
              <a:rPr b="0" lang="en-US" sz="2100" spc="-1" strike="noStrike">
                <a:solidFill>
                  <a:schemeClr val="dk1"/>
                </a:solidFill>
                <a:latin typeface="Calibri"/>
                <a:hlinkClick r:id="rId1"/>
              </a:rPr>
              <a:t>https://www.mdpi.com/2076-3417/13/14/8121</a:t>
            </a:r>
            <a:endParaRPr b="0" lang="en-US" sz="21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pPr>
            <a:r>
              <a:rPr b="0" lang="en-US" sz="2100" spc="-1" strike="noStrike">
                <a:solidFill>
                  <a:schemeClr val="dk1"/>
                </a:solidFill>
                <a:latin typeface="Calibri"/>
              </a:rPr>
              <a:t>https://ieeexplore.ieee.org/abstract/document/8481708</a:t>
            </a:r>
            <a:endParaRPr b="0" lang="en-US" sz="21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673200" y="1310760"/>
            <a:ext cx="7930800" cy="2742840"/>
          </a:xfrm>
          <a:prstGeom prst="rect">
            <a:avLst/>
          </a:prstGeom>
          <a:noFill/>
          <a:ln w="0">
            <a:noFill/>
          </a:ln>
        </p:spPr>
        <p:txBody>
          <a:bodyPr lIns="91440" rIns="91440" tIns="45720" bIns="45720" anchor="ctr">
            <a:noAutofit/>
          </a:bodyPr>
          <a:p>
            <a:pPr indent="0" algn="ctr" defTabSz="914400">
              <a:lnSpc>
                <a:spcPct val="100000"/>
              </a:lnSpc>
              <a:buNone/>
            </a:pPr>
            <a:r>
              <a:rPr b="1" lang="en-IN" sz="2400" spc="-1" strike="noStrike">
                <a:solidFill>
                  <a:srgbClr val="002060"/>
                </a:solidFill>
                <a:latin typeface="Times New Roman"/>
              </a:rPr>
              <a:t>Advanced Mobile Seismic Monitoring System</a:t>
            </a:r>
            <a:br>
              <a:rPr sz="2400"/>
            </a:br>
            <a:br>
              <a:rPr sz="2400"/>
            </a:br>
            <a:endParaRPr b="0" lang="en-US" sz="2400" spc="-1" strike="noStrike">
              <a:solidFill>
                <a:schemeClr val="dk1"/>
              </a:solidFill>
              <a:latin typeface="Calibri"/>
            </a:endParaRPr>
          </a:p>
        </p:txBody>
      </p:sp>
      <p:sp>
        <p:nvSpPr>
          <p:cNvPr id="49" name="PlaceHolder 2"/>
          <p:cNvSpPr>
            <a:spLocks noGrp="1"/>
          </p:cNvSpPr>
          <p:nvPr>
            <p:ph/>
          </p:nvPr>
        </p:nvSpPr>
        <p:spPr>
          <a:xfrm>
            <a:off x="357120" y="3857760"/>
            <a:ext cx="3657240" cy="2612520"/>
          </a:xfrm>
          <a:prstGeom prst="rect">
            <a:avLst/>
          </a:prstGeom>
          <a:noFill/>
          <a:ln w="0">
            <a:noFill/>
          </a:ln>
        </p:spPr>
        <p:txBody>
          <a:bodyPr lIns="91440" rIns="91440" tIns="45720" bIns="45720" anchor="t">
            <a:normAutofit/>
          </a:bodyPr>
          <a:p>
            <a:pPr indent="0" defTabSz="914400">
              <a:lnSpc>
                <a:spcPct val="100000"/>
              </a:lnSpc>
              <a:spcBef>
                <a:spcPts val="400"/>
              </a:spcBef>
              <a:buNone/>
              <a:tabLst>
                <a:tab algn="l" pos="0"/>
              </a:tabLst>
            </a:pPr>
            <a:r>
              <a:rPr b="1" lang="en-US" sz="2000" spc="-1" strike="noStrike">
                <a:solidFill>
                  <a:schemeClr val="dk1"/>
                </a:solidFill>
                <a:latin typeface="Times New Roman"/>
              </a:rPr>
              <a:t>Batch Members :</a:t>
            </a:r>
            <a:endParaRPr b="0" lang="en-US" sz="2000" spc="-1" strike="noStrike">
              <a:solidFill>
                <a:schemeClr val="dk1"/>
              </a:solidFill>
              <a:latin typeface="Calibri"/>
            </a:endParaRPr>
          </a:p>
          <a:p>
            <a:pPr indent="0" defTabSz="914400">
              <a:lnSpc>
                <a:spcPct val="100000"/>
              </a:lnSpc>
              <a:spcBef>
                <a:spcPts val="400"/>
              </a:spcBef>
              <a:buNone/>
              <a:tabLst>
                <a:tab algn="l" pos="0"/>
              </a:tabLst>
            </a:pPr>
            <a:endParaRPr b="0" lang="en-US" sz="2000" spc="-1" strike="noStrike">
              <a:solidFill>
                <a:schemeClr val="dk1"/>
              </a:solidFill>
              <a:latin typeface="Calibri"/>
            </a:endParaRPr>
          </a:p>
          <a:p>
            <a:pPr indent="0" defTabSz="914400">
              <a:lnSpc>
                <a:spcPct val="100000"/>
              </a:lnSpc>
              <a:spcBef>
                <a:spcPts val="400"/>
              </a:spcBef>
              <a:buNone/>
              <a:tabLst>
                <a:tab algn="l" pos="0"/>
              </a:tabLst>
            </a:pPr>
            <a:r>
              <a:rPr b="1" lang="en-US" sz="2000" spc="-1" strike="noStrike">
                <a:solidFill>
                  <a:schemeClr val="dk1"/>
                </a:solidFill>
                <a:latin typeface="Times New Roman"/>
              </a:rPr>
              <a:t>Ritvik Prasad M</a:t>
            </a:r>
            <a:endParaRPr b="0" lang="en-US" sz="2000" spc="-1" strike="noStrike">
              <a:solidFill>
                <a:schemeClr val="dk1"/>
              </a:solidFill>
              <a:latin typeface="Calibri"/>
            </a:endParaRPr>
          </a:p>
          <a:p>
            <a:pPr indent="0" defTabSz="914400">
              <a:lnSpc>
                <a:spcPct val="100000"/>
              </a:lnSpc>
              <a:spcBef>
                <a:spcPts val="400"/>
              </a:spcBef>
              <a:buNone/>
              <a:tabLst>
                <a:tab algn="l" pos="0"/>
              </a:tabLst>
            </a:pPr>
            <a:r>
              <a:rPr b="1" lang="en-US" sz="2000" spc="-1" strike="noStrike">
                <a:solidFill>
                  <a:schemeClr val="dk1"/>
                </a:solidFill>
                <a:latin typeface="Times New Roman"/>
              </a:rPr>
              <a:t>Nityasri Kumar P N</a:t>
            </a:r>
            <a:endParaRPr b="0" lang="en-US" sz="2000" spc="-1" strike="noStrike">
              <a:solidFill>
                <a:schemeClr val="dk1"/>
              </a:solidFill>
              <a:latin typeface="Calibri"/>
            </a:endParaRPr>
          </a:p>
          <a:p>
            <a:pPr indent="0" defTabSz="914400">
              <a:lnSpc>
                <a:spcPct val="100000"/>
              </a:lnSpc>
              <a:spcBef>
                <a:spcPts val="400"/>
              </a:spcBef>
              <a:buNone/>
              <a:tabLst>
                <a:tab algn="l" pos="0"/>
              </a:tabLst>
            </a:pPr>
            <a:r>
              <a:rPr b="1" lang="en-US" sz="2000" spc="-1" strike="noStrike">
                <a:solidFill>
                  <a:schemeClr val="dk1"/>
                </a:solidFill>
                <a:latin typeface="Times New Roman"/>
              </a:rPr>
              <a:t>Tharun </a:t>
            </a:r>
            <a:endParaRPr b="0" lang="en-US" sz="2000" spc="-1" strike="noStrike">
              <a:solidFill>
                <a:schemeClr val="dk1"/>
              </a:solidFill>
              <a:latin typeface="Calibri"/>
            </a:endParaRPr>
          </a:p>
          <a:p>
            <a:pPr indent="0" defTabSz="914400">
              <a:lnSpc>
                <a:spcPct val="100000"/>
              </a:lnSpc>
              <a:spcBef>
                <a:spcPts val="360"/>
              </a:spcBef>
              <a:buNone/>
              <a:tabLst>
                <a:tab algn="l" pos="0"/>
              </a:tabLst>
            </a:pPr>
            <a:endParaRPr b="0" lang="en-US" sz="1800" spc="-1" strike="noStrike">
              <a:solidFill>
                <a:schemeClr val="dk1"/>
              </a:solidFill>
              <a:latin typeface="Calibri"/>
            </a:endParaRPr>
          </a:p>
        </p:txBody>
      </p:sp>
      <p:sp>
        <p:nvSpPr>
          <p:cNvPr id="50" name="TextBox 3"/>
          <p:cNvSpPr/>
          <p:nvPr/>
        </p:nvSpPr>
        <p:spPr>
          <a:xfrm>
            <a:off x="5652000" y="4005000"/>
            <a:ext cx="2952000" cy="2132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dk1"/>
                </a:solidFill>
                <a:latin typeface="Times New Roman"/>
              </a:rPr>
              <a:t>Supervisor:</a:t>
            </a:r>
            <a:endParaRPr b="0" lang="en-IN" sz="2000" spc="-1" strike="noStrike">
              <a:solidFill>
                <a:srgbClr val="000000"/>
              </a:solidFill>
              <a:latin typeface="Arial"/>
            </a:endParaRPr>
          </a:p>
          <a:p>
            <a:pPr defTabSz="914400">
              <a:lnSpc>
                <a:spcPct val="100000"/>
              </a:lnSpc>
            </a:pPr>
            <a:endParaRPr b="0" lang="en-IN" sz="2000" spc="-1" strike="noStrike">
              <a:solidFill>
                <a:srgbClr val="000000"/>
              </a:solidFill>
              <a:latin typeface="Arial"/>
            </a:endParaRPr>
          </a:p>
          <a:p>
            <a:pPr defTabSz="914400">
              <a:lnSpc>
                <a:spcPct val="100000"/>
              </a:lnSpc>
            </a:pPr>
            <a:r>
              <a:rPr b="1" lang="en-US" sz="2000" spc="-1" strike="noStrike">
                <a:solidFill>
                  <a:schemeClr val="dk1"/>
                </a:solidFill>
                <a:latin typeface="Times New Roman"/>
              </a:rPr>
              <a:t>Dr. M. Sathish</a:t>
            </a:r>
            <a:endParaRPr b="0" lang="en-IN" sz="2000" spc="-1" strike="noStrike">
              <a:solidFill>
                <a:srgbClr val="000000"/>
              </a:solidFill>
              <a:latin typeface="Arial"/>
            </a:endParaRPr>
          </a:p>
          <a:p>
            <a:pPr defTabSz="914400">
              <a:lnSpc>
                <a:spcPct val="100000"/>
              </a:lnSpc>
            </a:pPr>
            <a:r>
              <a:rPr b="1" lang="en-US" sz="2000" spc="-1" strike="noStrike" baseline="33000">
                <a:solidFill>
                  <a:schemeClr val="dk1"/>
                </a:solidFill>
                <a:latin typeface="Times New Roman"/>
              </a:rPr>
              <a:t>Associate Professor, ECE</a:t>
            </a:r>
            <a:endParaRPr b="0" lang="en-IN" sz="20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algn="r" defTabSz="914400">
              <a:lnSpc>
                <a:spcPct val="100000"/>
              </a:lnSpc>
            </a:pPr>
            <a:endParaRPr b="0" lang="en-IN" sz="1800" spc="-1" strike="noStrike">
              <a:solidFill>
                <a:srgbClr val="000000"/>
              </a:solidFill>
              <a:latin typeface="Arial"/>
            </a:endParaRPr>
          </a:p>
        </p:txBody>
      </p:sp>
      <p:pic>
        <p:nvPicPr>
          <p:cNvPr id="51" name="Picture 4" descr="Home | Rajalakshmi Engineering College (REC)"/>
          <p:cNvPicPr/>
          <p:nvPr/>
        </p:nvPicPr>
        <p:blipFill>
          <a:blip r:embed="rId1"/>
          <a:stretch/>
        </p:blipFill>
        <p:spPr>
          <a:xfrm>
            <a:off x="0" y="0"/>
            <a:ext cx="4071600" cy="13147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Times New Roman"/>
              </a:rPr>
              <a:t>OUTLINE</a:t>
            </a:r>
            <a:endParaRPr b="0" lang="en-US" sz="4400" spc="-1" strike="noStrike">
              <a:solidFill>
                <a:schemeClr val="dk1"/>
              </a:solidFill>
              <a:latin typeface="Calibri"/>
            </a:endParaRPr>
          </a:p>
        </p:txBody>
      </p:sp>
      <p:sp>
        <p:nvSpPr>
          <p:cNvPr id="53"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56244" lnSpcReduction="10000"/>
          </a:bodyPr>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Abstract</a:t>
            </a:r>
            <a:endParaRPr b="0" lang="en-US" sz="4100" spc="-1" strike="noStrike">
              <a:solidFill>
                <a:schemeClr val="dk1"/>
              </a:solidFill>
              <a:latin typeface="Calibri"/>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Objective</a:t>
            </a:r>
            <a:endParaRPr b="0" lang="en-US" sz="4100" spc="-1" strike="noStrike">
              <a:solidFill>
                <a:schemeClr val="dk1"/>
              </a:solidFill>
              <a:latin typeface="Calibri"/>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Literature Survey</a:t>
            </a:r>
            <a:endParaRPr b="0" lang="en-US" sz="4100" spc="-1" strike="noStrike">
              <a:solidFill>
                <a:schemeClr val="dk1"/>
              </a:solidFill>
              <a:latin typeface="Calibri"/>
            </a:endParaRPr>
          </a:p>
          <a:p>
            <a:pPr marL="343080" indent="-343080" defTabSz="914400">
              <a:lnSpc>
                <a:spcPct val="150000"/>
              </a:lnSpc>
              <a:spcBef>
                <a:spcPts val="819"/>
              </a:spcBef>
              <a:buClr>
                <a:srgbClr val="000000"/>
              </a:buClr>
              <a:buFont typeface="Arial"/>
              <a:buChar char="•"/>
            </a:pPr>
            <a:r>
              <a:rPr b="0" lang="en-US" sz="4100" spc="-1" strike="noStrike">
                <a:solidFill>
                  <a:schemeClr val="dk1"/>
                </a:solidFill>
                <a:latin typeface="Times New Roman"/>
              </a:rPr>
              <a:t>Summary of Literature</a:t>
            </a:r>
            <a:endParaRPr b="0" lang="en-US" sz="4100" spc="-1" strike="noStrike">
              <a:solidFill>
                <a:schemeClr val="dk1"/>
              </a:solidFill>
              <a:latin typeface="Calibri"/>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Proposed System &amp; Novelty</a:t>
            </a:r>
            <a:endParaRPr b="0" lang="en-US" sz="4100" spc="-1" strike="noStrike">
              <a:solidFill>
                <a:schemeClr val="dk1"/>
              </a:solidFill>
              <a:latin typeface="Calibri"/>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Block Diagram</a:t>
            </a:r>
            <a:endParaRPr b="0" lang="en-US" sz="4100" spc="-1" strike="noStrike">
              <a:solidFill>
                <a:schemeClr val="dk1"/>
              </a:solidFill>
              <a:latin typeface="Calibri"/>
            </a:endParaRPr>
          </a:p>
          <a:p>
            <a:pPr marL="343080" indent="-343080" defTabSz="914400">
              <a:lnSpc>
                <a:spcPct val="150000"/>
              </a:lnSpc>
              <a:spcBef>
                <a:spcPts val="819"/>
              </a:spcBef>
              <a:buClr>
                <a:srgbClr val="000000"/>
              </a:buClr>
              <a:buFont typeface="Arial"/>
              <a:buChar char="•"/>
            </a:pPr>
            <a:r>
              <a:rPr b="0" lang="en-US" sz="4100" spc="-1" strike="noStrike">
                <a:solidFill>
                  <a:schemeClr val="dk1"/>
                </a:solidFill>
                <a:latin typeface="Times New Roman"/>
              </a:rPr>
              <a:t>Hardware/Software requirements</a:t>
            </a:r>
            <a:endParaRPr b="0" lang="en-US" sz="4100" spc="-1" strike="noStrike">
              <a:solidFill>
                <a:schemeClr val="dk1"/>
              </a:solidFill>
              <a:latin typeface="Calibri"/>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References</a:t>
            </a:r>
            <a:endParaRPr b="0" lang="en-US" sz="4100" spc="-1" strike="noStrike">
              <a:solidFill>
                <a:schemeClr val="dk1"/>
              </a:solidFill>
              <a:latin typeface="Calibri"/>
            </a:endParaRPr>
          </a:p>
          <a:p>
            <a:pPr indent="0" defTabSz="914400">
              <a:lnSpc>
                <a:spcPct val="150000"/>
              </a:lnSpc>
              <a:spcBef>
                <a:spcPts val="641"/>
              </a:spcBef>
              <a:buNone/>
            </a:pPr>
            <a:endParaRPr b="0" lang="en-US" sz="3200" spc="-1" strike="noStrike">
              <a:solidFill>
                <a:schemeClr val="dk1"/>
              </a:solidFill>
              <a:latin typeface="Calibri"/>
            </a:endParaRPr>
          </a:p>
          <a:p>
            <a:pPr marL="343080" indent="-343080" defTabSz="914400">
              <a:lnSpc>
                <a:spcPct val="150000"/>
              </a:lnSpc>
              <a:spcBef>
                <a:spcPts val="641"/>
              </a:spcBef>
              <a:buNone/>
              <a:tabLst>
                <a:tab algn="l" pos="0"/>
              </a:tabLst>
            </a:pPr>
            <a:endParaRPr b="0" lang="en-US" sz="3200" spc="-1" strike="noStrike">
              <a:solidFill>
                <a:schemeClr val="dk1"/>
              </a:solidFill>
              <a:latin typeface="Calibri"/>
            </a:endParaRPr>
          </a:p>
          <a:p>
            <a:pPr indent="0" defTabSz="914400">
              <a:lnSpc>
                <a:spcPct val="100000"/>
              </a:lnSpc>
              <a:spcBef>
                <a:spcPts val="641"/>
              </a:spcBef>
              <a:buNone/>
              <a:tabLst>
                <a:tab algn="l" pos="0"/>
              </a:tabLst>
            </a:pP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533520"/>
            <a:ext cx="8229240" cy="1142640"/>
          </a:xfrm>
          <a:prstGeom prst="rect">
            <a:avLst/>
          </a:prstGeom>
          <a:noFill/>
          <a:ln w="0">
            <a:noFill/>
          </a:ln>
        </p:spPr>
        <p:txBody>
          <a:bodyPr lIns="91440" rIns="91440" tIns="45720" bIns="45720" anchor="ctr">
            <a:normAutofit fontScale="23639"/>
          </a:bodyPr>
          <a:p>
            <a:pPr indent="0" algn="ctr" defTabSz="914400">
              <a:lnSpc>
                <a:spcPct val="100000"/>
              </a:lnSpc>
              <a:buNone/>
            </a:pPr>
            <a:r>
              <a:rPr b="0" lang="en-IN" sz="20590" spc="-1" strike="noStrike">
                <a:solidFill>
                  <a:schemeClr val="dk1"/>
                </a:solidFill>
                <a:latin typeface="Times New Roman"/>
              </a:rPr>
              <a:t>Abstract</a:t>
            </a:r>
            <a:br>
              <a:rPr sz="4400"/>
            </a:br>
            <a:br>
              <a:rPr sz="4400"/>
            </a:br>
            <a:endParaRPr b="0" lang="en-US" sz="20590" spc="-1" strike="noStrike">
              <a:solidFill>
                <a:schemeClr val="dk1"/>
              </a:solidFill>
              <a:latin typeface="Calibri"/>
            </a:endParaRPr>
          </a:p>
        </p:txBody>
      </p:sp>
      <p:sp>
        <p:nvSpPr>
          <p:cNvPr id="55" name="PlaceHolder 2"/>
          <p:cNvSpPr>
            <a:spLocks noGrp="1"/>
          </p:cNvSpPr>
          <p:nvPr>
            <p:ph/>
          </p:nvPr>
        </p:nvSpPr>
        <p:spPr>
          <a:xfrm>
            <a:off x="457200" y="1676160"/>
            <a:ext cx="8229240" cy="5028840"/>
          </a:xfrm>
          <a:prstGeom prst="rect">
            <a:avLst/>
          </a:prstGeom>
          <a:noFill/>
          <a:ln w="0">
            <a:noFill/>
          </a:ln>
        </p:spPr>
        <p:txBody>
          <a:bodyPr lIns="91440" rIns="91440" tIns="45720" bIns="45720" anchor="t">
            <a:normAutofit/>
          </a:bodyPr>
          <a:p>
            <a:pPr marL="432000" indent="0" algn="just">
              <a:spcBef>
                <a:spcPts val="1417"/>
              </a:spcBef>
              <a:buNone/>
            </a:pPr>
            <a:endParaRPr b="0" lang="en-US" sz="3200" spc="-1" strike="noStrike" baseline="33000">
              <a:solidFill>
                <a:schemeClr val="dk1"/>
              </a:solidFill>
              <a:latin typeface="Calibri"/>
            </a:endParaRPr>
          </a:p>
          <a:p>
            <a:pPr marL="432000" indent="0" algn="just">
              <a:spcBef>
                <a:spcPts val="1417"/>
              </a:spcBef>
              <a:buNone/>
            </a:pPr>
            <a:r>
              <a:rPr b="0" lang="en-US" sz="3200" spc="-1" strike="noStrike" baseline="33000">
                <a:solidFill>
                  <a:schemeClr val="dk1"/>
                </a:solidFill>
                <a:latin typeface="Calibri"/>
              </a:rPr>
              <a:t>Advanced Mobile Seismic Monitoring System integrates deep learning with portable sensors for real-time seismic analysis.  It uses a Recurrent Neural Network architecture for real time data analysis and processing which collects data from acclerometer and alerts on 2.4GHz spectrum in case of any anomaly. It empowers rapid event detection, aiding researchers and emergency responders in risk mitigation and disaster management. </a:t>
            </a:r>
            <a:endParaRPr b="0" lang="en-US" sz="3200" spc="-1" strike="noStrike" baseline="33000">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50000"/>
              </a:lnSpc>
              <a:buNone/>
            </a:pPr>
            <a:r>
              <a:rPr b="0" lang="en-IN" sz="4400" spc="-1" strike="noStrike">
                <a:solidFill>
                  <a:schemeClr val="dk1"/>
                </a:solidFill>
                <a:latin typeface="Times New Roman"/>
              </a:rPr>
              <a:t>Objective</a:t>
            </a:r>
            <a:endParaRPr b="0" lang="en-US" sz="4400" spc="-1" strike="noStrike">
              <a:solidFill>
                <a:schemeClr val="dk1"/>
              </a:solidFill>
              <a:latin typeface="Calibri"/>
            </a:endParaRPr>
          </a:p>
        </p:txBody>
      </p:sp>
      <p:sp>
        <p:nvSpPr>
          <p:cNvPr id="57" name="PlaceHolder 2"/>
          <p:cNvSpPr>
            <a:spLocks noGrp="1"/>
          </p:cNvSpPr>
          <p:nvPr>
            <p:ph/>
          </p:nvPr>
        </p:nvSpPr>
        <p:spPr>
          <a:xfrm>
            <a:off x="457200" y="1800000"/>
            <a:ext cx="8229240" cy="4525560"/>
          </a:xfrm>
          <a:prstGeom prst="rect">
            <a:avLst/>
          </a:prstGeom>
          <a:noFill/>
          <a:ln w="0">
            <a:noFill/>
          </a:ln>
        </p:spPr>
        <p:txBody>
          <a:bodyPr lIns="91440" rIns="91440" tIns="45720" bIns="45720" anchor="t">
            <a:normAutofit/>
          </a:bodyPr>
          <a:p>
            <a:pPr marL="343080" indent="0" algn="just" defTabSz="914400">
              <a:lnSpc>
                <a:spcPct val="100000"/>
              </a:lnSpc>
              <a:spcBef>
                <a:spcPts val="641"/>
              </a:spcBef>
              <a:buNone/>
            </a:pPr>
            <a:r>
              <a:rPr b="0" lang="en-US" sz="3200" spc="-1" strike="noStrike" baseline="33000">
                <a:solidFill>
                  <a:schemeClr val="dk1"/>
                </a:solidFill>
                <a:latin typeface="Calibri"/>
              </a:rPr>
              <a:t>The objective of the </a:t>
            </a:r>
            <a:r>
              <a:rPr b="1" lang="en-US" sz="3200" spc="-1" strike="noStrike" baseline="33000">
                <a:solidFill>
                  <a:schemeClr val="dk1"/>
                </a:solidFill>
                <a:latin typeface="Calibri"/>
              </a:rPr>
              <a:t>Advanced Mobile Seismic Monitoring System</a:t>
            </a:r>
            <a:r>
              <a:rPr b="0" lang="en-US" sz="3200" spc="-1" strike="noStrike" baseline="33000">
                <a:solidFill>
                  <a:schemeClr val="dk1"/>
                </a:solidFill>
                <a:latin typeface="Calibri"/>
              </a:rPr>
              <a:t> is to develop a portable solution that integrates deep learning algorithms with seismic sensors for real-time analysis of seismic activity. This system aims to empower rapid detection and prediction of seismic events, enhancing situational awareness for researchers, emergency responders mainly focussing on disaster management.  It has an optimum range of approximately 200 acres, which ensures a comprehensive coverage of area.</a:t>
            </a:r>
            <a:endParaRPr b="0" lang="en-US" sz="3200" spc="-1" strike="noStrike">
              <a:solidFill>
                <a:schemeClr val="dk1"/>
              </a:solidFill>
              <a:latin typeface="Calibri"/>
            </a:endParaRPr>
          </a:p>
          <a:p>
            <a:pPr marL="343080" indent="0" algn="just" defTabSz="914400">
              <a:lnSpc>
                <a:spcPct val="100000"/>
              </a:lnSpc>
              <a:spcBef>
                <a:spcPts val="641"/>
              </a:spcBef>
              <a:buNone/>
            </a:pP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495360" y="76320"/>
            <a:ext cx="8229240" cy="1142640"/>
          </a:xfrm>
          <a:prstGeom prst="rect">
            <a:avLst/>
          </a:prstGeom>
          <a:noFill/>
          <a:ln w="0">
            <a:noFill/>
          </a:ln>
        </p:spPr>
        <p:txBody>
          <a:bodyPr lIns="91440" rIns="91440" tIns="45720" bIns="45720" anchor="ctr">
            <a:normAutofit fontScale="87285"/>
          </a:bodyPr>
          <a:p>
            <a:pPr indent="0" algn="ctr" defTabSz="914400">
              <a:lnSpc>
                <a:spcPct val="100000"/>
              </a:lnSpc>
              <a:buNone/>
            </a:pPr>
            <a:r>
              <a:rPr b="0" lang="en-IN" sz="3600" spc="-1" strike="noStrike">
                <a:solidFill>
                  <a:schemeClr val="dk1"/>
                </a:solidFill>
                <a:latin typeface="Times New Roman"/>
              </a:rPr>
              <a:t>Literature Survey</a:t>
            </a:r>
            <a:br>
              <a:rPr sz="4400"/>
            </a:br>
            <a:endParaRPr b="0" lang="en-US" sz="3600" spc="-1" strike="noStrike">
              <a:solidFill>
                <a:schemeClr val="dk1"/>
              </a:solidFill>
              <a:latin typeface="Calibri"/>
            </a:endParaRPr>
          </a:p>
        </p:txBody>
      </p:sp>
      <p:graphicFrame>
        <p:nvGraphicFramePr>
          <p:cNvPr id="59" name="Table 4"/>
          <p:cNvGraphicFramePr/>
          <p:nvPr/>
        </p:nvGraphicFramePr>
        <p:xfrm>
          <a:off x="457200" y="674280"/>
          <a:ext cx="8305560" cy="5215320"/>
        </p:xfrm>
        <a:graphic>
          <a:graphicData uri="http://schemas.openxmlformats.org/drawingml/2006/table">
            <a:tbl>
              <a:tblPr/>
              <a:tblGrid>
                <a:gridCol w="2068200"/>
                <a:gridCol w="2041560"/>
                <a:gridCol w="2116440"/>
                <a:gridCol w="2079000"/>
              </a:tblGrid>
              <a:tr h="324720">
                <a:tc>
                  <a:txBody>
                    <a:bodyPr anchor="t">
                      <a:noAutofit/>
                    </a:bodyPr>
                    <a:p>
                      <a:pPr algn="ctr" defTabSz="914400">
                        <a:lnSpc>
                          <a:spcPct val="100000"/>
                        </a:lnSpc>
                      </a:pPr>
                      <a:r>
                        <a:rPr b="1" lang="en-US" sz="1800" spc="-1" strike="noStrike">
                          <a:solidFill>
                            <a:schemeClr val="lt1"/>
                          </a:solidFill>
                          <a:latin typeface="Times New Roman"/>
                        </a:rPr>
                        <a:t>TITLE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pc="-1" strike="noStrike">
                          <a:solidFill>
                            <a:schemeClr val="lt1"/>
                          </a:solidFill>
                          <a:latin typeface="Times New Roman"/>
                        </a:rPr>
                        <a:t>YEAR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pc="-1" strike="noStrike">
                          <a:solidFill>
                            <a:schemeClr val="lt1"/>
                          </a:solidFill>
                          <a:latin typeface="Times New Roman"/>
                        </a:rPr>
                        <a:t>AUTHOR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pc="-1" strike="noStrike">
                          <a:solidFill>
                            <a:schemeClr val="lt1"/>
                          </a:solidFill>
                          <a:latin typeface="Times New Roman"/>
                        </a:rPr>
                        <a:t>TECHNIQUE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977120">
                <a:tc>
                  <a:txBody>
                    <a:bodyPr anchor="t">
                      <a:noAutofit/>
                    </a:bodyPr>
                    <a:p>
                      <a:r>
                        <a:rPr b="0" lang="en-US" sz="1400" spc="-1" strike="noStrike">
                          <a:solidFill>
                            <a:schemeClr val="dk1"/>
                          </a:solidFill>
                          <a:latin typeface="Calibri"/>
                        </a:rPr>
                        <a:t>Volcano Seismic Signals Classification</a:t>
                      </a:r>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r>
                        <a:rPr b="0" lang="en-US" sz="1400" spc="-1" strike="noStrike">
                          <a:solidFill>
                            <a:schemeClr val="dk1"/>
                          </a:solidFill>
                          <a:latin typeface="Calibri"/>
                        </a:rPr>
                        <a:t>2018</a:t>
                      </a:r>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r>
                        <a:rPr b="0" lang="en-US" sz="1400" spc="-1" strike="noStrike">
                          <a:solidFill>
                            <a:schemeClr val="dk1"/>
                          </a:solidFill>
                          <a:latin typeface="Calibri"/>
                        </a:rPr>
                        <a:t>Manuel Titos</a:t>
                      </a:r>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r>
                        <a:rPr b="0" lang="en-US" sz="1400" spc="-1" strike="noStrike">
                          <a:solidFill>
                            <a:schemeClr val="dk1"/>
                          </a:solidFill>
                          <a:latin typeface="Calibri"/>
                        </a:rPr>
                        <a:t>Neural Networks</a:t>
                      </a:r>
                      <a:endParaRPr b="0" lang="en-US" sz="1400" spc="-1" strike="noStrike">
                        <a:solidFill>
                          <a:schemeClr val="dk1"/>
                        </a:solidFill>
                        <a:latin typeface="Calibri"/>
                      </a:endParaRPr>
                    </a:p>
                    <a:p>
                      <a:endParaRPr b="0" lang="en-US" sz="1400" spc="-1" strike="noStrike">
                        <a:solidFill>
                          <a:schemeClr val="dk1"/>
                        </a:solidFill>
                        <a:latin typeface="Calibri"/>
                      </a:endParaRPr>
                    </a:p>
                    <a:p>
                      <a:endParaRPr b="0" lang="en-US" sz="1400" spc="-1" strike="noStrike">
                        <a:solidFill>
                          <a:schemeClr val="dk1"/>
                        </a:solidFill>
                        <a:latin typeface="Calibri"/>
                      </a:endParaRPr>
                    </a:p>
                    <a:p>
                      <a:pPr>
                        <a:lnSpc>
                          <a:spcPct val="100000"/>
                        </a:lnSpc>
                      </a:pPr>
                      <a:r>
                        <a:rPr b="0" lang="en-US" sz="1400" spc="-1" strike="noStrike">
                          <a:solidFill>
                            <a:schemeClr val="dk1"/>
                          </a:solidFill>
                          <a:latin typeface="Calibri"/>
                          <a:hlinkClick r:id="rId1"/>
                        </a:rPr>
                        <a:t>Link</a:t>
                      </a:r>
                      <a:endParaRPr b="0" lang="en-US" sz="1400" spc="-1" strike="noStrike">
                        <a:solidFill>
                          <a:schemeClr val="dk1"/>
                        </a:solidFill>
                        <a:latin typeface="Calibri"/>
                      </a:endParaRPr>
                    </a:p>
                    <a:p>
                      <a:pPr>
                        <a:lnSpc>
                          <a:spcPct val="100000"/>
                        </a:lnSpc>
                      </a:pPr>
                      <a:endParaRPr b="0" lang="en-US" sz="1400" spc="-1" strike="noStrike">
                        <a:solidFill>
                          <a:schemeClr val="dk1"/>
                        </a:solidFill>
                        <a:latin typeface="Calibri"/>
                      </a:endParaRPr>
                    </a:p>
                    <a:p>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1674360">
                <a:tc>
                  <a:txBody>
                    <a:bodyPr anchor="t">
                      <a:noAutofit/>
                    </a:bodyPr>
                    <a:p>
                      <a:r>
                        <a:rPr b="0" lang="en-US" sz="1400" spc="-1" strike="noStrike">
                          <a:solidFill>
                            <a:schemeClr val="dk1"/>
                          </a:solidFill>
                          <a:latin typeface="Calibri"/>
                        </a:rPr>
                        <a:t>Earthquake Detection</a:t>
                      </a:r>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r>
                        <a:rPr b="0" lang="en-US" sz="1400" spc="-1" strike="noStrike">
                          <a:solidFill>
                            <a:schemeClr val="dk1"/>
                          </a:solidFill>
                          <a:latin typeface="Calibri"/>
                        </a:rPr>
                        <a:t>2023</a:t>
                      </a:r>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r>
                        <a:rPr b="0" lang="en-US" sz="1400" spc="-1" strike="noStrike">
                          <a:solidFill>
                            <a:schemeClr val="dk1"/>
                          </a:solidFill>
                          <a:latin typeface="Calibri"/>
                        </a:rPr>
                        <a:t>Yongzhi Wang</a:t>
                      </a:r>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r>
                        <a:rPr b="0" lang="en-US" sz="1400" spc="-1" strike="noStrike">
                          <a:solidFill>
                            <a:schemeClr val="dk1"/>
                          </a:solidFill>
                          <a:latin typeface="Calibri"/>
                        </a:rPr>
                        <a:t>Stack Normalized Neural Networks</a:t>
                      </a:r>
                      <a:endParaRPr b="0" lang="en-US" sz="1400" spc="-1" strike="noStrike">
                        <a:solidFill>
                          <a:schemeClr val="dk1"/>
                        </a:solidFill>
                        <a:latin typeface="Calibri"/>
                      </a:endParaRPr>
                    </a:p>
                    <a:p>
                      <a:endParaRPr b="0" lang="en-US" sz="1400" spc="-1" strike="noStrike">
                        <a:solidFill>
                          <a:schemeClr val="dk1"/>
                        </a:solidFill>
                        <a:latin typeface="Calibri"/>
                      </a:endParaRPr>
                    </a:p>
                    <a:p>
                      <a:pPr>
                        <a:lnSpc>
                          <a:spcPct val="100000"/>
                        </a:lnSpc>
                      </a:pPr>
                      <a:r>
                        <a:rPr b="0" lang="en-US" sz="1400" spc="-1" strike="noStrike">
                          <a:solidFill>
                            <a:schemeClr val="dk1"/>
                          </a:solidFill>
                          <a:latin typeface="Calibri"/>
                          <a:hlinkClick r:id="rId2"/>
                        </a:rPr>
                        <a:t>Link</a:t>
                      </a:r>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1218960">
                <a:tc>
                  <a:txBody>
                    <a:bodyPr anchor="t">
                      <a:noAutofit/>
                    </a:bodyPr>
                    <a:p>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endParaRPr b="0" lang="en-US" sz="14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Times New Roman"/>
              </a:rPr>
              <a:t>Summary of Literature</a:t>
            </a:r>
            <a:endParaRPr b="0" lang="en-US" sz="4400" spc="-1" strike="noStrike">
              <a:solidFill>
                <a:schemeClr val="dk1"/>
              </a:solidFill>
              <a:latin typeface="Calibri"/>
            </a:endParaRPr>
          </a:p>
        </p:txBody>
      </p:sp>
      <p:sp>
        <p:nvSpPr>
          <p:cNvPr id="61" name="PlaceHolder 2"/>
          <p:cNvSpPr>
            <a:spLocks noGrp="1"/>
          </p:cNvSpPr>
          <p:nvPr>
            <p:ph/>
          </p:nvPr>
        </p:nvSpPr>
        <p:spPr>
          <a:xfrm>
            <a:off x="457200" y="1600200"/>
            <a:ext cx="8229240" cy="4525560"/>
          </a:xfrm>
          <a:prstGeom prst="rect">
            <a:avLst/>
          </a:prstGeom>
          <a:noFill/>
          <a:ln w="0">
            <a:noFill/>
          </a:ln>
        </p:spPr>
        <p:txBody>
          <a:bodyPr lIns="91440" rIns="91440" tIns="45720" bIns="45720" anchor="t">
            <a:normAutofit fontScale="99677"/>
          </a:bodyPr>
          <a:p>
            <a:pPr marL="343080" indent="0" algn="just" defTabSz="914400">
              <a:lnSpc>
                <a:spcPct val="100000"/>
              </a:lnSpc>
              <a:spcBef>
                <a:spcPts val="641"/>
              </a:spcBef>
              <a:buNone/>
            </a:pPr>
            <a:r>
              <a:rPr b="0" lang="en-US" sz="3200" spc="-1" strike="noStrike" baseline="33000">
                <a:solidFill>
                  <a:schemeClr val="dk1"/>
                </a:solidFill>
                <a:latin typeface="Calibri"/>
              </a:rPr>
              <a:t>Authors from Jilin University and the University of Management and Technology explore seismic monitoring system development, likely focusing on instrumentation and electrical engineering aspects.</a:t>
            </a:r>
            <a:endParaRPr b="0" lang="en-US" sz="3200" spc="-1" strike="noStrike" baseline="33000">
              <a:solidFill>
                <a:schemeClr val="dk1"/>
              </a:solidFill>
              <a:latin typeface="Calibri"/>
            </a:endParaRPr>
          </a:p>
          <a:p>
            <a:pPr marL="343080" indent="0" algn="just" defTabSz="914400">
              <a:lnSpc>
                <a:spcPct val="100000"/>
              </a:lnSpc>
              <a:spcBef>
                <a:spcPts val="641"/>
              </a:spcBef>
              <a:buNone/>
            </a:pPr>
            <a:endParaRPr b="0" lang="en-US" sz="3200" spc="-1" strike="noStrike" baseline="33000">
              <a:solidFill>
                <a:schemeClr val="dk1"/>
              </a:solidFill>
              <a:latin typeface="Calibri"/>
            </a:endParaRPr>
          </a:p>
          <a:p>
            <a:pPr marL="343080" indent="0" algn="just" defTabSz="914400">
              <a:lnSpc>
                <a:spcPct val="100000"/>
              </a:lnSpc>
              <a:spcBef>
                <a:spcPts val="641"/>
              </a:spcBef>
              <a:buNone/>
            </a:pPr>
            <a:r>
              <a:rPr b="0" lang="en-US" sz="3200" spc="-1" strike="noStrike" baseline="33000">
                <a:solidFill>
                  <a:schemeClr val="dk1"/>
                </a:solidFill>
                <a:latin typeface="Calibri"/>
              </a:rPr>
              <a:t>Meanwhile, research published by Manuel Titos et al. introduces the application of recurrent neural networks (RNN), long short-term memory (LSTM), and gated recurrent unit (GRU) models for detecting and classifying continuous volcano-seismic signals. Their study demonstrates high accuracy in real-time monitoring of volcanic activity, showcasing the potential of deep learning in seismic event analysis.</a:t>
            </a:r>
            <a:endParaRPr b="0" lang="en-US" sz="3200" spc="-1" strike="noStrike" baseline="33000">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rmAutofit/>
          </a:bodyPr>
          <a:p>
            <a:pPr indent="0" algn="ctr" defTabSz="914400">
              <a:lnSpc>
                <a:spcPct val="150000"/>
              </a:lnSpc>
              <a:buNone/>
            </a:pPr>
            <a:r>
              <a:rPr b="0" lang="en-IN" sz="4400" spc="-1" strike="noStrike">
                <a:solidFill>
                  <a:schemeClr val="dk1"/>
                </a:solidFill>
                <a:latin typeface="Times New Roman"/>
              </a:rPr>
              <a:t>Proposed System </a:t>
            </a:r>
            <a:endParaRPr b="0" lang="en-US" sz="4400" spc="-1" strike="noStrike">
              <a:solidFill>
                <a:schemeClr val="dk1"/>
              </a:solidFill>
              <a:latin typeface="Calibri"/>
            </a:endParaRPr>
          </a:p>
        </p:txBody>
      </p:sp>
      <p:sp>
        <p:nvSpPr>
          <p:cNvPr id="63" name="PlaceHolder 2"/>
          <p:cNvSpPr>
            <a:spLocks noGrp="1"/>
          </p:cNvSpPr>
          <p:nvPr>
            <p:ph/>
          </p:nvPr>
        </p:nvSpPr>
        <p:spPr>
          <a:xfrm>
            <a:off x="457200" y="1800000"/>
            <a:ext cx="8229240" cy="4525560"/>
          </a:xfrm>
          <a:prstGeom prst="rect">
            <a:avLst/>
          </a:prstGeom>
          <a:noFill/>
          <a:ln w="0">
            <a:noFill/>
          </a:ln>
        </p:spPr>
        <p:txBody>
          <a:bodyPr lIns="91440" rIns="91440" tIns="45720" bIns="45720" anchor="t">
            <a:normAutofit fontScale="87491"/>
          </a:bodyPr>
          <a:p>
            <a:pPr marL="343080" indent="0" algn="just" defTabSz="914400">
              <a:lnSpc>
                <a:spcPct val="100000"/>
              </a:lnSpc>
              <a:spcBef>
                <a:spcPts val="641"/>
              </a:spcBef>
              <a:buNone/>
            </a:pPr>
            <a:r>
              <a:rPr b="0" lang="en-US" sz="3200" spc="-1" strike="noStrike" baseline="33000">
                <a:solidFill>
                  <a:schemeClr val="dk1"/>
                </a:solidFill>
                <a:latin typeface="Calibri"/>
              </a:rPr>
              <a:t>The proposed system integrates hardware components, including the Raspberry Pi 5, MPU-6050 accelerometer module, and 2.4GHz antenna to create a seismic monitoring solution. </a:t>
            </a:r>
            <a:endParaRPr b="0" lang="en-US" sz="3200" spc="-1" strike="noStrike" baseline="33000">
              <a:solidFill>
                <a:schemeClr val="dk1"/>
              </a:solidFill>
              <a:latin typeface="Calibri"/>
            </a:endParaRPr>
          </a:p>
          <a:p>
            <a:pPr marL="343080" indent="0" algn="just" defTabSz="914400">
              <a:lnSpc>
                <a:spcPct val="100000"/>
              </a:lnSpc>
              <a:spcBef>
                <a:spcPts val="641"/>
              </a:spcBef>
              <a:buNone/>
            </a:pPr>
            <a:r>
              <a:rPr b="0" lang="en-US" sz="3200" spc="-1" strike="noStrike" baseline="33000">
                <a:solidFill>
                  <a:schemeClr val="dk1"/>
                </a:solidFill>
                <a:latin typeface="Calibri"/>
              </a:rPr>
              <a:t>The Raspberry Pi 5 serves as the central processing unit, providing computational power and connectivity for data analysis and transmission. Its compact size and low power consumption make it ideal for deployment in portable monitoring systems. The MPU-6050 accelerometer module, the system can accurately detect and measure seismic vibrations in multiple axes. </a:t>
            </a:r>
            <a:endParaRPr b="0" lang="en-US" sz="3200" spc="-1" strike="noStrike" baseline="33000">
              <a:solidFill>
                <a:schemeClr val="dk1"/>
              </a:solidFill>
              <a:latin typeface="Calibri"/>
            </a:endParaRPr>
          </a:p>
          <a:p>
            <a:pPr marL="343080" indent="0" algn="just" defTabSz="914400">
              <a:lnSpc>
                <a:spcPct val="100000"/>
              </a:lnSpc>
              <a:spcBef>
                <a:spcPts val="641"/>
              </a:spcBef>
              <a:buNone/>
            </a:pPr>
            <a:r>
              <a:rPr b="0" lang="en-US" sz="3200" spc="-1" strike="noStrike" baseline="33000">
                <a:solidFill>
                  <a:schemeClr val="dk1"/>
                </a:solidFill>
                <a:latin typeface="Calibri"/>
                <a:ea typeface="Noto Sans CJK SC"/>
              </a:rPr>
              <a:t>The 2.4GHz antenna facilitates wireless communication between monitoring nodes, enabling real-time data transmission and remote monitoring capabilities upto an optimum range of </a:t>
            </a:r>
            <a:r>
              <a:rPr b="0" lang="en-US" sz="3200" spc="-1" strike="noStrike" baseline="33000">
                <a:solidFill>
                  <a:schemeClr val="dk1"/>
                </a:solidFill>
                <a:latin typeface="Calibri"/>
              </a:rPr>
              <a:t>approximately 200 acres . </a:t>
            </a:r>
            <a:endParaRPr b="0" lang="en-US" sz="3200" spc="-1" strike="noStrike" baseline="33000">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Times New Roman"/>
              </a:rPr>
              <a:t>Novelty in Proposed System</a:t>
            </a:r>
            <a:endParaRPr b="0" lang="en-US" sz="4400" spc="-1" strike="noStrike">
              <a:solidFill>
                <a:schemeClr val="dk1"/>
              </a:solidFill>
              <a:latin typeface="Calibri"/>
            </a:endParaRPr>
          </a:p>
        </p:txBody>
      </p:sp>
      <p:sp>
        <p:nvSpPr>
          <p:cNvPr id="65" name="PlaceHolder 2"/>
          <p:cNvSpPr>
            <a:spLocks noGrp="1"/>
          </p:cNvSpPr>
          <p:nvPr>
            <p:ph/>
          </p:nvPr>
        </p:nvSpPr>
        <p:spPr>
          <a:xfrm>
            <a:off x="457200" y="1980000"/>
            <a:ext cx="8229240" cy="4525560"/>
          </a:xfrm>
          <a:prstGeom prst="rect">
            <a:avLst/>
          </a:prstGeom>
          <a:noFill/>
          <a:ln w="0">
            <a:noFill/>
          </a:ln>
        </p:spPr>
        <p:txBody>
          <a:bodyPr lIns="91440" rIns="91440" tIns="45720" bIns="45720" anchor="t">
            <a:normAutofit/>
          </a:bodyPr>
          <a:p>
            <a:pPr marL="343080" indent="0" algn="just" defTabSz="914400">
              <a:lnSpc>
                <a:spcPct val="100000"/>
              </a:lnSpc>
              <a:spcBef>
                <a:spcPts val="641"/>
              </a:spcBef>
              <a:buNone/>
            </a:pPr>
            <a:r>
              <a:rPr b="0" lang="en-US" sz="3200" spc="-1" strike="noStrike" baseline="33000">
                <a:solidFill>
                  <a:schemeClr val="dk1"/>
                </a:solidFill>
                <a:latin typeface="Calibri"/>
              </a:rPr>
              <a:t>The proposed system introduces advancements in seismic monitoring by integrating deep learning techniques with portable sensors. This innovative approach enables real-time analysis of seismic activity with high accuracy and efficiency, empowering rapid detection and prediction of events. Additionally, the system's portability as the system uses a raspberry pi 5, and adaptability make it uniquely suited for on-the-go monitoring, enhancing situational awareness and enabling proactive risk mitigation efforts, particularly in disaster management scenarios.</a:t>
            </a:r>
            <a:endParaRPr b="0" lang="en-US" sz="3200" spc="-1" strike="noStrike" baseline="33000">
              <a:solidFill>
                <a:schemeClr val="dk1"/>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178</TotalTime>
  <Application>LibreOffice/7.6.3.2$Linux_X86_64 LibreOffice_project/60$Build-2</Application>
  <AppVersion>15.0000</AppVersion>
  <Words>67</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2020-11-08T09:25:08Z</dcterms:created>
  <dc:creator>Dell</dc:creator>
  <dc:description/>
  <dc:language>en-IN</dc:language>
  <cp:lastModifiedBy/>
  <dcterms:modified xsi:type="dcterms:W3CDTF">2024-02-12T14:00:16Z</dcterms:modified>
  <cp:revision>21</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a4f4dfc9fbaa4db8b6d1451ccd96797e</vt:lpwstr>
  </property>
  <property fmtid="{D5CDD505-2E9C-101B-9397-08002B2CF9AE}" pid="3" name="Notes">
    <vt:i4>1</vt:i4>
  </property>
  <property fmtid="{D5CDD505-2E9C-101B-9397-08002B2CF9AE}" pid="4" name="PresentationFormat">
    <vt:lpwstr>On-screen Show (4:3)</vt:lpwstr>
  </property>
  <property fmtid="{D5CDD505-2E9C-101B-9397-08002B2CF9AE}" pid="5" name="Slides">
    <vt:i4>12</vt:i4>
  </property>
</Properties>
</file>