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AB0E26F7-9BF9-4897-A3AE-04F9A0A49F3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990720" y="766800"/>
            <a:ext cx="5114160" cy="3834720"/>
          </a:xfrm>
          <a:prstGeom prst="rect">
            <a:avLst/>
          </a:prstGeom>
          <a:ln w="0">
            <a:noFill/>
          </a:ln>
        </p:spPr>
      </p:sp>
      <p:sp>
        <p:nvSpPr>
          <p:cNvPr id="82" name="PlaceHolder 2"/>
          <p:cNvSpPr>
            <a:spLocks noGrp="1"/>
          </p:cNvSpPr>
          <p:nvPr>
            <p:ph type="body"/>
          </p:nvPr>
        </p:nvSpPr>
        <p:spPr>
          <a:xfrm>
            <a:off x="709560" y="4862520"/>
            <a:ext cx="5676120" cy="4601520"/>
          </a:xfrm>
          <a:prstGeom prst="rect">
            <a:avLst/>
          </a:prstGeom>
          <a:noFill/>
          <a:ln w="9360">
            <a:noFill/>
          </a:ln>
        </p:spPr>
        <p:txBody>
          <a:bodyPr numCol="1" spcCol="0" anchor="t">
            <a:noAutofit/>
          </a:bodyPr>
          <a:p>
            <a:endParaRPr b="0" lang="en-US" sz="2000" spc="-1" strike="noStrike">
              <a:latin typeface="Arial"/>
            </a:endParaRPr>
          </a:p>
        </p:txBody>
      </p:sp>
      <p:sp>
        <p:nvSpPr>
          <p:cNvPr id="83" name="PlaceHolder 3"/>
          <p:cNvSpPr>
            <a:spLocks noGrp="1"/>
          </p:cNvSpPr>
          <p:nvPr>
            <p:ph type="sldNum" idx="7"/>
          </p:nvPr>
        </p:nvSpPr>
        <p:spPr>
          <a:xfrm>
            <a:off x="4021200" y="9720360"/>
            <a:ext cx="3072600" cy="508680"/>
          </a:xfrm>
          <a:prstGeom prst="rect">
            <a:avLst/>
          </a:prstGeom>
          <a:noFill/>
          <a:ln w="9360">
            <a:noFill/>
          </a:ln>
        </p:spPr>
        <p:txBody>
          <a:bodyPr numCol="1" spcCol="0" anchor="b">
            <a:noAutofit/>
          </a:bodyPr>
          <a:lstStyle>
            <a:lvl1pPr algn="r">
              <a:lnSpc>
                <a:spcPct val="100000"/>
              </a:lnSpc>
              <a:buNone/>
              <a:tabLst>
                <a:tab algn="l" pos="0"/>
              </a:tabLst>
              <a:defRPr b="0" lang="en-US" sz="1100" spc="-1" strike="noStrike">
                <a:solidFill>
                  <a:srgbClr val="000000"/>
                </a:solidFill>
                <a:latin typeface="Times New Roman"/>
              </a:defRPr>
            </a:lvl1pPr>
          </a:lstStyle>
          <a:p>
            <a:pPr algn="r">
              <a:lnSpc>
                <a:spcPct val="100000"/>
              </a:lnSpc>
              <a:buNone/>
              <a:tabLst>
                <a:tab algn="l" pos="0"/>
              </a:tabLst>
            </a:pPr>
            <a:fld id="{9AD47DBE-EE2F-4F3C-822C-EA75A108F536}" type="slidenum">
              <a:rPr b="0" lang="en-US" sz="1100" spc="-1" strike="noStrike">
                <a:solidFill>
                  <a:srgbClr val="000000"/>
                </a:solidFill>
                <a:latin typeface="Times New Roman"/>
              </a:rPr>
              <a:t>&lt;number&gt;</a:t>
            </a:fld>
            <a:endParaRPr b="0" lang="en-US" sz="11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F90E878-4414-4D78-B444-9DB4DC29973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604520"/>
            <a:ext cx="11880" cy="18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57200" y="1607040"/>
            <a:ext cx="11880" cy="1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F1DF9FA-2AC6-4119-AE16-E6ED40CA190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6368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57200" y="160704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63680" y="160704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61554B2-9214-4418-96F4-EFEA5CCA1C3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457200" y="160452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61520" y="160452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465480" y="160452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457200" y="160704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61520" y="160704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465480" y="1607040"/>
            <a:ext cx="3600" cy="1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463E08E-D071-4BC2-95F4-53536357401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457200" y="-2267640"/>
            <a:ext cx="1188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1DB45A-BEC2-4A58-A81E-D275456CF5C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11880" cy="3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B0B75A8-F12A-4E3D-9BF7-976BB6A50AF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57200" y="1604520"/>
            <a:ext cx="5760" cy="396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63680" y="1604520"/>
            <a:ext cx="5760" cy="3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C1F2FCF-4439-4057-BC3F-E6254D91096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703616D-F9CF-4D4A-A21B-F39A47E4C48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5640" cy="5281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E9501B7-26FF-4361-8239-69CC3ABA54E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3680" y="1604520"/>
            <a:ext cx="5760" cy="396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57200" y="160704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352CDE-3879-4100-803A-540FA95C30E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604520"/>
            <a:ext cx="5760" cy="39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368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63680" y="160704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E57654-8444-40C7-9474-2CD4AD1B8CA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63680" y="1604520"/>
            <a:ext cx="5760" cy="180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57200" y="1607040"/>
            <a:ext cx="11880" cy="1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5B40AC3-0EF4-4795-B469-858E1E49638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5640" cy="1139040"/>
          </a:xfrm>
          <a:prstGeom prst="rect">
            <a:avLst/>
          </a:prstGeom>
          <a:noFill/>
          <a:ln w="0">
            <a:noFill/>
          </a:ln>
        </p:spPr>
        <p:txBody>
          <a:bodyPr lIns="0" rIns="0" tIns="0" bIns="0" anchor="ctr">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1" name="PlaceHolder 2"/>
          <p:cNvSpPr>
            <a:spLocks noGrp="1"/>
          </p:cNvSpPr>
          <p:nvPr>
            <p:ph type="body"/>
          </p:nvPr>
        </p:nvSpPr>
        <p:spPr>
          <a:xfrm>
            <a:off x="457200" y="1604520"/>
            <a:ext cx="11880" cy="3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a:t>
            </a:r>
            <a:r>
              <a:rPr b="0" lang="en-US" sz="1800" spc="-1" strike="noStrike">
                <a:latin typeface="Arial"/>
              </a:rPr>
              <a:t>Level</a:t>
            </a:r>
            <a:endParaRPr b="0" lang="en-US" sz="1800" spc="-1" strike="noStrike">
              <a:latin typeface="Arial"/>
            </a:endParaRPr>
          </a:p>
        </p:txBody>
      </p:sp>
      <p:sp>
        <p:nvSpPr>
          <p:cNvPr id="2" name="PlaceHolder 3"/>
          <p:cNvSpPr>
            <a:spLocks noGrp="1"/>
          </p:cNvSpPr>
          <p:nvPr>
            <p:ph type="body"/>
          </p:nvPr>
        </p:nvSpPr>
        <p:spPr>
          <a:xfrm>
            <a:off x="470520" y="1604520"/>
            <a:ext cx="11880" cy="3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 name="PlaceHolder 4"/>
          <p:cNvSpPr>
            <a:spLocks noGrp="1"/>
          </p:cNvSpPr>
          <p:nvPr>
            <p:ph type="body"/>
          </p:nvPr>
        </p:nvSpPr>
        <p:spPr>
          <a:xfrm>
            <a:off x="457200" y="1609560"/>
            <a:ext cx="25200" cy="3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5"/>
          <p:cNvSpPr>
            <a:spLocks noGrp="1"/>
          </p:cNvSpPr>
          <p:nvPr>
            <p:ph type="ftr" idx="1"/>
          </p:nvPr>
        </p:nvSpPr>
        <p:spPr>
          <a:xfrm>
            <a:off x="3124080" y="6356520"/>
            <a:ext cx="2891520" cy="361080"/>
          </a:xfrm>
          <a:prstGeom prst="rect">
            <a:avLst/>
          </a:prstGeom>
          <a:noFill/>
          <a:ln w="0">
            <a:noFill/>
          </a:ln>
        </p:spPr>
        <p:txBody>
          <a:bodyPr anchor="ctr">
            <a:noAutofit/>
          </a:bodyPr>
          <a:lstStyle>
            <a:lvl1pPr algn="ctr">
              <a:lnSpc>
                <a:spcPct val="100000"/>
              </a:lnSpc>
              <a:buNone/>
              <a:tabLst>
                <a:tab algn="l" pos="0"/>
              </a:tabLst>
              <a:defRPr b="0" lang="en-IN" sz="1400" spc="-1" strike="noStrike">
                <a:solidFill>
                  <a:srgbClr val="000000"/>
                </a:solidFill>
                <a:latin typeface="Times New Roman"/>
              </a:defRPr>
            </a:lvl1pPr>
          </a:lstStyle>
          <a:p>
            <a:pPr algn="ctr">
              <a:lnSpc>
                <a:spcPct val="100000"/>
              </a:lnSpc>
              <a:buNone/>
              <a:tabLst>
                <a:tab algn="l" pos="0"/>
              </a:tabLst>
            </a:pPr>
            <a:r>
              <a:rPr b="0" lang="en-IN" sz="1400" spc="-1" strike="noStrike">
                <a:solidFill>
                  <a:srgbClr val="000000"/>
                </a:solidFill>
                <a:latin typeface="Times New Roman"/>
              </a:rPr>
              <a:t>&lt;footer&gt;</a:t>
            </a:r>
            <a:endParaRPr b="0" lang="en-US" sz="1400" spc="-1" strike="noStrike">
              <a:latin typeface="Times New Roman"/>
            </a:endParaRPr>
          </a:p>
        </p:txBody>
      </p:sp>
      <p:sp>
        <p:nvSpPr>
          <p:cNvPr id="5" name="PlaceHolder 6"/>
          <p:cNvSpPr>
            <a:spLocks noGrp="1"/>
          </p:cNvSpPr>
          <p:nvPr>
            <p:ph type="sldNum" idx="2"/>
          </p:nvPr>
        </p:nvSpPr>
        <p:spPr>
          <a:xfrm>
            <a:off x="6553080" y="6356520"/>
            <a:ext cx="2129760" cy="3610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b8b8b"/>
                </a:solidFill>
                <a:latin typeface="Calibri"/>
              </a:defRPr>
            </a:lvl1pPr>
          </a:lstStyle>
          <a:p>
            <a:pPr algn="r">
              <a:lnSpc>
                <a:spcPct val="100000"/>
              </a:lnSpc>
              <a:buNone/>
              <a:tabLst>
                <a:tab algn="l" pos="0"/>
              </a:tabLst>
            </a:pPr>
            <a:fld id="{F364FBF4-2CC9-4538-BA4C-236F44A64335}" type="slidenum">
              <a:rPr b="0" lang="en-US" sz="1200" spc="-1" strike="noStrike">
                <a:solidFill>
                  <a:srgbClr val="8b8b8b"/>
                </a:solidFill>
                <a:latin typeface="Calibri"/>
              </a:rPr>
              <a:t>&lt;number&gt;</a:t>
            </a:fld>
            <a:endParaRPr b="0" lang="en-US" sz="1200" spc="-1" strike="noStrike">
              <a:latin typeface="Times New Roman"/>
            </a:endParaRPr>
          </a:p>
        </p:txBody>
      </p:sp>
      <p:sp>
        <p:nvSpPr>
          <p:cNvPr id="6" name="PlaceHolder 7"/>
          <p:cNvSpPr>
            <a:spLocks noGrp="1"/>
          </p:cNvSpPr>
          <p:nvPr>
            <p:ph type="dt" idx="3"/>
          </p:nvPr>
        </p:nvSpPr>
        <p:spPr>
          <a:xfrm>
            <a:off x="457200" y="6356520"/>
            <a:ext cx="2129760" cy="3610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file:///home/ritvik/Downloads/sensors-23-02120-v2.pdf" TargetMode="External"/><Relationship Id="rId2" Type="http://schemas.openxmlformats.org/officeDocument/2006/relationships/hyperlink" Target="https://www.researchgate.net/profile/Mohd-Anul-Haq/publication/364196632_Deep_Learning_and_SVM-Based_Approach_for_Indian_Licence_Plate_Character_Recognition/links/633e8293ff870c55ce050032/Deep-Learning-and-SVM-Based-Approach-for-Indian-Licence-Plate-Character-Recognition.pdf" TargetMode="External"/><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5640" cy="4521960"/>
          </a:xfrm>
          <a:prstGeom prst="rect">
            <a:avLst/>
          </a:prstGeom>
          <a:noFill/>
          <a:ln w="0">
            <a:noFill/>
          </a:ln>
        </p:spPr>
        <p:txBody>
          <a:bodyPr anchor="t">
            <a:normAutofit/>
          </a:bodyPr>
          <a:p>
            <a:pPr>
              <a:lnSpc>
                <a:spcPct val="100000"/>
              </a:lnSpc>
              <a:spcBef>
                <a:spcPts val="64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Times New Roman"/>
              </a:rPr>
              <a:t>Department of ECE</a:t>
            </a:r>
            <a:endParaRPr b="0" lang="en-US" sz="3200" spc="-1" strike="noStrike">
              <a:latin typeface="Arial"/>
            </a:endParaRPr>
          </a:p>
          <a:p>
            <a:pPr algn="ctr">
              <a:lnSpc>
                <a:spcPct val="100000"/>
              </a:lnSpc>
              <a:spcBef>
                <a:spcPts val="641"/>
              </a:spcBef>
              <a:buNone/>
              <a:tabLst>
                <a:tab algn="l" pos="0"/>
              </a:tabLst>
            </a:pPr>
            <a:r>
              <a:rPr b="0" lang="en-US" sz="3200" spc="-1" strike="noStrike">
                <a:solidFill>
                  <a:srgbClr val="000000"/>
                </a:solidFill>
                <a:latin typeface="Times New Roman"/>
              </a:rPr>
              <a:t>     </a:t>
            </a:r>
            <a:r>
              <a:rPr b="0" lang="en-US" sz="2800" spc="-1" strike="noStrike">
                <a:solidFill>
                  <a:srgbClr val="000000"/>
                </a:solidFill>
                <a:latin typeface="Times New Roman"/>
              </a:rPr>
              <a:t>EC19603 – Problem Solving using AI and ML Techniques</a:t>
            </a:r>
            <a:endParaRPr b="0" lang="en-US" sz="2800" spc="-1" strike="noStrike">
              <a:latin typeface="Arial"/>
            </a:endParaRPr>
          </a:p>
          <a:p>
            <a:pPr algn="ctr">
              <a:lnSpc>
                <a:spcPct val="100000"/>
              </a:lnSpc>
              <a:spcBef>
                <a:spcPts val="641"/>
              </a:spcBef>
              <a:buNone/>
              <a:tabLst>
                <a:tab algn="l" pos="0"/>
              </a:tabLst>
            </a:pPr>
            <a:r>
              <a:rPr b="0" lang="en-US" sz="2800" spc="-1" strike="noStrike">
                <a:solidFill>
                  <a:srgbClr val="000000"/>
                </a:solidFill>
                <a:latin typeface="Times New Roman"/>
              </a:rPr>
              <a:t>(Mini Project) </a:t>
            </a:r>
            <a:r>
              <a:rPr b="0" lang="en-US" sz="3200" spc="-1" strike="noStrike">
                <a:solidFill>
                  <a:srgbClr val="000000"/>
                </a:solidFill>
                <a:latin typeface="Times New Roman"/>
              </a:rPr>
              <a:t> </a:t>
            </a:r>
            <a:endParaRPr b="0" lang="en-US" sz="3200" spc="-1" strike="noStrike">
              <a:latin typeface="Arial"/>
            </a:endParaRPr>
          </a:p>
          <a:p>
            <a:pPr algn="ctr">
              <a:lnSpc>
                <a:spcPct val="100000"/>
              </a:lnSpc>
              <a:spcBef>
                <a:spcPts val="641"/>
              </a:spcBef>
              <a:buNone/>
              <a:tabLst>
                <a:tab algn="l" pos="0"/>
              </a:tabLst>
            </a:pPr>
            <a:r>
              <a:rPr b="0" lang="en-US" sz="2600" spc="-1" strike="noStrike">
                <a:solidFill>
                  <a:srgbClr val="000000"/>
                </a:solidFill>
                <a:latin typeface="Times New Roman"/>
              </a:rPr>
              <a:t>2023-24- Even</a:t>
            </a:r>
            <a:endParaRPr b="0" lang="en-US" sz="2600" spc="-1" strike="noStrike">
              <a:latin typeface="Arial"/>
            </a:endParaRPr>
          </a:p>
          <a:p>
            <a:pPr algn="ctr">
              <a:lnSpc>
                <a:spcPct val="100000"/>
              </a:lnSpc>
              <a:spcBef>
                <a:spcPts val="641"/>
              </a:spcBef>
              <a:buNone/>
              <a:tabLst>
                <a:tab algn="l" pos="0"/>
              </a:tabLst>
            </a:pPr>
            <a:r>
              <a:rPr b="0" lang="en-US" sz="2600" spc="-1" strike="noStrike">
                <a:solidFill>
                  <a:srgbClr val="000000"/>
                </a:solidFill>
                <a:latin typeface="Times New Roman"/>
              </a:rPr>
              <a:t>III Year ECE C section </a:t>
            </a:r>
            <a:endParaRPr b="0" lang="en-US" sz="2600" spc="-1" strike="noStrike">
              <a:latin typeface="Arial"/>
            </a:endParaRPr>
          </a:p>
          <a:p>
            <a:pPr algn="ctr">
              <a:lnSpc>
                <a:spcPct val="100000"/>
              </a:lnSpc>
              <a:spcBef>
                <a:spcPts val="641"/>
              </a:spcBef>
              <a:buNone/>
              <a:tabLst>
                <a:tab algn="l" pos="0"/>
              </a:tabLst>
            </a:pP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Zeroth Review – 14.02.2024</a:t>
            </a:r>
            <a:endParaRPr b="0" lang="en-US" sz="3200" spc="-1" strike="noStrike">
              <a:latin typeface="Arial"/>
            </a:endParaRPr>
          </a:p>
        </p:txBody>
      </p:sp>
      <p:pic>
        <p:nvPicPr>
          <p:cNvPr id="50" name="Picture 4" descr="Home | Rajalakshmi Engineering College (REC)"/>
          <p:cNvPicPr/>
          <p:nvPr/>
        </p:nvPicPr>
        <p:blipFill>
          <a:blip r:embed="rId1"/>
          <a:stretch/>
        </p:blipFill>
        <p:spPr>
          <a:xfrm>
            <a:off x="152280" y="228600"/>
            <a:ext cx="3577320" cy="1152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buNone/>
            </a:pPr>
            <a:r>
              <a:rPr b="0" lang="en-US" sz="3200" spc="-1" strike="noStrike">
                <a:latin typeface="Arial"/>
              </a:rPr>
              <a:t>	</a:t>
            </a:r>
            <a:r>
              <a:rPr b="0" lang="en-US" sz="3200" spc="-1" strike="noStrike">
                <a:latin typeface="Arial"/>
              </a:rPr>
              <a:t>	</a:t>
            </a:r>
            <a:r>
              <a:rPr b="0" lang="en-US" sz="4000" spc="-1" strike="noStrike">
                <a:latin typeface="Arial"/>
              </a:rPr>
              <a:t>Block </a:t>
            </a:r>
            <a:r>
              <a:rPr b="0" lang="en-US" sz="4000" spc="-1" strike="noStrike">
                <a:latin typeface="Arial"/>
              </a:rPr>
              <a:t>Diagra</a:t>
            </a:r>
            <a:r>
              <a:rPr b="0" lang="en-US" sz="4000" spc="-1" strike="noStrike">
                <a:latin typeface="Arial"/>
              </a:rPr>
              <a:t>m</a:t>
            </a:r>
            <a:endParaRPr b="0" lang="en-US" sz="4000" spc="-1" strike="noStrike">
              <a:latin typeface="Arial"/>
            </a:endParaRPr>
          </a:p>
        </p:txBody>
      </p:sp>
      <p:sp>
        <p:nvSpPr>
          <p:cNvPr id="72" name="Rectangle 26"/>
          <p:cNvSpPr/>
          <p:nvPr/>
        </p:nvSpPr>
        <p:spPr>
          <a:xfrm>
            <a:off x="609480" y="288000"/>
            <a:ext cx="9140040" cy="453240"/>
          </a:xfrm>
          <a:prstGeom prst="rect">
            <a:avLst/>
          </a:prstGeom>
          <a:noFill/>
          <a:ln w="0">
            <a:noFill/>
          </a:ln>
        </p:spPr>
        <p:style>
          <a:lnRef idx="0"/>
          <a:fillRef idx="0"/>
          <a:effectRef idx="0"/>
          <a:fontRef idx="minor"/>
        </p:style>
      </p:sp>
      <p:sp>
        <p:nvSpPr>
          <p:cNvPr id="73" name="Rectangle 64"/>
          <p:cNvSpPr/>
          <p:nvPr/>
        </p:nvSpPr>
        <p:spPr>
          <a:xfrm>
            <a:off x="152280" y="152280"/>
            <a:ext cx="9140040" cy="453240"/>
          </a:xfrm>
          <a:prstGeom prst="rect">
            <a:avLst/>
          </a:prstGeom>
          <a:noFill/>
          <a:ln w="0">
            <a:noFill/>
          </a:ln>
        </p:spPr>
        <p:style>
          <a:lnRef idx="0"/>
          <a:fillRef idx="0"/>
          <a:effectRef idx="0"/>
          <a:fontRef idx="minor"/>
        </p:style>
      </p:sp>
      <p:sp>
        <p:nvSpPr>
          <p:cNvPr id="74" name="Rectangle 102"/>
          <p:cNvSpPr/>
          <p:nvPr/>
        </p:nvSpPr>
        <p:spPr>
          <a:xfrm>
            <a:off x="762120" y="1139040"/>
            <a:ext cx="10672200" cy="579600"/>
          </a:xfrm>
          <a:prstGeom prst="rect">
            <a:avLst/>
          </a:prstGeom>
          <a:noFill/>
          <a:ln w="0">
            <a:noFill/>
          </a:ln>
        </p:spPr>
        <p:style>
          <a:lnRef idx="0"/>
          <a:fillRef idx="0"/>
          <a:effectRef idx="0"/>
          <a:fontRef idx="minor"/>
        </p:style>
      </p:sp>
      <p:pic>
        <p:nvPicPr>
          <p:cNvPr id="75" name="" descr=""/>
          <p:cNvPicPr/>
          <p:nvPr/>
        </p:nvPicPr>
        <p:blipFill>
          <a:blip r:embed="rId1"/>
          <a:stretch/>
        </p:blipFill>
        <p:spPr>
          <a:xfrm>
            <a:off x="180000" y="1913040"/>
            <a:ext cx="8963280" cy="4944600"/>
          </a:xfrm>
          <a:prstGeom prst="rect">
            <a:avLst/>
          </a:prstGeom>
          <a:ln w="0">
            <a:noFill/>
          </a:ln>
        </p:spPr>
      </p:pic>
      <p:pic>
        <p:nvPicPr>
          <p:cNvPr id="76" name="" descr=""/>
          <p:cNvPicPr/>
          <p:nvPr/>
        </p:nvPicPr>
        <p:blipFill>
          <a:blip r:embed="rId2"/>
          <a:stretch/>
        </p:blipFill>
        <p:spPr>
          <a:xfrm>
            <a:off x="222480" y="720000"/>
            <a:ext cx="2117160" cy="1685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5640" cy="1139040"/>
          </a:xfrm>
          <a:prstGeom prst="rect">
            <a:avLst/>
          </a:prstGeom>
          <a:noFill/>
          <a:ln w="0">
            <a:noFill/>
          </a:ln>
        </p:spPr>
        <p:txBody>
          <a:bodyPr anchor="ctr">
            <a:normAutofit/>
          </a:bodyPr>
          <a:p>
            <a:pPr algn="ctr">
              <a:lnSpc>
                <a:spcPct val="100000"/>
              </a:lnSpc>
              <a:buNone/>
              <a:tabLst>
                <a:tab algn="l" pos="0"/>
              </a:tabLst>
            </a:pPr>
            <a:r>
              <a:rPr b="0" lang="en-US" sz="4400" spc="-1" strike="noStrike">
                <a:solidFill>
                  <a:srgbClr val="000000"/>
                </a:solidFill>
                <a:latin typeface="Times New Roman"/>
              </a:rPr>
              <a:t>Hardware/Software Requirements </a:t>
            </a:r>
            <a:endParaRPr b="0" lang="en-US" sz="4400" spc="-1" strike="noStrike">
              <a:latin typeface="Arial"/>
            </a:endParaRPr>
          </a:p>
        </p:txBody>
      </p:sp>
      <p:sp>
        <p:nvSpPr>
          <p:cNvPr id="78" name="PlaceHolder 2"/>
          <p:cNvSpPr>
            <a:spLocks noGrp="1"/>
          </p:cNvSpPr>
          <p:nvPr>
            <p:ph/>
          </p:nvPr>
        </p:nvSpPr>
        <p:spPr>
          <a:xfrm>
            <a:off x="360000" y="1372320"/>
            <a:ext cx="8225640" cy="5284080"/>
          </a:xfrm>
          <a:prstGeom prst="rect">
            <a:avLst/>
          </a:prstGeom>
          <a:noFill/>
          <a:ln w="0">
            <a:noFill/>
          </a:ln>
        </p:spPr>
        <p:txBody>
          <a:bodyPr anchor="t">
            <a:normAutofit/>
          </a:bodyPr>
          <a:p>
            <a:pPr>
              <a:lnSpc>
                <a:spcPct val="100000"/>
              </a:lnSpc>
              <a:spcBef>
                <a:spcPts val="760"/>
              </a:spcBef>
              <a:buNone/>
              <a:tabLst>
                <a:tab algn="l" pos="0"/>
              </a:tabLst>
            </a:pPr>
            <a:r>
              <a:rPr b="1" lang="en-IN" sz="3800" spc="-1" strike="noStrike">
                <a:solidFill>
                  <a:srgbClr val="000000"/>
                </a:solidFill>
                <a:latin typeface="Times New Roman"/>
              </a:rPr>
              <a:t> </a:t>
            </a:r>
            <a:r>
              <a:rPr b="1" lang="en-IN" sz="3600" spc="-1" strike="noStrike" baseline="-8000">
                <a:solidFill>
                  <a:srgbClr val="000000"/>
                </a:solidFill>
                <a:latin typeface="Times New Roman"/>
              </a:rPr>
              <a:t>Hardware Requirement</a:t>
            </a:r>
            <a:endParaRPr b="0" lang="en-US" sz="3600" spc="-1" strike="noStrike">
              <a:latin typeface="Arial"/>
            </a:endParaRPr>
          </a:p>
          <a:p>
            <a:pPr>
              <a:lnSpc>
                <a:spcPct val="100000"/>
              </a:lnSpc>
              <a:spcBef>
                <a:spcPts val="760"/>
              </a:spcBef>
              <a:buNone/>
              <a:tabLst>
                <a:tab algn="l" pos="0"/>
              </a:tabLst>
            </a:pPr>
            <a:endParaRPr b="0" lang="en-US" sz="12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Raspberry pi 5</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Camera</a:t>
            </a:r>
            <a:endParaRPr b="0" lang="en-US" sz="3800" spc="-1" strike="noStrike">
              <a:latin typeface="Arial"/>
            </a:endParaRPr>
          </a:p>
          <a:p>
            <a:pPr>
              <a:lnSpc>
                <a:spcPct val="100000"/>
              </a:lnSpc>
              <a:spcBef>
                <a:spcPts val="760"/>
              </a:spcBef>
              <a:buNone/>
              <a:tabLst>
                <a:tab algn="l" pos="0"/>
              </a:tabLst>
            </a:pPr>
            <a:r>
              <a:rPr b="1" lang="en-IN" sz="3800" spc="-1" strike="noStrike" baseline="-8000">
                <a:solidFill>
                  <a:srgbClr val="000000"/>
                </a:solidFill>
                <a:latin typeface="Times New Roman"/>
              </a:rPr>
              <a:t>Software Requirement</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Pytorch (with pytorch and django)</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SQL server</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Nodejs with reactJs</a:t>
            </a:r>
            <a:endParaRPr b="0" lang="en-US" sz="3800" spc="-1" strike="noStrike">
              <a:latin typeface="Arial"/>
            </a:endParaRPr>
          </a:p>
          <a:p>
            <a:pPr>
              <a:lnSpc>
                <a:spcPct val="100000"/>
              </a:lnSpc>
              <a:spcBef>
                <a:spcPts val="760"/>
              </a:spcBef>
              <a:buNone/>
              <a:tabLst>
                <a:tab algn="l" pos="0"/>
              </a:tabLst>
            </a:pP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Times New Roman"/>
              </a:rPr>
              <a:t>References</a:t>
            </a:r>
            <a:endParaRPr b="0" lang="en-US" sz="4400" spc="-1" strike="noStrike">
              <a:latin typeface="Arial"/>
            </a:endParaRPr>
          </a:p>
        </p:txBody>
      </p:sp>
      <p:sp>
        <p:nvSpPr>
          <p:cNvPr id="80" name="PlaceHolder 2"/>
          <p:cNvSpPr>
            <a:spLocks noGrp="1"/>
          </p:cNvSpPr>
          <p:nvPr>
            <p:ph/>
          </p:nvPr>
        </p:nvSpPr>
        <p:spPr>
          <a:xfrm>
            <a:off x="457200" y="1600200"/>
            <a:ext cx="8225640" cy="4521960"/>
          </a:xfrm>
          <a:prstGeom prst="rect">
            <a:avLst/>
          </a:prstGeom>
          <a:noFill/>
          <a:ln w="0">
            <a:noFill/>
          </a:ln>
        </p:spPr>
        <p:txBody>
          <a:bodyPr anchor="t">
            <a:noAutofit/>
          </a:bodyPr>
          <a:p>
            <a:pPr marL="343080">
              <a:lnSpc>
                <a:spcPct val="100000"/>
              </a:lnSpc>
              <a:spcBef>
                <a:spcPts val="641"/>
              </a:spcBef>
              <a:buNone/>
              <a:tabLst>
                <a:tab algn="l" pos="0"/>
              </a:tabLst>
            </a:pPr>
            <a:endParaRPr b="0" lang="en-US" sz="3200" spc="-1" strike="noStrike">
              <a:latin typeface="Arial"/>
            </a:endParaRPr>
          </a:p>
          <a:p>
            <a:pPr marL="343080" indent="-343080">
              <a:lnSpc>
                <a:spcPct val="100000"/>
              </a:lnSpc>
              <a:spcBef>
                <a:spcPts val="641"/>
              </a:spcBef>
              <a:buClr>
                <a:srgbClr val="000000"/>
              </a:buClr>
              <a:buFont typeface="Arial"/>
              <a:buChar char="•"/>
              <a:tabLst>
                <a:tab algn="l" pos="0"/>
              </a:tabLst>
            </a:pPr>
            <a:r>
              <a:rPr b="0" lang="en-US" sz="2100" spc="-1" strike="noStrike" u="sng">
                <a:solidFill>
                  <a:srgbClr val="0000ff"/>
                </a:solidFill>
                <a:uFillTx/>
                <a:latin typeface="Calibri"/>
                <a:hlinkClick r:id="rId1"/>
              </a:rPr>
              <a:t>https://www.mdpi.com/2076-3417/13/14/8121</a:t>
            </a:r>
            <a:endParaRPr b="0" lang="en-US" sz="2100" spc="-1" strike="noStrike">
              <a:latin typeface="Arial"/>
            </a:endParaRPr>
          </a:p>
          <a:p>
            <a:pPr marL="343080" indent="-343080">
              <a:lnSpc>
                <a:spcPct val="100000"/>
              </a:lnSpc>
              <a:spcBef>
                <a:spcPts val="641"/>
              </a:spcBef>
              <a:buClr>
                <a:srgbClr val="000000"/>
              </a:buClr>
              <a:buFont typeface="Arial"/>
              <a:buChar char="•"/>
              <a:tabLst>
                <a:tab algn="l" pos="0"/>
              </a:tabLst>
            </a:pPr>
            <a:r>
              <a:rPr b="0" lang="en-US" sz="2100" spc="-1" strike="noStrike">
                <a:solidFill>
                  <a:srgbClr val="000000"/>
                </a:solidFill>
                <a:latin typeface="Calibri"/>
              </a:rPr>
              <a:t>https://ieeexplore.ieee.org/abstract/document/8481708</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27200" cy="2739240"/>
          </a:xfrm>
          <a:prstGeom prst="rect">
            <a:avLst/>
          </a:prstGeom>
          <a:noFill/>
          <a:ln w="0">
            <a:noFill/>
          </a:ln>
        </p:spPr>
        <p:txBody>
          <a:bodyPr anchor="ctr">
            <a:noAutofit/>
          </a:bodyPr>
          <a:p>
            <a:pPr algn="ctr">
              <a:lnSpc>
                <a:spcPct val="100000"/>
              </a:lnSpc>
              <a:buNone/>
              <a:tabLst>
                <a:tab algn="l" pos="0"/>
              </a:tabLst>
            </a:pPr>
            <a:r>
              <a:rPr b="1" lang="en-IN" sz="2400" spc="-1" strike="noStrike">
                <a:solidFill>
                  <a:srgbClr val="002060"/>
                </a:solidFill>
                <a:latin typeface="Times New Roman"/>
              </a:rPr>
              <a:t>Integrated Surveillance System Using Machine Vison</a:t>
            </a:r>
            <a:br>
              <a:rPr sz="2400"/>
            </a:br>
            <a:br>
              <a:rPr sz="2400"/>
            </a:br>
            <a:endParaRPr b="0" lang="en-US" sz="2400" spc="-1" strike="noStrike">
              <a:latin typeface="Arial"/>
            </a:endParaRPr>
          </a:p>
        </p:txBody>
      </p:sp>
      <p:sp>
        <p:nvSpPr>
          <p:cNvPr id="52" name="PlaceHolder 2"/>
          <p:cNvSpPr>
            <a:spLocks noGrp="1"/>
          </p:cNvSpPr>
          <p:nvPr>
            <p:ph/>
          </p:nvPr>
        </p:nvSpPr>
        <p:spPr>
          <a:xfrm>
            <a:off x="357120" y="3857760"/>
            <a:ext cx="5039640" cy="2608920"/>
          </a:xfrm>
          <a:prstGeom prst="rect">
            <a:avLst/>
          </a:prstGeom>
          <a:noFill/>
          <a:ln w="0">
            <a:noFill/>
          </a:ln>
        </p:spPr>
        <p:txBody>
          <a:bodyPr anchor="t">
            <a:normAutofit/>
          </a:bodyPr>
          <a:p>
            <a:pPr>
              <a:lnSpc>
                <a:spcPct val="100000"/>
              </a:lnSpc>
              <a:spcBef>
                <a:spcPts val="400"/>
              </a:spcBef>
              <a:buNone/>
              <a:tabLst>
                <a:tab algn="l" pos="0"/>
              </a:tabLst>
            </a:pPr>
            <a:r>
              <a:rPr b="1" lang="en-US" sz="2000" spc="-1" strike="noStrike">
                <a:solidFill>
                  <a:srgbClr val="000000"/>
                </a:solidFill>
                <a:latin typeface="Times New Roman"/>
              </a:rPr>
              <a:t>Batch Members :</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Ritvik Prasad M</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210801159</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Nityasri Kumar P N</a:t>
            </a:r>
            <a:r>
              <a:rPr b="1" lang="en-US" sz="2000" spc="-1" strike="noStrike">
                <a:solidFill>
                  <a:srgbClr val="000000"/>
                </a:solidFill>
                <a:latin typeface="Times New Roman"/>
              </a:rPr>
              <a:t>	</a:t>
            </a:r>
            <a:r>
              <a:rPr b="1" lang="en-US" sz="2000" spc="-1" strike="noStrike">
                <a:solidFill>
                  <a:srgbClr val="000000"/>
                </a:solidFill>
                <a:latin typeface="Times New Roman"/>
              </a:rPr>
              <a:t>210801127</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Tharun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210801701</a:t>
            </a:r>
            <a:endParaRPr b="0" lang="en-US" sz="2000" spc="-1" strike="noStrike">
              <a:latin typeface="Arial"/>
            </a:endParaRPr>
          </a:p>
          <a:p>
            <a:pPr>
              <a:lnSpc>
                <a:spcPct val="100000"/>
              </a:lnSpc>
              <a:spcBef>
                <a:spcPts val="360"/>
              </a:spcBef>
              <a:buNone/>
              <a:tabLst>
                <a:tab algn="l" pos="0"/>
              </a:tabLst>
            </a:pPr>
            <a:endParaRPr b="0" lang="en-US" sz="1800" spc="-1" strike="noStrike">
              <a:latin typeface="Arial"/>
            </a:endParaRPr>
          </a:p>
        </p:txBody>
      </p:sp>
      <p:sp>
        <p:nvSpPr>
          <p:cNvPr id="53" name="TextBox 3"/>
          <p:cNvSpPr/>
          <p:nvPr/>
        </p:nvSpPr>
        <p:spPr>
          <a:xfrm>
            <a:off x="5652000" y="4005000"/>
            <a:ext cx="2948400" cy="2132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rPr>
              <a:t>Supervisor:</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1" lang="en-US" sz="2000" spc="-1" strike="noStrike">
                <a:solidFill>
                  <a:srgbClr val="000000"/>
                </a:solidFill>
                <a:latin typeface="Times New Roman"/>
              </a:rPr>
              <a:t>Dr. M. Sathish</a:t>
            </a:r>
            <a:endParaRPr b="0" lang="en-US" sz="2000" spc="-1" strike="noStrike">
              <a:latin typeface="Arial"/>
            </a:endParaRPr>
          </a:p>
          <a:p>
            <a:pPr>
              <a:lnSpc>
                <a:spcPct val="100000"/>
              </a:lnSpc>
              <a:buNone/>
            </a:pPr>
            <a:r>
              <a:rPr b="1" lang="en-US" sz="2000" spc="-1" strike="noStrike" baseline="33000">
                <a:solidFill>
                  <a:srgbClr val="000000"/>
                </a:solidFill>
                <a:latin typeface="Times New Roman"/>
              </a:rPr>
              <a:t>Associate Professor, ECE</a:t>
            </a:r>
            <a:endParaRPr b="0" lang="en-US" sz="20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gn="r">
              <a:lnSpc>
                <a:spcPct val="100000"/>
              </a:lnSpc>
              <a:buNone/>
            </a:pPr>
            <a:endParaRPr b="0" lang="en-US" sz="1800" spc="-1" strike="noStrike">
              <a:latin typeface="Arial"/>
            </a:endParaRPr>
          </a:p>
        </p:txBody>
      </p:sp>
      <p:pic>
        <p:nvPicPr>
          <p:cNvPr id="54" name="Picture 4" descr="Home | Rajalakshmi Engineering College (REC)"/>
          <p:cNvPicPr/>
          <p:nvPr/>
        </p:nvPicPr>
        <p:blipFill>
          <a:blip r:embed="rId1"/>
          <a:stretch/>
        </p:blipFill>
        <p:spPr>
          <a:xfrm>
            <a:off x="0" y="0"/>
            <a:ext cx="4068000" cy="1311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Times New Roman"/>
              </a:rPr>
              <a:t>OUTLINE</a:t>
            </a:r>
            <a:endParaRPr b="0" lang="en-US" sz="4400" spc="-1" strike="noStrike">
              <a:latin typeface="Arial"/>
            </a:endParaRPr>
          </a:p>
        </p:txBody>
      </p:sp>
      <p:sp>
        <p:nvSpPr>
          <p:cNvPr id="56" name="PlaceHolder 2"/>
          <p:cNvSpPr>
            <a:spLocks noGrp="1"/>
          </p:cNvSpPr>
          <p:nvPr>
            <p:ph/>
          </p:nvPr>
        </p:nvSpPr>
        <p:spPr>
          <a:xfrm>
            <a:off x="457200" y="1600200"/>
            <a:ext cx="8225640" cy="4521960"/>
          </a:xfrm>
          <a:prstGeom prst="rect">
            <a:avLst/>
          </a:prstGeom>
          <a:noFill/>
          <a:ln w="0">
            <a:noFill/>
          </a:ln>
        </p:spPr>
        <p:txBody>
          <a:bodyPr anchor="t">
            <a:normAutofit fontScale="53000"/>
          </a:bodyPr>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Abstract</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Objective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Literature Survey</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Summary of Literature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Proposed System &amp; Novelty</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Block Diagram</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Hardware/Software requirements</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References</a:t>
            </a:r>
            <a:endParaRPr b="0" lang="en-US" sz="4100" spc="-1" strike="noStrike">
              <a:latin typeface="Arial"/>
            </a:endParaRPr>
          </a:p>
          <a:p>
            <a:pPr>
              <a:lnSpc>
                <a:spcPct val="150000"/>
              </a:lnSpc>
              <a:spcBef>
                <a:spcPts val="641"/>
              </a:spcBef>
              <a:buNone/>
              <a:tabLst>
                <a:tab algn="l" pos="0"/>
              </a:tabLst>
            </a:pPr>
            <a:endParaRPr b="0" lang="en-US" sz="3200" spc="-1" strike="noStrike">
              <a:latin typeface="Arial"/>
            </a:endParaRPr>
          </a:p>
          <a:p>
            <a:pPr marL="343080" indent="-343080">
              <a:lnSpc>
                <a:spcPct val="150000"/>
              </a:lnSpc>
              <a:spcBef>
                <a:spcPts val="641"/>
              </a:spcBef>
              <a:buNone/>
              <a:tabLst>
                <a:tab algn="l" pos="0"/>
              </a:tabLst>
            </a:pPr>
            <a:endParaRPr b="0" lang="en-US" sz="3200" spc="-1" strike="noStrike">
              <a:latin typeface="Arial"/>
            </a:endParaRPr>
          </a:p>
          <a:p>
            <a:pPr marL="343080">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20000"/>
            <a:ext cx="8225640" cy="779040"/>
          </a:xfrm>
          <a:prstGeom prst="rect">
            <a:avLst/>
          </a:prstGeom>
          <a:noFill/>
          <a:ln w="0">
            <a:noFill/>
          </a:ln>
        </p:spPr>
        <p:txBody>
          <a:bodyPr anchor="ctr">
            <a:normAutofit fontScale="4000"/>
          </a:bodyPr>
          <a:p>
            <a:pPr algn="ctr">
              <a:lnSpc>
                <a:spcPct val="100000"/>
              </a:lnSpc>
              <a:buNone/>
              <a:tabLst>
                <a:tab algn="l" pos="0"/>
              </a:tabLst>
            </a:pPr>
            <a:r>
              <a:rPr b="0" lang="en-IN" sz="99990" spc="-1" strike="noStrike">
                <a:solidFill>
                  <a:srgbClr val="000000"/>
                </a:solidFill>
                <a:latin typeface="Times New Roman"/>
              </a:rPr>
              <a:t>A</a:t>
            </a:r>
            <a:r>
              <a:rPr b="0" lang="en-IN" sz="99990" spc="-1" strike="noStrike">
                <a:solidFill>
                  <a:srgbClr val="000000"/>
                </a:solidFill>
                <a:latin typeface="Times New Roman"/>
              </a:rPr>
              <a:t>b</a:t>
            </a:r>
            <a:r>
              <a:rPr b="0" lang="en-IN" sz="99990" spc="-1" strike="noStrike">
                <a:solidFill>
                  <a:srgbClr val="000000"/>
                </a:solidFill>
                <a:latin typeface="Times New Roman"/>
              </a:rPr>
              <a:t>s</a:t>
            </a:r>
            <a:r>
              <a:rPr b="0" lang="en-IN" sz="99990" spc="-1" strike="noStrike">
                <a:solidFill>
                  <a:srgbClr val="000000"/>
                </a:solidFill>
                <a:latin typeface="Times New Roman"/>
              </a:rPr>
              <a:t>tr</a:t>
            </a:r>
            <a:r>
              <a:rPr b="0" lang="en-IN" sz="99990" spc="-1" strike="noStrike">
                <a:solidFill>
                  <a:srgbClr val="000000"/>
                </a:solidFill>
                <a:latin typeface="Times New Roman"/>
              </a:rPr>
              <a:t>a</a:t>
            </a:r>
            <a:r>
              <a:rPr b="0" lang="en-IN" sz="99990" spc="-1" strike="noStrike">
                <a:solidFill>
                  <a:srgbClr val="000000"/>
                </a:solidFill>
                <a:latin typeface="Times New Roman"/>
              </a:rPr>
              <a:t>c</a:t>
            </a:r>
            <a:r>
              <a:rPr b="0" lang="en-IN" sz="99990" spc="-1" strike="noStrike">
                <a:solidFill>
                  <a:srgbClr val="000000"/>
                </a:solidFill>
                <a:latin typeface="Times New Roman"/>
              </a:rPr>
              <a:t>t</a:t>
            </a:r>
            <a:endParaRPr b="0" lang="en-US" sz="99990" spc="-1" strike="noStrike">
              <a:latin typeface="Arial"/>
            </a:endParaRPr>
          </a:p>
        </p:txBody>
      </p:sp>
      <p:sp>
        <p:nvSpPr>
          <p:cNvPr id="58" name="PlaceHolder 2"/>
          <p:cNvSpPr>
            <a:spLocks noGrp="1"/>
          </p:cNvSpPr>
          <p:nvPr>
            <p:ph/>
          </p:nvPr>
        </p:nvSpPr>
        <p:spPr>
          <a:xfrm>
            <a:off x="231120" y="1620000"/>
            <a:ext cx="8225640" cy="5025240"/>
          </a:xfrm>
          <a:prstGeom prst="rect">
            <a:avLst/>
          </a:prstGeom>
          <a:noFill/>
          <a:ln w="0">
            <a:noFill/>
          </a:ln>
        </p:spPr>
        <p:txBody>
          <a:bodyPr anchor="t">
            <a:normAutofit/>
          </a:bodyPr>
          <a:p>
            <a:pPr marL="432000" algn="just">
              <a:lnSpc>
                <a:spcPct val="100000"/>
              </a:lnSpc>
              <a:spcBef>
                <a:spcPts val="1417"/>
              </a:spcBef>
              <a:buNone/>
              <a:tabLst>
                <a:tab algn="l" pos="0"/>
              </a:tabLst>
            </a:pPr>
            <a:endParaRPr b="0" lang="en-US" sz="3200" spc="-1" strike="noStrike">
              <a:latin typeface="Arial"/>
            </a:endParaRPr>
          </a:p>
          <a:p>
            <a:pPr marL="432000" algn="just">
              <a:lnSpc>
                <a:spcPct val="100000"/>
              </a:lnSpc>
              <a:spcBef>
                <a:spcPts val="1417"/>
              </a:spcBef>
              <a:buNone/>
              <a:tabLst>
                <a:tab algn="l" pos="0"/>
              </a:tabLst>
            </a:pPr>
            <a:r>
              <a:rPr b="0" lang="en-US" sz="3200" spc="-1" strike="noStrike" baseline="33000">
                <a:solidFill>
                  <a:srgbClr val="000000"/>
                </a:solidFill>
                <a:latin typeface="Calibri"/>
              </a:rPr>
              <a:t>This project presents an integrated surveillace ststem leveraging advanced license plate recognition (LPR) technology. The primary objective is to develop a robust platform capable of efficiently identifying and recording vehicles based on their licence plates, thereby enhancing tracking and surveillance capabilities in various contexts. The YOLOv8 model is used for initial object segmentation followed by fine-tuning through transfer learning to specialize in license plate recognition/ An optical character recognition(OCR) model is applied to identify the license plate. The collected data, along with corresponding timestamp and the image of the vehicle is stored in a database for analysis.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lnSpc>
                <a:spcPct val="150000"/>
              </a:lnSpc>
              <a:buNone/>
              <a:tabLst>
                <a:tab algn="l" pos="0"/>
              </a:tabLst>
            </a:pPr>
            <a:r>
              <a:rPr b="0" lang="en-IN" sz="4400" spc="-1" strike="noStrike">
                <a:solidFill>
                  <a:srgbClr val="000000"/>
                </a:solidFill>
                <a:latin typeface="Times New Roman"/>
              </a:rPr>
              <a:t>Objecti</a:t>
            </a:r>
            <a:r>
              <a:rPr b="0" lang="en-IN" sz="4400" spc="-1" strike="noStrike">
                <a:solidFill>
                  <a:srgbClr val="000000"/>
                </a:solidFill>
                <a:latin typeface="Times New Roman"/>
              </a:rPr>
              <a:t>ve</a:t>
            </a:r>
            <a:endParaRPr b="0" lang="en-US" sz="4400" spc="-1" strike="noStrike">
              <a:latin typeface="Arial"/>
            </a:endParaRPr>
          </a:p>
        </p:txBody>
      </p:sp>
      <p:sp>
        <p:nvSpPr>
          <p:cNvPr id="60" name="PlaceHolder 2"/>
          <p:cNvSpPr>
            <a:spLocks noGrp="1"/>
          </p:cNvSpPr>
          <p:nvPr>
            <p:ph/>
          </p:nvPr>
        </p:nvSpPr>
        <p:spPr>
          <a:xfrm>
            <a:off x="360000" y="1414440"/>
            <a:ext cx="8225640" cy="5423400"/>
          </a:xfrm>
          <a:prstGeom prst="rect">
            <a:avLst/>
          </a:prstGeom>
          <a:noFill/>
          <a:ln w="0">
            <a:noFill/>
          </a:ln>
        </p:spPr>
        <p:txBody>
          <a:bodyPr anchor="t">
            <a:normAutofit/>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develop a robust and efficient license plate recognition system capable of accurately identifying and extracting alphanumeric characters from license plates captured in real-time video streams.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Integrate the license plate recognition system with a comprehensive surveillance framework to enable seamless monitoring and tracking of vehicles entering and exiting designated areas, enhancing security and access control measures.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Ensure scalability and adaptability of the surveillance system, allowing for easy deployment and customization to suit diverse surveillance requirements and environments, thereby maximizing its effectiveness and utility in various security and monitoring applications.</a:t>
            </a:r>
            <a:endParaRPr b="0" lang="en-US" sz="3200" spc="-1" strike="noStrike">
              <a:latin typeface="Arial"/>
            </a:endParaRPr>
          </a:p>
          <a:p>
            <a:pPr marL="343080" algn="just">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5640" cy="1139040"/>
          </a:xfrm>
          <a:prstGeom prst="rect">
            <a:avLst/>
          </a:prstGeom>
          <a:noFill/>
          <a:ln w="0">
            <a:noFill/>
          </a:ln>
        </p:spPr>
        <p:txBody>
          <a:bodyPr anchor="ctr">
            <a:normAutofit fontScale="95000"/>
          </a:bodyPr>
          <a:p>
            <a:pPr algn="ctr">
              <a:lnSpc>
                <a:spcPct val="100000"/>
              </a:lnSpc>
              <a:buNone/>
              <a:tabLst>
                <a:tab algn="l" pos="0"/>
              </a:tabLst>
            </a:pPr>
            <a:r>
              <a:rPr b="0" lang="en-IN" sz="3600" spc="-1" strike="noStrike">
                <a:solidFill>
                  <a:srgbClr val="000000"/>
                </a:solidFill>
                <a:latin typeface="Times New Roman"/>
              </a:rPr>
              <a:t>Literature Survey</a:t>
            </a:r>
            <a:br>
              <a:rPr sz="3600"/>
            </a:br>
            <a:endParaRPr b="0" lang="en-US" sz="3600" spc="-1" strike="noStrike">
              <a:latin typeface="Arial"/>
            </a:endParaRPr>
          </a:p>
        </p:txBody>
      </p:sp>
      <p:graphicFrame>
        <p:nvGraphicFramePr>
          <p:cNvPr id="62" name="Table 4"/>
          <p:cNvGraphicFramePr/>
          <p:nvPr/>
        </p:nvGraphicFramePr>
        <p:xfrm>
          <a:off x="411480" y="1751400"/>
          <a:ext cx="8304840" cy="3975840"/>
        </p:xfrm>
        <a:graphic>
          <a:graphicData uri="http://schemas.openxmlformats.org/drawingml/2006/table">
            <a:tbl>
              <a:tblPr/>
              <a:tblGrid>
                <a:gridCol w="2068200"/>
                <a:gridCol w="2041560"/>
                <a:gridCol w="2116440"/>
                <a:gridCol w="2079000"/>
              </a:tblGrid>
              <a:tr h="324720">
                <a:tc>
                  <a:txBody>
                    <a:bodyPr anchor="t">
                      <a:noAutofit/>
                    </a:bodyPr>
                    <a:p>
                      <a:pPr algn="ctr">
                        <a:lnSpc>
                          <a:spcPct val="100000"/>
                        </a:lnSpc>
                        <a:buNone/>
                      </a:pPr>
                      <a:r>
                        <a:rPr b="1" lang="en-US" sz="1800" spc="-1" strike="noStrike">
                          <a:solidFill>
                            <a:srgbClr val="ffffff"/>
                          </a:solidFill>
                          <a:latin typeface="Times New Roman"/>
                        </a:rPr>
                        <a:t>TITLE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YEAR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AUTHOR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TECHNIQUE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977120">
                <a:tc>
                  <a:txBody>
                    <a:bodyPr anchor="t">
                      <a:noAutofit/>
                    </a:bodyPr>
                    <a:p>
                      <a:pPr algn="just">
                        <a:lnSpc>
                          <a:spcPct val="100000"/>
                        </a:lnSpc>
                        <a:buNone/>
                      </a:pPr>
                      <a:r>
                        <a:rPr b="0" lang="en-US" sz="1400" spc="-1" strike="noStrike">
                          <a:solidFill>
                            <a:srgbClr val="000000"/>
                          </a:solidFill>
                          <a:latin typeface="Calibri"/>
                        </a:rPr>
                        <a:t>A Multi-Stage Deep-Learning-Based Vehicle and License Plate Recognition System with Real-Time Edge Inference </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ctr">
                        <a:lnSpc>
                          <a:spcPct val="100000"/>
                        </a:lnSpc>
                        <a:buNone/>
                      </a:pPr>
                      <a:r>
                        <a:rPr b="0" lang="en-US" sz="1400" spc="-1" strike="noStrike">
                          <a:solidFill>
                            <a:srgbClr val="000000"/>
                          </a:solidFill>
                          <a:latin typeface="Calibri"/>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Adel Ammar</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Convolutional Neural Networks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IN" sz="1400" spc="-1" strike="noStrike" u="sng">
                          <a:solidFill>
                            <a:srgbClr val="0000ff"/>
                          </a:solidFill>
                          <a:uFillTx/>
                          <a:latin typeface="Arial"/>
                          <a:hlinkClick r:id="rId1"/>
                        </a:rPr>
                        <a:t>Link</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674360">
                <a:tc>
                  <a:txBody>
                    <a:bodyPr anchor="t">
                      <a:noAutofit/>
                    </a:bodyPr>
                    <a:p>
                      <a:pPr algn="just">
                        <a:lnSpc>
                          <a:spcPct val="100000"/>
                        </a:lnSpc>
                        <a:buNone/>
                      </a:pPr>
                      <a:r>
                        <a:rPr b="0" lang="en-US" sz="1400" spc="-1" strike="noStrike">
                          <a:solidFill>
                            <a:srgbClr val="000000"/>
                          </a:solidFill>
                          <a:latin typeface="Calibri"/>
                        </a:rPr>
                        <a:t>Deep Learning and SVM-Based Approach for Indian Licence Plate</a:t>
                      </a:r>
                      <a:endParaRPr b="0" lang="en-US" sz="1400" spc="-1" strike="noStrike">
                        <a:latin typeface="Arial"/>
                      </a:endParaRPr>
                    </a:p>
                    <a:p>
                      <a:pPr algn="just">
                        <a:lnSpc>
                          <a:spcPct val="100000"/>
                        </a:lnSpc>
                        <a:buNone/>
                      </a:pPr>
                      <a:r>
                        <a:rPr b="0" lang="en-US" sz="1400" spc="-1" strike="noStrike">
                          <a:solidFill>
                            <a:srgbClr val="000000"/>
                          </a:solidFill>
                          <a:latin typeface="Calibri"/>
                        </a:rPr>
                        <a:t>Character Recognition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ctr">
                        <a:lnSpc>
                          <a:spcPct val="100000"/>
                        </a:lnSpc>
                        <a:buNone/>
                      </a:pPr>
                      <a:r>
                        <a:rPr b="0" lang="en-US" sz="1400" spc="-1" strike="noStrike">
                          <a:solidFill>
                            <a:srgbClr val="000000"/>
                          </a:solidFill>
                          <a:latin typeface="Calibri"/>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Nitin Sharma</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Support Vector Machines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IN" sz="1400" spc="-1" strike="noStrike" u="sng">
                          <a:solidFill>
                            <a:srgbClr val="0000ff"/>
                          </a:solidFill>
                          <a:uFillTx/>
                          <a:latin typeface="Arial"/>
                          <a:hlinkClick r:id="rId2"/>
                        </a:rPr>
                        <a:t>Link</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Times New Roman"/>
              </a:rPr>
              <a:t>Summary of Literature</a:t>
            </a:r>
            <a:endParaRPr b="0" lang="en-US" sz="4400" spc="-1" strike="noStrike">
              <a:latin typeface="Arial"/>
            </a:endParaRPr>
          </a:p>
        </p:txBody>
      </p:sp>
      <p:sp>
        <p:nvSpPr>
          <p:cNvPr id="64" name="PlaceHolder 2"/>
          <p:cNvSpPr>
            <a:spLocks noGrp="1"/>
          </p:cNvSpPr>
          <p:nvPr>
            <p:ph/>
          </p:nvPr>
        </p:nvSpPr>
        <p:spPr>
          <a:xfrm>
            <a:off x="360000" y="900000"/>
            <a:ext cx="8225640" cy="5399280"/>
          </a:xfrm>
          <a:prstGeom prst="rect">
            <a:avLst/>
          </a:prstGeom>
          <a:noFill/>
          <a:ln w="0">
            <a:noFill/>
          </a:ln>
        </p:spPr>
        <p:txBody>
          <a:bodyPr anchor="t">
            <a:normAutofit fontScale="92000"/>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research published by Adel Ammar introduces a real-time vehicle and license plate recognition system for edge devices, combining object detectors, an image classifier, and a multi-object tracker. By leveraging Saudi license plate characteristics, the system achieves high accuracy while running efficiently on edge GPUs. Experimental results demonstrate substantial improvements over existing methods, with identified future directions focusing on enhancing model accuracy in unconstrained environments and addressing security concerns.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research published by Nitin Sharma proposes a hybrid approach combining Convolutional Neural Network (CNN) and Support Vector Machine (SVM) classifiers for Automatic License Plate Recognition (ALPR), achieving a recognition rate of 98.45% for Indian license plates. Future research directions include further hybridization, extension to other languages, and applications in traffic management and law enforcement.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5640" cy="1139040"/>
          </a:xfrm>
          <a:prstGeom prst="rect">
            <a:avLst/>
          </a:prstGeom>
          <a:noFill/>
          <a:ln w="0">
            <a:noFill/>
          </a:ln>
        </p:spPr>
        <p:txBody>
          <a:bodyPr anchor="ctr">
            <a:normAutofit/>
          </a:bodyPr>
          <a:p>
            <a:pPr algn="ctr">
              <a:lnSpc>
                <a:spcPct val="150000"/>
              </a:lnSpc>
              <a:buNone/>
              <a:tabLst>
                <a:tab algn="l" pos="0"/>
              </a:tabLst>
            </a:pPr>
            <a:r>
              <a:rPr b="0" lang="en-IN" sz="4400" spc="-1" strike="noStrike">
                <a:solidFill>
                  <a:srgbClr val="000000"/>
                </a:solidFill>
                <a:latin typeface="Times New Roman"/>
              </a:rPr>
              <a:t>Proposed System </a:t>
            </a:r>
            <a:endParaRPr b="0" lang="en-US" sz="4400" spc="-1" strike="noStrike">
              <a:latin typeface="Arial"/>
            </a:endParaRPr>
          </a:p>
        </p:txBody>
      </p:sp>
      <p:sp>
        <p:nvSpPr>
          <p:cNvPr id="66" name="PlaceHolder 2"/>
          <p:cNvSpPr>
            <a:spLocks noGrp="1"/>
          </p:cNvSpPr>
          <p:nvPr>
            <p:ph/>
          </p:nvPr>
        </p:nvSpPr>
        <p:spPr>
          <a:xfrm>
            <a:off x="360000" y="1800000"/>
            <a:ext cx="8225640" cy="4521960"/>
          </a:xfrm>
          <a:prstGeom prst="rect">
            <a:avLst/>
          </a:prstGeom>
          <a:noFill/>
          <a:ln w="0">
            <a:noFill/>
          </a:ln>
        </p:spPr>
        <p:txBody>
          <a:bodyPr anchor="t">
            <a:normAutofit/>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The proposed system integrates Raspberry Pi 5 and a webcam for video capture, utilizing PyTorch with YOLOv8 model for object detection, specifically targeting license plate recognition.</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The model is trained based on transfer-learning to identify licence plates.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With the inclusion of an OCR model, alphanumeric characters are extracted from recognized plates and stored along with timestamps in a SQL database.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ea typeface="Noto Sans CJK SC"/>
              </a:rPr>
              <a:t>Real-time alerts are sent upon on demand specific vehicle detection, and a user-friendly web interface facilitates monitoring and configuration.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5640" cy="1139040"/>
          </a:xfrm>
          <a:prstGeom prst="rect">
            <a:avLst/>
          </a:prstGeom>
          <a:noFill/>
          <a:ln w="0">
            <a:noFill/>
          </a:ln>
        </p:spPr>
        <p:txBody>
          <a:bodyPr anchor="ctr">
            <a:noAutofit/>
          </a:bodyPr>
          <a:p>
            <a:pPr algn="ctr">
              <a:lnSpc>
                <a:spcPct val="100000"/>
              </a:lnSpc>
              <a:buNone/>
              <a:tabLst>
                <a:tab algn="l" pos="0"/>
              </a:tabLst>
            </a:pPr>
            <a:r>
              <a:rPr b="0" lang="en-US" sz="4400" spc="-1" strike="noStrike">
                <a:solidFill>
                  <a:srgbClr val="000000"/>
                </a:solidFill>
                <a:latin typeface="Times New Roman"/>
              </a:rPr>
              <a:t>Novelty in Proposed System</a:t>
            </a:r>
            <a:endParaRPr b="0" lang="en-US" sz="4400" spc="-1" strike="noStrike">
              <a:latin typeface="Arial"/>
            </a:endParaRPr>
          </a:p>
        </p:txBody>
      </p:sp>
      <p:sp>
        <p:nvSpPr>
          <p:cNvPr id="68" name="PlaceHolder 2"/>
          <p:cNvSpPr>
            <a:spLocks noGrp="1"/>
          </p:cNvSpPr>
          <p:nvPr>
            <p:ph/>
          </p:nvPr>
        </p:nvSpPr>
        <p:spPr>
          <a:xfrm>
            <a:off x="180000" y="1440000"/>
            <a:ext cx="5399640" cy="5219640"/>
          </a:xfrm>
          <a:prstGeom prst="rect">
            <a:avLst/>
          </a:prstGeom>
          <a:noFill/>
          <a:ln w="0">
            <a:noFill/>
          </a:ln>
        </p:spPr>
        <p:txBody>
          <a:bodyPr anchor="t">
            <a:normAutofit fontScale="92000"/>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proposed system introduces </a:t>
            </a:r>
            <a:r>
              <a:rPr b="1" lang="en-US" sz="3200" spc="-1" strike="noStrike" baseline="33000">
                <a:solidFill>
                  <a:srgbClr val="000000"/>
                </a:solidFill>
                <a:latin typeface="Calibri"/>
              </a:rPr>
              <a:t>YOLOv8 architecture algorithm</a:t>
            </a:r>
            <a:r>
              <a:rPr b="0" lang="en-US" sz="3200" spc="-1" strike="noStrike" baseline="33000">
                <a:solidFill>
                  <a:srgbClr val="000000"/>
                </a:solidFill>
                <a:latin typeface="Calibri"/>
              </a:rPr>
              <a:t>, which is most fastest and effective in segmentation tasks and detection.</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This innovative approach enables </a:t>
            </a:r>
            <a:r>
              <a:rPr b="1" lang="en-US" sz="3200" spc="-1" strike="noStrike" baseline="33000">
                <a:solidFill>
                  <a:srgbClr val="000000"/>
                </a:solidFill>
                <a:latin typeface="Calibri"/>
              </a:rPr>
              <a:t>real-time surveillance </a:t>
            </a:r>
            <a:r>
              <a:rPr b="0" lang="en-US" sz="3200" spc="-1" strike="noStrike" baseline="33000">
                <a:solidFill>
                  <a:srgbClr val="000000"/>
                </a:solidFill>
                <a:latin typeface="Calibri"/>
              </a:rPr>
              <a:t>leveraging the quick response time of the algorithm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project proposes a </a:t>
            </a:r>
            <a:r>
              <a:rPr b="1" lang="en-US" sz="3200" spc="-1" strike="noStrike" baseline="33000">
                <a:solidFill>
                  <a:srgbClr val="000000"/>
                </a:solidFill>
                <a:latin typeface="Calibri"/>
              </a:rPr>
              <a:t>hybrid approach</a:t>
            </a:r>
            <a:r>
              <a:rPr b="0" lang="en-US" sz="3200" spc="-1" strike="noStrike" baseline="33000">
                <a:solidFill>
                  <a:srgbClr val="000000"/>
                </a:solidFill>
                <a:latin typeface="Calibri"/>
              </a:rPr>
              <a:t> for license plate recognition, combining deep learning techniques with Optical Character Recognition. By cascading YOLOv8 for object detection and an OCR model for character extraction, the system achieves </a:t>
            </a:r>
            <a:r>
              <a:rPr b="1" lang="en-US" sz="3200" spc="-1" strike="noStrike" baseline="33000">
                <a:solidFill>
                  <a:srgbClr val="000000"/>
                </a:solidFill>
                <a:latin typeface="Calibri"/>
              </a:rPr>
              <a:t>high accuracy</a:t>
            </a:r>
            <a:r>
              <a:rPr b="0" lang="en-US" sz="3200" spc="-1" strike="noStrike" baseline="33000">
                <a:solidFill>
                  <a:srgbClr val="000000"/>
                </a:solidFill>
                <a:latin typeface="Calibri"/>
              </a:rPr>
              <a:t> in recognizing license plates, even in varying environmental conditions and with different plate formats.</a:t>
            </a:r>
            <a:endParaRPr b="0" lang="en-US" sz="3200" spc="-1" strike="noStrike">
              <a:latin typeface="Arial"/>
            </a:endParaRPr>
          </a:p>
        </p:txBody>
      </p:sp>
      <p:pic>
        <p:nvPicPr>
          <p:cNvPr id="69" name="" descr=""/>
          <p:cNvPicPr/>
          <p:nvPr/>
        </p:nvPicPr>
        <p:blipFill>
          <a:blip r:embed="rId1"/>
          <a:stretch/>
        </p:blipFill>
        <p:spPr>
          <a:xfrm>
            <a:off x="5760000" y="1571400"/>
            <a:ext cx="3272400" cy="2388240"/>
          </a:xfrm>
          <a:prstGeom prst="rect">
            <a:avLst/>
          </a:prstGeom>
          <a:ln w="0">
            <a:noFill/>
          </a:ln>
        </p:spPr>
      </p:pic>
      <p:pic>
        <p:nvPicPr>
          <p:cNvPr id="70" name="" descr=""/>
          <p:cNvPicPr/>
          <p:nvPr/>
        </p:nvPicPr>
        <p:blipFill>
          <a:blip r:embed="rId2"/>
          <a:stretch/>
        </p:blipFill>
        <p:spPr>
          <a:xfrm>
            <a:off x="5760000" y="4027320"/>
            <a:ext cx="3114360" cy="2272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300</TotalTime>
  <Application>LibreOffice/7.3.7.2$Linux_X86_64 LibreOffice_project/30$Build-2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cp:lastPrinted>2024-02-13T21:41:14Z</cp:lastPrinted>
  <dcterms:modified xsi:type="dcterms:W3CDTF">2024-03-01T12:14:40Z</dcterms:modified>
  <cp:revision>40</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