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90" r:id="rId5"/>
    <p:sldId id="291" r:id="rId6"/>
    <p:sldId id="292" r:id="rId7"/>
    <p:sldId id="262" r:id="rId8"/>
    <p:sldId id="263" r:id="rId9"/>
    <p:sldId id="269" r:id="rId10"/>
    <p:sldId id="293" r:id="rId11"/>
    <p:sldId id="264" r:id="rId12"/>
    <p:sldId id="294" r:id="rId13"/>
    <p:sldId id="265" r:id="rId14"/>
    <p:sldId id="295" r:id="rId15"/>
    <p:sldId id="266" r:id="rId16"/>
    <p:sldId id="296" r:id="rId17"/>
    <p:sldId id="297" r:id="rId18"/>
    <p:sldId id="298" r:id="rId19"/>
    <p:sldId id="267" r:id="rId20"/>
    <p:sldId id="268" r:id="rId21"/>
    <p:sldId id="270" r:id="rId22"/>
    <p:sldId id="271" r:id="rId23"/>
    <p:sldId id="272" r:id="rId24"/>
    <p:sldId id="273" r:id="rId25"/>
    <p:sldId id="274" r:id="rId26"/>
    <p:sldId id="304" r:id="rId27"/>
    <p:sldId id="303" r:id="rId28"/>
    <p:sldId id="280" r:id="rId29"/>
    <p:sldId id="282" r:id="rId30"/>
    <p:sldId id="286" r:id="rId31"/>
    <p:sldId id="287" r:id="rId32"/>
    <p:sldId id="289" r:id="rId33"/>
    <p:sldId id="283" r:id="rId34"/>
    <p:sldId id="288" r:id="rId35"/>
    <p:sldId id="285" r:id="rId36"/>
    <p:sldId id="284" r:id="rId37"/>
    <p:sldId id="275" r:id="rId38"/>
    <p:sldId id="278" r:id="rId39"/>
    <p:sldId id="27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Van Luong 20173249" initials="N2" lastIdx="16" clrIdx="0">
    <p:extLst>
      <p:ext uri="{19B8F6BF-5375-455C-9EA6-DF929625EA0E}">
        <p15:presenceInfo xmlns:p15="http://schemas.microsoft.com/office/powerpoint/2012/main" userId="S::luong.nv173249@sis.hust.edu.vn::31021a9a-1752-40f3-9ff1-b846fca56de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E762E2-45AD-ABA6-BB6C-7BC500FEE44F}" v="51" dt="2020-11-28T17:01:50.149"/>
    <p1510:client id="{153B9A5C-C834-079B-72A8-68CEFAF9880B}" v="3950" dt="2020-12-01T05:09:09.849"/>
    <p1510:client id="{3CD28085-9DEA-5654-4F3D-91A528C286B3}" v="9" dt="2020-11-28T12:33:27.513"/>
    <p1510:client id="{8232DE15-32E9-0FE8-11D3-3717F813EF23}" v="82" dt="2020-11-27T16:39:00.862"/>
    <p1510:client id="{927589F7-D35A-40FB-B28B-F27929A24871}" v="541" dt="2020-11-28T05:30:04.431"/>
    <p1510:client id="{9358496D-D0D1-38AA-5A8D-106A7F151C10}" v="1561" dt="2020-11-27T08:01:22.349"/>
    <p1510:client id="{B0BFFB76-F6E9-4411-BEA4-AA4A3805F472}" v="2" dt="2020-12-01T05:05:24.131"/>
    <p1510:client id="{BB0E0547-3045-B20A-9E93-6CD22DE0E6CC}" v="326" dt="2020-11-28T15:32:57.440"/>
    <p1510:client id="{C62E92DD-2F4D-6F1B-F4ED-DFA8AEF571B4}" v="252" dt="2020-11-28T14:44:48.2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 second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 second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 second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 second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 second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 second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 second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 second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 second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 second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 second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 second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HORA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DevC</a:t>
            </a:r>
            <a:r>
              <a:rPr lang="en-US" dirty="0">
                <a:cs typeface="Calibri"/>
              </a:rPr>
              <a:t> Innovation Challenge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FD2E4-87A0-4FB4-B785-ADE7F5761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16CE-21A0-4336-8068-29A0B15BD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Main problems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F5F3A-CE37-48B2-B94A-44861E7D6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MAPPING: similar point</a:t>
            </a:r>
          </a:p>
          <a:p>
            <a:r>
              <a:rPr lang="en-US" dirty="0">
                <a:cs typeface="Calibri"/>
              </a:rPr>
              <a:t>RANKING: SCORE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3815C-4B87-4F4E-BBAA-77F9C9DE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9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6B84C-8CB3-4D6B-BC62-55CBA5346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Mapping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7F5B9-49EA-46EB-B8FC-2CB1DF0D9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Input: 200.000 Hotels</a:t>
            </a:r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Similar point: 0.9</a:t>
            </a:r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Output: 11.000 Hotels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DB604-AF18-4008-90D2-C6206957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46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29833-4E54-4D3B-AFBA-FC99FA390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11.000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0D671-8558-4C29-AE56-8566F1B46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 number of hotels from Tripi and other OTAs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1C634-EC22-4CED-915B-32A763A6A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7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CE732-DC8D-4EF8-B151-5963F33B9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Ranking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9665A-3A26-401C-AE03-13666F456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Analysis:</a:t>
            </a:r>
          </a:p>
          <a:p>
            <a:pPr lvl="1"/>
            <a:r>
              <a:rPr lang="en-US" dirty="0">
                <a:cs typeface="Calibri"/>
              </a:rPr>
              <a:t>Explicit</a:t>
            </a:r>
          </a:p>
          <a:p>
            <a:pPr lvl="1"/>
            <a:r>
              <a:rPr lang="en-US" dirty="0">
                <a:cs typeface="Calibri"/>
              </a:rPr>
              <a:t>Implicit</a:t>
            </a:r>
          </a:p>
          <a:p>
            <a:r>
              <a:rPr lang="en-US" dirty="0">
                <a:cs typeface="Calibri"/>
              </a:rPr>
              <a:t>Preprocessing</a:t>
            </a:r>
          </a:p>
          <a:p>
            <a:pPr lvl="1"/>
            <a:r>
              <a:rPr lang="en-US" dirty="0">
                <a:cs typeface="Calibri"/>
              </a:rPr>
              <a:t>Cleaning</a:t>
            </a:r>
          </a:p>
          <a:p>
            <a:pPr lvl="1"/>
            <a:r>
              <a:rPr lang="en-US" dirty="0">
                <a:cs typeface="Calibri"/>
              </a:rPr>
              <a:t>Merge</a:t>
            </a:r>
          </a:p>
          <a:p>
            <a:pPr lvl="1"/>
            <a:r>
              <a:rPr lang="en-US" dirty="0">
                <a:cs typeface="Calibri"/>
              </a:rPr>
              <a:t>Handle missing values</a:t>
            </a:r>
          </a:p>
          <a:p>
            <a:r>
              <a:rPr lang="en-US" dirty="0">
                <a:cs typeface="Calibri"/>
              </a:rPr>
              <a:t>Prediction</a:t>
            </a:r>
          </a:p>
          <a:p>
            <a:pPr lvl="1"/>
            <a:r>
              <a:rPr lang="en-US" dirty="0">
                <a:cs typeface="Calibri"/>
              </a:rPr>
              <a:t>Clicks / Books</a:t>
            </a:r>
          </a:p>
          <a:p>
            <a:pPr lvl="1"/>
            <a:r>
              <a:rPr lang="en-US" dirty="0">
                <a:cs typeface="Calibri"/>
              </a:rPr>
              <a:t>Sentiment</a:t>
            </a:r>
          </a:p>
          <a:p>
            <a:pPr lvl="1"/>
            <a:r>
              <a:rPr lang="en-US" dirty="0">
                <a:cs typeface="Calibri"/>
              </a:rPr>
              <a:t>Score</a:t>
            </a:r>
          </a:p>
          <a:p>
            <a:r>
              <a:rPr lang="en-US" dirty="0">
                <a:cs typeface="Calibri"/>
              </a:rPr>
              <a:t>Ranking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47A5A-49B3-4140-95AE-84181EBFC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60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0368-AA87-4012-864C-6BB566401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Data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8FCA5-AE52-40D1-BC0C-A7EDF7B88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Overall Score, Search, Book, search-click-book Pie Chart</a:t>
            </a:r>
          </a:p>
          <a:p>
            <a:r>
              <a:rPr lang="en-US" dirty="0">
                <a:cs typeface="Calibri"/>
              </a:rPr>
              <a:t>Common facilities/services Bar 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5B9FC-41D0-4AC3-AC3A-7BBC53DBC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30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B9FC1-EE9A-4AB9-B6DA-7432BAC4E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Machine Learning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96387-6439-49DF-B84F-C916B9CD7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Clicking / Booking --&gt; Important feature</a:t>
            </a:r>
          </a:p>
          <a:p>
            <a:r>
              <a:rPr lang="en-US" dirty="0">
                <a:cs typeface="Calibri"/>
              </a:rPr>
              <a:t>Search / Click / Book num</a:t>
            </a:r>
          </a:p>
          <a:p>
            <a:r>
              <a:rPr lang="en-US" dirty="0">
                <a:cs typeface="Calibri"/>
              </a:rPr>
              <a:t>Missing values prediction</a:t>
            </a:r>
          </a:p>
          <a:p>
            <a:r>
              <a:rPr lang="en-US" dirty="0">
                <a:cs typeface="Calibri"/>
              </a:rPr>
              <a:t>Sentiment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E2D7D-9841-4CB6-88E7-FD2B1691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24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FA2FC-84F1-418F-8B70-62EE232EB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CB49A-D6F8-498B-8CDF-A050093F5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Prepared data --&gt; Training data + Test data</a:t>
            </a:r>
          </a:p>
          <a:p>
            <a:r>
              <a:rPr lang="en-US" dirty="0">
                <a:cs typeface="Calibri"/>
              </a:rPr>
              <a:t>Model</a:t>
            </a:r>
          </a:p>
          <a:p>
            <a:r>
              <a:rPr lang="en-US" dirty="0">
                <a:cs typeface="Calibri"/>
              </a:rPr>
              <a:t>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28314-D7D4-4446-BF5D-5B6942A76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16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06F10-8B8D-40B1-8185-20E92D0BC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Models Comparison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6F8A4-E80A-4EDD-86FE-6DD962A9A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F51DD-5C95-4CAD-8191-087E59B8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18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0335B-C5F0-42AA-BB96-6B77502F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Sentiment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8D42C-B556-4A10-A8F0-922FD96D7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Describe: </a:t>
            </a:r>
            <a:r>
              <a:rPr lang="en-US" dirty="0">
                <a:ea typeface="+mn-lt"/>
                <a:cs typeface="+mn-lt"/>
              </a:rPr>
              <a:t>Sentiment analysis for hotels reviews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Input: Hotel review</a:t>
            </a:r>
            <a:endParaRPr lang="en-US" dirty="0"/>
          </a:p>
          <a:p>
            <a:r>
              <a:rPr lang="en-US" dirty="0">
                <a:cs typeface="Calibri"/>
              </a:rPr>
              <a:t>Processing</a:t>
            </a:r>
          </a:p>
          <a:p>
            <a:r>
              <a:rPr lang="en-US" dirty="0">
                <a:cs typeface="Calibri"/>
              </a:rPr>
              <a:t>Output: Negative or Positive</a:t>
            </a:r>
          </a:p>
          <a:p>
            <a:r>
              <a:rPr lang="en-US" dirty="0">
                <a:cs typeface="Calibri"/>
              </a:rPr>
              <a:t>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124F7-04C5-4436-8BAC-6D985B98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17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A337D-7B62-4088-9B65-AE31604A3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Ranking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D0695-D69E-4E3C-B97A-A0A477AC3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SCORE = w1*</a:t>
            </a:r>
            <a:r>
              <a:rPr lang="en-US" sz="2400" dirty="0">
                <a:cs typeface="Calibri"/>
              </a:rPr>
              <a:t>Overall Score(Tripi + OTAs) + w2*Review Score + w3*Search/Click/Book num</a:t>
            </a:r>
          </a:p>
          <a:p>
            <a:r>
              <a:rPr lang="en-US" sz="2400" dirty="0">
                <a:cs typeface="Calibri"/>
              </a:rPr>
              <a:t>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B62E4-27DD-4634-A007-898E4935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56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AA869-E342-419B-A4F7-5B6352EE6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Mobile Application and Data Science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E32F7-2D80-4C93-9033-93602E37A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Booking easily with our Hotel Recommender System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CCC66-35D9-4FC0-9D0A-91281D1E2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67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B3B7-F500-4080-B692-9D9C6B85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Recommendation System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3A357-2C74-48E5-AD5B-A12F988EF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Hotel Content-based</a:t>
            </a:r>
          </a:p>
          <a:p>
            <a:r>
              <a:rPr lang="en-US" dirty="0">
                <a:cs typeface="Calibri"/>
              </a:rPr>
              <a:t>Click Session-based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F2D45-3A2D-4D6C-AB3A-23E3D8F6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0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C62FE-1C9F-49F9-A71C-C122AA666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Content-based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EDB02-323E-484B-85A9-8F7C45BB5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cs typeface="Calibri"/>
              </a:rPr>
              <a:t>Item-to-item</a:t>
            </a:r>
          </a:p>
          <a:p>
            <a:endParaRPr lang="en-US" sz="2000">
              <a:cs typeface="Calibri"/>
            </a:endParaRPr>
          </a:p>
          <a:p>
            <a:r>
              <a:rPr lang="en-US" sz="2000">
                <a:cs typeface="Calibri"/>
              </a:rPr>
              <a:t>Input: Hotel info</a:t>
            </a:r>
          </a:p>
          <a:p>
            <a:r>
              <a:rPr lang="en-US" sz="2000">
                <a:cs typeface="Calibri"/>
              </a:rPr>
              <a:t>Method: Finding Nearest Neighbors</a:t>
            </a:r>
          </a:p>
          <a:p>
            <a:r>
              <a:rPr lang="en-US" sz="2000">
                <a:cs typeface="Calibri"/>
              </a:rPr>
              <a:t>Output: 5 relevant hotels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33B54552-40DD-444F-990D-ECE22B96E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2185890"/>
            <a:ext cx="6019331" cy="2482973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47FC6-9C28-4A1E-93B9-ED469AD3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>
                <a:solidFill>
                  <a:srgbClr val="303030"/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367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B633-1424-4034-A2C5-F04DA991B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341641"/>
            <a:ext cx="3730752" cy="1693776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Session-based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37841-D5D4-483B-9A96-713BD0426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41641"/>
            <a:ext cx="6675627" cy="16903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400">
                <a:cs typeface="Calibri"/>
              </a:rPr>
              <a:t>Item-to-Vec</a:t>
            </a:r>
          </a:p>
          <a:p>
            <a:endParaRPr lang="en-US" sz="1400">
              <a:cs typeface="Calibri"/>
            </a:endParaRPr>
          </a:p>
          <a:p>
            <a:r>
              <a:rPr lang="en-US" sz="1400">
                <a:cs typeface="Calibri"/>
              </a:rPr>
              <a:t>Input: user's session</a:t>
            </a:r>
          </a:p>
          <a:p>
            <a:r>
              <a:rPr lang="en-US" sz="1400">
                <a:cs typeface="Calibri"/>
              </a:rPr>
              <a:t>Method: Word2Vec</a:t>
            </a:r>
          </a:p>
          <a:p>
            <a:r>
              <a:rPr lang="en-US" sz="1400">
                <a:cs typeface="Calibri"/>
              </a:rPr>
              <a:t>Output: 5 suggested hotels</a:t>
            </a:r>
            <a:endParaRPr lang="en-US" sz="14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368551"/>
            <a:ext cx="12192002" cy="448944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8">
            <a:extLst>
              <a:ext uri="{FF2B5EF4-FFF2-40B4-BE49-F238E27FC236}">
                <a16:creationId xmlns:a16="http://schemas.microsoft.com/office/drawing/2014/main" id="{07A0C51E-5464-4470-855E-CA530A59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9557" y="2633701"/>
            <a:ext cx="8072887" cy="355090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Hình ảnh 4">
            <a:extLst>
              <a:ext uri="{FF2B5EF4-FFF2-40B4-BE49-F238E27FC236}">
                <a16:creationId xmlns:a16="http://schemas.microsoft.com/office/drawing/2014/main" id="{6DF1AF85-CA3B-44AE-9D82-E1F55AC479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44" b="4759"/>
          <a:stretch/>
        </p:blipFill>
        <p:spPr>
          <a:xfrm>
            <a:off x="2184401" y="2742910"/>
            <a:ext cx="7823199" cy="334304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DC14E-F542-4543-A745-6BCC47D86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928" y="6356350"/>
            <a:ext cx="685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330EA680-D336-4FF7-8B7A-9848BB0A1C32}" type="slidenum">
              <a:rPr lang="en-US">
                <a:solidFill>
                  <a:srgbClr val="595959"/>
                </a:solidFill>
              </a:rPr>
              <a:pPr algn="l">
                <a:spcAft>
                  <a:spcPts val="600"/>
                </a:spcAft>
              </a:pPr>
              <a:t>22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555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EE624-75F7-4A52-9166-4974BEFA7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Future plans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A091B-B1D1-4C59-8DE8-0D4F65734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Optimize model and application performance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Predict click / book through differentially features (as hotels pictures)</a:t>
            </a:r>
          </a:p>
          <a:p>
            <a:r>
              <a:rPr lang="en-US" dirty="0">
                <a:cs typeface="Calibri"/>
              </a:rPr>
              <a:t>Develop review/score prediction features for new hotels</a:t>
            </a:r>
          </a:p>
          <a:p>
            <a:r>
              <a:rPr lang="en-US" dirty="0">
                <a:cs typeface="Calibri"/>
              </a:rPr>
              <a:t>Develop multi-language service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B3FBE-AAA5-4D1A-9014-6628830D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90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6FDF7-91BD-47C0-90BD-C94FB09F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O'VN Team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E9E22-1F35-483D-9F70-1DC0FFEBB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>
                <a:ea typeface="+mn-lt"/>
                <a:cs typeface="+mn-lt"/>
              </a:rPr>
              <a:t>Anh Ta – Product Manager</a:t>
            </a:r>
          </a:p>
          <a:p>
            <a:pPr>
              <a:lnSpc>
                <a:spcPct val="100000"/>
              </a:lnSpc>
            </a:pPr>
            <a:r>
              <a:rPr lang="en-US">
                <a:ea typeface="+mn-lt"/>
                <a:cs typeface="+mn-lt"/>
              </a:rPr>
              <a:t>Dat Tran - App Developer</a:t>
            </a:r>
          </a:p>
          <a:p>
            <a:pPr>
              <a:lnSpc>
                <a:spcPct val="100000"/>
              </a:lnSpc>
            </a:pPr>
            <a:r>
              <a:rPr lang="en-US">
                <a:ea typeface="+mn-lt"/>
                <a:cs typeface="+mn-lt"/>
              </a:rPr>
              <a:t>Luong Nguyen - Data Scientist</a:t>
            </a:r>
          </a:p>
          <a:p>
            <a:pPr>
              <a:lnSpc>
                <a:spcPct val="100000"/>
              </a:lnSpc>
            </a:pPr>
            <a:r>
              <a:rPr lang="en-US">
                <a:ea typeface="+mn-lt"/>
                <a:cs typeface="+mn-lt"/>
              </a:rPr>
              <a:t>Minh Anh – Data Scientist</a:t>
            </a:r>
          </a:p>
          <a:p>
            <a:pPr>
              <a:lnSpc>
                <a:spcPct val="100000"/>
              </a:lnSpc>
            </a:pPr>
            <a:r>
              <a:rPr lang="en-US">
                <a:ea typeface="+mn-lt"/>
                <a:cs typeface="+mn-lt"/>
              </a:rPr>
              <a:t>Viet Nguyen – Data Scientist 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B2808-AB23-4EBC-A3B5-43CEA3AB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82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A6F5-58AC-4EE1-82B1-95A7F5AD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E0565-0707-45CD-AED2-C2C48FD35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</a:pPr>
            <a:r>
              <a:rPr lang="en-US" dirty="0">
                <a:cs typeface="Calibri"/>
              </a:rPr>
              <a:t>Do you have any questions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2B6DD-AC5B-4C86-9CA6-1A66384EF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35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F05EF-5D51-4BD9-B701-725FD335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A03D6-DD2D-41FF-BBBF-43F445FF5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6D4F1-9EB9-4BA6-AED2-4DF4A361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05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19151-76CD-4A4E-8728-1F7B290E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Timeline 1.0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8E781-835F-4458-8331-07DAB7AF1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1'00 --&gt;    Intro:           60s</a:t>
            </a:r>
          </a:p>
          <a:p>
            <a:r>
              <a:rPr lang="en-US" dirty="0">
                <a:cs typeface="Calibri"/>
              </a:rPr>
              <a:t>3'00 ----&gt; Demo:       120s</a:t>
            </a:r>
          </a:p>
          <a:p>
            <a:r>
              <a:rPr lang="en-US" dirty="0">
                <a:cs typeface="Calibri"/>
              </a:rPr>
              <a:t>3'30 -&gt;     Tech:            30s</a:t>
            </a:r>
          </a:p>
          <a:p>
            <a:r>
              <a:rPr lang="en-US" dirty="0">
                <a:cs typeface="Calibri"/>
              </a:rPr>
              <a:t>4'00 -&gt;     Mapping:    30s</a:t>
            </a:r>
            <a:endParaRPr lang="en-US" dirty="0"/>
          </a:p>
          <a:p>
            <a:r>
              <a:rPr lang="en-US" dirty="0">
                <a:cs typeface="Calibri"/>
              </a:rPr>
              <a:t>5'00 --&gt;    Ranking:      60s</a:t>
            </a:r>
          </a:p>
          <a:p>
            <a:r>
              <a:rPr lang="en-US" dirty="0">
                <a:cs typeface="Calibri"/>
              </a:rPr>
              <a:t>6'00 --&gt;    Rec Sys:       60s</a:t>
            </a:r>
          </a:p>
          <a:p>
            <a:r>
              <a:rPr lang="en-US" dirty="0">
                <a:cs typeface="Calibri"/>
              </a:rPr>
              <a:t>6'30 -&gt;     F-Plan:         30s</a:t>
            </a:r>
          </a:p>
          <a:p>
            <a:r>
              <a:rPr lang="en-US" dirty="0">
                <a:cs typeface="Calibri"/>
              </a:rPr>
              <a:t>7'00 -&gt;     End:              30s</a:t>
            </a:r>
          </a:p>
          <a:p>
            <a:endParaRPr lang="en-US" dirty="0">
              <a:cs typeface="Calibri"/>
            </a:endParaRPr>
          </a:p>
          <a:p>
            <a:r>
              <a:rPr lang="en-US" sz="2000" dirty="0">
                <a:cs typeface="Calibri"/>
              </a:rPr>
              <a:t>0--1'----3'-3''-4'--5'--6'-6''-7'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7BC3C-7653-483F-9E1C-B6F79C456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06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C07E0-B157-4730-A98B-4AA08B99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E9CCF-060E-4AF3-8AC9-A3E1ED464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5985F-9873-4B9F-8269-C3E016F9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15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90A8E234-A0A7-4544-9F1F-CBDE998063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26" r="2167" b="3"/>
          <a:stretch/>
        </p:blipFill>
        <p:spPr>
          <a:xfrm>
            <a:off x="1710823" y="575770"/>
            <a:ext cx="9220185" cy="5691842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9E685296-A200-4067-B915-33DF3E1A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2A349B-3E80-4C16-837C-CD667CB1F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56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28088-941C-44F0-A2B6-E74BB99C4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7A7D1-1C4B-47B9-996C-8E5046DC8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"A huge number of hotels for every destination can be an overwhelming task for customers"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31E8F-51F2-44F3-BA4A-8FAB5558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56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Triangle 5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D6438-EF66-4573-ABD9-65987FD3E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9833" y="1056640"/>
            <a:ext cx="4360324" cy="3494398"/>
          </a:xfrm>
        </p:spPr>
        <p:txBody>
          <a:bodyPr anchor="b">
            <a:normAutofit/>
          </a:bodyPr>
          <a:lstStyle/>
          <a:p>
            <a:pPr algn="l"/>
            <a:r>
              <a:rPr lang="en-US" sz="7200">
                <a:cs typeface="Calibri Light"/>
              </a:rPr>
              <a:t>Processing</a:t>
            </a:r>
            <a:endParaRPr lang="en-US" sz="720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5F9A2B7-7081-48D8-9D80-29074C8C6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9832" y="4582814"/>
            <a:ext cx="2601831" cy="1312657"/>
          </a:xfrm>
        </p:spPr>
        <p:txBody>
          <a:bodyPr anchor="t">
            <a:normAutofit/>
          </a:bodyPr>
          <a:lstStyle/>
          <a:p>
            <a:pPr algn="l"/>
            <a:endParaRPr lang="en-US" sz="2000"/>
          </a:p>
        </p:txBody>
      </p:sp>
      <p:pic>
        <p:nvPicPr>
          <p:cNvPr id="7" name="Picture 12" descr="Diagram&#10;&#10;Description automatically generated">
            <a:extLst>
              <a:ext uri="{FF2B5EF4-FFF2-40B4-BE49-F238E27FC236}">
                <a16:creationId xmlns:a16="http://schemas.microsoft.com/office/drawing/2014/main" id="{05D91F10-446A-4576-B75E-2E0C9A7577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69"/>
          <a:stretch/>
        </p:blipFill>
        <p:spPr>
          <a:xfrm>
            <a:off x="621675" y="623275"/>
            <a:ext cx="5474323" cy="5607882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49154B-E00D-4597-BCD1-E9A9AD91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02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9">
            <a:extLst>
              <a:ext uri="{FF2B5EF4-FFF2-40B4-BE49-F238E27FC236}">
                <a16:creationId xmlns:a16="http://schemas.microsoft.com/office/drawing/2014/main" id="{9A1F4656-FFDA-4BA3-8516-90E58C01A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21">
            <a:extLst>
              <a:ext uri="{FF2B5EF4-FFF2-40B4-BE49-F238E27FC236}">
                <a16:creationId xmlns:a16="http://schemas.microsoft.com/office/drawing/2014/main" id="{CB018903-3549-4A3B-A9DF-B26757CAA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3" name="Rectangle 22">
              <a:extLst>
                <a:ext uri="{FF2B5EF4-FFF2-40B4-BE49-F238E27FC236}">
                  <a16:creationId xmlns:a16="http://schemas.microsoft.com/office/drawing/2014/main" id="{9E5D3F77-D07F-4F7D-97A2-E36683020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DC6F5A2D-56A0-4ED7-A3E2-3CF67608F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07DB05C8-B55D-42E4-A3B0-55FB42F0D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549400"/>
            <a:ext cx="3200400" cy="2336800"/>
          </a:xfrm>
          <a:prstGeom prst="rect">
            <a:avLst/>
          </a:prstGeom>
        </p:spPr>
      </p:pic>
      <p:pic>
        <p:nvPicPr>
          <p:cNvPr id="9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4D8AB476-96B6-4352-A285-E50DE40FB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3949700"/>
            <a:ext cx="3200400" cy="2336800"/>
          </a:xfrm>
          <a:prstGeom prst="rect">
            <a:avLst/>
          </a:prstGeom>
        </p:spPr>
      </p:pic>
      <p:pic>
        <p:nvPicPr>
          <p:cNvPr id="10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E58F96DB-2F34-4EF2-AEBF-E2A4ACB1E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7000" y="1549400"/>
            <a:ext cx="4292600" cy="3136900"/>
          </a:xfrm>
          <a:prstGeom prst="rect">
            <a:avLst/>
          </a:prstGeom>
        </p:spPr>
      </p:pic>
      <p:pic>
        <p:nvPicPr>
          <p:cNvPr id="12" name="Picture 12" descr="A picture containing chart&#10;&#10;Description automatically generated">
            <a:extLst>
              <a:ext uri="{FF2B5EF4-FFF2-40B4-BE49-F238E27FC236}">
                <a16:creationId xmlns:a16="http://schemas.microsoft.com/office/drawing/2014/main" id="{8CA2557E-DFDB-4D89-A989-56F63FA7A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7000" y="4762500"/>
            <a:ext cx="2108200" cy="1524000"/>
          </a:xfrm>
          <a:prstGeom prst="rect">
            <a:avLst/>
          </a:prstGeom>
        </p:spPr>
      </p:pic>
      <p:pic>
        <p:nvPicPr>
          <p:cNvPr id="15" name="Picture 15" descr="A picture containing shape&#10;&#10;Description automatically generated">
            <a:extLst>
              <a:ext uri="{FF2B5EF4-FFF2-40B4-BE49-F238E27FC236}">
                <a16:creationId xmlns:a16="http://schemas.microsoft.com/office/drawing/2014/main" id="{E866C891-2516-45C5-A603-7979F8B790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1400" y="4762500"/>
            <a:ext cx="2108200" cy="1524000"/>
          </a:xfrm>
          <a:prstGeom prst="rect">
            <a:avLst/>
          </a:prstGeom>
        </p:spPr>
      </p:pic>
      <p:pic>
        <p:nvPicPr>
          <p:cNvPr id="11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1265861C-4C61-41B4-B348-0CD5CD9224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5800" y="1549400"/>
            <a:ext cx="3200400" cy="2336800"/>
          </a:xfrm>
          <a:prstGeom prst="rect">
            <a:avLst/>
          </a:prstGeom>
        </p:spPr>
      </p:pic>
      <p:pic>
        <p:nvPicPr>
          <p:cNvPr id="13" name="Picture 13" descr="A picture containing chart&#10;&#10;Description automatically generated">
            <a:extLst>
              <a:ext uri="{FF2B5EF4-FFF2-40B4-BE49-F238E27FC236}">
                <a16:creationId xmlns:a16="http://schemas.microsoft.com/office/drawing/2014/main" id="{CAC7EAD2-FD0D-4B24-B498-A46A69602F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5800" y="3949700"/>
            <a:ext cx="3200400" cy="2336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7EEC82-AC52-463E-A4E0-627258313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277" y="458033"/>
            <a:ext cx="6436741" cy="726224"/>
          </a:xfrm>
        </p:spPr>
        <p:txBody>
          <a:bodyPr wrap="square" anchor="ctr">
            <a:normAutofit/>
          </a:bodyPr>
          <a:lstStyle/>
          <a:p>
            <a:pPr algn="l"/>
            <a:r>
              <a:rPr lang="en-US" sz="2200">
                <a:cs typeface="Calibri Light"/>
              </a:rPr>
              <a:t>Model comparison of filling </a:t>
            </a:r>
            <a:r>
              <a:rPr lang="en-US" sz="2200" err="1">
                <a:cs typeface="Calibri Light"/>
              </a:rPr>
              <a:t>NaN</a:t>
            </a:r>
            <a:r>
              <a:rPr lang="en-US" sz="2200">
                <a:cs typeface="Calibri Light"/>
              </a:rPr>
              <a:t> of Tripi Score</a:t>
            </a:r>
            <a:endParaRPr lang="en-US" sz="22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19EC53-FD59-42EA-AC4D-07D7D5944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262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4C4D69-3F05-400B-9B52-AD61576B7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7909" y="2023110"/>
            <a:ext cx="2469624" cy="2846070"/>
          </a:xfrm>
        </p:spPr>
        <p:txBody>
          <a:bodyPr anchor="ctr">
            <a:normAutofit/>
          </a:bodyPr>
          <a:lstStyle/>
          <a:p>
            <a:pPr algn="l"/>
            <a:r>
              <a:rPr lang="en-US" sz="3700">
                <a:cs typeface="Calibri Light"/>
              </a:rPr>
              <a:t>Click/ Book </a:t>
            </a:r>
            <a:br>
              <a:rPr lang="en-US" sz="3700">
                <a:cs typeface="Calibri Light"/>
              </a:rPr>
            </a:br>
            <a:r>
              <a:rPr lang="en-US" sz="3700">
                <a:cs typeface="Calibri Light"/>
              </a:rPr>
              <a:t>or Not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3555C-24B9-40C4-A7C1-EFA65922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7908" y="5086350"/>
            <a:ext cx="2446465" cy="1178298"/>
          </a:xfrm>
        </p:spPr>
        <p:txBody>
          <a:bodyPr>
            <a:normAutofit/>
          </a:bodyPr>
          <a:lstStyle/>
          <a:p>
            <a:pPr algn="l"/>
            <a:endParaRPr lang="en-US" sz="16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D5A04D93-2969-43ED-AE80-1264A3BC2B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73" r="8473" b="-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2AB42-D9DB-400F-B630-ACE1FB7D9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50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5" name="Picture 16" descr="Diagram&#10;&#10;Description automatically generated">
            <a:extLst>
              <a:ext uri="{FF2B5EF4-FFF2-40B4-BE49-F238E27FC236}">
                <a16:creationId xmlns:a16="http://schemas.microsoft.com/office/drawing/2014/main" id="{1312F239-AAC3-40F9-BC3D-D1021CFF3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1D1FC6-8C6A-4CF6-993D-33105F042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41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1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36B9BC2F-812B-4DBD-BA71-94CB285DEA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9" name="Freeform: Shape 23">
            <a:extLst>
              <a:ext uri="{FF2B5EF4-FFF2-40B4-BE49-F238E27FC236}">
                <a16:creationId xmlns:a16="http://schemas.microsoft.com/office/drawing/2014/main" id="{20AD4193-2D6A-4976-AE93-824370A02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1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4323899 w 4323899"/>
              <a:gd name="connsiteY1" fmla="*/ 0 h 6212748"/>
              <a:gd name="connsiteX2" fmla="*/ 4323899 w 4323899"/>
              <a:gd name="connsiteY2" fmla="*/ 2864954 h 6212748"/>
              <a:gd name="connsiteX3" fmla="*/ 880454 w 4323899"/>
              <a:gd name="connsiteY3" fmla="*/ 6212748 h 6212748"/>
              <a:gd name="connsiteX4" fmla="*/ 0 w 4323899"/>
              <a:gd name="connsiteY4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bg1">
              <a:alpha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Triangle 2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27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A62AE-E0C1-4D50-AC75-BE0951496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9293" y="3703250"/>
            <a:ext cx="2435507" cy="1122750"/>
          </a:xfrm>
        </p:spPr>
        <p:txBody>
          <a:bodyPr anchor="t">
            <a:normAutofit/>
          </a:bodyPr>
          <a:lstStyle/>
          <a:p>
            <a:pPr algn="l"/>
            <a:endParaRPr 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74AAFF-8B59-4A1D-A2D5-FA756704E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396811" y="4607828"/>
            <a:ext cx="6973204" cy="1261872"/>
          </a:xfrm>
        </p:spPr>
        <p:txBody>
          <a:bodyPr anchor="ctr">
            <a:normAutofit/>
          </a:bodyPr>
          <a:lstStyle/>
          <a:p>
            <a:pPr algn="l"/>
            <a:endParaRPr lang="en-US" sz="4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A443C-4590-442F-BBB7-6F7EFEAB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61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15BAE2EE-B905-4B9D-A90E-B139D32058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431341" y="71897"/>
            <a:ext cx="12191980" cy="685799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C9291E-E0BF-4929-BAE0-7FBB97B1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28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D00-A819-4FA3-A1AB-A6FCB6D17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Nearest neighbors</a:t>
            </a:r>
          </a:p>
        </p:txBody>
      </p:sp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DE0FE29C-9EB0-4B68-9F08-4F2C3C01D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2365"/>
            <a:ext cx="10512547" cy="433642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3A7742-3FFC-4067-BDDF-6FA19FB6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49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C9A1FCD-8389-47C4-B8C3-42996CED3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Times New Roman"/>
                <a:cs typeface="Times New Roman"/>
              </a:rPr>
              <a:t>Word2Vec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A86AF85-E3ED-47ED-9BB4-69067CFFF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11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vi-VN">
              <a:latin typeface="Arial"/>
              <a:cs typeface="Arial"/>
            </a:endParaRPr>
          </a:p>
          <a:p>
            <a:endParaRPr lang="vi-VN">
              <a:latin typeface="Arial"/>
              <a:cs typeface="Arial"/>
            </a:endParaRPr>
          </a:p>
        </p:txBody>
      </p:sp>
      <p:pic>
        <p:nvPicPr>
          <p:cNvPr id="5" name="Hình ảnh 5">
            <a:extLst>
              <a:ext uri="{FF2B5EF4-FFF2-40B4-BE49-F238E27FC236}">
                <a16:creationId xmlns:a16="http://schemas.microsoft.com/office/drawing/2014/main" id="{E27944F6-FEA1-4368-850D-084EC44DE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402" y="1931839"/>
            <a:ext cx="3811859" cy="1256590"/>
          </a:xfrm>
          <a:prstGeom prst="rect">
            <a:avLst/>
          </a:prstGeom>
        </p:spPr>
      </p:pic>
      <p:pic>
        <p:nvPicPr>
          <p:cNvPr id="6" name="Hình ảnh 6">
            <a:extLst>
              <a:ext uri="{FF2B5EF4-FFF2-40B4-BE49-F238E27FC236}">
                <a16:creationId xmlns:a16="http://schemas.microsoft.com/office/drawing/2014/main" id="{E114535C-1317-477C-8E3B-6C42EBFFA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56" y="1934777"/>
            <a:ext cx="5601796" cy="3515936"/>
          </a:xfrm>
          <a:prstGeom prst="rect">
            <a:avLst/>
          </a:prstGeom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EC46F289-A602-4502-B6E0-BB0385D5F384}"/>
              </a:ext>
            </a:extLst>
          </p:cNvPr>
          <p:cNvSpPr txBox="1"/>
          <p:nvPr/>
        </p:nvSpPr>
        <p:spPr>
          <a:xfrm>
            <a:off x="6959818" y="1438613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1600">
                <a:latin typeface="Arial"/>
                <a:cs typeface="Arial"/>
              </a:rPr>
              <a:t>Center word &amp; Context word</a:t>
            </a:r>
            <a:endParaRPr lang="vi-VN"/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E82CA568-F56C-44B0-B2E3-3FA026454F55}"/>
              </a:ext>
            </a:extLst>
          </p:cNvPr>
          <p:cNvSpPr txBox="1"/>
          <p:nvPr/>
        </p:nvSpPr>
        <p:spPr>
          <a:xfrm>
            <a:off x="6959818" y="3487396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1600">
                <a:latin typeface="Arial"/>
                <a:cs typeface="Arial"/>
              </a:rPr>
              <a:t>CBOW &amp; Skip-gram</a:t>
            </a:r>
            <a:endParaRPr lang="vi-VN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EE449ECD-7E75-48EC-9E42-D1542E5299D8}"/>
              </a:ext>
            </a:extLst>
          </p:cNvPr>
          <p:cNvSpPr txBox="1"/>
          <p:nvPr/>
        </p:nvSpPr>
        <p:spPr>
          <a:xfrm>
            <a:off x="843543" y="1494031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1600">
                <a:latin typeface="Arial"/>
                <a:cs typeface="Arial"/>
              </a:rPr>
              <a:t>Neural Network</a:t>
            </a:r>
          </a:p>
        </p:txBody>
      </p:sp>
      <p:pic>
        <p:nvPicPr>
          <p:cNvPr id="12" name="Hình ảnh 12" descr="Ảnh có chứa vẽ, đồng hồ&#10;&#10;Mô tả được tự động tạo">
            <a:extLst>
              <a:ext uri="{FF2B5EF4-FFF2-40B4-BE49-F238E27FC236}">
                <a16:creationId xmlns:a16="http://schemas.microsoft.com/office/drawing/2014/main" id="{29A9D663-57BC-48BE-B88E-8FB2B910A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333" y="3965153"/>
            <a:ext cx="3588834" cy="21890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56C1D-8CA3-4B21-86A8-F9124DAB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091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D6B9A25-9C5C-423D-88DE-BE0DAAB6C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Times New Roman"/>
                <a:cs typeface="Times New Roman"/>
              </a:rPr>
              <a:t>Skip-gram model</a:t>
            </a:r>
          </a:p>
        </p:txBody>
      </p:sp>
      <p:pic>
        <p:nvPicPr>
          <p:cNvPr id="4" name="Hình ảnh 4" descr="Ảnh có chứa văn bản&#10;&#10;Mô tả được tự động tạo">
            <a:extLst>
              <a:ext uri="{FF2B5EF4-FFF2-40B4-BE49-F238E27FC236}">
                <a16:creationId xmlns:a16="http://schemas.microsoft.com/office/drawing/2014/main" id="{C9AD7743-456B-4176-AD6E-83B1E20FA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9785" y="2242783"/>
            <a:ext cx="6082991" cy="2123120"/>
          </a:xfrm>
        </p:spPr>
      </p:pic>
      <p:pic>
        <p:nvPicPr>
          <p:cNvPr id="6" name="Hình ảnh 6" descr="Ảnh có chứa văn bản&#10;&#10;Mô tả được tự động tạo">
            <a:extLst>
              <a:ext uri="{FF2B5EF4-FFF2-40B4-BE49-F238E27FC236}">
                <a16:creationId xmlns:a16="http://schemas.microsoft.com/office/drawing/2014/main" id="{94067BD6-627D-42F2-9E77-823638F94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643" y="5228432"/>
            <a:ext cx="2743200" cy="898796"/>
          </a:xfrm>
          <a:prstGeom prst="rect">
            <a:avLst/>
          </a:prstGeom>
        </p:spPr>
      </p:pic>
      <p:pic>
        <p:nvPicPr>
          <p:cNvPr id="7" name="Hình ảnh 7" descr="Ảnh có chứa đồng hồ, người đàn ông&#10;&#10;Mô tả được tự động tạo">
            <a:extLst>
              <a:ext uri="{FF2B5EF4-FFF2-40B4-BE49-F238E27FC236}">
                <a16:creationId xmlns:a16="http://schemas.microsoft.com/office/drawing/2014/main" id="{30438134-4236-4A6A-BB07-A17574430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0351" y="5334549"/>
            <a:ext cx="2743200" cy="612216"/>
          </a:xfrm>
          <a:prstGeom prst="rect">
            <a:avLst/>
          </a:prstGeom>
        </p:spPr>
      </p:pic>
      <p:pic>
        <p:nvPicPr>
          <p:cNvPr id="9" name="Hình ảnh 4">
            <a:extLst>
              <a:ext uri="{FF2B5EF4-FFF2-40B4-BE49-F238E27FC236}">
                <a16:creationId xmlns:a16="http://schemas.microsoft.com/office/drawing/2014/main" id="{DA5D3F6C-695B-47EC-A14D-BF06701AF9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013" y="1890674"/>
            <a:ext cx="4351338" cy="4351338"/>
          </a:xfrm>
          <a:prstGeom prst="rect">
            <a:avLst/>
          </a:prstGeom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B4E7A335-DEF2-42E9-924A-146E58C4C2A2}"/>
              </a:ext>
            </a:extLst>
          </p:cNvPr>
          <p:cNvSpPr txBox="1"/>
          <p:nvPr/>
        </p:nvSpPr>
        <p:spPr>
          <a:xfrm>
            <a:off x="5811644" y="176003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>
                <a:latin typeface="Arial"/>
                <a:cs typeface="Arial"/>
              </a:rPr>
              <a:t>Negative Sampling</a:t>
            </a:r>
            <a:endParaRPr lang="vi-VN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DBDEA2C2-16D4-4D06-A757-04985D33566F}"/>
              </a:ext>
            </a:extLst>
          </p:cNvPr>
          <p:cNvSpPr txBox="1"/>
          <p:nvPr/>
        </p:nvSpPr>
        <p:spPr>
          <a:xfrm>
            <a:off x="5824421" y="4690714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>
                <a:latin typeface="Arial"/>
                <a:cs typeface="Arial"/>
              </a:rPr>
              <a:t>Using center-word for prediction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EB986F58-15EA-41B5-ABA9-0376E478814D}"/>
              </a:ext>
            </a:extLst>
          </p:cNvPr>
          <p:cNvSpPr txBox="1"/>
          <p:nvPr/>
        </p:nvSpPr>
        <p:spPr>
          <a:xfrm>
            <a:off x="8853835" y="469071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>
                <a:latin typeface="Arial"/>
                <a:cs typeface="Arial"/>
              </a:rPr>
              <a:t>Maximum</a:t>
            </a:r>
            <a:endParaRPr lang="vi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9A59FD-1F5E-4699-A72B-95791049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905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A2E6C8E-744E-4E8B-8245-E5AAA303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Times New Roman"/>
                <a:cs typeface="Times New Roman"/>
              </a:rPr>
              <a:t>Item2Vec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A91490E-023F-49C2-8FEC-E025CE96A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vi-VN">
                <a:latin typeface="Arial"/>
                <a:cs typeface="Arial"/>
              </a:rPr>
              <a:t>Words = hotels</a:t>
            </a:r>
          </a:p>
          <a:p>
            <a:r>
              <a:rPr lang="vi-VN">
                <a:latin typeface="Arial"/>
                <a:cs typeface="Arial"/>
              </a:rPr>
              <a:t>Sessions = user's sessions</a:t>
            </a:r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E4AFEF28-8711-43A4-812E-4A2AB1951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108" y="2871092"/>
            <a:ext cx="6878442" cy="317878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06776-E087-41E7-B379-188518369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4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A983-0C03-4C13-A611-2A0B958A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The 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AC146-34FE-4520-A7D0-EDD7235FE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 mobile application where users can search for hotels through our recommendation system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2CF7C-B5AA-48B8-BF85-8A9D19B3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F692C-A129-41C3-BFDD-F0B6C7E6F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Product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FF780-E5BD-4F2D-9E2C-D8CA8B3FA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4F6FA-E90F-467D-B352-D98A44A13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35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994B-F8F7-40A3-B3BA-04DA0049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3D0BD-9CF6-44BA-B0C9-2EB8D9066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Video 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9027E-17E5-413D-994B-EFF7224C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50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3404-9A90-4C9B-8270-47C673AEF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Technology on Front-end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3D26B-6FE0-4C60-A617-747269E8A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React Native</a:t>
            </a:r>
          </a:p>
          <a:p>
            <a:r>
              <a:rPr lang="en-US">
                <a:cs typeface="Calibri"/>
              </a:rPr>
              <a:t>Expo</a:t>
            </a:r>
          </a:p>
          <a:p>
            <a:r>
              <a:rPr lang="en-US" err="1">
                <a:cs typeface="Calibri"/>
              </a:rPr>
              <a:t>Npm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C109F-6886-4CC1-9846-3AC31839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34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4DC0-137C-41BF-8C7B-A6B1CEAE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Technology on Back-end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3099D-42F9-42E4-B2DD-914EA049F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Flask</a:t>
            </a:r>
          </a:p>
          <a:p>
            <a:r>
              <a:rPr lang="en-US">
                <a:cs typeface="Calibri"/>
              </a:rPr>
              <a:t>MongoDB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C9896-1965-45AB-B5FF-CE43311C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39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717C9-AAED-4EA6-B519-1D95ADA90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Technology on Data Science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B8F9D-52E7-4BF7-95B6-55BE40A15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Data Explore</a:t>
            </a:r>
          </a:p>
          <a:p>
            <a:pPr lvl="1"/>
            <a:r>
              <a:rPr lang="en-US">
                <a:cs typeface="Calibri"/>
              </a:rPr>
              <a:t>Python</a:t>
            </a:r>
          </a:p>
          <a:p>
            <a:pPr lvl="1"/>
            <a:r>
              <a:rPr lang="en-US">
                <a:cs typeface="Calibri"/>
              </a:rPr>
              <a:t>Seaborn</a:t>
            </a:r>
          </a:p>
          <a:p>
            <a:pPr lvl="1"/>
            <a:r>
              <a:rPr lang="en-US" err="1">
                <a:cs typeface="Calibri"/>
              </a:rPr>
              <a:t>Datagrid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Machine Learning</a:t>
            </a:r>
          </a:p>
          <a:p>
            <a:pPr lvl="1"/>
            <a:r>
              <a:rPr lang="en-US" sz="2800">
                <a:cs typeface="Calibri"/>
              </a:rPr>
              <a:t>Google Colab</a:t>
            </a:r>
            <a:endParaRPr lang="en-US" sz="2800">
              <a:ea typeface="+mn-lt"/>
              <a:cs typeface="+mn-lt"/>
            </a:endParaRPr>
          </a:p>
          <a:p>
            <a:pPr lvl="1"/>
            <a:r>
              <a:rPr lang="en-US" sz="2800">
                <a:cs typeface="Calibri"/>
              </a:rPr>
              <a:t>Scikit-learn</a:t>
            </a:r>
            <a:endParaRPr lang="en-US" sz="2800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Recommender Engine</a:t>
            </a:r>
            <a:endParaRPr lang="en-US" sz="2800">
              <a:cs typeface="Calibri"/>
            </a:endParaRPr>
          </a:p>
          <a:p>
            <a:pPr lvl="1"/>
            <a:r>
              <a:rPr lang="en-US">
                <a:cs typeface="Calibri"/>
              </a:rPr>
              <a:t>Word2Vec</a:t>
            </a:r>
          </a:p>
          <a:p>
            <a:pPr lvl="1"/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3DB3E-7D1E-476B-8BFB-92E00B837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38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HORA</vt:lpstr>
      <vt:lpstr>Mobile Application and Data Science</vt:lpstr>
      <vt:lpstr>The problem</vt:lpstr>
      <vt:lpstr>The solution</vt:lpstr>
      <vt:lpstr>Product demo</vt:lpstr>
      <vt:lpstr>Demo</vt:lpstr>
      <vt:lpstr>Technology on Front-end</vt:lpstr>
      <vt:lpstr>Technology on Back-end</vt:lpstr>
      <vt:lpstr>Technology on Data Science</vt:lpstr>
      <vt:lpstr>Main problems</vt:lpstr>
      <vt:lpstr>Mapping</vt:lpstr>
      <vt:lpstr>11.000</vt:lpstr>
      <vt:lpstr>Ranking</vt:lpstr>
      <vt:lpstr>Data analysis</vt:lpstr>
      <vt:lpstr>Machine Learning</vt:lpstr>
      <vt:lpstr>Processing</vt:lpstr>
      <vt:lpstr>Models Comparison</vt:lpstr>
      <vt:lpstr>Sentiment</vt:lpstr>
      <vt:lpstr>Ranking</vt:lpstr>
      <vt:lpstr>Recommendation System</vt:lpstr>
      <vt:lpstr>Content-based</vt:lpstr>
      <vt:lpstr>Session-based</vt:lpstr>
      <vt:lpstr>Future plans</vt:lpstr>
      <vt:lpstr>O'VN Team</vt:lpstr>
      <vt:lpstr>Thank you !</vt:lpstr>
      <vt:lpstr>PowerPoint Presentation</vt:lpstr>
      <vt:lpstr>Timeline 1.0</vt:lpstr>
      <vt:lpstr>Machine Learning</vt:lpstr>
      <vt:lpstr>PowerPoint Presentation</vt:lpstr>
      <vt:lpstr>Processing</vt:lpstr>
      <vt:lpstr>Model comparison of filling NaN of Tripi Score</vt:lpstr>
      <vt:lpstr>Click/ Book  or Not</vt:lpstr>
      <vt:lpstr>PowerPoint Presentation</vt:lpstr>
      <vt:lpstr>PowerPoint Presentation</vt:lpstr>
      <vt:lpstr>PowerPoint Presentation</vt:lpstr>
      <vt:lpstr>Nearest neighbors</vt:lpstr>
      <vt:lpstr>Word2Vec</vt:lpstr>
      <vt:lpstr>Skip-gram model</vt:lpstr>
      <vt:lpstr>Item2Vec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585</cp:revision>
  <dcterms:created xsi:type="dcterms:W3CDTF">2020-11-27T07:35:54Z</dcterms:created>
  <dcterms:modified xsi:type="dcterms:W3CDTF">2020-12-01T05:09:59Z</dcterms:modified>
</cp:coreProperties>
</file>