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74" r:id="rId3"/>
    <p:sldId id="257" r:id="rId4"/>
    <p:sldId id="258" r:id="rId5"/>
    <p:sldId id="271" r:id="rId6"/>
    <p:sldId id="259" r:id="rId7"/>
    <p:sldId id="267" r:id="rId8"/>
    <p:sldId id="268" r:id="rId9"/>
    <p:sldId id="279" r:id="rId10"/>
    <p:sldId id="260" r:id="rId11"/>
    <p:sldId id="273" r:id="rId12"/>
    <p:sldId id="269" r:id="rId13"/>
    <p:sldId id="286" r:id="rId14"/>
    <p:sldId id="287" r:id="rId15"/>
    <p:sldId id="281" r:id="rId16"/>
    <p:sldId id="280" r:id="rId17"/>
    <p:sldId id="270" r:id="rId18"/>
    <p:sldId id="272" r:id="rId19"/>
    <p:sldId id="275" r:id="rId20"/>
    <p:sldId id="265" r:id="rId21"/>
    <p:sldId id="282" r:id="rId22"/>
    <p:sldId id="283" r:id="rId23"/>
    <p:sldId id="288" r:id="rId24"/>
    <p:sldId id="284" r:id="rId25"/>
    <p:sldId id="266" r:id="rId26"/>
    <p:sldId id="276" r:id="rId27"/>
    <p:sldId id="277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B4C39-96EB-4EDC-AB06-28CBBAA0A169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F5AB6-746D-4DE9-931B-981BC66C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F5AB6-746D-4DE9-931B-981BC66CA0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greyhuman/FaceReco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D4BF69-7316-4000-9CC8-2651106F1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87260"/>
            <a:ext cx="7766936" cy="2472202"/>
          </a:xfrm>
        </p:spPr>
        <p:txBody>
          <a:bodyPr/>
          <a:lstStyle/>
          <a:p>
            <a:r>
              <a:rPr lang="ru-RU" dirty="0"/>
              <a:t>Система по распознаванию</a:t>
            </a:r>
            <a:br>
              <a:rPr lang="ru-RU" dirty="0"/>
            </a:br>
            <a:r>
              <a:rPr lang="ru-RU" dirty="0"/>
              <a:t>лиц «</a:t>
            </a:r>
            <a:r>
              <a:rPr lang="en-US" dirty="0"/>
              <a:t>AFR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AC62B44-1E4B-4DC8-AC4B-5A4C8A806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DB819A-8CC0-4184-A424-EA5ACC31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качества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8F322B-2C12-49D0-9759-FF8191F77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4435"/>
          </a:xfrm>
        </p:spPr>
        <p:txBody>
          <a:bodyPr/>
          <a:lstStyle/>
          <a:p>
            <a:r>
              <a:rPr lang="ru-RU" dirty="0"/>
              <a:t>Значение метрики </a:t>
            </a:r>
            <a:r>
              <a:rPr lang="en-US" dirty="0" err="1"/>
              <a:t>mAP</a:t>
            </a:r>
            <a:r>
              <a:rPr lang="ru-RU" dirty="0"/>
              <a:t> должно быть не менее 0,8</a:t>
            </a:r>
          </a:p>
          <a:p>
            <a:r>
              <a:rPr lang="ru-RU" dirty="0"/>
              <a:t>Количество ошибок детекции должно составлять не более 1% от общего количества изображений</a:t>
            </a:r>
          </a:p>
          <a:p>
            <a:r>
              <a:rPr lang="ru-RU" dirty="0"/>
              <a:t>Количество правильно детектированных лиц не менее 98% от суммарного числа всех лиц на всех изображениях</a:t>
            </a:r>
          </a:p>
          <a:p>
            <a:r>
              <a:rPr lang="ru-RU" dirty="0"/>
              <a:t>Точность распознавания лиц должна составлять не менее 97% от всех правильно детектированных лиц</a:t>
            </a:r>
          </a:p>
          <a:p>
            <a:r>
              <a:rPr lang="ru-RU" dirty="0"/>
              <a:t>Система должна обрабатывать изображение, на котором имеется не более 3х лиц, не более, чем за 20 секунд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7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было сделано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088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</a:t>
            </a:r>
            <a:r>
              <a:rPr lang="ru-RU" dirty="0"/>
              <a:t>интерфейс</a:t>
            </a:r>
          </a:p>
        </p:txBody>
      </p:sp>
      <p:pic>
        <p:nvPicPr>
          <p:cNvPr id="4" name="Picture 56" descr="SMIfPLWNwkk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90" y="2098986"/>
            <a:ext cx="4517967" cy="294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2" descr="tIrO6zD7MUU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43" y="2883990"/>
            <a:ext cx="4461510" cy="2964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04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3DD9D8-60DA-4DEA-BD5C-C505F08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Серверная часть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ADEAF7-4183-4BC8-8150-0DCB2479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разработки системы был написан скрипт на </a:t>
            </a:r>
            <a:r>
              <a:rPr lang="ru-RU" dirty="0" err="1"/>
              <a:t>python</a:t>
            </a:r>
            <a:r>
              <a:rPr lang="ru-RU" dirty="0"/>
              <a:t>. Скрипт включает в себя все шаги технологического стека. Скрипт поддерживает два режима работы - процессинг и снятие метрик. В режиме процессинг скрипт обрабатывает входное изображение и возвращает массив выходных изображений. В режиме снятие метрик скрипт обрабатывает исходное изображение и возвращает список найденных </a:t>
            </a:r>
            <a:r>
              <a:rPr lang="en-US" dirty="0"/>
              <a:t>bounding boxes </a:t>
            </a:r>
            <a:r>
              <a:rPr lang="ru-RU" dirty="0"/>
              <a:t>с </a:t>
            </a:r>
            <a:r>
              <a:rPr lang="en-US" dirty="0"/>
              <a:t>feature-vector </a:t>
            </a:r>
            <a:r>
              <a:rPr lang="ru-RU" dirty="0"/>
              <a:t>и предсказанными классами. Пользователь может выбирать путь до изображения, которое нужно обработать и режим работы классификатора (галерея или нейронная сеть).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17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B03A14-4AE3-40EB-A986-5D3C3C63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Классификатор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937CBD-EBC7-407E-AFB2-E31012D2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проверки работоспособности технологического стека был разработан </a:t>
            </a:r>
            <a:r>
              <a:rPr lang="en-US" dirty="0"/>
              <a:t>l2-distance </a:t>
            </a:r>
            <a:r>
              <a:rPr lang="ru-RU" dirty="0"/>
              <a:t>классификатор на основе галереи изображений (по 5 на каждого члена команды). Он показал порядка 80% точности. Относительно низкая точность была обусловлена низкой репрезентативность фотографий в галереи.</a:t>
            </a:r>
          </a:p>
          <a:p>
            <a:r>
              <a:rPr lang="ru-RU" dirty="0"/>
              <a:t>В качестве финального решения был обучен классификатор на 7 классов с использованием </a:t>
            </a:r>
            <a:r>
              <a:rPr lang="en-US" dirty="0"/>
              <a:t>python </a:t>
            </a:r>
            <a:r>
              <a:rPr lang="ru-RU" dirty="0"/>
              <a:t>библиотеки </a:t>
            </a:r>
            <a:r>
              <a:rPr lang="en-US" dirty="0" err="1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65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2BF1A6-450C-4AD2-B97D-0E4ED72B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Подбор подходов к решению проблем реализации системы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C19B5C-DA7A-4884-9F2B-E9A858E9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реализации классификатора были рассмотрены следующие архитектуры: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Трехслойный персептрон (512 нейронов, активация –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Пятислойный персептрон (2</a:t>
            </a:r>
            <a:r>
              <a:rPr lang="en-US" dirty="0"/>
              <a:t>5</a:t>
            </a:r>
            <a:r>
              <a:rPr lang="ru-RU" dirty="0"/>
              <a:t>6 нейронов, активация – </a:t>
            </a:r>
            <a:r>
              <a:rPr lang="en-US" dirty="0" err="1"/>
              <a:t>relu</a:t>
            </a:r>
            <a:r>
              <a:rPr lang="ru-RU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Двухслойный персептрон (1024 нейрона, активация – </a:t>
            </a:r>
            <a:r>
              <a:rPr lang="en-US" dirty="0" err="1"/>
              <a:t>relu</a:t>
            </a:r>
            <a:r>
              <a:rPr lang="ru-RU" dirty="0"/>
              <a:t>)</a:t>
            </a:r>
          </a:p>
          <a:p>
            <a:r>
              <a:rPr lang="ru-RU" dirty="0"/>
              <a:t>Для увеличение точности были применены следующие подходы: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Dropout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Regularization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Learning rate</a:t>
            </a:r>
            <a:endParaRPr lang="ru-RU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 err="1"/>
              <a:t>amsGrad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3930022" y="4455214"/>
          <a:ext cx="694758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92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192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897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5972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a+b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a+b+c+d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96.4%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96.89%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97.12%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95.8%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95.2%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952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F67E6C-8996-43B4-A427-9C2B674A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Итоговая реализация системы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77334" y="2160589"/>
            <a:ext cx="6396326" cy="3880773"/>
          </a:xfrm>
        </p:spPr>
        <p:txBody>
          <a:bodyPr/>
          <a:lstStyle/>
          <a:p>
            <a:r>
              <a:rPr lang="en-US" dirty="0"/>
              <a:t>Face Detector –</a:t>
            </a:r>
            <a:r>
              <a:rPr lang="ru-RU" dirty="0"/>
              <a:t> </a:t>
            </a:r>
            <a:r>
              <a:rPr lang="en-US" dirty="0" err="1"/>
              <a:t>OpenCV</a:t>
            </a:r>
            <a:r>
              <a:rPr lang="en-US" dirty="0"/>
              <a:t> SSD 300</a:t>
            </a:r>
          </a:p>
          <a:p>
            <a:r>
              <a:rPr lang="en-US" dirty="0"/>
              <a:t>Alignment – </a:t>
            </a:r>
            <a:r>
              <a:rPr lang="en-US" dirty="0" err="1"/>
              <a:t>dlib</a:t>
            </a:r>
            <a:r>
              <a:rPr lang="en-US" dirty="0"/>
              <a:t> 68-landmarks + </a:t>
            </a:r>
            <a:r>
              <a:rPr lang="en-US" dirty="0" err="1"/>
              <a:t>openface</a:t>
            </a:r>
            <a:r>
              <a:rPr lang="en-US" dirty="0"/>
              <a:t> alignment</a:t>
            </a:r>
          </a:p>
          <a:p>
            <a:r>
              <a:rPr lang="en-US" dirty="0"/>
              <a:t>Feature Extraction – ResNet-50</a:t>
            </a:r>
            <a:endParaRPr lang="ru-RU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516" y="399726"/>
            <a:ext cx="2677050" cy="626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3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93834"/>
              </p:ext>
            </p:extLst>
          </p:nvPr>
        </p:nvGraphicFramePr>
        <p:xfrm>
          <a:off x="608323" y="2160589"/>
          <a:ext cx="68449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898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639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</a:t>
                      </a:r>
                      <a:r>
                        <a:rPr lang="ru-RU" baseline="0" dirty="0"/>
                        <a:t> фото (лиц) членов команды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</a:t>
                      </a:r>
                      <a:r>
                        <a:rPr lang="ru-RU" baseline="0" dirty="0"/>
                        <a:t> фото (лиц) неизвестных людей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300 (318)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287 (421)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300</a:t>
                      </a:r>
                      <a:r>
                        <a:rPr lang="ru-RU" baseline="0" dirty="0"/>
                        <a:t> (316)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307 (443)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39794"/>
              </p:ext>
            </p:extLst>
          </p:nvPr>
        </p:nvGraphicFramePr>
        <p:xfrm>
          <a:off x="2014746" y="4006330"/>
          <a:ext cx="72592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2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364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Метрика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90.14%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Процент</a:t>
                      </a:r>
                      <a:r>
                        <a:rPr lang="ru-RU" baseline="0" dirty="0"/>
                        <a:t> ошибок </a:t>
                      </a:r>
                      <a:r>
                        <a:rPr lang="ru-RU" baseline="0" dirty="0" err="1"/>
                        <a:t>детекции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7.87%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Процент правильных </a:t>
                      </a:r>
                      <a:r>
                        <a:rPr lang="ru-RU" dirty="0" err="1"/>
                        <a:t>детекций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98.04%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Top1 accuracy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99.58%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4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результатов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каждой фотографии из </a:t>
            </a:r>
            <a:r>
              <a:rPr lang="ru-RU" dirty="0" err="1"/>
              <a:t>датасета</a:t>
            </a:r>
            <a:r>
              <a:rPr lang="ru-RU" dirty="0"/>
              <a:t> запускалась серверная часть ПО «</a:t>
            </a:r>
            <a:r>
              <a:rPr lang="en-US" dirty="0"/>
              <a:t>AFR</a:t>
            </a:r>
            <a:r>
              <a:rPr lang="ru-RU" dirty="0"/>
              <a:t>», которая, в качестве результата, возвращала разметку для фотографии, а именно </a:t>
            </a:r>
            <a:r>
              <a:rPr lang="en-US" dirty="0"/>
              <a:t>bounding box </a:t>
            </a:r>
            <a:r>
              <a:rPr lang="ru-RU" dirty="0"/>
              <a:t>и предсказанный класс. Для каждого </a:t>
            </a:r>
            <a:r>
              <a:rPr lang="en-US" dirty="0"/>
              <a:t>ground-truth bounding box </a:t>
            </a:r>
            <a:r>
              <a:rPr lang="ru-RU" dirty="0"/>
              <a:t>находился наиболее подходящий предсказанный </a:t>
            </a:r>
            <a:r>
              <a:rPr lang="en-US" dirty="0"/>
              <a:t>bounding box</a:t>
            </a:r>
            <a:r>
              <a:rPr lang="ru-RU" dirty="0"/>
              <a:t> и в случае, если их </a:t>
            </a:r>
            <a:r>
              <a:rPr lang="en-US" dirty="0"/>
              <a:t>IOU</a:t>
            </a:r>
            <a:r>
              <a:rPr lang="ru-RU" dirty="0"/>
              <a:t> превышал 0.5, то сравнивались значения </a:t>
            </a:r>
            <a:r>
              <a:rPr lang="en-US" dirty="0"/>
              <a:t>ground-truth </a:t>
            </a:r>
            <a:r>
              <a:rPr lang="ru-RU" dirty="0"/>
              <a:t>и предсказанного классов, причем номер предсказанного </a:t>
            </a:r>
            <a:r>
              <a:rPr lang="en-US" dirty="0"/>
              <a:t>bounding box</a:t>
            </a:r>
            <a:r>
              <a:rPr lang="ru-RU" dirty="0"/>
              <a:t> добавлялся в лист. В конце, номера </a:t>
            </a:r>
            <a:r>
              <a:rPr lang="en-US" dirty="0"/>
              <a:t>bounding box</a:t>
            </a:r>
            <a:r>
              <a:rPr lang="ru-RU" dirty="0"/>
              <a:t>, которые не попали в список считаются ошибкой </a:t>
            </a:r>
            <a:r>
              <a:rPr lang="ru-RU" dirty="0" err="1"/>
              <a:t>детекции</a:t>
            </a:r>
            <a:r>
              <a:rPr lang="ru-RU" dirty="0"/>
              <a:t>. Если же </a:t>
            </a:r>
            <a:r>
              <a:rPr lang="en-US" dirty="0"/>
              <a:t>IOU </a:t>
            </a:r>
            <a:r>
              <a:rPr lang="ru-RU" dirty="0"/>
              <a:t>был меньше 0.5, то это считается отсутствием </a:t>
            </a:r>
            <a:r>
              <a:rPr lang="ru-RU" dirty="0" err="1"/>
              <a:t>детекции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4942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было сделано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требовалось сделать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010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B40423-DB39-406B-8EF8-37BDCB45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0807"/>
            <a:ext cx="8596668" cy="1320800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/>
              <a:t>Календарный план. Исследование общего подхода к распознаванию </a:t>
            </a:r>
            <a:r>
              <a:rPr lang="ru-RU" dirty="0" smtClean="0"/>
              <a:t>лиц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258434-9758-4B4C-9F43-05027F409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2537"/>
            <a:ext cx="8596668" cy="5037825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Определение этапов распознавания лиц</a:t>
            </a:r>
          </a:p>
          <a:p>
            <a:r>
              <a:rPr lang="ru-RU" dirty="0" smtClean="0"/>
              <a:t>Исследование </a:t>
            </a:r>
            <a:r>
              <a:rPr lang="ru-RU" dirty="0"/>
              <a:t>метрик определения качества каждого этапа распознавания лиц</a:t>
            </a:r>
          </a:p>
          <a:p>
            <a:pPr marL="0" indent="0">
              <a:buNone/>
            </a:pPr>
            <a:r>
              <a:rPr lang="ru-RU" dirty="0"/>
              <a:t>Итог: ПЗ по метрикам этапов распознавания лиц + инструментарий для оценки качества подхода к решению каждого из этапов распознавания </a:t>
            </a:r>
            <a:r>
              <a:rPr lang="ru-RU" dirty="0" smtClean="0"/>
              <a:t>лиц</a:t>
            </a:r>
          </a:p>
          <a:p>
            <a:pPr marL="0" indent="0">
              <a:buNone/>
            </a:pPr>
            <a:r>
              <a:rPr lang="ru-RU" dirty="0" smtClean="0"/>
              <a:t>Сроки: </a:t>
            </a:r>
            <a:r>
              <a:rPr lang="en-US" dirty="0"/>
              <a:t>19.02.2019 – 21.03.2019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Исследование подходов к </a:t>
            </a:r>
            <a:r>
              <a:rPr lang="ru-RU" dirty="0" err="1"/>
              <a:t>детекции</a:t>
            </a:r>
            <a:r>
              <a:rPr lang="ru-RU" dirty="0"/>
              <a:t> лиц</a:t>
            </a:r>
          </a:p>
          <a:p>
            <a:r>
              <a:rPr lang="ru-RU" dirty="0"/>
              <a:t>Исследование подходов к выравниванию лиц</a:t>
            </a:r>
          </a:p>
          <a:p>
            <a:r>
              <a:rPr lang="ru-RU" dirty="0"/>
              <a:t>Исследование подходов к </a:t>
            </a:r>
            <a:r>
              <a:rPr lang="en-US" dirty="0"/>
              <a:t>feature extraction</a:t>
            </a:r>
            <a:endParaRPr lang="ru-RU" dirty="0"/>
          </a:p>
          <a:p>
            <a:r>
              <a:rPr lang="ru-RU" dirty="0"/>
              <a:t>Исследование подходов к определению близости </a:t>
            </a:r>
            <a:r>
              <a:rPr lang="en-US" dirty="0"/>
              <a:t>feature </a:t>
            </a:r>
            <a:r>
              <a:rPr lang="ru-RU" dirty="0"/>
              <a:t>векторов</a:t>
            </a:r>
          </a:p>
          <a:p>
            <a:pPr marL="0" indent="0">
              <a:buNone/>
            </a:pPr>
            <a:r>
              <a:rPr lang="ru-RU" dirty="0"/>
              <a:t>Итог: ПЗ по подходам к реализации каждого этапа + рекомендации по каждому этапу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Сроки:</a:t>
            </a:r>
            <a:r>
              <a:rPr lang="en-US" dirty="0"/>
              <a:t> 19.02.2019 – 21.03.2019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Исследование датасетов, используемых для распознавания </a:t>
            </a:r>
            <a:r>
              <a:rPr lang="ru-RU" dirty="0" smtClean="0"/>
              <a:t>лиц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Итог: ПЗ по датасетам + понимание о ограничениях на каждый этап распознавания лиц, ввиду датасетов, на которых обучались нейронные сети, используемые в данном этапе (при использовании в соответственно этапе нейронной сети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 smtClean="0"/>
              <a:t>Сроки: </a:t>
            </a:r>
            <a:r>
              <a:rPr lang="en-US" dirty="0"/>
              <a:t>12.03.2019 – 21.03.2019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059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10574"/>
          </a:xfrm>
        </p:spPr>
        <p:txBody>
          <a:bodyPr>
            <a:normAutofit/>
          </a:bodyPr>
          <a:lstStyle/>
          <a:p>
            <a:r>
              <a:rPr lang="ru-RU" sz="3200" dirty="0"/>
              <a:t>Календарный план. Создание начального высокоуровневый дизайн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31585"/>
          </a:xfrm>
        </p:spPr>
        <p:txBody>
          <a:bodyPr>
            <a:normAutofit/>
          </a:bodyPr>
          <a:lstStyle/>
          <a:p>
            <a:pPr lvl="0"/>
            <a:r>
              <a:rPr lang="ru-RU" sz="1400" dirty="0"/>
              <a:t>Выбор методов для </a:t>
            </a:r>
            <a:r>
              <a:rPr lang="ru-RU" sz="1400" dirty="0" err="1"/>
              <a:t>детекции</a:t>
            </a:r>
            <a:r>
              <a:rPr lang="ru-RU" sz="1400" dirty="0"/>
              <a:t> лиц, выравнивания лиц, </a:t>
            </a:r>
            <a:r>
              <a:rPr lang="en-US" sz="1400" dirty="0"/>
              <a:t>feature extraction</a:t>
            </a:r>
            <a:r>
              <a:rPr lang="ru-RU" sz="1400" dirty="0"/>
              <a:t>, подхода к определению близости векторов (по качеству, скорости)</a:t>
            </a:r>
          </a:p>
          <a:p>
            <a:pPr lvl="0"/>
            <a:r>
              <a:rPr lang="ru-RU" sz="1400" dirty="0"/>
              <a:t>Уточнение входов и выходов для каждого этапа и оценка сложности создания адаптеров между этапами</a:t>
            </a:r>
          </a:p>
          <a:p>
            <a:pPr marL="0" indent="0">
              <a:buNone/>
            </a:pPr>
            <a:r>
              <a:rPr lang="ru-RU" sz="1400" dirty="0"/>
              <a:t>Итог: начальный высокоуровневый </a:t>
            </a:r>
            <a:r>
              <a:rPr lang="ru-RU" sz="1400" dirty="0" smtClean="0"/>
              <a:t>дизайн</a:t>
            </a:r>
            <a:endParaRPr lang="en-US" sz="1400" dirty="0" smtClean="0"/>
          </a:p>
          <a:p>
            <a:pPr marL="0" indent="0">
              <a:buNone/>
            </a:pPr>
            <a:r>
              <a:rPr lang="ru-RU" sz="1400" dirty="0" smtClean="0"/>
              <a:t>Сроки</a:t>
            </a:r>
            <a:r>
              <a:rPr lang="ru-RU" sz="1400" dirty="0"/>
              <a:t>: 05.02.2019 – </a:t>
            </a:r>
            <a:r>
              <a:rPr lang="ru-RU" sz="1400" dirty="0" smtClean="0"/>
              <a:t>20.05.2019</a:t>
            </a:r>
            <a:endParaRPr lang="en-US" sz="1400" dirty="0" smtClean="0"/>
          </a:p>
          <a:p>
            <a:pPr marL="0" indent="0">
              <a:buNone/>
            </a:pPr>
            <a:endParaRPr lang="ru-RU" sz="1400" dirty="0"/>
          </a:p>
          <a:p>
            <a:pPr lvl="0"/>
            <a:r>
              <a:rPr lang="ru-RU" sz="1400" dirty="0"/>
              <a:t>Определение требований к входному изображению (Формат, разрешение, размер и поворот лиц, освещение и т.д.)</a:t>
            </a:r>
          </a:p>
          <a:p>
            <a:pPr lvl="0"/>
            <a:r>
              <a:rPr lang="ru-RU" sz="1400" dirty="0"/>
              <a:t>Определение формата и объема выходных данных</a:t>
            </a:r>
          </a:p>
          <a:p>
            <a:pPr marL="0" indent="0">
              <a:buNone/>
            </a:pPr>
            <a:r>
              <a:rPr lang="ru-RU" sz="1400" dirty="0"/>
              <a:t>Итог: ПЗ по входным и выходным данным и ограничениям, соответственно, понимание формата требуемых данных для тренировочной и тестовой выборки фотографий. Начало сбора фотографий для датасета</a:t>
            </a:r>
            <a:r>
              <a:rPr lang="ru-RU" sz="1400" dirty="0" smtClean="0"/>
              <a:t>.</a:t>
            </a:r>
          </a:p>
          <a:p>
            <a:pPr marL="0" indent="0">
              <a:buNone/>
            </a:pPr>
            <a:r>
              <a:rPr lang="ru-RU" sz="1400" dirty="0" smtClean="0"/>
              <a:t>Сроки: 05.02.2019 – 20.05.2019</a:t>
            </a:r>
            <a:endParaRPr lang="ru-RU" sz="1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2934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8279"/>
            <a:ext cx="8596668" cy="1320800"/>
          </a:xfrm>
        </p:spPr>
        <p:txBody>
          <a:bodyPr>
            <a:normAutofit/>
          </a:bodyPr>
          <a:lstStyle/>
          <a:p>
            <a:pPr lvl="0"/>
            <a:r>
              <a:rPr lang="ru-RU" sz="3200" dirty="0"/>
              <a:t>Календарный план. Создание программного </a:t>
            </a:r>
            <a:r>
              <a:rPr lang="ru-RU" sz="3200" dirty="0" smtClean="0"/>
              <a:t>продукта. Этап галереи.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59463"/>
            <a:ext cx="8725458" cy="510012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1600" dirty="0"/>
              <a:t>Создание и согласование веб интерфейса </a:t>
            </a:r>
            <a:endParaRPr lang="en-US" sz="1600" dirty="0" smtClean="0"/>
          </a:p>
          <a:p>
            <a:pPr marL="0" lvl="0" indent="0">
              <a:buNone/>
            </a:pPr>
            <a:r>
              <a:rPr lang="ru-RU" sz="1600" dirty="0" smtClean="0"/>
              <a:t>Итог: Утвержденный веб интерфейс</a:t>
            </a:r>
          </a:p>
          <a:p>
            <a:pPr marL="0" indent="0">
              <a:buNone/>
            </a:pPr>
            <a:r>
              <a:rPr lang="ru-RU" sz="1600" dirty="0" smtClean="0"/>
              <a:t>Сроки</a:t>
            </a:r>
            <a:r>
              <a:rPr lang="ru-RU" sz="1600" dirty="0"/>
              <a:t>: </a:t>
            </a:r>
            <a:r>
              <a:rPr lang="ru-RU" sz="1600" dirty="0" smtClean="0"/>
              <a:t>09.04.2019 </a:t>
            </a:r>
            <a:r>
              <a:rPr lang="ru-RU" sz="1600" dirty="0"/>
              <a:t>– </a:t>
            </a:r>
            <a:r>
              <a:rPr lang="ru-RU" sz="1600" dirty="0" smtClean="0"/>
              <a:t>20.05.2019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lvl="0"/>
            <a:r>
              <a:rPr lang="ru-RU" sz="1600" dirty="0"/>
              <a:t>Создание макета продукта с галереей фотографий в качестве основы для определения близости </a:t>
            </a:r>
            <a:r>
              <a:rPr lang="ru-RU" sz="1600" dirty="0" err="1"/>
              <a:t>feature</a:t>
            </a:r>
            <a:r>
              <a:rPr lang="ru-RU" sz="1600" dirty="0"/>
              <a:t> векторов</a:t>
            </a:r>
          </a:p>
          <a:p>
            <a:pPr lvl="0"/>
            <a:r>
              <a:rPr lang="ru-RU" sz="1600" dirty="0"/>
              <a:t>Оценка точности распознавания лиц</a:t>
            </a:r>
          </a:p>
          <a:p>
            <a:pPr marL="0" indent="0">
              <a:buNone/>
            </a:pPr>
            <a:r>
              <a:rPr lang="ru-RU" sz="1600" dirty="0"/>
              <a:t>Итог: </a:t>
            </a:r>
            <a:r>
              <a:rPr lang="en-US" sz="1600" dirty="0"/>
              <a:t>top</a:t>
            </a:r>
            <a:r>
              <a:rPr lang="ru-RU" sz="1600" dirty="0"/>
              <a:t>1-</a:t>
            </a:r>
            <a:r>
              <a:rPr lang="en-US" sz="1600" dirty="0"/>
              <a:t>accuracy </a:t>
            </a:r>
            <a:r>
              <a:rPr lang="ru-RU" sz="1600" dirty="0"/>
              <a:t>– процент правильно распознанных классификатором лиц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/>
              <a:t>Сроки: </a:t>
            </a:r>
            <a:r>
              <a:rPr lang="ru-RU" sz="1600" dirty="0" smtClean="0"/>
              <a:t>16.04.2019 </a:t>
            </a:r>
            <a:r>
              <a:rPr lang="ru-RU" sz="1600" dirty="0"/>
              <a:t>– </a:t>
            </a:r>
            <a:r>
              <a:rPr lang="ru-RU" sz="1600" dirty="0" smtClean="0"/>
              <a:t>30.04.2019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lvl="0"/>
            <a:r>
              <a:rPr lang="ru-RU" sz="1600" dirty="0"/>
              <a:t>Оценка риска перехода к тренировке классификатора. Принятие решения по замене текущих блоков высокоуровневого дизайна. В случае замены, повторное снятие метрик, до получения приемлемого результаты</a:t>
            </a:r>
          </a:p>
          <a:p>
            <a:pPr marL="0" indent="0">
              <a:buNone/>
            </a:pPr>
            <a:r>
              <a:rPr lang="ru-RU" sz="1600" dirty="0"/>
              <a:t>Итог: Методика получения пар </a:t>
            </a:r>
            <a:r>
              <a:rPr lang="en-US" sz="1600" dirty="0"/>
              <a:t>feature </a:t>
            </a:r>
            <a:r>
              <a:rPr lang="ru-RU" sz="1600" dirty="0"/>
              <a:t>вектор – класс (имеется ввиду, класс распознавания) для тренировка классификатора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r>
              <a:rPr lang="ru-RU" sz="1600" dirty="0"/>
              <a:t>Сроки: </a:t>
            </a:r>
            <a:r>
              <a:rPr lang="ru-RU" sz="1600" dirty="0" smtClean="0"/>
              <a:t>30.04.2019 </a:t>
            </a:r>
            <a:r>
              <a:rPr lang="ru-RU" sz="1600" dirty="0"/>
              <a:t>– </a:t>
            </a:r>
            <a:r>
              <a:rPr lang="ru-RU" sz="1600" dirty="0" smtClean="0"/>
              <a:t>07.05.2019</a:t>
            </a:r>
            <a:endParaRPr lang="ru-RU" sz="1600" dirty="0"/>
          </a:p>
          <a:p>
            <a:pPr marL="0" indent="0">
              <a:buNone/>
            </a:pPr>
            <a:endParaRPr lang="ru-RU" sz="3300" dirty="0"/>
          </a:p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0392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Календарный план. Создание программного </a:t>
            </a:r>
            <a:r>
              <a:rPr lang="ru-RU" dirty="0" smtClean="0"/>
              <a:t>продукта. Этап классификатора.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4936"/>
          </a:xfrm>
        </p:spPr>
        <p:txBody>
          <a:bodyPr>
            <a:normAutofit/>
          </a:bodyPr>
          <a:lstStyle/>
          <a:p>
            <a:pPr lvl="0"/>
            <a:r>
              <a:rPr lang="ru-RU" sz="1500" dirty="0"/>
              <a:t>Тренировка классификатора. Создание финальной системы с нейронной сетью в качестве «распознователя» лиц</a:t>
            </a:r>
          </a:p>
          <a:p>
            <a:pPr lvl="0"/>
            <a:r>
              <a:rPr lang="ru-RU" sz="1500" dirty="0"/>
              <a:t>Оценка точности распознавания лиц</a:t>
            </a:r>
          </a:p>
          <a:p>
            <a:pPr marL="0" indent="0">
              <a:buNone/>
            </a:pPr>
            <a:r>
              <a:rPr lang="ru-RU" sz="1500" dirty="0"/>
              <a:t>Итог: </a:t>
            </a:r>
            <a:r>
              <a:rPr lang="en-US" sz="1500" dirty="0"/>
              <a:t>top</a:t>
            </a:r>
            <a:r>
              <a:rPr lang="ru-RU" sz="1500" dirty="0"/>
              <a:t>1-</a:t>
            </a:r>
            <a:r>
              <a:rPr lang="en-US" sz="1500" dirty="0"/>
              <a:t>accuracy </a:t>
            </a:r>
            <a:r>
              <a:rPr lang="ru-RU" sz="1500" dirty="0"/>
              <a:t>– процент правильно распознанных классификатором лиц </a:t>
            </a:r>
          </a:p>
          <a:p>
            <a:pPr marL="0" indent="0">
              <a:buNone/>
            </a:pPr>
            <a:r>
              <a:rPr lang="ru-RU" sz="1500" dirty="0"/>
              <a:t>Сроки: </a:t>
            </a:r>
            <a:r>
              <a:rPr lang="ru-RU" sz="1500" dirty="0" smtClean="0"/>
              <a:t>07.05.2019 </a:t>
            </a:r>
            <a:r>
              <a:rPr lang="ru-RU" sz="1500" dirty="0"/>
              <a:t>– </a:t>
            </a:r>
            <a:r>
              <a:rPr lang="ru-RU" sz="1500" dirty="0" smtClean="0"/>
              <a:t>18.05.2019</a:t>
            </a: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lvl="0"/>
            <a:r>
              <a:rPr lang="ru-RU" sz="1500" dirty="0"/>
              <a:t>Оценка качества полученной системы в соответствии с методикой испытаний. Принятие решения по замене текущих блоков пайплайна. В случае замены, повторное снятие метрик с макета, до получения приемлемого результата, затем тренировка классификатора.</a:t>
            </a:r>
          </a:p>
          <a:p>
            <a:pPr marL="0" lvl="0" indent="0">
              <a:buNone/>
            </a:pPr>
            <a:r>
              <a:rPr lang="ru-RU" sz="1500" dirty="0"/>
              <a:t>Итог: Финальный вариант системы</a:t>
            </a:r>
          </a:p>
          <a:p>
            <a:pPr marL="0" indent="0">
              <a:buNone/>
            </a:pPr>
            <a:r>
              <a:rPr lang="ru-RU" sz="1500" dirty="0"/>
              <a:t>Сроки: </a:t>
            </a:r>
            <a:r>
              <a:rPr lang="ru-RU" sz="1500" dirty="0" smtClean="0"/>
              <a:t>07.05.2019 </a:t>
            </a:r>
            <a:r>
              <a:rPr lang="ru-RU" sz="1500" dirty="0"/>
              <a:t>– </a:t>
            </a:r>
            <a:r>
              <a:rPr lang="ru-RU" sz="1500" dirty="0" smtClean="0"/>
              <a:t>20.05.2019</a:t>
            </a:r>
            <a:endParaRPr lang="ru-RU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0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/>
              <a:t>Календарный план. Создание программной документации и испытания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746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1500" dirty="0"/>
              <a:t>Создание программной документации</a:t>
            </a:r>
          </a:p>
          <a:p>
            <a:pPr lvl="1"/>
            <a:r>
              <a:rPr lang="ru-RU" sz="1500" dirty="0"/>
              <a:t>Разработка методики испытаний (После согласования требований к системе)</a:t>
            </a:r>
          </a:p>
          <a:p>
            <a:pPr lvl="1"/>
            <a:r>
              <a:rPr lang="ru-RU" sz="1500" dirty="0"/>
              <a:t>Разработка руководства оператора (После получения макета, учитывая изменения в </a:t>
            </a:r>
            <a:r>
              <a:rPr lang="ru-RU" sz="1500" dirty="0" err="1"/>
              <a:t>высокоуровневнем</a:t>
            </a:r>
            <a:r>
              <a:rPr lang="ru-RU" sz="1500" dirty="0"/>
              <a:t> дизайне)</a:t>
            </a:r>
          </a:p>
          <a:p>
            <a:pPr lvl="1"/>
            <a:r>
              <a:rPr lang="ru-RU" sz="1500" dirty="0"/>
              <a:t>Разработка руководства системного программиста (После получения макета, учитывая изменения в </a:t>
            </a:r>
            <a:r>
              <a:rPr lang="ru-RU" sz="1500" dirty="0" err="1"/>
              <a:t>высокоуровневнем</a:t>
            </a:r>
            <a:r>
              <a:rPr lang="ru-RU" sz="1500" dirty="0"/>
              <a:t> дизайне)</a:t>
            </a:r>
          </a:p>
          <a:p>
            <a:pPr lvl="1"/>
            <a:r>
              <a:rPr lang="ru-RU" sz="1500" dirty="0"/>
              <a:t>Создание итогового отчета по НИР (После получения макета, учитывая изменения в высокоуровневнем дизайне) Итог: Методика испытаний, РО, РСП, отчет по </a:t>
            </a:r>
            <a:r>
              <a:rPr lang="ru-RU" sz="1500" dirty="0" smtClean="0"/>
              <a:t>НИР</a:t>
            </a:r>
            <a:endParaRPr lang="ru-RU" sz="1500" dirty="0"/>
          </a:p>
          <a:p>
            <a:pPr marL="57150" indent="0">
              <a:buNone/>
            </a:pPr>
            <a:r>
              <a:rPr lang="ru-RU" sz="1500" dirty="0" smtClean="0"/>
              <a:t>Сроки</a:t>
            </a:r>
            <a:r>
              <a:rPr lang="ru-RU" sz="1500" dirty="0"/>
              <a:t>: 09.04.2019 – </a:t>
            </a:r>
            <a:r>
              <a:rPr lang="ru-RU" sz="1500" dirty="0" smtClean="0"/>
              <a:t>20.05.2019</a:t>
            </a:r>
          </a:p>
          <a:p>
            <a:pPr marL="57150" indent="0">
              <a:buNone/>
            </a:pPr>
            <a:endParaRPr lang="ru-RU" sz="1500" dirty="0" smtClean="0"/>
          </a:p>
          <a:p>
            <a:pPr lvl="0"/>
            <a:r>
              <a:rPr lang="ru-RU" sz="1500" dirty="0" smtClean="0"/>
              <a:t>Испытания</a:t>
            </a:r>
            <a:endParaRPr lang="ru-RU" sz="1500" dirty="0"/>
          </a:p>
          <a:p>
            <a:pPr lvl="1"/>
            <a:r>
              <a:rPr lang="ru-RU" sz="1500" dirty="0"/>
              <a:t>Испытания у заказчика</a:t>
            </a:r>
          </a:p>
          <a:p>
            <a:pPr lvl="1"/>
            <a:r>
              <a:rPr lang="ru-RU" sz="1500" dirty="0"/>
              <a:t>Оценка </a:t>
            </a:r>
            <a:r>
              <a:rPr lang="ru-RU" sz="1500" dirty="0" smtClean="0"/>
              <a:t>результатов</a:t>
            </a:r>
          </a:p>
          <a:p>
            <a:pPr marL="57150" indent="0">
              <a:buNone/>
            </a:pPr>
            <a:r>
              <a:rPr lang="ru-RU" sz="1500" dirty="0"/>
              <a:t>Сроки: </a:t>
            </a:r>
            <a:r>
              <a:rPr lang="ru-RU" sz="1500" dirty="0" smtClean="0"/>
              <a:t>21.05.2019</a:t>
            </a:r>
            <a:endParaRPr lang="ru-RU" sz="1500" dirty="0"/>
          </a:p>
          <a:p>
            <a:pPr marL="457200" lvl="1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010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5D0F21-937E-4C08-9E34-8DCD2308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Разворачивание инфраструктуры </a:t>
            </a:r>
            <a:r>
              <a:rPr lang="ru-RU" dirty="0"/>
              <a:t>для создания системы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16D492-0CC2-4EEA-A66A-2B5B0C36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</a:t>
            </a:r>
            <a:r>
              <a:rPr lang="en-US" dirty="0" err="1"/>
              <a:t>Git</a:t>
            </a:r>
            <a:r>
              <a:rPr lang="ru-RU" dirty="0"/>
              <a:t> - </a:t>
            </a:r>
            <a:r>
              <a:rPr lang="en-US" dirty="0">
                <a:hlinkClick r:id="rId2"/>
              </a:rPr>
              <a:t>https://github.com/greyhuman/FaceReco</a:t>
            </a:r>
            <a:endParaRPr lang="en-US" dirty="0"/>
          </a:p>
          <a:p>
            <a:r>
              <a:rPr lang="ru-RU" dirty="0"/>
              <a:t>Система работы с проектами </a:t>
            </a:r>
            <a:r>
              <a:rPr lang="en-US" dirty="0"/>
              <a:t>– Trello</a:t>
            </a: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56" y="3028019"/>
            <a:ext cx="7425921" cy="351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11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	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Годовицын</a:t>
            </a:r>
            <a:r>
              <a:rPr lang="ru-RU" dirty="0"/>
              <a:t> Максим(лидер команды) – менеджер(календарный план, роли, задачи), системный инженер(</a:t>
            </a:r>
            <a:r>
              <a:rPr lang="en-US" dirty="0" err="1"/>
              <a:t>trello</a:t>
            </a:r>
            <a:r>
              <a:rPr lang="en-US" dirty="0"/>
              <a:t>, </a:t>
            </a:r>
            <a:r>
              <a:rPr lang="en-US" dirty="0" err="1"/>
              <a:t>git</a:t>
            </a:r>
            <a:r>
              <a:rPr lang="en-US" dirty="0"/>
              <a:t>)</a:t>
            </a:r>
            <a:r>
              <a:rPr lang="ru-RU" dirty="0"/>
              <a:t>, аналитик</a:t>
            </a:r>
            <a:r>
              <a:rPr lang="en-US" dirty="0"/>
              <a:t>,</a:t>
            </a:r>
            <a:r>
              <a:rPr lang="ru-RU" dirty="0"/>
              <a:t> разработчик</a:t>
            </a:r>
            <a:r>
              <a:rPr lang="en-US" dirty="0"/>
              <a:t>(</a:t>
            </a:r>
            <a:r>
              <a:rPr lang="ru-RU" dirty="0"/>
              <a:t>серверная часть, метрики), технический писатель(РСП, презентация, ТЗ), исследователь(собственный классификатор)</a:t>
            </a:r>
          </a:p>
          <a:p>
            <a:r>
              <a:rPr lang="ru-RU" dirty="0" err="1"/>
              <a:t>Баландина</a:t>
            </a:r>
            <a:r>
              <a:rPr lang="ru-RU" dirty="0"/>
              <a:t> Софья – технический писатель(ТЗ, РО), исследователь(утилиты для разметки), оператор(</a:t>
            </a:r>
            <a:r>
              <a:rPr lang="ru-RU" dirty="0" err="1"/>
              <a:t>датасет</a:t>
            </a:r>
            <a:r>
              <a:rPr lang="ru-RU" dirty="0"/>
              <a:t>, наполнение </a:t>
            </a:r>
            <a:r>
              <a:rPr lang="ru-RU" dirty="0" err="1"/>
              <a:t>датасета</a:t>
            </a:r>
            <a:r>
              <a:rPr lang="ru-RU" dirty="0"/>
              <a:t>, разметка)</a:t>
            </a:r>
          </a:p>
          <a:p>
            <a:r>
              <a:rPr lang="ru-RU" dirty="0" err="1"/>
              <a:t>Толич</a:t>
            </a:r>
            <a:r>
              <a:rPr lang="ru-RU" dirty="0"/>
              <a:t> Александр – разработчик(</a:t>
            </a:r>
            <a:r>
              <a:rPr lang="en-US" dirty="0"/>
              <a:t>Web</a:t>
            </a:r>
            <a:r>
              <a:rPr lang="ru-RU" dirty="0"/>
              <a:t>-приложение), исследователь(обзор методов </a:t>
            </a:r>
            <a:r>
              <a:rPr lang="en-US" dirty="0"/>
              <a:t>feature extraction + </a:t>
            </a:r>
            <a:r>
              <a:rPr lang="ru-RU" dirty="0"/>
              <a:t>метрик + распознавание лиц), оператор(</a:t>
            </a:r>
            <a:r>
              <a:rPr lang="ru-RU" dirty="0" err="1"/>
              <a:t>датасет</a:t>
            </a:r>
            <a:r>
              <a:rPr lang="ru-RU" dirty="0"/>
              <a:t>, наполнение </a:t>
            </a:r>
            <a:r>
              <a:rPr lang="ru-RU" dirty="0" err="1"/>
              <a:t>датасета</a:t>
            </a:r>
            <a:r>
              <a:rPr lang="ru-RU" dirty="0"/>
              <a:t>, разметка), технический писатель(верстка ПЗ)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03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Лобанкина</a:t>
            </a:r>
            <a:r>
              <a:rPr lang="ru-RU" dirty="0"/>
              <a:t> Ксения – исследователь(обзор методов </a:t>
            </a:r>
            <a:r>
              <a:rPr lang="ru-RU" dirty="0" err="1"/>
              <a:t>детекции</a:t>
            </a:r>
            <a:r>
              <a:rPr lang="ru-RU" dirty="0"/>
              <a:t> лиц + существующих </a:t>
            </a:r>
            <a:r>
              <a:rPr lang="ru-RU" dirty="0" err="1"/>
              <a:t>датасетов</a:t>
            </a:r>
            <a:r>
              <a:rPr lang="ru-RU" dirty="0"/>
              <a:t>, собственный классификатор), технический писатель(верстка ПЗ, методика испытаний), оператор(</a:t>
            </a:r>
            <a:r>
              <a:rPr lang="ru-RU" dirty="0" err="1"/>
              <a:t>датасет</a:t>
            </a:r>
            <a:r>
              <a:rPr lang="ru-RU" dirty="0"/>
              <a:t>, наполнение </a:t>
            </a:r>
            <a:r>
              <a:rPr lang="ru-RU" dirty="0" err="1"/>
              <a:t>датасета</a:t>
            </a:r>
            <a:r>
              <a:rPr lang="ru-RU" dirty="0"/>
              <a:t>, разметка)</a:t>
            </a:r>
          </a:p>
          <a:p>
            <a:r>
              <a:rPr lang="ru-RU" dirty="0"/>
              <a:t>Прохоров Александр – системный архитектор(</a:t>
            </a:r>
            <a:r>
              <a:rPr lang="en-US" dirty="0"/>
              <a:t>High Level Design),  </a:t>
            </a:r>
            <a:r>
              <a:rPr lang="ru-RU" dirty="0"/>
              <a:t>технический писатель(требования, отчет по НИР), оператор(</a:t>
            </a:r>
            <a:r>
              <a:rPr lang="ru-RU" dirty="0" err="1"/>
              <a:t>датасет</a:t>
            </a:r>
            <a:r>
              <a:rPr lang="ru-RU" dirty="0"/>
              <a:t>, наполнение </a:t>
            </a:r>
            <a:r>
              <a:rPr lang="ru-RU" dirty="0" err="1"/>
              <a:t>датасета</a:t>
            </a:r>
            <a:r>
              <a:rPr lang="ru-RU" dirty="0"/>
              <a:t>, разметка)</a:t>
            </a:r>
          </a:p>
          <a:p>
            <a:r>
              <a:rPr lang="ru-RU" dirty="0"/>
              <a:t>Ковалева Ирина – исследователь(обзор методов выравнивания лиц) , оператор(</a:t>
            </a:r>
            <a:r>
              <a:rPr lang="ru-RU" dirty="0" err="1"/>
              <a:t>датасет</a:t>
            </a:r>
            <a:r>
              <a:rPr lang="ru-RU" dirty="0"/>
              <a:t>, наполнение </a:t>
            </a:r>
            <a:r>
              <a:rPr lang="ru-RU" dirty="0" err="1"/>
              <a:t>датасета</a:t>
            </a:r>
            <a:r>
              <a:rPr lang="ru-RU" dirty="0"/>
              <a:t>, разметка)</a:t>
            </a:r>
          </a:p>
        </p:txBody>
      </p:sp>
    </p:spTree>
    <p:extLst>
      <p:ext uri="{BB962C8B-B14F-4D97-AF65-F5344CB8AC3E}">
        <p14:creationId xmlns:p14="http://schemas.microsoft.com/office/powerpoint/2010/main" val="4013999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перспективы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увеличения точности распознавания предлагается:</a:t>
            </a:r>
          </a:p>
          <a:p>
            <a:pPr lvl="1"/>
            <a:r>
              <a:rPr lang="ru-RU" dirty="0"/>
              <a:t>Более точные методы для выравнивания лиц</a:t>
            </a:r>
          </a:p>
          <a:p>
            <a:pPr lvl="1"/>
            <a:r>
              <a:rPr lang="en-US" dirty="0"/>
              <a:t>Feature-vector </a:t>
            </a:r>
            <a:r>
              <a:rPr lang="ru-RU" dirty="0"/>
              <a:t>большей размерности</a:t>
            </a:r>
          </a:p>
          <a:p>
            <a:pPr lvl="1"/>
            <a:r>
              <a:rPr lang="ru-RU" dirty="0"/>
              <a:t>Схемы распознавания без выравнивания лиц, но с более мощным </a:t>
            </a:r>
            <a:r>
              <a:rPr lang="en-US" dirty="0"/>
              <a:t>feature extraction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63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6DAE0A-BE40-487B-985F-7BEE960B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и цели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45BFCA-18CD-427F-B2BC-46EF269F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615304"/>
            <a:ext cx="3945000" cy="3880773"/>
          </a:xfrm>
        </p:spPr>
        <p:txBody>
          <a:bodyPr/>
          <a:lstStyle/>
          <a:p>
            <a:r>
              <a:rPr lang="ru-RU" dirty="0"/>
              <a:t>Задача:</a:t>
            </a:r>
          </a:p>
          <a:p>
            <a:pPr marL="0" indent="0">
              <a:buNone/>
            </a:pPr>
            <a:r>
              <a:rPr lang="ru-RU" dirty="0"/>
              <a:t>Создание ПО для распознавания лиц на групповых фотографиях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2F23F1F-A10F-4C93-859A-0D9498DBE254}"/>
              </a:ext>
            </a:extLst>
          </p:cNvPr>
          <p:cNvSpPr txBox="1">
            <a:spLocks/>
          </p:cNvSpPr>
          <p:nvPr/>
        </p:nvSpPr>
        <p:spPr>
          <a:xfrm>
            <a:off x="6425192" y="1615303"/>
            <a:ext cx="39450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Цели:</a:t>
            </a:r>
          </a:p>
          <a:p>
            <a:pPr>
              <a:buAutoNum type="arabicPeriod"/>
            </a:pPr>
            <a:r>
              <a:rPr lang="ru-RU" dirty="0"/>
              <a:t>Непосредственная разработка системы </a:t>
            </a:r>
          </a:p>
          <a:p>
            <a:pPr>
              <a:buAutoNum type="arabicPeriod"/>
            </a:pPr>
            <a:r>
              <a:rPr lang="ru-RU" dirty="0"/>
              <a:t>Получение практического опыта работы в команде</a:t>
            </a:r>
          </a:p>
        </p:txBody>
      </p:sp>
    </p:spTree>
    <p:extLst>
      <p:ext uri="{BB962C8B-B14F-4D97-AF65-F5344CB8AC3E}">
        <p14:creationId xmlns:p14="http://schemas.microsoft.com/office/powerpoint/2010/main" val="19019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965EA4-BEAC-4333-A39E-BE95D9F5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системы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FB8B9F-F5E0-495D-AE8A-4FD895A7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367"/>
            <a:ext cx="7678101" cy="388077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ru-RU" dirty="0"/>
              <a:t>Система должна детектировать все лица на фотографии и идентифицировать личность человека, если этот человек – член команды разработчиков (в противном случае должен идентифицировать человека как </a:t>
            </a:r>
            <a:r>
              <a:rPr lang="en-US" dirty="0"/>
              <a:t>unknown)</a:t>
            </a:r>
          </a:p>
          <a:p>
            <a:r>
              <a:rPr lang="ru-RU" dirty="0"/>
              <a:t>В качестве выходных данных система предоставляет исходное изображение с нанесенной разметкой</a:t>
            </a:r>
          </a:p>
          <a:p>
            <a:r>
              <a:rPr lang="ru-RU" dirty="0"/>
              <a:t>Система принимает на вход цветную групповую фотографию в формате </a:t>
            </a:r>
            <a:r>
              <a:rPr lang="en-US" dirty="0"/>
              <a:t>jpeg </a:t>
            </a:r>
            <a:r>
              <a:rPr lang="ru-RU" dirty="0"/>
              <a:t>или </a:t>
            </a:r>
            <a:r>
              <a:rPr lang="en-US" dirty="0" err="1"/>
              <a:t>png</a:t>
            </a:r>
            <a:endParaRPr lang="en-US" dirty="0"/>
          </a:p>
          <a:p>
            <a:r>
              <a:rPr lang="ru-RU" dirty="0"/>
              <a:t>Система должна представлять из себя клиент-серверное приложение, доступ к которому осуществляется посредством </a:t>
            </a:r>
            <a:r>
              <a:rPr lang="en-US" dirty="0"/>
              <a:t>web</a:t>
            </a:r>
            <a:r>
              <a:rPr lang="ru-RU" dirty="0"/>
              <a:t>-интерфейса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218298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77334" y="600974"/>
            <a:ext cx="8596668" cy="1320800"/>
          </a:xfrm>
        </p:spPr>
        <p:txBody>
          <a:bodyPr/>
          <a:lstStyle/>
          <a:p>
            <a:r>
              <a:rPr lang="ru-RU" dirty="0"/>
              <a:t>Высокоуровневый дизайн и метрики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77334" y="2169215"/>
            <a:ext cx="7129572" cy="3880773"/>
          </a:xfrm>
        </p:spPr>
        <p:txBody>
          <a:bodyPr/>
          <a:lstStyle/>
          <a:p>
            <a:r>
              <a:rPr lang="en-US" dirty="0" err="1"/>
              <a:t>mAP</a:t>
            </a:r>
            <a:r>
              <a:rPr lang="en-US" dirty="0"/>
              <a:t> – </a:t>
            </a:r>
            <a:r>
              <a:rPr lang="ru-RU" dirty="0"/>
              <a:t>процент правильно </a:t>
            </a:r>
            <a:r>
              <a:rPr lang="ru-RU" dirty="0" err="1"/>
              <a:t>задетекченных</a:t>
            </a:r>
            <a:r>
              <a:rPr lang="ru-RU" dirty="0"/>
              <a:t> лиц</a:t>
            </a:r>
            <a:endParaRPr lang="en-US" dirty="0"/>
          </a:p>
          <a:p>
            <a:r>
              <a:rPr lang="ru-RU" dirty="0"/>
              <a:t>Количество ошибок </a:t>
            </a:r>
            <a:r>
              <a:rPr lang="ru-RU" dirty="0" err="1"/>
              <a:t>детекции</a:t>
            </a:r>
            <a:r>
              <a:rPr lang="ru-RU" dirty="0"/>
              <a:t> (ошибка </a:t>
            </a:r>
            <a:r>
              <a:rPr lang="ru-RU" dirty="0" err="1"/>
              <a:t>детекции</a:t>
            </a:r>
            <a:r>
              <a:rPr lang="ru-RU" dirty="0"/>
              <a:t> – </a:t>
            </a:r>
            <a:r>
              <a:rPr lang="ru-RU" dirty="0" err="1"/>
              <a:t>определние</a:t>
            </a:r>
            <a:r>
              <a:rPr lang="ru-RU" dirty="0"/>
              <a:t> области, для которой </a:t>
            </a:r>
            <a:r>
              <a:rPr lang="en-US" dirty="0"/>
              <a:t>IOU </a:t>
            </a:r>
            <a:r>
              <a:rPr lang="ru-RU" dirty="0"/>
              <a:t>относительно </a:t>
            </a:r>
            <a:r>
              <a:rPr lang="en-US" dirty="0"/>
              <a:t>ground truth bounding box </a:t>
            </a:r>
            <a:r>
              <a:rPr lang="ru-RU" dirty="0"/>
              <a:t>каждого лица на изображении меньше 0,5)</a:t>
            </a:r>
          </a:p>
          <a:p>
            <a:r>
              <a:rPr lang="ru-RU" dirty="0"/>
              <a:t>Количество правильно детектированных лиц (</a:t>
            </a:r>
            <a:r>
              <a:rPr lang="ru-RU" dirty="0" err="1"/>
              <a:t>определние</a:t>
            </a:r>
            <a:r>
              <a:rPr lang="ru-RU" dirty="0"/>
              <a:t> области, для которой </a:t>
            </a:r>
            <a:r>
              <a:rPr lang="en-US" dirty="0"/>
              <a:t>IOU </a:t>
            </a:r>
            <a:r>
              <a:rPr lang="ru-RU" dirty="0"/>
              <a:t>относительно </a:t>
            </a:r>
            <a:r>
              <a:rPr lang="en-US" dirty="0"/>
              <a:t>ground truth bounding box </a:t>
            </a:r>
            <a:r>
              <a:rPr lang="ru-RU" dirty="0"/>
              <a:t>каждого лица на изображении больше или равна 0,5)</a:t>
            </a:r>
          </a:p>
          <a:p>
            <a:r>
              <a:rPr lang="ru-RU" dirty="0"/>
              <a:t>Точность распознавания – процентное отношение числа верно распознанных лиц к общему числу лиц</a:t>
            </a:r>
          </a:p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295" y="177886"/>
            <a:ext cx="2743200" cy="6545356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6029864" y="2374391"/>
            <a:ext cx="2881223" cy="90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7315200" y="3355676"/>
            <a:ext cx="1595887" cy="1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7712015" y="3450564"/>
            <a:ext cx="1199072" cy="78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7073660" y="4986069"/>
            <a:ext cx="1837427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78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A0CAA8-F3AE-468D-AABD-AA39C2E1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F957FA-DA3A-4925-9F96-DF26719B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8885"/>
            <a:ext cx="8596668" cy="3880773"/>
          </a:xfrm>
        </p:spPr>
        <p:txBody>
          <a:bodyPr/>
          <a:lstStyle/>
          <a:p>
            <a:r>
              <a:rPr lang="ru-RU" dirty="0"/>
              <a:t>Объектом автоматизации является задача распознавания лиц в области компьютерного зрения. Проблема состоит в идентификации лиц, представленных на групповой фотографии, а именно в определении степени похожести одного лица на другое</a:t>
            </a:r>
            <a:r>
              <a:rPr lang="en-US" dirty="0"/>
              <a:t>.</a:t>
            </a:r>
            <a:r>
              <a:rPr lang="ru-RU" dirty="0"/>
              <a:t> За это отвечает классификатор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82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 классификатора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68708" y="1828800"/>
                <a:ext cx="8596668" cy="441959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ru-RU" dirty="0"/>
                  <a:t>Входные данные: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n – </a:t>
                </a:r>
                <a:r>
                  <a:rPr lang="ru-RU" dirty="0"/>
                  <a:t>количество классов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m</a:t>
                </a:r>
                <a:r>
                  <a:rPr lang="ru-RU" dirty="0"/>
                  <a:t> </a:t>
                </a:r>
                <a:r>
                  <a:rPr lang="en-US" dirty="0"/>
                  <a:t>- </a:t>
                </a:r>
                <a:r>
                  <a:rPr lang="ru-RU" dirty="0"/>
                  <a:t>количество лиц в </a:t>
                </a:r>
                <a:r>
                  <a:rPr lang="ru-RU" dirty="0" err="1"/>
                  <a:t>валидационном</a:t>
                </a:r>
                <a:r>
                  <a:rPr lang="ru-RU" dirty="0"/>
                  <a:t> </a:t>
                </a:r>
                <a:r>
                  <a:rPr lang="ru-RU" dirty="0" err="1"/>
                  <a:t>датасете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en-US" dirty="0"/>
                  <a:t>f – </a:t>
                </a:r>
                <a:r>
                  <a:rPr lang="ru-RU" dirty="0"/>
                  <a:t>размерность </a:t>
                </a:r>
                <a:r>
                  <a:rPr lang="en-US" dirty="0"/>
                  <a:t>feature-vector</a:t>
                </a: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	F </a:t>
                </a:r>
                <a:r>
                  <a:rPr lang="ru-RU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dirty="0"/>
                  <a:t>-feature-vector</a:t>
                </a:r>
                <a:r>
                  <a:rPr lang="ru-RU" dirty="0"/>
                  <a:t> соответствующий </a:t>
                </a:r>
                <a:r>
                  <a:rPr lang="en-US" dirty="0"/>
                  <a:t>j-</a:t>
                </a:r>
                <a:r>
                  <a:rPr lang="ru-RU" dirty="0" err="1"/>
                  <a:t>му</a:t>
                </a:r>
                <a:r>
                  <a:rPr lang="ru-RU" dirty="0"/>
                  <a:t> лицу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en-US" dirty="0"/>
                  <a:t>G </a:t>
                </a:r>
                <a:r>
                  <a:rPr lang="ru-RU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истинный класс для </a:t>
                </a:r>
                <a:r>
                  <a:rPr lang="en-US" dirty="0"/>
                  <a:t>j</a:t>
                </a:r>
                <a:r>
                  <a:rPr lang="ru-RU" dirty="0"/>
                  <a:t>–</a:t>
                </a:r>
                <a:r>
                  <a:rPr lang="ru-RU" dirty="0" err="1"/>
                  <a:t>го</a:t>
                </a:r>
                <a:r>
                  <a:rPr lang="ru-RU" dirty="0"/>
                  <a:t> лица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ru-RU" dirty="0"/>
              </a:p>
              <a:p>
                <a:r>
                  <a:rPr lang="ru-RU" dirty="0"/>
                  <a:t>Выходные параметры: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en-US" dirty="0"/>
                  <a:t>X </a:t>
                </a:r>
                <a:r>
                  <a:rPr lang="ru-RU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вероятность принадлежности к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−му классу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−го лица,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ru-RU" dirty="0"/>
                  <a:t>Ограничения: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ru-RU" dirty="0"/>
                  <a:t>Критерий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если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arg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m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ax</m:t>
                                              </m:r>
                                            </m:e>
                                            <m:li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acc>
                                            </m:lim>
                                          </m:limLow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𝑗𝑖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0, </m:t>
                                      </m:r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иначе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708" y="1828800"/>
                <a:ext cx="8596668" cy="4419599"/>
              </a:xfrm>
              <a:blipFill>
                <a:blip r:embed="rId2"/>
                <a:stretch>
                  <a:fillRect t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86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Целевые требования к системе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Серверная часть должна формировать выходные данные в виде исходного изображения с нанесенной графической разметкой, а также формировать статистику </a:t>
            </a:r>
            <a:endParaRPr lang="en-US" dirty="0"/>
          </a:p>
          <a:p>
            <a:r>
              <a:rPr lang="ru-RU" dirty="0"/>
              <a:t>Серверная часть должна обрабатывать входное изображение для системы распознавания</a:t>
            </a:r>
          </a:p>
          <a:p>
            <a:r>
              <a:rPr lang="en-US" dirty="0"/>
              <a:t>Web</a:t>
            </a:r>
            <a:r>
              <a:rPr lang="ru-RU" dirty="0"/>
              <a:t>-интерфейс должен обеспечивать ввод и пересылку на сервер цветного цифрового 2</a:t>
            </a:r>
            <a:r>
              <a:rPr lang="en-US" dirty="0"/>
              <a:t>d</a:t>
            </a:r>
            <a:r>
              <a:rPr lang="ru-RU" dirty="0"/>
              <a:t> изображения в формате </a:t>
            </a:r>
            <a:r>
              <a:rPr lang="en-US" dirty="0"/>
              <a:t>jpeg </a:t>
            </a:r>
            <a:r>
              <a:rPr lang="ru-RU" dirty="0"/>
              <a:t>или 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Web</a:t>
            </a:r>
            <a:r>
              <a:rPr lang="ru-RU" dirty="0"/>
              <a:t>-интерфейс должен возвращать результат работы серверной части в виде исходного изображения с графической разметкой  Добавьте еще </a:t>
            </a:r>
            <a:r>
              <a:rPr lang="en-US" dirty="0" err="1"/>
              <a:t>png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26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входному изображению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Входное изображение должно содержать не более 20 лиц</a:t>
            </a:r>
          </a:p>
          <a:p>
            <a:r>
              <a:rPr lang="ru-RU" dirty="0"/>
              <a:t>Система должна корректно обрабатывать изображения, на которых лица повернуты:</a:t>
            </a:r>
          </a:p>
          <a:p>
            <a:pPr lvl="1"/>
            <a:r>
              <a:rPr lang="en-US" dirty="0"/>
              <a:t>a</a:t>
            </a:r>
            <a:r>
              <a:rPr lang="ru-RU" dirty="0"/>
              <a:t>.	До 45% влево/вправо</a:t>
            </a:r>
          </a:p>
          <a:p>
            <a:pPr lvl="1"/>
            <a:r>
              <a:rPr lang="en-US" dirty="0"/>
              <a:t>b</a:t>
            </a:r>
            <a:r>
              <a:rPr lang="ru-RU" dirty="0"/>
              <a:t>.	До 15% вверх/вниз</a:t>
            </a:r>
          </a:p>
          <a:p>
            <a:pPr lvl="1"/>
            <a:r>
              <a:rPr lang="en-US" dirty="0"/>
              <a:t>c</a:t>
            </a:r>
            <a:r>
              <a:rPr lang="ru-RU" dirty="0"/>
              <a:t>.	До 30% по/против часовой стрелки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906</TotalTime>
  <Words>1533</Words>
  <Application>Microsoft Office PowerPoint</Application>
  <PresentationFormat>Широкоэкранный</PresentationFormat>
  <Paragraphs>186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Trebuchet MS</vt:lpstr>
      <vt:lpstr>Wingdings 3</vt:lpstr>
      <vt:lpstr>Facet</vt:lpstr>
      <vt:lpstr>Система по распознаванию лиц «AFR»</vt:lpstr>
      <vt:lpstr>Что требовалось сделать</vt:lpstr>
      <vt:lpstr>Задачи и цели</vt:lpstr>
      <vt:lpstr>Концепция системы</vt:lpstr>
      <vt:lpstr>Высокоуровневый дизайн и метрики</vt:lpstr>
      <vt:lpstr>Проблема</vt:lpstr>
      <vt:lpstr>Математическая модель классификатора</vt:lpstr>
      <vt:lpstr>Целевые требования к системе</vt:lpstr>
      <vt:lpstr>Требования к входному изображению</vt:lpstr>
      <vt:lpstr>Метрики качества</vt:lpstr>
      <vt:lpstr>Что было сделано</vt:lpstr>
      <vt:lpstr>Web-интерфейс</vt:lpstr>
      <vt:lpstr>Серверная часть</vt:lpstr>
      <vt:lpstr>Классификатор</vt:lpstr>
      <vt:lpstr>Подбор подходов к решению проблем реализации системы</vt:lpstr>
      <vt:lpstr>Итоговая реализация системы</vt:lpstr>
      <vt:lpstr>Результаты</vt:lpstr>
      <vt:lpstr>Оценка результатов</vt:lpstr>
      <vt:lpstr>Как это было сделано</vt:lpstr>
      <vt:lpstr>Календарный план. Исследование общего подхода к распознаванию лиц </vt:lpstr>
      <vt:lpstr>Календарный план. Создание начального высокоуровневый дизайн</vt:lpstr>
      <vt:lpstr>Календарный план. Создание программного продукта. Этап галереи.</vt:lpstr>
      <vt:lpstr>Календарный план. Создание программного продукта. Этап классификатора.</vt:lpstr>
      <vt:lpstr>Календарный план. Создание программной документации и испытания </vt:lpstr>
      <vt:lpstr>Разворачивание инфраструктуры для создания системы</vt:lpstr>
      <vt:lpstr>Команда </vt:lpstr>
      <vt:lpstr>Команда</vt:lpstr>
      <vt:lpstr>Дальнейшие перспективы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Irina Kovaleva</dc:creator>
  <cp:keywords>CTPClassification=CTP_NT</cp:keywords>
  <cp:lastModifiedBy>Max God</cp:lastModifiedBy>
  <cp:revision>77</cp:revision>
  <dcterms:created xsi:type="dcterms:W3CDTF">2019-05-11T08:00:44Z</dcterms:created>
  <dcterms:modified xsi:type="dcterms:W3CDTF">2019-05-25T18:39:40Z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dae6845c-c332-42f4-938e-1a8134fc419a</vt:lpwstr>
  </property>
  <property fmtid="{D5CDD505-2E9C-101B-9397-08002B2CF9AE}" pid="3" name="CTP_TimeStamp">
    <vt:lpwstr>2019-05-24 15:32:11Z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