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71" r:id="rId6"/>
    <p:sldId id="259" r:id="rId7"/>
    <p:sldId id="267" r:id="rId8"/>
    <p:sldId id="268" r:id="rId9"/>
    <p:sldId id="279" r:id="rId10"/>
    <p:sldId id="260" r:id="rId11"/>
    <p:sldId id="280" r:id="rId12"/>
    <p:sldId id="281" r:id="rId13"/>
    <p:sldId id="273" r:id="rId14"/>
    <p:sldId id="269" r:id="rId15"/>
    <p:sldId id="270" r:id="rId16"/>
    <p:sldId id="272" r:id="rId17"/>
    <p:sldId id="275" r:id="rId18"/>
    <p:sldId id="265" r:id="rId19"/>
    <p:sldId id="282" r:id="rId20"/>
    <p:sldId id="283" r:id="rId21"/>
    <p:sldId id="284" r:id="rId22"/>
    <p:sldId id="266" r:id="rId23"/>
    <p:sldId id="276" r:id="rId24"/>
    <p:sldId id="27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reyhuman/FaceRec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D4BF69-7316-4000-9CC8-2651106F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7260"/>
            <a:ext cx="7766936" cy="2472202"/>
          </a:xfrm>
        </p:spPr>
        <p:txBody>
          <a:bodyPr/>
          <a:lstStyle/>
          <a:p>
            <a:r>
              <a:rPr lang="ru-RU" dirty="0" smtClean="0"/>
              <a:t>Система по распознаванию</a:t>
            </a:r>
            <a:br>
              <a:rPr lang="ru-RU" dirty="0" smtClean="0"/>
            </a:br>
            <a:r>
              <a:rPr lang="ru-RU" dirty="0" smtClean="0"/>
              <a:t>лиц «</a:t>
            </a:r>
            <a:r>
              <a:rPr lang="en-US" dirty="0" smtClean="0"/>
              <a:t>AFR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C62B44-1E4B-4DC8-AC4B-5A4C8A806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DB819A-8CC0-4184-A424-EA5ACC31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</a:t>
            </a:r>
            <a:r>
              <a:rPr lang="ru-RU" dirty="0"/>
              <a:t>качества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8F322B-2C12-49D0-9759-FF8191F7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4435"/>
          </a:xfrm>
        </p:spPr>
        <p:txBody>
          <a:bodyPr/>
          <a:lstStyle/>
          <a:p>
            <a:r>
              <a:rPr lang="ru-RU" dirty="0" smtClean="0"/>
              <a:t>Значение </a:t>
            </a:r>
            <a:r>
              <a:rPr lang="ru-RU" dirty="0"/>
              <a:t>метрики </a:t>
            </a:r>
            <a:r>
              <a:rPr lang="en-US" dirty="0" err="1"/>
              <a:t>mAP</a:t>
            </a:r>
            <a:r>
              <a:rPr lang="ru-RU" dirty="0"/>
              <a:t> должно быть не менее 0,8</a:t>
            </a:r>
          </a:p>
          <a:p>
            <a:r>
              <a:rPr lang="ru-RU" dirty="0"/>
              <a:t>Количество ошибок детекции должно составлять не более 1% от общего количества </a:t>
            </a:r>
            <a:r>
              <a:rPr lang="ru-RU" dirty="0" smtClean="0"/>
              <a:t>изображений</a:t>
            </a:r>
            <a:endParaRPr lang="ru-RU" dirty="0"/>
          </a:p>
          <a:p>
            <a:r>
              <a:rPr lang="ru-RU" dirty="0"/>
              <a:t>Количество правильно детектированных лиц не менее 98% от суммарного числа всех лиц на всех изображениях</a:t>
            </a:r>
          </a:p>
          <a:p>
            <a:r>
              <a:rPr lang="ru-RU" dirty="0"/>
              <a:t>Точность распознавания лиц должна составлять не менее 97% от всех правильно детектированных </a:t>
            </a:r>
            <a:r>
              <a:rPr lang="ru-RU" dirty="0" smtClean="0"/>
              <a:t>лиц</a:t>
            </a:r>
          </a:p>
          <a:p>
            <a:r>
              <a:rPr lang="ru-RU" dirty="0"/>
              <a:t>Система должна обрабатывать изображение, на котором имеется не более 3х лиц, не более, чем за 20 секунд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F67E6C-8996-43B4-A427-9C2B674A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реализация системы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7334" y="2160589"/>
            <a:ext cx="6396326" cy="3880773"/>
          </a:xfrm>
        </p:spPr>
        <p:txBody>
          <a:bodyPr/>
          <a:lstStyle/>
          <a:p>
            <a:r>
              <a:rPr lang="en-US" dirty="0" smtClean="0"/>
              <a:t>Face Detector –</a:t>
            </a:r>
            <a:r>
              <a:rPr lang="ru-RU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SSD 300</a:t>
            </a:r>
          </a:p>
          <a:p>
            <a:r>
              <a:rPr lang="en-US" dirty="0" smtClean="0"/>
              <a:t>Alignment – </a:t>
            </a:r>
            <a:r>
              <a:rPr lang="en-US" dirty="0" err="1" smtClean="0"/>
              <a:t>dlib</a:t>
            </a:r>
            <a:r>
              <a:rPr lang="en-US" dirty="0" smtClean="0"/>
              <a:t> 68-landmarks + </a:t>
            </a:r>
            <a:r>
              <a:rPr lang="en-US" dirty="0" err="1" smtClean="0"/>
              <a:t>openface</a:t>
            </a:r>
            <a:r>
              <a:rPr lang="en-US" dirty="0" smtClean="0"/>
              <a:t> alignment</a:t>
            </a:r>
          </a:p>
          <a:p>
            <a:r>
              <a:rPr lang="en-US" dirty="0" smtClean="0"/>
              <a:t>Feature Extraction – ResNet-50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16" y="399726"/>
            <a:ext cx="2677050" cy="62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BF1A6-450C-4AD2-B97D-0E4ED72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подходов к решению проблем реализации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19B5C-DA7A-4884-9F2B-E9A858E9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классификатора были рассмотрены следующие архитектуры: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Трехслойный персептрон (512 нейронов, активация – 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Пятислойный </a:t>
            </a:r>
            <a:r>
              <a:rPr lang="ru-RU" dirty="0"/>
              <a:t>персептрон </a:t>
            </a:r>
            <a:r>
              <a:rPr lang="ru-RU" dirty="0" smtClean="0"/>
              <a:t>(2</a:t>
            </a:r>
            <a:r>
              <a:rPr lang="en-US" dirty="0"/>
              <a:t>5</a:t>
            </a:r>
            <a:r>
              <a:rPr lang="ru-RU" dirty="0" smtClean="0"/>
              <a:t>6 нейронов, </a:t>
            </a:r>
            <a:r>
              <a:rPr lang="ru-RU" dirty="0"/>
              <a:t>активация – </a:t>
            </a:r>
            <a:r>
              <a:rPr lang="en-US" dirty="0" err="1"/>
              <a:t>relu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Двухслойный персептрон (1024 нейрона, </a:t>
            </a:r>
            <a:r>
              <a:rPr lang="ru-RU" dirty="0"/>
              <a:t>активация – </a:t>
            </a:r>
            <a:r>
              <a:rPr lang="en-US" dirty="0" err="1" smtClean="0"/>
              <a:t>relu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Для увеличение точности были применены следующие подходы: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Dropout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Regularization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Learning rate</a:t>
            </a:r>
            <a:endParaRPr lang="ru-RU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amsGrad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930022" y="4455214"/>
          <a:ext cx="69475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89794"/>
              </a:tblGrid>
              <a:tr h="3597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a+b+c+d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96.89%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97.12%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сделано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Picture 56" descr="SMIfPLWNwkk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2098986"/>
            <a:ext cx="4517967" cy="294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2" descr="tIrO6zD7MU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43" y="2883990"/>
            <a:ext cx="4461510" cy="296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93834"/>
              </p:ext>
            </p:extLst>
          </p:nvPr>
        </p:nvGraphicFramePr>
        <p:xfrm>
          <a:off x="608323" y="2160589"/>
          <a:ext cx="68449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81"/>
                <a:gridCol w="2889849"/>
                <a:gridCol w="286397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фото (лиц) членов команды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фото (лиц) неизвестных людей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 (318)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287 (421)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</a:t>
                      </a:r>
                      <a:r>
                        <a:rPr lang="ru-RU" baseline="0" dirty="0" smtClean="0"/>
                        <a:t> (316)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307 (443)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90717"/>
              </p:ext>
            </p:extLst>
          </p:nvPr>
        </p:nvGraphicFramePr>
        <p:xfrm>
          <a:off x="2014746" y="4006330"/>
          <a:ext cx="72592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68"/>
                <a:gridCol w="303648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90.14%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</a:t>
                      </a:r>
                      <a:r>
                        <a:rPr lang="ru-RU" baseline="0" dirty="0" smtClean="0"/>
                        <a:t> ошибок </a:t>
                      </a:r>
                      <a:r>
                        <a:rPr lang="ru-RU" baseline="0" dirty="0" err="1" smtClean="0"/>
                        <a:t>детекции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 правильных </a:t>
                      </a:r>
                      <a:r>
                        <a:rPr lang="ru-RU" dirty="0" err="1" smtClean="0"/>
                        <a:t>детекций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98.04%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Top1 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99.58%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фотографии из </a:t>
            </a:r>
            <a:r>
              <a:rPr lang="ru-RU" dirty="0" err="1" smtClean="0"/>
              <a:t>датасета</a:t>
            </a:r>
            <a:r>
              <a:rPr lang="ru-RU" dirty="0" smtClean="0"/>
              <a:t> запускалась серверная часть ПО «</a:t>
            </a:r>
            <a:r>
              <a:rPr lang="en-US" dirty="0" smtClean="0"/>
              <a:t>AFR</a:t>
            </a:r>
            <a:r>
              <a:rPr lang="ru-RU" dirty="0" smtClean="0"/>
              <a:t>», которая, в качестве результата, возвращала разметку для фотографии, а именно </a:t>
            </a:r>
            <a:r>
              <a:rPr lang="en-US" dirty="0" smtClean="0"/>
              <a:t>bounding box </a:t>
            </a:r>
            <a:r>
              <a:rPr lang="ru-RU" dirty="0" smtClean="0"/>
              <a:t>и предсказанный класс. Для каждого </a:t>
            </a:r>
            <a:r>
              <a:rPr lang="en-US" dirty="0" smtClean="0"/>
              <a:t>ground-truth bounding box </a:t>
            </a:r>
            <a:r>
              <a:rPr lang="ru-RU" dirty="0" smtClean="0"/>
              <a:t>находился наиболее подходящий предсказанный </a:t>
            </a:r>
            <a:r>
              <a:rPr lang="en-US" dirty="0" smtClean="0"/>
              <a:t>bounding box</a:t>
            </a:r>
            <a:r>
              <a:rPr lang="ru-RU" dirty="0" smtClean="0"/>
              <a:t> и в случае, если их </a:t>
            </a:r>
            <a:r>
              <a:rPr lang="en-US" dirty="0" smtClean="0"/>
              <a:t>IOU</a:t>
            </a:r>
            <a:r>
              <a:rPr lang="ru-RU" dirty="0" smtClean="0"/>
              <a:t> превышал 0.5, то сравнивались значения </a:t>
            </a:r>
            <a:r>
              <a:rPr lang="en-US" dirty="0" smtClean="0"/>
              <a:t>ground-truth </a:t>
            </a:r>
            <a:r>
              <a:rPr lang="ru-RU" dirty="0" smtClean="0"/>
              <a:t>и предсказанного классов, причем номер предсказанного </a:t>
            </a:r>
            <a:r>
              <a:rPr lang="en-US" dirty="0"/>
              <a:t>bounding </a:t>
            </a:r>
            <a:r>
              <a:rPr lang="en-US" dirty="0" smtClean="0"/>
              <a:t>box</a:t>
            </a:r>
            <a:r>
              <a:rPr lang="ru-RU" dirty="0" smtClean="0"/>
              <a:t> добавлялся в лист. В конце, номера </a:t>
            </a:r>
            <a:r>
              <a:rPr lang="en-US" dirty="0"/>
              <a:t>bounding </a:t>
            </a:r>
            <a:r>
              <a:rPr lang="en-US" dirty="0" smtClean="0"/>
              <a:t>box</a:t>
            </a:r>
            <a:r>
              <a:rPr lang="ru-RU" dirty="0" smtClean="0"/>
              <a:t>, которые не попали в список считаются ошибкой </a:t>
            </a:r>
            <a:r>
              <a:rPr lang="ru-RU" dirty="0" err="1" smtClean="0"/>
              <a:t>детекции</a:t>
            </a:r>
            <a:r>
              <a:rPr lang="ru-RU" dirty="0" smtClean="0"/>
              <a:t>. Если же </a:t>
            </a:r>
            <a:r>
              <a:rPr lang="en-US" dirty="0" smtClean="0"/>
              <a:t>IOU </a:t>
            </a:r>
            <a:r>
              <a:rPr lang="ru-RU" dirty="0" smtClean="0"/>
              <a:t>был меньше 0.5, то это считается отсутствием </a:t>
            </a:r>
            <a:r>
              <a:rPr lang="ru-RU" dirty="0" err="1" smtClean="0"/>
              <a:t>детекции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9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было сделано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B40423-DB39-406B-8EF8-37BDCB4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Календарный план. Исследование общего подхода к распознаванию </a:t>
            </a:r>
            <a:r>
              <a:rPr lang="ru-RU" dirty="0" smtClean="0"/>
              <a:t>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258434-9758-4B4C-9F43-05027F40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Определение этапов распознавания лиц</a:t>
            </a:r>
          </a:p>
          <a:p>
            <a:r>
              <a:rPr lang="ru-RU" dirty="0" smtClean="0"/>
              <a:t>Исследование метрик определения качества каждого этапа распознавания лиц</a:t>
            </a:r>
          </a:p>
          <a:p>
            <a:pPr marL="0" indent="0">
              <a:buNone/>
            </a:pPr>
            <a:r>
              <a:rPr lang="ru-RU" dirty="0" smtClean="0"/>
              <a:t>Итог</a:t>
            </a:r>
            <a:r>
              <a:rPr lang="ru-RU" dirty="0"/>
              <a:t>: ПЗ по метрикам этапов распознавания лиц + инструментарий для оценки качества подхода к решению каждого из этапов распознавания лиц</a:t>
            </a:r>
          </a:p>
          <a:p>
            <a:r>
              <a:rPr lang="ru-RU" dirty="0"/>
              <a:t>Исследование подходов к </a:t>
            </a:r>
            <a:r>
              <a:rPr lang="ru-RU" dirty="0" err="1"/>
              <a:t>детекции</a:t>
            </a:r>
            <a:r>
              <a:rPr lang="ru-RU" dirty="0"/>
              <a:t> лиц</a:t>
            </a:r>
          </a:p>
          <a:p>
            <a:r>
              <a:rPr lang="ru-RU" dirty="0"/>
              <a:t>Исследование подходов к выравниванию лиц</a:t>
            </a:r>
          </a:p>
          <a:p>
            <a:r>
              <a:rPr lang="ru-RU" dirty="0"/>
              <a:t>Исследование подходов к </a:t>
            </a:r>
            <a:r>
              <a:rPr lang="en-US" dirty="0"/>
              <a:t>feature extraction</a:t>
            </a:r>
            <a:endParaRPr lang="ru-RU" dirty="0"/>
          </a:p>
          <a:p>
            <a:r>
              <a:rPr lang="ru-RU" dirty="0"/>
              <a:t>Исследование подходов к определению близости </a:t>
            </a:r>
            <a:r>
              <a:rPr lang="en-US" dirty="0"/>
              <a:t>feature </a:t>
            </a:r>
            <a:r>
              <a:rPr lang="ru-RU" dirty="0"/>
              <a:t>векторов</a:t>
            </a:r>
          </a:p>
          <a:p>
            <a:pPr marL="0" indent="0">
              <a:buNone/>
            </a:pPr>
            <a:r>
              <a:rPr lang="ru-RU" dirty="0"/>
              <a:t>Итог: ПЗ по подходам к реализации каждого этапа + рекомендации по каждому этапу.</a:t>
            </a:r>
          </a:p>
          <a:p>
            <a:r>
              <a:rPr lang="ru-RU" dirty="0"/>
              <a:t>Исследование </a:t>
            </a:r>
            <a:r>
              <a:rPr lang="ru-RU" dirty="0" err="1"/>
              <a:t>датасетов</a:t>
            </a:r>
            <a:r>
              <a:rPr lang="ru-RU" dirty="0"/>
              <a:t>, используемых для распознавания лиц</a:t>
            </a:r>
          </a:p>
          <a:p>
            <a:pPr marL="0" indent="0">
              <a:buNone/>
            </a:pPr>
            <a:r>
              <a:rPr lang="ru-RU" dirty="0"/>
              <a:t>Итог: ПЗ по </a:t>
            </a:r>
            <a:r>
              <a:rPr lang="ru-RU" dirty="0" err="1"/>
              <a:t>датасетам</a:t>
            </a:r>
            <a:r>
              <a:rPr lang="ru-RU" dirty="0"/>
              <a:t> + понимание о ограничениях на каждый этап распознавания лиц, ввиду </a:t>
            </a:r>
            <a:r>
              <a:rPr lang="ru-RU" dirty="0" err="1"/>
              <a:t>датасетов</a:t>
            </a:r>
            <a:r>
              <a:rPr lang="ru-RU" dirty="0"/>
              <a:t>, на которых обучались нейронные сети, используемые в данном этапе (при использовании в соответственно этапе нейронной сети)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30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план. </a:t>
            </a:r>
            <a:r>
              <a:rPr lang="ru-RU" dirty="0" smtClean="0"/>
              <a:t>Создание начального </a:t>
            </a:r>
            <a:r>
              <a:rPr lang="ru-RU" dirty="0" smtClean="0"/>
              <a:t>в</a:t>
            </a:r>
            <a:r>
              <a:rPr lang="ru-RU" dirty="0" smtClean="0"/>
              <a:t>ысокоуровневый </a:t>
            </a:r>
            <a:r>
              <a:rPr lang="ru-RU" dirty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Выбор методов для </a:t>
            </a:r>
            <a:r>
              <a:rPr lang="ru-RU" dirty="0" err="1"/>
              <a:t>детекции</a:t>
            </a:r>
            <a:r>
              <a:rPr lang="ru-RU" dirty="0"/>
              <a:t> лиц, выравнивания лиц, </a:t>
            </a:r>
            <a:r>
              <a:rPr lang="en-US" dirty="0"/>
              <a:t>feature extraction</a:t>
            </a:r>
            <a:r>
              <a:rPr lang="ru-RU" dirty="0"/>
              <a:t>, подхода к определению близости векторов (по качеству, скорости)</a:t>
            </a:r>
          </a:p>
          <a:p>
            <a:pPr lvl="0"/>
            <a:r>
              <a:rPr lang="ru-RU" dirty="0"/>
              <a:t>Уточнение входов и выходов для каждого этапа и оценка сложности создания адаптеров между этапами</a:t>
            </a:r>
          </a:p>
          <a:p>
            <a:pPr marL="0" indent="0">
              <a:buNone/>
            </a:pPr>
            <a:r>
              <a:rPr lang="ru-RU" dirty="0"/>
              <a:t>Итог: начальный </a:t>
            </a:r>
            <a:r>
              <a:rPr lang="ru-RU" dirty="0" smtClean="0"/>
              <a:t>высокоуровневый </a:t>
            </a:r>
            <a:r>
              <a:rPr lang="ru-RU" dirty="0"/>
              <a:t>дизайн</a:t>
            </a:r>
            <a:endParaRPr lang="ru-RU" dirty="0"/>
          </a:p>
          <a:p>
            <a:pPr lvl="0"/>
            <a:r>
              <a:rPr lang="ru-RU" dirty="0"/>
              <a:t>Определение требований к входному изображению (Формат, разрешение, размер и поворот лиц, освещение и т.д.)</a:t>
            </a:r>
          </a:p>
          <a:p>
            <a:pPr lvl="0"/>
            <a:r>
              <a:rPr lang="ru-RU" dirty="0"/>
              <a:t>Определение формата и объема выходных данных</a:t>
            </a:r>
          </a:p>
          <a:p>
            <a:pPr marL="0" indent="0">
              <a:buNone/>
            </a:pPr>
            <a:r>
              <a:rPr lang="ru-RU" dirty="0"/>
              <a:t>Итог: ПЗ по входным и выходным данным и ограничениям, соответственно, понимание формата требуемых данных для тренировочной и тестовой выборки фотографий. Начало сбора фотографий для </a:t>
            </a:r>
            <a:r>
              <a:rPr lang="ru-RU" dirty="0" err="1"/>
              <a:t>датасета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93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требовалось сделать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Календарный план. </a:t>
            </a:r>
            <a:r>
              <a:rPr lang="ru-RU" dirty="0"/>
              <a:t>Создание программного </a:t>
            </a:r>
            <a:r>
              <a:rPr lang="ru-RU" dirty="0" smtClean="0"/>
              <a:t>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Создание и согласование веб интерфейса с заглушкой, вместо основного алгоритма распознавания</a:t>
            </a:r>
          </a:p>
          <a:p>
            <a:pPr marL="0" indent="0">
              <a:buNone/>
            </a:pPr>
            <a:r>
              <a:rPr lang="ru-RU" dirty="0"/>
              <a:t>Итог: Утвержденный веб интерфейс</a:t>
            </a:r>
          </a:p>
          <a:p>
            <a:pPr lvl="0"/>
            <a:r>
              <a:rPr lang="ru-RU" dirty="0"/>
              <a:t>Создание макета продукта с галереей фотографий в качестве основы для определения близости </a:t>
            </a:r>
            <a:r>
              <a:rPr lang="ru-RU" dirty="0" err="1"/>
              <a:t>feature</a:t>
            </a:r>
            <a:r>
              <a:rPr lang="ru-RU" dirty="0"/>
              <a:t> векторов</a:t>
            </a:r>
          </a:p>
          <a:p>
            <a:pPr lvl="0"/>
            <a:r>
              <a:rPr lang="ru-RU" dirty="0"/>
              <a:t>Оценка точности распознавания лиц</a:t>
            </a:r>
          </a:p>
          <a:p>
            <a:pPr marL="0" indent="0">
              <a:buNone/>
            </a:pPr>
            <a:r>
              <a:rPr lang="ru-RU" dirty="0"/>
              <a:t>Итог: </a:t>
            </a:r>
            <a:r>
              <a:rPr lang="en-US" dirty="0"/>
              <a:t>top</a:t>
            </a:r>
            <a:r>
              <a:rPr lang="ru-RU" dirty="0"/>
              <a:t>1-</a:t>
            </a:r>
            <a:r>
              <a:rPr lang="en-US" dirty="0"/>
              <a:t>accuracy </a:t>
            </a:r>
            <a:r>
              <a:rPr lang="ru-RU" dirty="0"/>
              <a:t>– процент правильно распознанных классификатором лиц </a:t>
            </a:r>
          </a:p>
          <a:p>
            <a:pPr lvl="0"/>
            <a:r>
              <a:rPr lang="ru-RU" dirty="0"/>
              <a:t>Оценка риска перехода к тренировке классификатора. Принятие решения по замене текущих блоков </a:t>
            </a:r>
            <a:r>
              <a:rPr lang="ru-RU" dirty="0" smtClean="0"/>
              <a:t>в</a:t>
            </a:r>
            <a:r>
              <a:rPr lang="ru-RU" dirty="0" smtClean="0"/>
              <a:t>ысокоуровневого дизайна. </a:t>
            </a:r>
            <a:r>
              <a:rPr lang="ru-RU" dirty="0"/>
              <a:t>В случае замены, повторное снятие метрик, до получения приемлемого результаты</a:t>
            </a:r>
          </a:p>
          <a:p>
            <a:pPr marL="0" indent="0">
              <a:buNone/>
            </a:pPr>
            <a:r>
              <a:rPr lang="ru-RU" dirty="0"/>
              <a:t>Итог: Методика получения пар </a:t>
            </a:r>
            <a:r>
              <a:rPr lang="en-US" dirty="0"/>
              <a:t>feature </a:t>
            </a:r>
            <a:r>
              <a:rPr lang="ru-RU" dirty="0"/>
              <a:t>вектор – класс (имеется ввиду, класс распознавания) для тренировка классификатора.</a:t>
            </a:r>
          </a:p>
          <a:p>
            <a:pPr lvl="0"/>
            <a:r>
              <a:rPr lang="ru-RU" dirty="0"/>
              <a:t>Тренировка классификатора. Создание финальной системы с нейронной сетью в качестве «</a:t>
            </a:r>
            <a:r>
              <a:rPr lang="ru-RU" dirty="0" err="1"/>
              <a:t>распознователя</a:t>
            </a:r>
            <a:r>
              <a:rPr lang="ru-RU" dirty="0"/>
              <a:t>» лиц</a:t>
            </a:r>
          </a:p>
          <a:p>
            <a:pPr lvl="0"/>
            <a:r>
              <a:rPr lang="ru-RU" dirty="0"/>
              <a:t>Оценка точности распознавания лиц</a:t>
            </a:r>
          </a:p>
          <a:p>
            <a:pPr marL="0" indent="0">
              <a:buNone/>
            </a:pPr>
            <a:r>
              <a:rPr lang="ru-RU" dirty="0"/>
              <a:t>Итог: </a:t>
            </a:r>
            <a:r>
              <a:rPr lang="en-US" dirty="0"/>
              <a:t>top</a:t>
            </a:r>
            <a:r>
              <a:rPr lang="ru-RU" dirty="0"/>
              <a:t>1-</a:t>
            </a:r>
            <a:r>
              <a:rPr lang="en-US" dirty="0"/>
              <a:t>accuracy </a:t>
            </a:r>
            <a:r>
              <a:rPr lang="ru-RU" dirty="0"/>
              <a:t>– процент правильно распознанных классификатором лиц </a:t>
            </a:r>
          </a:p>
          <a:p>
            <a:pPr lvl="0"/>
            <a:r>
              <a:rPr lang="ru-RU" dirty="0"/>
              <a:t>Оценка качества полученной системы в соответствии с методикой испытаний. Принятие решения по замене текущих блоков </a:t>
            </a:r>
            <a:r>
              <a:rPr lang="ru-RU" dirty="0" err="1"/>
              <a:t>пайплайна</a:t>
            </a:r>
            <a:r>
              <a:rPr lang="ru-RU" dirty="0"/>
              <a:t>. В случае замены, повторное снятие метрик с макета, до получения приемлемого результата, затем тренировка </a:t>
            </a:r>
            <a:r>
              <a:rPr lang="ru-RU" dirty="0" smtClean="0"/>
              <a:t>классификатора.</a:t>
            </a:r>
          </a:p>
          <a:p>
            <a:pPr marL="0" lvl="0" indent="0">
              <a:buNone/>
            </a:pPr>
            <a:r>
              <a:rPr lang="ru-RU" dirty="0" smtClean="0"/>
              <a:t>Итог</a:t>
            </a:r>
            <a:r>
              <a:rPr lang="ru-RU" dirty="0"/>
              <a:t>: Финальный вариант </a:t>
            </a:r>
            <a:r>
              <a:rPr lang="ru-RU" dirty="0" smtClean="0"/>
              <a:t>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392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Календарный план. </a:t>
            </a:r>
            <a:r>
              <a:rPr lang="ru-RU" dirty="0"/>
              <a:t>Создание программной </a:t>
            </a:r>
            <a:r>
              <a:rPr lang="ru-RU" dirty="0" smtClean="0"/>
              <a:t>документации и испытания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Создание программной </a:t>
            </a:r>
            <a:r>
              <a:rPr lang="ru-RU" dirty="0" smtClean="0"/>
              <a:t>документации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методики испытаний (После согласования требований к системе)</a:t>
            </a:r>
          </a:p>
          <a:p>
            <a:pPr lvl="1"/>
            <a:r>
              <a:rPr lang="ru-RU" dirty="0"/>
              <a:t>Разработка руководства оператора (После получения макета, учитывая изменения в </a:t>
            </a:r>
            <a:r>
              <a:rPr lang="ru-RU" dirty="0" err="1" smtClean="0"/>
              <a:t>в</a:t>
            </a:r>
            <a:r>
              <a:rPr lang="ru-RU" dirty="0" err="1" smtClean="0"/>
              <a:t>ысокоуровневнем</a:t>
            </a:r>
            <a:r>
              <a:rPr lang="ru-RU" dirty="0" smtClean="0"/>
              <a:t> дизайне)</a:t>
            </a:r>
            <a:endParaRPr lang="ru-RU" dirty="0"/>
          </a:p>
          <a:p>
            <a:pPr lvl="1"/>
            <a:r>
              <a:rPr lang="ru-RU" dirty="0"/>
              <a:t>Разработка руководства системного программиста (После получения макета, учитывая изменения в </a:t>
            </a:r>
            <a:r>
              <a:rPr lang="ru-RU" dirty="0" err="1"/>
              <a:t>высокоуровневнем</a:t>
            </a:r>
            <a:r>
              <a:rPr lang="ru-RU" dirty="0"/>
              <a:t> дизайне)</a:t>
            </a:r>
            <a:endParaRPr lang="ru-RU" dirty="0"/>
          </a:p>
          <a:p>
            <a:pPr lvl="1"/>
            <a:r>
              <a:rPr lang="ru-RU" dirty="0"/>
              <a:t>Создание итогового отчета по НИР (После получения макета, учитывая изменения в </a:t>
            </a:r>
            <a:r>
              <a:rPr lang="ru-RU" dirty="0" err="1"/>
              <a:t>высокоуровневнем</a:t>
            </a:r>
            <a:r>
              <a:rPr lang="ru-RU" dirty="0"/>
              <a:t> дизайне) </a:t>
            </a:r>
            <a:r>
              <a:rPr lang="ru-RU" dirty="0" smtClean="0"/>
              <a:t>Итог</a:t>
            </a:r>
            <a:r>
              <a:rPr lang="ru-RU" dirty="0"/>
              <a:t>: Методика испытаний, РО, РСП, отчет по </a:t>
            </a:r>
            <a:r>
              <a:rPr lang="ru-RU" dirty="0" smtClean="0"/>
              <a:t>НИР</a:t>
            </a:r>
            <a:endParaRPr lang="ru-RU" dirty="0"/>
          </a:p>
          <a:p>
            <a:pPr lvl="0"/>
            <a:r>
              <a:rPr lang="ru-RU" dirty="0"/>
              <a:t>Испытания</a:t>
            </a:r>
          </a:p>
          <a:p>
            <a:pPr lvl="1"/>
            <a:r>
              <a:rPr lang="ru-RU" dirty="0"/>
              <a:t>Испытания у заказчика</a:t>
            </a:r>
          </a:p>
          <a:p>
            <a:pPr lvl="1"/>
            <a:r>
              <a:rPr lang="ru-RU" dirty="0"/>
              <a:t>Оценка результатов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01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D0F21-937E-4C08-9E34-8DCD2308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Разворачивание </a:t>
            </a:r>
            <a:r>
              <a:rPr lang="ru-RU" smtClean="0"/>
              <a:t>инфраструктуры </a:t>
            </a:r>
            <a:r>
              <a:rPr lang="ru-RU" dirty="0"/>
              <a:t>для создания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16D492-0CC2-4EEA-A66A-2B5B0C36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</a:t>
            </a:r>
            <a:r>
              <a:rPr lang="en-US" dirty="0" err="1" smtClean="0"/>
              <a:t>Git</a:t>
            </a:r>
            <a:r>
              <a:rPr lang="ru-RU" dirty="0" smtClean="0"/>
              <a:t>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://github.com/greyhuman/FaceReco</a:t>
            </a:r>
            <a:endParaRPr lang="en-US" dirty="0"/>
          </a:p>
          <a:p>
            <a:r>
              <a:rPr lang="ru-RU" dirty="0"/>
              <a:t>Система работы с проектами </a:t>
            </a:r>
            <a:r>
              <a:rPr lang="en-US" dirty="0"/>
              <a:t>– Trello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56" y="3028019"/>
            <a:ext cx="7425921" cy="35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Годовицын</a:t>
            </a:r>
            <a:r>
              <a:rPr lang="ru-RU" dirty="0" smtClean="0"/>
              <a:t> Максим(лидер команды) – менеджер(календарный план, роли, задачи), системный инженер(</a:t>
            </a:r>
            <a:r>
              <a:rPr lang="en-US" dirty="0" err="1" smtClean="0"/>
              <a:t>trello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r>
              <a:rPr lang="ru-RU" dirty="0" smtClean="0"/>
              <a:t>, аналитик</a:t>
            </a:r>
            <a:r>
              <a:rPr lang="en-US" dirty="0" smtClean="0"/>
              <a:t>,</a:t>
            </a:r>
            <a:r>
              <a:rPr lang="ru-RU" dirty="0" smtClean="0"/>
              <a:t> разработчик</a:t>
            </a:r>
            <a:r>
              <a:rPr lang="en-US" dirty="0" smtClean="0"/>
              <a:t>(</a:t>
            </a:r>
            <a:r>
              <a:rPr lang="ru-RU" dirty="0" smtClean="0"/>
              <a:t>серверная часть, метрики), технический писатель(РСП, презентация, ТЗ), исследователь(собственный классификатор)</a:t>
            </a:r>
          </a:p>
          <a:p>
            <a:r>
              <a:rPr lang="ru-RU" dirty="0" err="1" smtClean="0"/>
              <a:t>Баландина</a:t>
            </a:r>
            <a:r>
              <a:rPr lang="ru-RU" dirty="0" smtClean="0"/>
              <a:t> Софья – технический писатель(ТЗ, РО), исследователь(утилиты для разметки), оператор(</a:t>
            </a:r>
            <a:r>
              <a:rPr lang="ru-RU" dirty="0" err="1" smtClean="0"/>
              <a:t>датасет</a:t>
            </a:r>
            <a:r>
              <a:rPr lang="ru-RU" dirty="0" smtClean="0"/>
              <a:t>, наполнение </a:t>
            </a:r>
            <a:r>
              <a:rPr lang="ru-RU" dirty="0" err="1" smtClean="0"/>
              <a:t>датасета</a:t>
            </a:r>
            <a:r>
              <a:rPr lang="ru-RU" dirty="0" smtClean="0"/>
              <a:t>, разметка)</a:t>
            </a:r>
          </a:p>
          <a:p>
            <a:r>
              <a:rPr lang="ru-RU" dirty="0" err="1" smtClean="0"/>
              <a:t>Толич</a:t>
            </a:r>
            <a:r>
              <a:rPr lang="ru-RU" dirty="0" smtClean="0"/>
              <a:t> Александр – </a:t>
            </a:r>
            <a:r>
              <a:rPr lang="ru-RU" dirty="0"/>
              <a:t>разработчик(</a:t>
            </a:r>
            <a:r>
              <a:rPr lang="en-US" dirty="0"/>
              <a:t>Web</a:t>
            </a:r>
            <a:r>
              <a:rPr lang="ru-RU" dirty="0"/>
              <a:t>-приложение</a:t>
            </a:r>
            <a:r>
              <a:rPr lang="ru-RU" dirty="0" smtClean="0"/>
              <a:t>), исследователь(обзор методов </a:t>
            </a:r>
            <a:r>
              <a:rPr lang="en-US" dirty="0" smtClean="0"/>
              <a:t>feature extraction + </a:t>
            </a:r>
            <a:r>
              <a:rPr lang="ru-RU" dirty="0" smtClean="0"/>
              <a:t>метрик + распознавание лиц), оператор(</a:t>
            </a:r>
            <a:r>
              <a:rPr lang="ru-RU" dirty="0" err="1" smtClean="0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</a:t>
            </a:r>
            <a:r>
              <a:rPr lang="ru-RU" dirty="0" smtClean="0"/>
              <a:t>разметка), технический писатель(верстка ПЗ)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3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Лобанкина</a:t>
            </a:r>
            <a:r>
              <a:rPr lang="ru-RU" dirty="0" smtClean="0"/>
              <a:t> Ксения – исследователь(обзор методов </a:t>
            </a:r>
            <a:r>
              <a:rPr lang="ru-RU" dirty="0" err="1" smtClean="0"/>
              <a:t>детекции</a:t>
            </a:r>
            <a:r>
              <a:rPr lang="ru-RU" dirty="0" smtClean="0"/>
              <a:t> лиц + существующих </a:t>
            </a:r>
            <a:r>
              <a:rPr lang="ru-RU" dirty="0" err="1" smtClean="0"/>
              <a:t>датасетов</a:t>
            </a:r>
            <a:r>
              <a:rPr lang="ru-RU" dirty="0" smtClean="0"/>
              <a:t>, собственный классификатор), технический писатель(верстка ПЗ, методика испытаний), </a:t>
            </a:r>
            <a:r>
              <a:rPr lang="ru-RU" dirty="0"/>
              <a:t>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разметка)</a:t>
            </a:r>
            <a:endParaRPr lang="ru-RU" dirty="0" smtClean="0"/>
          </a:p>
          <a:p>
            <a:r>
              <a:rPr lang="ru-RU" dirty="0" smtClean="0"/>
              <a:t>Прохоров Александр – системный архитектор(</a:t>
            </a:r>
            <a:r>
              <a:rPr lang="en-US" dirty="0" smtClean="0"/>
              <a:t>High Level Design),  </a:t>
            </a:r>
            <a:r>
              <a:rPr lang="ru-RU" dirty="0" smtClean="0"/>
              <a:t>технический писатель(требования, отчет по НИР), </a:t>
            </a:r>
            <a:r>
              <a:rPr lang="ru-RU" dirty="0"/>
              <a:t>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Ковалева Ирина – исследователь(обзор методов выравнивания лиц)</a:t>
            </a:r>
            <a:r>
              <a:rPr lang="ru-RU" dirty="0"/>
              <a:t> 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9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увеличения точности распознавания предлагается:</a:t>
            </a:r>
          </a:p>
          <a:p>
            <a:pPr lvl="1"/>
            <a:r>
              <a:rPr lang="ru-RU" dirty="0" smtClean="0"/>
              <a:t>Более точные методы для выравнивания лиц</a:t>
            </a:r>
          </a:p>
          <a:p>
            <a:pPr lvl="1"/>
            <a:r>
              <a:rPr lang="en-US" dirty="0" smtClean="0"/>
              <a:t>Feature-vector </a:t>
            </a:r>
            <a:r>
              <a:rPr lang="ru-RU" dirty="0" smtClean="0"/>
              <a:t>большей размерности</a:t>
            </a:r>
          </a:p>
          <a:p>
            <a:pPr lvl="1"/>
            <a:r>
              <a:rPr lang="ru-RU" dirty="0" smtClean="0"/>
              <a:t>Схемы распознавания без выравнивания лиц, но с более мощным </a:t>
            </a:r>
            <a:r>
              <a:rPr lang="en-US" dirty="0" smtClean="0"/>
              <a:t>feature extraction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63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DAE0A-BE40-487B-985F-7BEE960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цели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5BFCA-18CD-427F-B2BC-46EF269F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615304"/>
            <a:ext cx="3945000" cy="3880773"/>
          </a:xfrm>
        </p:spPr>
        <p:txBody>
          <a:bodyPr/>
          <a:lstStyle/>
          <a:p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/>
              <a:t>Создание ПО </a:t>
            </a:r>
            <a:r>
              <a:rPr lang="ru-RU" dirty="0" smtClean="0"/>
              <a:t>для </a:t>
            </a:r>
            <a:r>
              <a:rPr lang="ru-RU" dirty="0"/>
              <a:t>распознавания </a:t>
            </a:r>
            <a:r>
              <a:rPr lang="ru-RU" dirty="0" smtClean="0"/>
              <a:t>лиц на групповых фотографиях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2F23F1F-A10F-4C93-859A-0D9498DBE254}"/>
              </a:ext>
            </a:extLst>
          </p:cNvPr>
          <p:cNvSpPr txBox="1">
            <a:spLocks/>
          </p:cNvSpPr>
          <p:nvPr/>
        </p:nvSpPr>
        <p:spPr>
          <a:xfrm>
            <a:off x="6425192" y="1615303"/>
            <a:ext cx="3945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Цели:</a:t>
            </a:r>
          </a:p>
          <a:p>
            <a:pPr>
              <a:buAutoNum type="arabicPeriod"/>
            </a:pPr>
            <a:r>
              <a:rPr lang="ru-RU" dirty="0"/>
              <a:t>Непосредственная разработка системы </a:t>
            </a:r>
          </a:p>
          <a:p>
            <a:pPr>
              <a:buAutoNum type="arabicPeriod"/>
            </a:pPr>
            <a:r>
              <a:rPr lang="ru-RU" dirty="0"/>
              <a:t>Получение практического опыта работы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1901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65EA4-BEAC-4333-A39E-BE95D9F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B8B9F-F5E0-495D-AE8A-4FD895A7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367"/>
            <a:ext cx="7678101" cy="388077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ru-RU" dirty="0"/>
              <a:t>Система должна детектировать все лица на фотографии и </a:t>
            </a:r>
            <a:r>
              <a:rPr lang="ru-RU" dirty="0" smtClean="0"/>
              <a:t>идентифицировать </a:t>
            </a:r>
            <a:r>
              <a:rPr lang="ru-RU" dirty="0"/>
              <a:t>личность человека, если этот человек – член команды разработчиков (в противном случае должен идентифицировать человека как </a:t>
            </a:r>
            <a:r>
              <a:rPr lang="en-US" dirty="0"/>
              <a:t>unknown)</a:t>
            </a:r>
          </a:p>
          <a:p>
            <a:r>
              <a:rPr lang="ru-RU" dirty="0"/>
              <a:t>В качестве выходных данных система предоставляет исходное изображение с нанесенной разметкой</a:t>
            </a:r>
          </a:p>
          <a:p>
            <a:r>
              <a:rPr lang="ru-RU" dirty="0"/>
              <a:t>Система принимает на вход цветную групповую фотографию в 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/>
              <a:t>png</a:t>
            </a:r>
            <a:endParaRPr lang="en-US" dirty="0"/>
          </a:p>
          <a:p>
            <a:r>
              <a:rPr lang="ru-RU" dirty="0" smtClean="0"/>
              <a:t>Система </a:t>
            </a:r>
            <a:r>
              <a:rPr lang="ru-RU" dirty="0"/>
              <a:t>должна представлять из </a:t>
            </a:r>
            <a:r>
              <a:rPr lang="ru-RU" dirty="0" smtClean="0"/>
              <a:t>себя клиент-серверное приложение, доступ </a:t>
            </a:r>
            <a:r>
              <a:rPr lang="ru-RU" dirty="0"/>
              <a:t>к которому осуществляется посредством </a:t>
            </a:r>
            <a:r>
              <a:rPr lang="en-US" dirty="0"/>
              <a:t>web</a:t>
            </a:r>
            <a:r>
              <a:rPr lang="ru-RU" dirty="0" smtClean="0"/>
              <a:t>-интерфейса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9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77334" y="600974"/>
            <a:ext cx="8596668" cy="1320800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ысокоуровневый дизайн</a:t>
            </a:r>
            <a:r>
              <a:rPr lang="ru-RU" dirty="0" smtClean="0"/>
              <a:t> </a:t>
            </a:r>
            <a:r>
              <a:rPr lang="ru-RU" dirty="0" smtClean="0"/>
              <a:t>и метрики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2169215"/>
            <a:ext cx="7129572" cy="3880773"/>
          </a:xfrm>
        </p:spPr>
        <p:txBody>
          <a:bodyPr/>
          <a:lstStyle/>
          <a:p>
            <a:r>
              <a:rPr lang="en-US" dirty="0" err="1" smtClean="0"/>
              <a:t>mAP</a:t>
            </a:r>
            <a:r>
              <a:rPr lang="en-US" dirty="0" smtClean="0"/>
              <a:t> – </a:t>
            </a:r>
            <a:r>
              <a:rPr lang="ru-RU" dirty="0" smtClean="0"/>
              <a:t>процент правильно </a:t>
            </a:r>
            <a:r>
              <a:rPr lang="ru-RU" dirty="0" err="1" smtClean="0"/>
              <a:t>задетекченных</a:t>
            </a:r>
            <a:r>
              <a:rPr lang="ru-RU" dirty="0" smtClean="0"/>
              <a:t> лиц</a:t>
            </a:r>
            <a:endParaRPr lang="en-US" dirty="0" smtClean="0"/>
          </a:p>
          <a:p>
            <a:r>
              <a:rPr lang="ru-RU" dirty="0" smtClean="0"/>
              <a:t>Количество ошибок </a:t>
            </a:r>
            <a:r>
              <a:rPr lang="ru-RU" dirty="0" err="1" smtClean="0"/>
              <a:t>детекции</a:t>
            </a:r>
            <a:r>
              <a:rPr lang="ru-RU" dirty="0" smtClean="0"/>
              <a:t> (ошибка </a:t>
            </a:r>
            <a:r>
              <a:rPr lang="ru-RU" dirty="0" err="1"/>
              <a:t>детекции</a:t>
            </a:r>
            <a:r>
              <a:rPr lang="ru-RU" dirty="0"/>
              <a:t> – </a:t>
            </a:r>
            <a:r>
              <a:rPr lang="ru-RU" dirty="0" err="1"/>
              <a:t>определние</a:t>
            </a:r>
            <a:r>
              <a:rPr lang="ru-RU" dirty="0"/>
              <a:t> области, для которой </a:t>
            </a:r>
            <a:r>
              <a:rPr lang="en-US" dirty="0"/>
              <a:t>IOU </a:t>
            </a:r>
            <a:r>
              <a:rPr lang="ru-RU" dirty="0"/>
              <a:t>относительно </a:t>
            </a:r>
            <a:r>
              <a:rPr lang="en-US" dirty="0"/>
              <a:t>ground truth bounding box </a:t>
            </a:r>
            <a:r>
              <a:rPr lang="ru-RU" dirty="0"/>
              <a:t>каждого лица на изображении меньше </a:t>
            </a:r>
            <a:r>
              <a:rPr lang="ru-RU" dirty="0" smtClean="0"/>
              <a:t>0,5)</a:t>
            </a:r>
          </a:p>
          <a:p>
            <a:r>
              <a:rPr lang="ru-RU" dirty="0"/>
              <a:t>Количество правильно детектированных </a:t>
            </a:r>
            <a:r>
              <a:rPr lang="ru-RU" dirty="0" smtClean="0"/>
              <a:t>лиц (</a:t>
            </a:r>
            <a:r>
              <a:rPr lang="ru-RU" dirty="0" err="1"/>
              <a:t>определние</a:t>
            </a:r>
            <a:r>
              <a:rPr lang="ru-RU" dirty="0"/>
              <a:t> области, для которой </a:t>
            </a:r>
            <a:r>
              <a:rPr lang="en-US" dirty="0"/>
              <a:t>IOU </a:t>
            </a:r>
            <a:r>
              <a:rPr lang="ru-RU" dirty="0"/>
              <a:t>относительно </a:t>
            </a:r>
            <a:r>
              <a:rPr lang="en-US" dirty="0"/>
              <a:t>ground truth bounding box </a:t>
            </a:r>
            <a:r>
              <a:rPr lang="ru-RU" dirty="0"/>
              <a:t>каждого лица на изображении </a:t>
            </a:r>
            <a:r>
              <a:rPr lang="ru-RU" dirty="0" smtClean="0"/>
              <a:t>больше или равна </a:t>
            </a:r>
            <a:r>
              <a:rPr lang="ru-RU" dirty="0"/>
              <a:t>0,5</a:t>
            </a:r>
            <a:r>
              <a:rPr lang="ru-RU" dirty="0" smtClean="0"/>
              <a:t>)</a:t>
            </a:r>
          </a:p>
          <a:p>
            <a:r>
              <a:rPr lang="ru-RU" dirty="0"/>
              <a:t>Точность </a:t>
            </a:r>
            <a:r>
              <a:rPr lang="ru-RU" dirty="0" smtClean="0"/>
              <a:t>распознавания – процентное отношение числа верно распознанных лиц к общему числу лиц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295" y="177886"/>
            <a:ext cx="2743200" cy="6545356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6029864" y="2374391"/>
            <a:ext cx="2881223" cy="90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315200" y="3355676"/>
            <a:ext cx="1595887" cy="1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7712015" y="3450564"/>
            <a:ext cx="1199072" cy="78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073660" y="4986069"/>
            <a:ext cx="1837427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0CAA8-F3AE-468D-AABD-AA39C2E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F957FA-DA3A-4925-9F96-DF26719B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885"/>
            <a:ext cx="8596668" cy="3880773"/>
          </a:xfrm>
        </p:spPr>
        <p:txBody>
          <a:bodyPr/>
          <a:lstStyle/>
          <a:p>
            <a:r>
              <a:rPr lang="ru-RU" dirty="0"/>
              <a:t>Объектом автоматизации является задача распознавания лиц в области компьютерного зрения. Проблема состоит в идентификации </a:t>
            </a:r>
            <a:r>
              <a:rPr lang="ru-RU" dirty="0" smtClean="0"/>
              <a:t>лиц, </a:t>
            </a:r>
            <a:r>
              <a:rPr lang="ru-RU" dirty="0"/>
              <a:t>представленных на групповой </a:t>
            </a:r>
            <a:r>
              <a:rPr lang="ru-RU" dirty="0" smtClean="0"/>
              <a:t>фотографии, а именно в определении степени похожести одного лица на другое</a:t>
            </a:r>
            <a:r>
              <a:rPr lang="en-US" dirty="0" smtClean="0"/>
              <a:t>.</a:t>
            </a:r>
            <a:r>
              <a:rPr lang="ru-RU" dirty="0" smtClean="0"/>
              <a:t> За это отвечает классификатор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 классификатора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8708" y="2160589"/>
                <a:ext cx="8596668" cy="38807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Входные данные: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F </a:t>
                </a:r>
                <a:r>
                  <a:rPr lang="ru-RU" dirty="0" smtClean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− </m:t>
                    </m:r>
                  </m:oMath>
                </a14:m>
                <a:r>
                  <a:rPr lang="en-US" dirty="0" smtClean="0"/>
                  <a:t> 128-feature-vector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 – </a:t>
                </a:r>
                <a:r>
                  <a:rPr lang="ru-RU" dirty="0" smtClean="0"/>
                  <a:t>количество классов 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en-US" dirty="0" smtClean="0"/>
                  <a:t>G </a:t>
                </a:r>
                <a:r>
                  <a:rPr lang="ru-RU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[0,1]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вероятность принадлежности к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−му классу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ru-RU" dirty="0" smtClean="0"/>
              </a:p>
              <a:p>
                <a:r>
                  <a:rPr lang="ru-RU" dirty="0" smtClean="0"/>
                  <a:t>Выходные параметры: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dirty="0" smtClean="0"/>
                  <a:t>X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вероятность принадлежности 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−му классу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ru-RU" dirty="0" smtClean="0"/>
                  <a:t>Ограничения: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ru-RU" dirty="0" smtClean="0"/>
                  <a:t>Критерий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708" y="2160589"/>
                <a:ext cx="8596668" cy="3880773"/>
              </a:xfrm>
              <a:blipFill rotWithShape="0">
                <a:blip r:embed="rId2"/>
                <a:stretch>
                  <a:fillRect l="-142" t="-1727" b="-9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Целевые требования к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Серверная часть должна формировать выходные данные в виде исходного изображения с нанесенной графической разметкой, а также формировать статистику </a:t>
            </a:r>
            <a:endParaRPr lang="en-US" dirty="0" smtClean="0"/>
          </a:p>
          <a:p>
            <a:r>
              <a:rPr lang="ru-RU" dirty="0"/>
              <a:t>Серверная часть должна обрабатывать входное изображение для системы распознавания</a:t>
            </a:r>
          </a:p>
          <a:p>
            <a:r>
              <a:rPr lang="en-US" dirty="0" smtClean="0"/>
              <a:t>Web</a:t>
            </a:r>
            <a:r>
              <a:rPr lang="ru-RU" dirty="0"/>
              <a:t>-интерфейс должен обеспечивать ввод и пересылку на сервер цветного цифрового 2</a:t>
            </a:r>
            <a:r>
              <a:rPr lang="en-US" dirty="0"/>
              <a:t>d</a:t>
            </a:r>
            <a:r>
              <a:rPr lang="ru-RU" dirty="0"/>
              <a:t> изображения в 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 smtClean="0"/>
              <a:t>png</a:t>
            </a:r>
            <a:endParaRPr lang="ru-RU" dirty="0"/>
          </a:p>
          <a:p>
            <a:r>
              <a:rPr lang="en-US" dirty="0" smtClean="0"/>
              <a:t>Web</a:t>
            </a:r>
            <a:r>
              <a:rPr lang="ru-RU" dirty="0"/>
              <a:t>-интерфейс должен возвращать результат работы серверной части в виде исходного изображения с графической разметкой  Добавьте еще </a:t>
            </a:r>
            <a:r>
              <a:rPr lang="en-US" dirty="0" err="1"/>
              <a:t>png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2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входному изображению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Входное </a:t>
            </a:r>
            <a:r>
              <a:rPr lang="ru-RU" dirty="0"/>
              <a:t>изображение должно содержать не более 20 </a:t>
            </a:r>
            <a:r>
              <a:rPr lang="ru-RU" dirty="0" smtClean="0"/>
              <a:t>лиц</a:t>
            </a:r>
          </a:p>
          <a:p>
            <a:r>
              <a:rPr lang="ru-RU" dirty="0"/>
              <a:t>Система должна корректно обрабатывать изображения, на которых лица повернуты:</a:t>
            </a:r>
          </a:p>
          <a:p>
            <a:pPr lvl="1"/>
            <a:r>
              <a:rPr lang="en-US" dirty="0"/>
              <a:t>a</a:t>
            </a:r>
            <a:r>
              <a:rPr lang="ru-RU" dirty="0"/>
              <a:t>.	До 45% влево/вправо</a:t>
            </a:r>
          </a:p>
          <a:p>
            <a:pPr lvl="1"/>
            <a:r>
              <a:rPr lang="en-US" dirty="0"/>
              <a:t>b</a:t>
            </a:r>
            <a:r>
              <a:rPr lang="ru-RU" dirty="0"/>
              <a:t>.	До 15% вверх/вниз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.	До 30% по/против часовой стрелки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1326</Words>
  <Application>Microsoft Office PowerPoint</Application>
  <PresentationFormat>Широкоэкранный</PresentationFormat>
  <Paragraphs>159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Trebuchet MS</vt:lpstr>
      <vt:lpstr>Wingdings 3</vt:lpstr>
      <vt:lpstr>Facet</vt:lpstr>
      <vt:lpstr>Система по распознаванию лиц «AFR»</vt:lpstr>
      <vt:lpstr>Что требовалось сделать</vt:lpstr>
      <vt:lpstr>Задачи и цели</vt:lpstr>
      <vt:lpstr>Концепция системы</vt:lpstr>
      <vt:lpstr>Высокоуровневый дизайн и метрики</vt:lpstr>
      <vt:lpstr>Проблема</vt:lpstr>
      <vt:lpstr>Математическая модель классификатора</vt:lpstr>
      <vt:lpstr>Целевые требования к системе</vt:lpstr>
      <vt:lpstr>Требования к входному изображению</vt:lpstr>
      <vt:lpstr>Метрики качества</vt:lpstr>
      <vt:lpstr>Итоговая реализация системы</vt:lpstr>
      <vt:lpstr>Подбор подходов к решению проблем реализации системы</vt:lpstr>
      <vt:lpstr>Что было сделано</vt:lpstr>
      <vt:lpstr>Web-интерфейс</vt:lpstr>
      <vt:lpstr>Результаты</vt:lpstr>
      <vt:lpstr>Оценка результатов</vt:lpstr>
      <vt:lpstr>Как это было сделано</vt:lpstr>
      <vt:lpstr>Календарный план. Исследование общего подхода к распознаванию лиц</vt:lpstr>
      <vt:lpstr>Календарный план. Создание начального высокоуровневый дизайн</vt:lpstr>
      <vt:lpstr>Календарный план. Создание программного продукта</vt:lpstr>
      <vt:lpstr>Календарный план. Создание программной документации и испытания </vt:lpstr>
      <vt:lpstr>Разворачивание инфраструктуры для создания системы</vt:lpstr>
      <vt:lpstr>Команда </vt:lpstr>
      <vt:lpstr>Команда</vt:lpstr>
      <vt:lpstr>Дальнейшие перспективы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Kovaleva</dc:creator>
  <cp:lastModifiedBy>Max God</cp:lastModifiedBy>
  <cp:revision>56</cp:revision>
  <dcterms:created xsi:type="dcterms:W3CDTF">2019-05-11T08:00:44Z</dcterms:created>
  <dcterms:modified xsi:type="dcterms:W3CDTF">2019-05-21T15:24:07Z</dcterms:modified>
</cp:coreProperties>
</file>