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71" r:id="rId6"/>
    <p:sldId id="259" r:id="rId7"/>
    <p:sldId id="267" r:id="rId8"/>
    <p:sldId id="268" r:id="rId9"/>
    <p:sldId id="260" r:id="rId10"/>
    <p:sldId id="273" r:id="rId11"/>
    <p:sldId id="269" r:id="rId12"/>
    <p:sldId id="270" r:id="rId13"/>
    <p:sldId id="272" r:id="rId14"/>
    <p:sldId id="275" r:id="rId15"/>
    <p:sldId id="265" r:id="rId16"/>
    <p:sldId id="266" r:id="rId17"/>
    <p:sldId id="276" r:id="rId18"/>
    <p:sldId id="277" r:id="rId19"/>
    <p:sldId id="262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reyhuman/FaceRec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4BF69-7316-4000-9CC8-2651106F1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87260"/>
            <a:ext cx="7766936" cy="2472202"/>
          </a:xfrm>
        </p:spPr>
        <p:txBody>
          <a:bodyPr/>
          <a:lstStyle/>
          <a:p>
            <a:r>
              <a:rPr lang="ru-RU" dirty="0" smtClean="0"/>
              <a:t>Система по распознаванию</a:t>
            </a:r>
            <a:br>
              <a:rPr lang="ru-RU" dirty="0" smtClean="0"/>
            </a:br>
            <a:r>
              <a:rPr lang="ru-RU" dirty="0" smtClean="0"/>
              <a:t>лиц «</a:t>
            </a:r>
            <a:r>
              <a:rPr lang="en-US" dirty="0" smtClean="0"/>
              <a:t>AFR</a:t>
            </a:r>
            <a:r>
              <a:rPr lang="ru-RU" dirty="0" smtClean="0"/>
              <a:t>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C62B44-1E4B-4DC8-AC4B-5A4C8A806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было сделано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08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4" name="Picture 56" descr="SMIfPLWNwkk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90" y="2098986"/>
            <a:ext cx="4517967" cy="294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2" descr="tIrO6zD7MUU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43" y="2883990"/>
            <a:ext cx="4461510" cy="296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0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93834"/>
              </p:ext>
            </p:extLst>
          </p:nvPr>
        </p:nvGraphicFramePr>
        <p:xfrm>
          <a:off x="608323" y="2160589"/>
          <a:ext cx="68449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81"/>
                <a:gridCol w="2889849"/>
                <a:gridCol w="286397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фото (лиц) членов команды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фото (лиц) неизвестных людей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300 (318)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287 (421)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300</a:t>
                      </a:r>
                      <a:r>
                        <a:rPr lang="ru-RU" baseline="0" dirty="0" smtClean="0"/>
                        <a:t> (316)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307 (443)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50629"/>
              </p:ext>
            </p:extLst>
          </p:nvPr>
        </p:nvGraphicFramePr>
        <p:xfrm>
          <a:off x="2014746" y="400633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Метрика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90.14%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Процент</a:t>
                      </a:r>
                      <a:r>
                        <a:rPr lang="ru-RU" baseline="0" dirty="0" smtClean="0"/>
                        <a:t> ошибок </a:t>
                      </a:r>
                      <a:r>
                        <a:rPr lang="ru-RU" baseline="0" dirty="0" err="1" smtClean="0"/>
                        <a:t>детекции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Процент правильных </a:t>
                      </a:r>
                      <a:r>
                        <a:rPr lang="ru-RU" dirty="0" err="1" smtClean="0"/>
                        <a:t>детекций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98.04%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Top1 accuracy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99.58%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каждой фотографии из </a:t>
            </a:r>
            <a:r>
              <a:rPr lang="ru-RU" dirty="0" err="1" smtClean="0"/>
              <a:t>датасета</a:t>
            </a:r>
            <a:r>
              <a:rPr lang="ru-RU" dirty="0" smtClean="0"/>
              <a:t> запускалась серверная часть ПО «</a:t>
            </a:r>
            <a:r>
              <a:rPr lang="en-US" dirty="0" smtClean="0"/>
              <a:t>AFR</a:t>
            </a:r>
            <a:r>
              <a:rPr lang="ru-RU" dirty="0" smtClean="0"/>
              <a:t>», которая, в качестве результата, возвращала разметку для фотографии, а именно </a:t>
            </a:r>
            <a:r>
              <a:rPr lang="en-US" dirty="0" smtClean="0"/>
              <a:t>bounding box </a:t>
            </a:r>
            <a:r>
              <a:rPr lang="ru-RU" dirty="0" smtClean="0"/>
              <a:t>и предсказанный класс. Дл</a:t>
            </a:r>
            <a:r>
              <a:rPr lang="ru-RU" dirty="0" smtClean="0"/>
              <a:t>я каждого </a:t>
            </a:r>
            <a:r>
              <a:rPr lang="en-US" dirty="0" smtClean="0"/>
              <a:t>ground-truth bounding box </a:t>
            </a:r>
            <a:r>
              <a:rPr lang="ru-RU" dirty="0" smtClean="0"/>
              <a:t>находился наиболее подходящий предсказанный </a:t>
            </a:r>
            <a:r>
              <a:rPr lang="en-US" dirty="0" smtClean="0"/>
              <a:t>bounding box</a:t>
            </a:r>
            <a:r>
              <a:rPr lang="ru-RU" dirty="0" smtClean="0"/>
              <a:t> и в случае, если их </a:t>
            </a:r>
            <a:r>
              <a:rPr lang="en-US" dirty="0" smtClean="0"/>
              <a:t>IOU</a:t>
            </a:r>
            <a:r>
              <a:rPr lang="ru-RU" dirty="0" smtClean="0"/>
              <a:t> превышал 0.5, то сравнивались значения </a:t>
            </a:r>
            <a:r>
              <a:rPr lang="en-US" dirty="0" smtClean="0"/>
              <a:t>ground-truth </a:t>
            </a:r>
            <a:r>
              <a:rPr lang="ru-RU" dirty="0" smtClean="0"/>
              <a:t>и предсказанного классов, причем номер предсказанного </a:t>
            </a:r>
            <a:r>
              <a:rPr lang="en-US" dirty="0"/>
              <a:t>bounding </a:t>
            </a:r>
            <a:r>
              <a:rPr lang="en-US" dirty="0" smtClean="0"/>
              <a:t>box</a:t>
            </a:r>
            <a:r>
              <a:rPr lang="ru-RU" dirty="0" smtClean="0"/>
              <a:t> добавлялся в лист. В конце, номера </a:t>
            </a:r>
            <a:r>
              <a:rPr lang="en-US" dirty="0"/>
              <a:t>bounding </a:t>
            </a:r>
            <a:r>
              <a:rPr lang="en-US" dirty="0" smtClean="0"/>
              <a:t>box</a:t>
            </a:r>
            <a:r>
              <a:rPr lang="ru-RU" dirty="0" smtClean="0"/>
              <a:t>, которые не попали в список считаются ошибкой </a:t>
            </a:r>
            <a:r>
              <a:rPr lang="ru-RU" dirty="0" err="1" smtClean="0"/>
              <a:t>детекции</a:t>
            </a:r>
            <a:r>
              <a:rPr lang="ru-RU" dirty="0" smtClean="0"/>
              <a:t>. Если же </a:t>
            </a:r>
            <a:r>
              <a:rPr lang="en-US" dirty="0" smtClean="0"/>
              <a:t>IOU </a:t>
            </a:r>
            <a:r>
              <a:rPr lang="ru-RU" dirty="0" smtClean="0"/>
              <a:t>был меньше 0.5, то это считается отсутствием </a:t>
            </a:r>
            <a:r>
              <a:rPr lang="ru-RU" dirty="0" err="1" smtClean="0"/>
              <a:t>детекции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749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было сделано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B40423-DB39-406B-8EF8-37BDCB45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Календарный 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258434-9758-4B4C-9F43-05027F409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Начальный этап. Исследование </a:t>
            </a:r>
            <a:r>
              <a:rPr lang="ru-RU" dirty="0"/>
              <a:t>общего подхода к распознаванию </a:t>
            </a:r>
            <a:r>
              <a:rPr lang="ru-RU" dirty="0" smtClean="0"/>
              <a:t>лиц</a:t>
            </a:r>
            <a:endParaRPr lang="ru-RU" dirty="0"/>
          </a:p>
          <a:p>
            <a:pPr lvl="0"/>
            <a:r>
              <a:rPr lang="ru-RU" dirty="0" smtClean="0"/>
              <a:t>Разработка системы. </a:t>
            </a:r>
          </a:p>
          <a:p>
            <a:pPr lvl="1"/>
            <a:r>
              <a:rPr lang="ru-RU" dirty="0" smtClean="0"/>
              <a:t>Создание </a:t>
            </a:r>
            <a:r>
              <a:rPr lang="ru-RU" dirty="0"/>
              <a:t>начального </a:t>
            </a:r>
            <a:r>
              <a:rPr lang="ru-RU" dirty="0" err="1"/>
              <a:t>пайплайна</a:t>
            </a:r>
            <a:endParaRPr lang="ru-RU" dirty="0"/>
          </a:p>
          <a:p>
            <a:pPr lvl="1"/>
            <a:r>
              <a:rPr lang="ru-RU" dirty="0"/>
              <a:t>Создание ТЗ</a:t>
            </a:r>
          </a:p>
          <a:p>
            <a:pPr lvl="1"/>
            <a:r>
              <a:rPr lang="ru-RU" dirty="0"/>
              <a:t>Создание программного </a:t>
            </a:r>
            <a:r>
              <a:rPr lang="ru-RU" dirty="0" smtClean="0"/>
              <a:t>продукта</a:t>
            </a:r>
          </a:p>
          <a:p>
            <a:pPr lvl="1"/>
            <a:r>
              <a:rPr lang="ru-RU" dirty="0" smtClean="0"/>
              <a:t>Формирование тренировочного и тестового набора данных</a:t>
            </a:r>
          </a:p>
          <a:p>
            <a:pPr lvl="1"/>
            <a:r>
              <a:rPr lang="ru-RU" dirty="0"/>
              <a:t>Создание программной документации</a:t>
            </a:r>
          </a:p>
          <a:p>
            <a:pPr lvl="0"/>
            <a:r>
              <a:rPr lang="ru-RU" dirty="0"/>
              <a:t>Испытания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830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D0F21-937E-4C08-9E34-8DCD2308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Разворачивание </a:t>
            </a:r>
            <a:r>
              <a:rPr lang="ru-RU" smtClean="0"/>
              <a:t>инфраструктуры </a:t>
            </a:r>
            <a:r>
              <a:rPr lang="ru-RU" dirty="0"/>
              <a:t>для создания системы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16D492-0CC2-4EEA-A66A-2B5B0C36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</a:t>
            </a:r>
            <a:r>
              <a:rPr lang="en-US" dirty="0" err="1" smtClean="0"/>
              <a:t>Git</a:t>
            </a:r>
            <a:r>
              <a:rPr lang="ru-RU" dirty="0" smtClean="0"/>
              <a:t> 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://github.com/greyhuman/FaceReco</a:t>
            </a:r>
            <a:endParaRPr lang="en-US" dirty="0"/>
          </a:p>
          <a:p>
            <a:r>
              <a:rPr lang="ru-RU" dirty="0"/>
              <a:t>Система работы с проектами </a:t>
            </a:r>
            <a:r>
              <a:rPr lang="en-US" dirty="0"/>
              <a:t>– Trello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56" y="3028019"/>
            <a:ext cx="7425921" cy="351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Годовицын</a:t>
            </a:r>
            <a:r>
              <a:rPr lang="ru-RU" dirty="0" smtClean="0"/>
              <a:t> Максим(лидер команды) – менеджер(календарный план, роли, задачи), системный инженер(</a:t>
            </a:r>
            <a:r>
              <a:rPr lang="en-US" dirty="0" err="1" smtClean="0"/>
              <a:t>trello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r>
              <a:rPr lang="ru-RU" dirty="0" smtClean="0"/>
              <a:t>, аналитик</a:t>
            </a:r>
            <a:r>
              <a:rPr lang="en-US" dirty="0" smtClean="0"/>
              <a:t>,</a:t>
            </a:r>
            <a:r>
              <a:rPr lang="ru-RU" dirty="0" smtClean="0"/>
              <a:t> разработчик</a:t>
            </a:r>
            <a:r>
              <a:rPr lang="en-US" dirty="0" smtClean="0"/>
              <a:t>(</a:t>
            </a:r>
            <a:r>
              <a:rPr lang="ru-RU" dirty="0" smtClean="0"/>
              <a:t>серверная часть, метрики), технический писатель(РСП, презентация, ТЗ), исследователь(собственный классификатор)</a:t>
            </a:r>
          </a:p>
          <a:p>
            <a:r>
              <a:rPr lang="ru-RU" dirty="0" err="1" smtClean="0"/>
              <a:t>Баландина</a:t>
            </a:r>
            <a:r>
              <a:rPr lang="ru-RU" dirty="0" smtClean="0"/>
              <a:t> Софья – технический писатель(ТЗ, РО), исследователь(утилиты для разметки), оператор(</a:t>
            </a:r>
            <a:r>
              <a:rPr lang="ru-RU" dirty="0" err="1" smtClean="0"/>
              <a:t>датасет</a:t>
            </a:r>
            <a:r>
              <a:rPr lang="ru-RU" dirty="0" smtClean="0"/>
              <a:t>, наполнение </a:t>
            </a:r>
            <a:r>
              <a:rPr lang="ru-RU" dirty="0" err="1" smtClean="0"/>
              <a:t>датасета</a:t>
            </a:r>
            <a:r>
              <a:rPr lang="ru-RU" dirty="0" smtClean="0"/>
              <a:t>, разметка)</a:t>
            </a:r>
          </a:p>
          <a:p>
            <a:r>
              <a:rPr lang="ru-RU" dirty="0" err="1" smtClean="0"/>
              <a:t>Толич</a:t>
            </a:r>
            <a:r>
              <a:rPr lang="ru-RU" dirty="0" smtClean="0"/>
              <a:t> Александр – </a:t>
            </a:r>
            <a:r>
              <a:rPr lang="ru-RU" dirty="0"/>
              <a:t>разработчик(</a:t>
            </a:r>
            <a:r>
              <a:rPr lang="en-US" dirty="0"/>
              <a:t>Web</a:t>
            </a:r>
            <a:r>
              <a:rPr lang="ru-RU" dirty="0"/>
              <a:t>-приложение</a:t>
            </a:r>
            <a:r>
              <a:rPr lang="ru-RU" dirty="0" smtClean="0"/>
              <a:t>), исследователь(обзор методов </a:t>
            </a:r>
            <a:r>
              <a:rPr lang="en-US" dirty="0" smtClean="0"/>
              <a:t>feature extraction + </a:t>
            </a:r>
            <a:r>
              <a:rPr lang="ru-RU" dirty="0" smtClean="0"/>
              <a:t>метрик + распознавание лиц), оператор(</a:t>
            </a:r>
            <a:r>
              <a:rPr lang="ru-RU" dirty="0" err="1" smtClean="0"/>
              <a:t>датасет</a:t>
            </a:r>
            <a:r>
              <a:rPr lang="ru-RU" dirty="0"/>
              <a:t>, наполнение </a:t>
            </a:r>
            <a:r>
              <a:rPr lang="ru-RU" dirty="0" err="1"/>
              <a:t>датасета</a:t>
            </a:r>
            <a:r>
              <a:rPr lang="ru-RU" dirty="0"/>
              <a:t>, </a:t>
            </a:r>
            <a:r>
              <a:rPr lang="ru-RU" dirty="0" smtClean="0"/>
              <a:t>разметка), технический писатель(верстка ПЗ)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30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Лобанкина</a:t>
            </a:r>
            <a:r>
              <a:rPr lang="ru-RU" dirty="0" smtClean="0"/>
              <a:t> Ксения – исследователь(обзор методов </a:t>
            </a:r>
            <a:r>
              <a:rPr lang="ru-RU" dirty="0" err="1" smtClean="0"/>
              <a:t>детекции</a:t>
            </a:r>
            <a:r>
              <a:rPr lang="ru-RU" dirty="0" smtClean="0"/>
              <a:t> лиц + существующих </a:t>
            </a:r>
            <a:r>
              <a:rPr lang="ru-RU" dirty="0" err="1" smtClean="0"/>
              <a:t>датасетов</a:t>
            </a:r>
            <a:r>
              <a:rPr lang="ru-RU" dirty="0" smtClean="0"/>
              <a:t>, собственный классификатор), технический писатель(верстка ПЗ, методика испытаний)</a:t>
            </a:r>
          </a:p>
          <a:p>
            <a:r>
              <a:rPr lang="ru-RU" dirty="0" smtClean="0"/>
              <a:t>Прохоров Александр – системный архитектор(</a:t>
            </a:r>
            <a:r>
              <a:rPr lang="en-US" dirty="0" smtClean="0"/>
              <a:t>High Level Design),  </a:t>
            </a:r>
            <a:r>
              <a:rPr lang="ru-RU" dirty="0" smtClean="0"/>
              <a:t>технический писатель(требования, отчет по НИР), </a:t>
            </a:r>
            <a:r>
              <a:rPr lang="ru-RU" dirty="0"/>
              <a:t>оператор(</a:t>
            </a:r>
            <a:r>
              <a:rPr lang="ru-RU" dirty="0" err="1"/>
              <a:t>датасет</a:t>
            </a:r>
            <a:r>
              <a:rPr lang="ru-RU" dirty="0"/>
              <a:t>, наполнение </a:t>
            </a:r>
            <a:r>
              <a:rPr lang="ru-RU" dirty="0" err="1"/>
              <a:t>датасета</a:t>
            </a:r>
            <a:r>
              <a:rPr lang="ru-RU" dirty="0"/>
              <a:t>, разметка</a:t>
            </a:r>
            <a:r>
              <a:rPr lang="ru-RU" dirty="0" smtClean="0"/>
              <a:t>)</a:t>
            </a:r>
          </a:p>
          <a:p>
            <a:r>
              <a:rPr lang="ru-RU" dirty="0" smtClean="0"/>
              <a:t>Ковалева Ирина – исследователь(обзор методов выравнивания лиц)</a:t>
            </a:r>
            <a:r>
              <a:rPr lang="ru-RU" dirty="0"/>
              <a:t> , оператор(</a:t>
            </a:r>
            <a:r>
              <a:rPr lang="ru-RU" dirty="0" err="1"/>
              <a:t>датасет</a:t>
            </a:r>
            <a:r>
              <a:rPr lang="ru-RU" dirty="0"/>
              <a:t>, наполнение </a:t>
            </a:r>
            <a:r>
              <a:rPr lang="ru-RU" dirty="0" err="1"/>
              <a:t>датасета</a:t>
            </a:r>
            <a:r>
              <a:rPr lang="ru-RU" dirty="0"/>
              <a:t>, разметка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999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F67E6C-8996-43B4-A427-9C2B674A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Итоговая реализация системы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D842C0-8315-4D7C-B5DF-B6A2BE30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требовалось сделать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0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2BF1A6-450C-4AD2-B97D-0E4ED72B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Подбор подходов к решению проблем реализации системы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C19B5C-DA7A-4884-9F2B-E9A858E9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тут наверное что-то надо про то, что было перебрано? Возможно на еще один слайд уползет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DAE0A-BE40-487B-985F-7BEE960B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 цели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45BFCA-18CD-427F-B2BC-46EF269F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615304"/>
            <a:ext cx="3945000" cy="3880773"/>
          </a:xfrm>
        </p:spPr>
        <p:txBody>
          <a:bodyPr/>
          <a:lstStyle/>
          <a:p>
            <a:r>
              <a:rPr lang="ru-RU" dirty="0"/>
              <a:t>Задача:</a:t>
            </a:r>
          </a:p>
          <a:p>
            <a:pPr marL="0" indent="0">
              <a:buNone/>
            </a:pPr>
            <a:r>
              <a:rPr lang="ru-RU" dirty="0"/>
              <a:t>Создание ПО </a:t>
            </a:r>
            <a:r>
              <a:rPr lang="ru-RU" dirty="0" smtClean="0"/>
              <a:t>для </a:t>
            </a:r>
            <a:r>
              <a:rPr lang="ru-RU" dirty="0"/>
              <a:t>распознавания </a:t>
            </a:r>
            <a:r>
              <a:rPr lang="ru-RU" dirty="0" smtClean="0"/>
              <a:t>лиц на групповых фотографиях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2F23F1F-A10F-4C93-859A-0D9498DBE254}"/>
              </a:ext>
            </a:extLst>
          </p:cNvPr>
          <p:cNvSpPr txBox="1">
            <a:spLocks/>
          </p:cNvSpPr>
          <p:nvPr/>
        </p:nvSpPr>
        <p:spPr>
          <a:xfrm>
            <a:off x="6425192" y="1615303"/>
            <a:ext cx="3945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Цели:</a:t>
            </a:r>
          </a:p>
          <a:p>
            <a:pPr>
              <a:buAutoNum type="arabicPeriod"/>
            </a:pPr>
            <a:r>
              <a:rPr lang="ru-RU" dirty="0"/>
              <a:t>Непосредственная разработка системы </a:t>
            </a:r>
          </a:p>
          <a:p>
            <a:pPr>
              <a:buAutoNum type="arabicPeriod"/>
            </a:pPr>
            <a:r>
              <a:rPr lang="ru-RU" dirty="0"/>
              <a:t>Получение практического опыта работы в команде</a:t>
            </a:r>
          </a:p>
        </p:txBody>
      </p:sp>
    </p:spTree>
    <p:extLst>
      <p:ext uri="{BB962C8B-B14F-4D97-AF65-F5344CB8AC3E}">
        <p14:creationId xmlns:p14="http://schemas.microsoft.com/office/powerpoint/2010/main" val="1901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965EA4-BEAC-4333-A39E-BE95D9F5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системы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FB8B9F-F5E0-495D-AE8A-4FD895A7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367"/>
            <a:ext cx="7678101" cy="3880773"/>
          </a:xfrm>
        </p:spPr>
        <p:txBody>
          <a:bodyPr>
            <a:normAutofit/>
          </a:bodyPr>
          <a:lstStyle/>
          <a:p>
            <a:r>
              <a:rPr lang="ru-RU" dirty="0"/>
              <a:t>Система должна представлять из </a:t>
            </a:r>
            <a:r>
              <a:rPr lang="ru-RU" dirty="0" smtClean="0"/>
              <a:t>себя клиент-серверное приложение, доступ </a:t>
            </a:r>
            <a:r>
              <a:rPr lang="ru-RU" dirty="0"/>
              <a:t>к которому осуществляется посредством </a:t>
            </a:r>
            <a:r>
              <a:rPr lang="en-US" dirty="0"/>
              <a:t>web</a:t>
            </a:r>
            <a:r>
              <a:rPr lang="ru-RU" dirty="0" smtClean="0"/>
              <a:t>-интерфейса</a:t>
            </a:r>
            <a:endParaRPr lang="ru-RU" dirty="0"/>
          </a:p>
          <a:p>
            <a:r>
              <a:rPr lang="ru-RU" dirty="0"/>
              <a:t>Система принимает на вход </a:t>
            </a:r>
            <a:r>
              <a:rPr lang="ru-RU" dirty="0" smtClean="0"/>
              <a:t>цветную групповую фотографию в </a:t>
            </a:r>
            <a:r>
              <a:rPr lang="ru-RU" dirty="0"/>
              <a:t>формате </a:t>
            </a:r>
            <a:r>
              <a:rPr lang="en-US" dirty="0"/>
              <a:t>jpeg </a:t>
            </a:r>
            <a:r>
              <a:rPr lang="ru-RU" dirty="0"/>
              <a:t>или </a:t>
            </a:r>
            <a:r>
              <a:rPr lang="en-US" dirty="0" err="1" smtClean="0"/>
              <a:t>png</a:t>
            </a:r>
            <a:endParaRPr lang="en-US" dirty="0"/>
          </a:p>
          <a:p>
            <a:r>
              <a:rPr lang="ru-RU" dirty="0"/>
              <a:t>В качестве выходных данных система предоставляет исходное изображение с нанесенной разметкой</a:t>
            </a:r>
          </a:p>
          <a:p>
            <a:r>
              <a:rPr lang="ru-RU" dirty="0"/>
              <a:t>Система должна детектировать все лица на фотографии и идентефицировать личность человека, если этот человек – член команды разработчиков (в противном случае должен идентифицировать человека как </a:t>
            </a:r>
            <a:r>
              <a:rPr lang="en-US" dirty="0" smtClean="0"/>
              <a:t>unknown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29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51" y="347890"/>
            <a:ext cx="26098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0CAA8-F3AE-468D-AABD-AA39C2E1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F957FA-DA3A-4925-9F96-DF26719B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8885"/>
            <a:ext cx="8596668" cy="3880773"/>
          </a:xfrm>
        </p:spPr>
        <p:txBody>
          <a:bodyPr/>
          <a:lstStyle/>
          <a:p>
            <a:r>
              <a:rPr lang="ru-RU" dirty="0"/>
              <a:t>Объектом автоматизации является задача распознавания лиц в области компьютерного зрения. Проблема состоит в идентификации </a:t>
            </a:r>
            <a:r>
              <a:rPr lang="ru-RU" dirty="0" smtClean="0"/>
              <a:t>лиц, </a:t>
            </a:r>
            <a:r>
              <a:rPr lang="ru-RU" dirty="0"/>
              <a:t>представленных на групповой </a:t>
            </a:r>
            <a:r>
              <a:rPr lang="ru-RU" dirty="0" smtClean="0"/>
              <a:t>фотографии, а именно в определении степени похожести одного лица на другое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 классификатора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68708" y="2160589"/>
                <a:ext cx="8596668" cy="3880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Входные данные: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F </a:t>
                </a:r>
                <a:r>
                  <a:rPr lang="ru-RU" dirty="0" smtClean="0"/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− </m:t>
                    </m:r>
                  </m:oMath>
                </a14:m>
                <a:r>
                  <a:rPr lang="en-US" dirty="0" smtClean="0"/>
                  <a:t> 128-feature-vector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en-US" dirty="0" smtClean="0"/>
                  <a:t>G </a:t>
                </a:r>
                <a:r>
                  <a:rPr lang="ru-RU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[0,1] –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вероятность принадлежности к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−му классу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0,6</m:t>
                        </m:r>
                      </m:e>
                    </m:acc>
                  </m:oMath>
                </a14:m>
                <a:endParaRPr lang="ru-RU" dirty="0" smtClean="0"/>
              </a:p>
              <a:p>
                <a:r>
                  <a:rPr lang="ru-RU" dirty="0" smtClean="0"/>
                  <a:t>Выходные параметры: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:r>
                  <a:rPr lang="en-US" dirty="0" smtClean="0"/>
                  <a:t>X </a:t>
                </a:r>
                <a:r>
                  <a:rPr lang="ru-RU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вероятность принадлежности 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−му классу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0,6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ru-RU" dirty="0" smtClean="0"/>
                  <a:t>Ограничения: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ru-RU" dirty="0" smtClean="0"/>
                  <a:t>Критерий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e>
                    </m:nary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708" y="2160589"/>
                <a:ext cx="8596668" cy="3880773"/>
              </a:xfrm>
              <a:blipFill rotWithShape="0">
                <a:blip r:embed="rId2"/>
                <a:stretch>
                  <a:fillRect l="-213" t="-1570" b="-144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8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Целевые требования к системе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</a:t>
            </a:r>
            <a:r>
              <a:rPr lang="ru-RU" dirty="0"/>
              <a:t>-интерфейс должен обеспечивать ввод и пересылку на сервер цветного цифрового 2</a:t>
            </a:r>
            <a:r>
              <a:rPr lang="en-US" dirty="0"/>
              <a:t>d</a:t>
            </a:r>
            <a:r>
              <a:rPr lang="ru-RU" dirty="0"/>
              <a:t> изображения в формате </a:t>
            </a:r>
            <a:r>
              <a:rPr lang="en-US" dirty="0"/>
              <a:t>jpeg </a:t>
            </a:r>
            <a:r>
              <a:rPr lang="ru-RU" dirty="0"/>
              <a:t>или </a:t>
            </a:r>
            <a:r>
              <a:rPr lang="en-US" dirty="0" err="1" smtClean="0"/>
              <a:t>png</a:t>
            </a:r>
            <a:endParaRPr lang="ru-RU" dirty="0"/>
          </a:p>
          <a:p>
            <a:r>
              <a:rPr lang="en-US" dirty="0" smtClean="0"/>
              <a:t>Web</a:t>
            </a:r>
            <a:r>
              <a:rPr lang="ru-RU" dirty="0"/>
              <a:t>-интерфейс должен возвращать результат работы серверной части в виде исходного изображения с графической разметкой  Добавьте еще </a:t>
            </a:r>
            <a:r>
              <a:rPr lang="en-US" dirty="0" err="1"/>
              <a:t>png</a:t>
            </a:r>
            <a:endParaRPr lang="ru-RU" dirty="0"/>
          </a:p>
          <a:p>
            <a:r>
              <a:rPr lang="ru-RU" dirty="0" smtClean="0"/>
              <a:t>Серверная </a:t>
            </a:r>
            <a:r>
              <a:rPr lang="ru-RU" dirty="0"/>
              <a:t>часть должна </a:t>
            </a:r>
            <a:r>
              <a:rPr lang="ru-RU" dirty="0" smtClean="0"/>
              <a:t>обрабатывать входное изображение для системы распознавания</a:t>
            </a:r>
          </a:p>
          <a:p>
            <a:r>
              <a:rPr lang="ru-RU" dirty="0" smtClean="0"/>
              <a:t>Серверная </a:t>
            </a:r>
            <a:r>
              <a:rPr lang="ru-RU" dirty="0"/>
              <a:t>часть должна формировать выходные данные в виде исходного изображения с нанесенной графической </a:t>
            </a:r>
            <a:r>
              <a:rPr lang="ru-RU" dirty="0" smtClean="0"/>
              <a:t>разметкой, а также формировать статистику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2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DB819A-8CC0-4184-A424-EA5ACC31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Метрики </a:t>
            </a:r>
            <a:r>
              <a:rPr lang="ru-RU" dirty="0"/>
              <a:t>качества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8F322B-2C12-49D0-9759-FF8191F77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4435"/>
          </a:xfrm>
        </p:spPr>
        <p:txBody>
          <a:bodyPr/>
          <a:lstStyle/>
          <a:p>
            <a:r>
              <a:rPr lang="ru-RU" dirty="0"/>
              <a:t>Система должна обрабатывать изображение, на котором имеется не более 3х лиц, не более, чем за 20 секунд</a:t>
            </a:r>
          </a:p>
          <a:p>
            <a:r>
              <a:rPr lang="ru-RU" dirty="0"/>
              <a:t>Входное изображение должно содержать не более 20 лиц</a:t>
            </a:r>
          </a:p>
          <a:p>
            <a:r>
              <a:rPr lang="ru-RU" dirty="0"/>
              <a:t>Значение метрики </a:t>
            </a:r>
            <a:r>
              <a:rPr lang="en-US" dirty="0" err="1"/>
              <a:t>mAP</a:t>
            </a:r>
            <a:r>
              <a:rPr lang="ru-RU" dirty="0"/>
              <a:t> должно быть не менее 0,8</a:t>
            </a:r>
          </a:p>
          <a:p>
            <a:r>
              <a:rPr lang="ru-RU" dirty="0"/>
              <a:t>Количество ошибок детекции должно составлять не более 1% от общего количества изображений (ошибка детекции – определние области, для которой </a:t>
            </a:r>
            <a:r>
              <a:rPr lang="en-US" dirty="0"/>
              <a:t>IOU </a:t>
            </a:r>
            <a:r>
              <a:rPr lang="ru-RU" dirty="0"/>
              <a:t>относительно </a:t>
            </a:r>
            <a:r>
              <a:rPr lang="en-US" dirty="0"/>
              <a:t>ground truth bounding box </a:t>
            </a:r>
            <a:r>
              <a:rPr lang="ru-RU" dirty="0"/>
              <a:t>каждого лица на изображении меньше 0,5)</a:t>
            </a:r>
          </a:p>
          <a:p>
            <a:r>
              <a:rPr lang="ru-RU" dirty="0"/>
              <a:t>Количество правильно детектированных лиц не менее 98% от суммарного числа всех лиц на всех изображениях</a:t>
            </a:r>
          </a:p>
          <a:p>
            <a:r>
              <a:rPr lang="ru-RU" dirty="0"/>
              <a:t>Точность распознавания лиц должна составлять не менее 97% от всех правильно детектированных лиц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</TotalTime>
  <Words>664</Words>
  <Application>Microsoft Office PowerPoint</Application>
  <PresentationFormat>Широкоэкранный</PresentationFormat>
  <Paragraphs>85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Trebuchet MS</vt:lpstr>
      <vt:lpstr>Wingdings 3</vt:lpstr>
      <vt:lpstr>Facet</vt:lpstr>
      <vt:lpstr>Система по распознаванию лиц «AFR»</vt:lpstr>
      <vt:lpstr>Что требовалось сделать</vt:lpstr>
      <vt:lpstr>Задачи и цели</vt:lpstr>
      <vt:lpstr>Концепция системы</vt:lpstr>
      <vt:lpstr>Презентация PowerPoint</vt:lpstr>
      <vt:lpstr>Проблема</vt:lpstr>
      <vt:lpstr>Математическая модель классификатора</vt:lpstr>
      <vt:lpstr>Целевые требования к системе</vt:lpstr>
      <vt:lpstr>Метрики качества</vt:lpstr>
      <vt:lpstr>Что было сделано</vt:lpstr>
      <vt:lpstr>Web-интерфейс</vt:lpstr>
      <vt:lpstr>Результаты</vt:lpstr>
      <vt:lpstr>Эксперимент</vt:lpstr>
      <vt:lpstr>Как это было сделано</vt:lpstr>
      <vt:lpstr>Календарный план</vt:lpstr>
      <vt:lpstr>Разворачивание инфраструктуры для создания системы</vt:lpstr>
      <vt:lpstr>Команда </vt:lpstr>
      <vt:lpstr>Команда</vt:lpstr>
      <vt:lpstr>Итоговая реализация системы</vt:lpstr>
      <vt:lpstr>Подбор подходов к решению проблем реализации системы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Irina Kovaleva</dc:creator>
  <cp:lastModifiedBy>Max God</cp:lastModifiedBy>
  <cp:revision>31</cp:revision>
  <dcterms:created xsi:type="dcterms:W3CDTF">2019-05-11T08:00:44Z</dcterms:created>
  <dcterms:modified xsi:type="dcterms:W3CDTF">2019-05-14T17:21:50Z</dcterms:modified>
</cp:coreProperties>
</file>