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65" r:id="rId6"/>
    <p:sldId id="267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A0000"/>
    <a:srgbClr val="9B9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B79-441C-AA52-2447AEDF86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rgbClr val="FF3300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2.8</c:v>
                </c:pt>
                <c:pt idx="2">
                  <c:v>2.1</c:v>
                </c:pt>
                <c:pt idx="3">
                  <c:v>2.8</c:v>
                </c:pt>
                <c:pt idx="4">
                  <c:v>3.5</c:v>
                </c:pt>
                <c:pt idx="5">
                  <c:v>3.8</c:v>
                </c:pt>
                <c:pt idx="6">
                  <c:v>4.2</c:v>
                </c:pt>
                <c:pt idx="7">
                  <c:v>3.7</c:v>
                </c:pt>
                <c:pt idx="8">
                  <c:v>4.9000000000000004</c:v>
                </c:pt>
                <c:pt idx="9">
                  <c:v>5.3</c:v>
                </c:pt>
                <c:pt idx="10">
                  <c:v>5.7</c:v>
                </c:pt>
                <c:pt idx="11">
                  <c:v>6.3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B79-441C-AA52-2447AEDF86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830880"/>
        <c:axId val="60840128"/>
      </c:lineChart>
      <c:catAx>
        <c:axId val="60830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840128"/>
        <c:crosses val="autoZero"/>
        <c:auto val="1"/>
        <c:lblAlgn val="ctr"/>
        <c:lblOffset val="100"/>
        <c:noMultiLvlLbl val="0"/>
      </c:catAx>
      <c:valAx>
        <c:axId val="60840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83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3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5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4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5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1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861234" y="1308296"/>
            <a:ext cx="7597019" cy="4389159"/>
            <a:chOff x="3000717" y="1873735"/>
            <a:chExt cx="5793653" cy="3347269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454" y="3554283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3641979" y="2072152"/>
              <a:ext cx="4920996" cy="2795122"/>
              <a:chOff x="3689604" y="2072152"/>
              <a:chExt cx="4920996" cy="2795122"/>
            </a:xfrm>
          </p:grpSpPr>
          <p:sp>
            <p:nvSpPr>
              <p:cNvPr id="45" name="자유형 44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68754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966754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1278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3689604" y="2072152"/>
                <a:ext cx="4920996" cy="2795122"/>
              </a:xfrm>
              <a:custGeom>
                <a:avLst/>
                <a:gdLst>
                  <a:gd name="connsiteX0" fmla="*/ 167687 w 4920996"/>
                  <a:gd name="connsiteY0" fmla="*/ 0 h 2795122"/>
                  <a:gd name="connsiteX1" fmla="*/ 1447680 w 4920996"/>
                  <a:gd name="connsiteY1" fmla="*/ 0 h 2795122"/>
                  <a:gd name="connsiteX2" fmla="*/ 1566253 w 4920996"/>
                  <a:gd name="connsiteY2" fmla="*/ 49114 h 2795122"/>
                  <a:gd name="connsiteX3" fmla="*/ 1569410 w 4920996"/>
                  <a:gd name="connsiteY3" fmla="*/ 53798 h 2795122"/>
                  <a:gd name="connsiteX4" fmla="*/ 1582763 w 4920996"/>
                  <a:gd name="connsiteY4" fmla="*/ 62664 h 2795122"/>
                  <a:gd name="connsiteX5" fmla="*/ 1848245 w 4920996"/>
                  <a:gd name="connsiteY5" fmla="*/ 328147 h 2795122"/>
                  <a:gd name="connsiteX6" fmla="*/ 1851037 w 4920996"/>
                  <a:gd name="connsiteY6" fmla="*/ 328147 h 2795122"/>
                  <a:gd name="connsiteX7" fmla="*/ 1859298 w 4920996"/>
                  <a:gd name="connsiteY7" fmla="*/ 340400 h 2795122"/>
                  <a:gd name="connsiteX8" fmla="*/ 1890296 w 4920996"/>
                  <a:gd name="connsiteY8" fmla="*/ 361299 h 2795122"/>
                  <a:gd name="connsiteX9" fmla="*/ 1902953 w 4920996"/>
                  <a:gd name="connsiteY9" fmla="*/ 363854 h 2795122"/>
                  <a:gd name="connsiteX10" fmla="*/ 4836047 w 4920996"/>
                  <a:gd name="connsiteY10" fmla="*/ 363854 h 2795122"/>
                  <a:gd name="connsiteX11" fmla="*/ 4920996 w 4920996"/>
                  <a:gd name="connsiteY11" fmla="*/ 448803 h 2795122"/>
                  <a:gd name="connsiteX12" fmla="*/ 4920996 w 4920996"/>
                  <a:gd name="connsiteY12" fmla="*/ 2710173 h 2795122"/>
                  <a:gd name="connsiteX13" fmla="*/ 4836047 w 4920996"/>
                  <a:gd name="connsiteY13" fmla="*/ 2795122 h 2795122"/>
                  <a:gd name="connsiteX14" fmla="*/ 84949 w 4920996"/>
                  <a:gd name="connsiteY14" fmla="*/ 2795122 h 2795122"/>
                  <a:gd name="connsiteX15" fmla="*/ 0 w 4920996"/>
                  <a:gd name="connsiteY15" fmla="*/ 2710173 h 2795122"/>
                  <a:gd name="connsiteX16" fmla="*/ 0 w 4920996"/>
                  <a:gd name="connsiteY16" fmla="*/ 2509373 h 2795122"/>
                  <a:gd name="connsiteX17" fmla="*/ 0 w 4920996"/>
                  <a:gd name="connsiteY17" fmla="*/ 1300287 h 2795122"/>
                  <a:gd name="connsiteX18" fmla="*/ 0 w 4920996"/>
                  <a:gd name="connsiteY18" fmla="*/ 448803 h 2795122"/>
                  <a:gd name="connsiteX19" fmla="*/ 0 w 4920996"/>
                  <a:gd name="connsiteY19" fmla="*/ 419322 h 2795122"/>
                  <a:gd name="connsiteX20" fmla="*/ 0 w 4920996"/>
                  <a:gd name="connsiteY20" fmla="*/ 167687 h 2795122"/>
                  <a:gd name="connsiteX21" fmla="*/ 167687 w 4920996"/>
                  <a:gd name="connsiteY21" fmla="*/ 0 h 279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20996" h="2795122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4836047" y="363854"/>
                    </a:lnTo>
                    <a:cubicBezTo>
                      <a:pt x="4882963" y="363854"/>
                      <a:pt x="4920996" y="401887"/>
                      <a:pt x="4920996" y="448803"/>
                    </a:cubicBezTo>
                    <a:lnTo>
                      <a:pt x="4920996" y="2710173"/>
                    </a:lnTo>
                    <a:cubicBezTo>
                      <a:pt x="4920996" y="2757089"/>
                      <a:pt x="4882963" y="2795122"/>
                      <a:pt x="4836047" y="2795122"/>
                    </a:cubicBezTo>
                    <a:lnTo>
                      <a:pt x="84949" y="2795122"/>
                    </a:lnTo>
                    <a:cubicBezTo>
                      <a:pt x="38033" y="2795122"/>
                      <a:pt x="0" y="2757089"/>
                      <a:pt x="0" y="2710173"/>
                    </a:cubicBezTo>
                    <a:lnTo>
                      <a:pt x="0" y="2509373"/>
                    </a:lnTo>
                    <a:lnTo>
                      <a:pt x="0" y="1300287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pattFill prst="lgGrid">
                <a:fgClr>
                  <a:srgbClr val="2A2A3A"/>
                </a:fgClr>
                <a:bgClr>
                  <a:srgbClr val="1E1E2A"/>
                </a:bgClr>
              </a:pattFill>
              <a:ln w="19050">
                <a:solidFill>
                  <a:srgbClr val="5D60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latinLnBrk="0">
                  <a:defRPr/>
                </a:pPr>
                <a:r>
                  <a:rPr lang="ko-KR" altLang="en-US" sz="40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통합 구현</a:t>
                </a:r>
                <a:endParaRPr lang="en-US" altLang="ko-KR" sz="4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  <a:p>
                <a:pPr algn="ctr" latinLnBrk="0">
                  <a:lnSpc>
                    <a:spcPct val="200000"/>
                  </a:lnSpc>
                  <a:defRPr/>
                </a:pPr>
                <a:r>
                  <a:rPr lang="en-US" altLang="ko-KR" sz="1400" kern="0" dirty="0">
                    <a:solidFill>
                      <a:prstClr val="white"/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2022.08.09</a:t>
                </a:r>
                <a:endParaRPr lang="ko-KR" altLang="en-US" sz="4000" dirty="0"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206647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42158" y="3528844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370" y="243659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3422613" y="2107814"/>
              <a:ext cx="114811" cy="288000"/>
              <a:chOff x="5822948" y="174296"/>
              <a:chExt cx="114811" cy="28800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  <p:sp>
            <p:nvSpPr>
              <p:cNvPr id="60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3000717" y="2144768"/>
              <a:ext cx="459179" cy="16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0.8cm</a:t>
              </a:r>
              <a:endParaRPr lang="ko-KR" altLang="en-US" sz="800" dirty="0">
                <a:solidFill>
                  <a:srgbClr val="42445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8479781" y="1978064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8274004" y="1873735"/>
              <a:ext cx="267969" cy="164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90º</a:t>
              </a:r>
              <a:endParaRPr lang="ko-KR" altLang="en-US" sz="800" dirty="0">
                <a:solidFill>
                  <a:srgbClr val="42445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4867274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5919129" y="5056702"/>
              <a:ext cx="573821" cy="16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13.7cm</a:t>
              </a:r>
              <a:endParaRPr lang="ko-KR" altLang="en-US" sz="800" dirty="0">
                <a:solidFill>
                  <a:srgbClr val="42445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 rot="16200000">
              <a:off x="6043708" y="2565189"/>
              <a:ext cx="114812" cy="4932000"/>
              <a:chOff x="5822947" y="174314"/>
              <a:chExt cx="114812" cy="493200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14355" y="2640314"/>
                <a:ext cx="4932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  <p:sp>
            <p:nvSpPr>
              <p:cNvPr id="67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7" y="5048475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2797628" y="1671054"/>
            <a:ext cx="1885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강다경</a:t>
            </a:r>
            <a:endParaRPr lang="ko-KR" altLang="en-US" sz="4400" b="1" dirty="0">
              <a:solidFill>
                <a:prstClr val="whit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96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3508494" y="307607"/>
              <a:ext cx="169339" cy="169339"/>
            </a:xfrm>
            <a:prstGeom prst="arc">
              <a:avLst>
                <a:gd name="adj1" fmla="val 11793642"/>
                <a:gd name="adj2" fmla="val 366709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3639192" y="262554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135º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591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2307000" y="1598180"/>
            <a:ext cx="2506584" cy="4507112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 rot="10800000">
            <a:off x="5134556" y="1430823"/>
            <a:ext cx="1861547" cy="4556785"/>
            <a:chOff x="4806094" y="-67633"/>
            <a:chExt cx="2756649" cy="6747857"/>
          </a:xfrm>
        </p:grpSpPr>
        <p:sp>
          <p:nvSpPr>
            <p:cNvPr id="44" name="직사각형 43"/>
            <p:cNvSpPr/>
            <p:nvPr/>
          </p:nvSpPr>
          <p:spPr>
            <a:xfrm rot="2700000">
              <a:off x="5541230" y="5402991"/>
              <a:ext cx="1450728" cy="110373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 rot="13500000">
              <a:off x="5478781" y="3533569"/>
              <a:ext cx="1515129" cy="2628900"/>
            </a:xfrm>
            <a:custGeom>
              <a:avLst/>
              <a:gdLst>
                <a:gd name="connsiteX0" fmla="*/ 1917700 w 1917700"/>
                <a:gd name="connsiteY0" fmla="*/ 702601 h 3327400"/>
                <a:gd name="connsiteX1" fmla="*/ 1917700 w 1917700"/>
                <a:gd name="connsiteY1" fmla="*/ 3327400 h 3327400"/>
                <a:gd name="connsiteX2" fmla="*/ 520700 w 1917700"/>
                <a:gd name="connsiteY2" fmla="*/ 3327400 h 3327400"/>
                <a:gd name="connsiteX3" fmla="*/ 520700 w 1917700"/>
                <a:gd name="connsiteY3" fmla="*/ 702601 h 3327400"/>
                <a:gd name="connsiteX4" fmla="*/ 91583 w 1917700"/>
                <a:gd name="connsiteY4" fmla="*/ 55214 h 3327400"/>
                <a:gd name="connsiteX5" fmla="*/ 0 w 1917700"/>
                <a:gd name="connsiteY5" fmla="*/ 26785 h 3327400"/>
                <a:gd name="connsiteX6" fmla="*/ 40302 w 1917700"/>
                <a:gd name="connsiteY6" fmla="*/ 14275 h 3327400"/>
                <a:gd name="connsiteX7" fmla="*/ 181901 w 1917700"/>
                <a:gd name="connsiteY7" fmla="*/ 0 h 3327400"/>
                <a:gd name="connsiteX8" fmla="*/ 1215099 w 1917700"/>
                <a:gd name="connsiteY8" fmla="*/ 0 h 3327400"/>
                <a:gd name="connsiteX9" fmla="*/ 1917700 w 1917700"/>
                <a:gd name="connsiteY9" fmla="*/ 702601 h 33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700" h="3327400">
                  <a:moveTo>
                    <a:pt x="1917700" y="702601"/>
                  </a:moveTo>
                  <a:lnTo>
                    <a:pt x="1917700" y="3327400"/>
                  </a:lnTo>
                  <a:lnTo>
                    <a:pt x="520700" y="3327400"/>
                  </a:lnTo>
                  <a:lnTo>
                    <a:pt x="520700" y="702601"/>
                  </a:lnTo>
                  <a:cubicBezTo>
                    <a:pt x="520700" y="411574"/>
                    <a:pt x="343757" y="161875"/>
                    <a:pt x="91583" y="55214"/>
                  </a:cubicBezTo>
                  <a:lnTo>
                    <a:pt x="0" y="26785"/>
                  </a:lnTo>
                  <a:lnTo>
                    <a:pt x="40302" y="14275"/>
                  </a:lnTo>
                  <a:cubicBezTo>
                    <a:pt x="86040" y="4915"/>
                    <a:pt x="133397" y="0"/>
                    <a:pt x="181901" y="0"/>
                  </a:cubicBezTo>
                  <a:lnTo>
                    <a:pt x="1215099" y="0"/>
                  </a:lnTo>
                  <a:cubicBezTo>
                    <a:pt x="1603135" y="0"/>
                    <a:pt x="1917700" y="314565"/>
                    <a:pt x="1917700" y="7026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33000">
                  <a:srgbClr val="FF3300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2794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 rot="8100000" flipH="1">
              <a:off x="5517950" y="2136568"/>
              <a:ext cx="1515129" cy="2628900"/>
            </a:xfrm>
            <a:custGeom>
              <a:avLst/>
              <a:gdLst>
                <a:gd name="connsiteX0" fmla="*/ 1917700 w 1917700"/>
                <a:gd name="connsiteY0" fmla="*/ 702601 h 3327400"/>
                <a:gd name="connsiteX1" fmla="*/ 1917700 w 1917700"/>
                <a:gd name="connsiteY1" fmla="*/ 3327400 h 3327400"/>
                <a:gd name="connsiteX2" fmla="*/ 520700 w 1917700"/>
                <a:gd name="connsiteY2" fmla="*/ 3327400 h 3327400"/>
                <a:gd name="connsiteX3" fmla="*/ 520700 w 1917700"/>
                <a:gd name="connsiteY3" fmla="*/ 702601 h 3327400"/>
                <a:gd name="connsiteX4" fmla="*/ 91583 w 1917700"/>
                <a:gd name="connsiteY4" fmla="*/ 55214 h 3327400"/>
                <a:gd name="connsiteX5" fmla="*/ 0 w 1917700"/>
                <a:gd name="connsiteY5" fmla="*/ 26785 h 3327400"/>
                <a:gd name="connsiteX6" fmla="*/ 40302 w 1917700"/>
                <a:gd name="connsiteY6" fmla="*/ 14275 h 3327400"/>
                <a:gd name="connsiteX7" fmla="*/ 181901 w 1917700"/>
                <a:gd name="connsiteY7" fmla="*/ 0 h 3327400"/>
                <a:gd name="connsiteX8" fmla="*/ 1215099 w 1917700"/>
                <a:gd name="connsiteY8" fmla="*/ 0 h 3327400"/>
                <a:gd name="connsiteX9" fmla="*/ 1917700 w 1917700"/>
                <a:gd name="connsiteY9" fmla="*/ 702601 h 33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700" h="3327400">
                  <a:moveTo>
                    <a:pt x="1917700" y="702601"/>
                  </a:moveTo>
                  <a:lnTo>
                    <a:pt x="1917700" y="3327400"/>
                  </a:lnTo>
                  <a:lnTo>
                    <a:pt x="520700" y="3327400"/>
                  </a:lnTo>
                  <a:lnTo>
                    <a:pt x="520700" y="702601"/>
                  </a:lnTo>
                  <a:cubicBezTo>
                    <a:pt x="520700" y="411574"/>
                    <a:pt x="343757" y="161875"/>
                    <a:pt x="91583" y="55214"/>
                  </a:cubicBezTo>
                  <a:lnTo>
                    <a:pt x="0" y="26785"/>
                  </a:lnTo>
                  <a:lnTo>
                    <a:pt x="40302" y="14275"/>
                  </a:lnTo>
                  <a:cubicBezTo>
                    <a:pt x="86040" y="4915"/>
                    <a:pt x="133397" y="0"/>
                    <a:pt x="181901" y="0"/>
                  </a:cubicBezTo>
                  <a:lnTo>
                    <a:pt x="1215099" y="0"/>
                  </a:lnTo>
                  <a:cubicBezTo>
                    <a:pt x="1603135" y="0"/>
                    <a:pt x="1917700" y="314565"/>
                    <a:pt x="1917700" y="7026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33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279400" dist="165100" dir="6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rot="13500000">
              <a:off x="5362979" y="642603"/>
              <a:ext cx="1515129" cy="2628900"/>
            </a:xfrm>
            <a:custGeom>
              <a:avLst/>
              <a:gdLst>
                <a:gd name="connsiteX0" fmla="*/ 1917700 w 1917700"/>
                <a:gd name="connsiteY0" fmla="*/ 702601 h 3327400"/>
                <a:gd name="connsiteX1" fmla="*/ 1917700 w 1917700"/>
                <a:gd name="connsiteY1" fmla="*/ 3327400 h 3327400"/>
                <a:gd name="connsiteX2" fmla="*/ 520700 w 1917700"/>
                <a:gd name="connsiteY2" fmla="*/ 3327400 h 3327400"/>
                <a:gd name="connsiteX3" fmla="*/ 520700 w 1917700"/>
                <a:gd name="connsiteY3" fmla="*/ 702601 h 3327400"/>
                <a:gd name="connsiteX4" fmla="*/ 91583 w 1917700"/>
                <a:gd name="connsiteY4" fmla="*/ 55214 h 3327400"/>
                <a:gd name="connsiteX5" fmla="*/ 0 w 1917700"/>
                <a:gd name="connsiteY5" fmla="*/ 26785 h 3327400"/>
                <a:gd name="connsiteX6" fmla="*/ 40302 w 1917700"/>
                <a:gd name="connsiteY6" fmla="*/ 14275 h 3327400"/>
                <a:gd name="connsiteX7" fmla="*/ 181901 w 1917700"/>
                <a:gd name="connsiteY7" fmla="*/ 0 h 3327400"/>
                <a:gd name="connsiteX8" fmla="*/ 1215099 w 1917700"/>
                <a:gd name="connsiteY8" fmla="*/ 0 h 3327400"/>
                <a:gd name="connsiteX9" fmla="*/ 1917700 w 1917700"/>
                <a:gd name="connsiteY9" fmla="*/ 702601 h 33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700" h="3327400">
                  <a:moveTo>
                    <a:pt x="1917700" y="702601"/>
                  </a:moveTo>
                  <a:lnTo>
                    <a:pt x="1917700" y="3327400"/>
                  </a:lnTo>
                  <a:lnTo>
                    <a:pt x="520700" y="3327400"/>
                  </a:lnTo>
                  <a:lnTo>
                    <a:pt x="520700" y="702601"/>
                  </a:lnTo>
                  <a:cubicBezTo>
                    <a:pt x="520700" y="411574"/>
                    <a:pt x="343757" y="161875"/>
                    <a:pt x="91583" y="55214"/>
                  </a:cubicBezTo>
                  <a:lnTo>
                    <a:pt x="0" y="26785"/>
                  </a:lnTo>
                  <a:lnTo>
                    <a:pt x="40302" y="14275"/>
                  </a:lnTo>
                  <a:cubicBezTo>
                    <a:pt x="86040" y="4915"/>
                    <a:pt x="133397" y="0"/>
                    <a:pt x="181901" y="0"/>
                  </a:cubicBezTo>
                  <a:lnTo>
                    <a:pt x="1215099" y="0"/>
                  </a:lnTo>
                  <a:cubicBezTo>
                    <a:pt x="1603135" y="0"/>
                    <a:pt x="1917700" y="314565"/>
                    <a:pt x="1917700" y="7026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33000">
                  <a:srgbClr val="FF3300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2794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2700000">
              <a:off x="6223321" y="217689"/>
              <a:ext cx="1624743" cy="1054100"/>
            </a:xfrm>
            <a:prstGeom prst="triangle">
              <a:avLst/>
            </a:prstGeom>
            <a:solidFill>
              <a:srgbClr val="FF3300"/>
            </a:solidFill>
            <a:ln w="146050" cap="sq">
              <a:solidFill>
                <a:srgbClr val="FF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Freeform 6"/>
          <p:cNvSpPr>
            <a:spLocks/>
          </p:cNvSpPr>
          <p:nvPr/>
        </p:nvSpPr>
        <p:spPr bwMode="auto">
          <a:xfrm>
            <a:off x="3366061" y="4120360"/>
            <a:ext cx="308222" cy="27327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3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자유형 51"/>
          <p:cNvSpPr>
            <a:spLocks/>
          </p:cNvSpPr>
          <p:nvPr/>
        </p:nvSpPr>
        <p:spPr bwMode="auto">
          <a:xfrm>
            <a:off x="3404451" y="200903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3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3" name="Group 20"/>
          <p:cNvGrpSpPr>
            <a:grpSpLocks noChangeAspect="1"/>
          </p:cNvGrpSpPr>
          <p:nvPr/>
        </p:nvGrpSpPr>
        <p:grpSpPr bwMode="auto">
          <a:xfrm>
            <a:off x="8830439" y="4652367"/>
            <a:ext cx="224225" cy="305854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54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39"/>
          <p:cNvGrpSpPr>
            <a:grpSpLocks noChangeAspect="1"/>
          </p:cNvGrpSpPr>
          <p:nvPr/>
        </p:nvGrpSpPr>
        <p:grpSpPr bwMode="auto">
          <a:xfrm>
            <a:off x="8773289" y="2757089"/>
            <a:ext cx="272622" cy="220454"/>
            <a:chOff x="5919" y="4283"/>
            <a:chExt cx="324" cy="262"/>
          </a:xfrm>
          <a:solidFill>
            <a:schemeClr val="bg1">
              <a:lumMod val="75000"/>
            </a:schemeClr>
          </a:solidFill>
        </p:grpSpPr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868344" y="5205046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1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35155" y="4619411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Step. 2 / Contents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88420" y="325909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3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48975" y="2569357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Step. 4 / Contents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62037" y="11434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증가</a:t>
            </a:r>
            <a:endParaRPr lang="en-US" altLang="ko-KR" sz="2400" b="1" i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5823602-A20D-463D-80A4-E6521019C314}"/>
              </a:ext>
            </a:extLst>
          </p:cNvPr>
          <p:cNvGrpSpPr/>
          <p:nvPr/>
        </p:nvGrpSpPr>
        <p:grpSpPr>
          <a:xfrm>
            <a:off x="6152116" y="1088744"/>
            <a:ext cx="1230826" cy="490639"/>
            <a:chOff x="1402557" y="2147305"/>
            <a:chExt cx="1230826" cy="490639"/>
          </a:xfrm>
        </p:grpSpPr>
        <p:sp>
          <p:nvSpPr>
            <p:cNvPr id="67" name="자유형: 도형 35">
              <a:extLst>
                <a:ext uri="{FF2B5EF4-FFF2-40B4-BE49-F238E27FC236}">
                  <a16:creationId xmlns:a16="http://schemas.microsoft.com/office/drawing/2014/main" id="{B15DA462-5736-437C-9AC8-0BA1EE132FDC}"/>
                </a:ext>
              </a:extLst>
            </p:cNvPr>
            <p:cNvSpPr/>
            <p:nvPr/>
          </p:nvSpPr>
          <p:spPr>
            <a:xfrm>
              <a:off x="1402557" y="2151602"/>
              <a:ext cx="1221302" cy="486342"/>
            </a:xfrm>
            <a:custGeom>
              <a:avLst/>
              <a:gdLst>
                <a:gd name="connsiteX0" fmla="*/ 0 w 1451394"/>
                <a:gd name="connsiteY0" fmla="*/ 0 h 486342"/>
                <a:gd name="connsiteX1" fmla="*/ 1451394 w 1451394"/>
                <a:gd name="connsiteY1" fmla="*/ 0 h 486342"/>
                <a:gd name="connsiteX2" fmla="*/ 965052 w 1451394"/>
                <a:gd name="connsiteY2" fmla="*/ 486342 h 486342"/>
                <a:gd name="connsiteX3" fmla="*/ 0 w 1451394"/>
                <a:gd name="connsiteY3" fmla="*/ 486342 h 48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1394" h="486342">
                  <a:moveTo>
                    <a:pt x="0" y="0"/>
                  </a:moveTo>
                  <a:lnTo>
                    <a:pt x="1451394" y="0"/>
                  </a:lnTo>
                  <a:lnTo>
                    <a:pt x="965052" y="486342"/>
                  </a:lnTo>
                  <a:lnTo>
                    <a:pt x="0" y="486342"/>
                  </a:ln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>
              <a:noFill/>
            </a:ln>
            <a:effectLst>
              <a:outerShdw blurRad="114300" dist="457200" sx="65000" sy="65000" algn="l" rotWithShape="0">
                <a:prstClr val="black">
                  <a:alpha val="9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defRPr/>
              </a:pPr>
              <a:r>
                <a:rPr lang="en-US" altLang="ko-KR" sz="32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51</a:t>
              </a:r>
              <a:r>
                <a:rPr lang="en-US" altLang="ko-KR" sz="20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%</a:t>
              </a:r>
              <a:endParaRPr lang="en-US" altLang="ko-KR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3BE65B0-66FE-4837-A57F-4C4D1E825CE5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H="1">
              <a:off x="2214618" y="2147305"/>
              <a:ext cx="418765" cy="490639"/>
            </a:xfrm>
            <a:prstGeom prst="line">
              <a:avLst/>
            </a:prstGeom>
            <a:ln w="9525">
              <a:solidFill>
                <a:srgbClr val="FF3300"/>
              </a:solidFill>
              <a:head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514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3508494" y="307607"/>
              <a:ext cx="169339" cy="169339"/>
            </a:xfrm>
            <a:prstGeom prst="arc">
              <a:avLst>
                <a:gd name="adj1" fmla="val 11793642"/>
                <a:gd name="adj2" fmla="val 366709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3639192" y="262554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135º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591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415361" y="2576036"/>
            <a:ext cx="2417542" cy="2721372"/>
            <a:chOff x="5105495" y="2242508"/>
            <a:chExt cx="2417542" cy="2721372"/>
          </a:xfrm>
        </p:grpSpPr>
        <p:sp>
          <p:nvSpPr>
            <p:cNvPr id="70" name="원호 69"/>
            <p:cNvSpPr/>
            <p:nvPr/>
          </p:nvSpPr>
          <p:spPr>
            <a:xfrm>
              <a:off x="5105495" y="2242508"/>
              <a:ext cx="2417542" cy="2417542"/>
            </a:xfrm>
            <a:prstGeom prst="arc">
              <a:avLst>
                <a:gd name="adj1" fmla="val 9537095"/>
                <a:gd name="adj2" fmla="val 3158655"/>
              </a:avLst>
            </a:prstGeom>
            <a:ln w="523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1" name="원호 70"/>
            <p:cNvSpPr/>
            <p:nvPr/>
          </p:nvSpPr>
          <p:spPr>
            <a:xfrm>
              <a:off x="5105495" y="2242508"/>
              <a:ext cx="2417542" cy="2417542"/>
            </a:xfrm>
            <a:prstGeom prst="arc">
              <a:avLst>
                <a:gd name="adj1" fmla="val 7414545"/>
                <a:gd name="adj2" fmla="val 18268999"/>
              </a:avLst>
            </a:prstGeom>
            <a:ln w="52387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 rot="7200000">
              <a:off x="6888546" y="2377291"/>
              <a:ext cx="165551" cy="101018"/>
              <a:chOff x="3441700" y="2400300"/>
              <a:chExt cx="393700" cy="17573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3441700" y="2400300"/>
                <a:ext cx="393700" cy="36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3441700" y="2470168"/>
                <a:ext cx="393700" cy="36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3441700" y="2540036"/>
                <a:ext cx="393700" cy="36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73" name="원호 72"/>
            <p:cNvSpPr/>
            <p:nvPr/>
          </p:nvSpPr>
          <p:spPr>
            <a:xfrm>
              <a:off x="5105495" y="2242508"/>
              <a:ext cx="2417542" cy="2417542"/>
            </a:xfrm>
            <a:prstGeom prst="arc">
              <a:avLst>
                <a:gd name="adj1" fmla="val 7431482"/>
                <a:gd name="adj2" fmla="val 11652513"/>
              </a:avLst>
            </a:prstGeom>
            <a:ln w="523875" cap="rnd">
              <a:solidFill>
                <a:srgbClr val="F92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4" name="사다리꼴 73"/>
            <p:cNvSpPr/>
            <p:nvPr/>
          </p:nvSpPr>
          <p:spPr>
            <a:xfrm>
              <a:off x="5314141" y="3976716"/>
              <a:ext cx="2000250" cy="987164"/>
            </a:xfrm>
            <a:prstGeom prst="trapezoid">
              <a:avLst>
                <a:gd name="adj" fmla="val 67741"/>
              </a:avLst>
            </a:prstGeom>
            <a:pattFill prst="lgGrid">
              <a:fgClr>
                <a:srgbClr val="2A2A3A"/>
              </a:fgClr>
              <a:bgClr>
                <a:srgbClr val="1E1E2A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 rot="18286593">
              <a:off x="5291231" y="4468498"/>
              <a:ext cx="712465" cy="3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 rot="3313407" flipH="1">
              <a:off x="6615088" y="4473260"/>
              <a:ext cx="712465" cy="3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1858263" y="3377365"/>
            <a:ext cx="1627589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84213" y="2331509"/>
            <a:ext cx="315092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47008" y="2322807"/>
            <a:ext cx="315092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 B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669159" y="4229045"/>
            <a:ext cx="803595" cy="90651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629168" y="4522675"/>
            <a:ext cx="883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25</a:t>
            </a:r>
            <a:r>
              <a:rPr lang="en-US" altLang="ko-KR" sz="2000" b="1" dirty="0">
                <a:solidFill>
                  <a:prstClr val="white"/>
                </a:solidFill>
              </a:rPr>
              <a:t>%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8892279" y="4241745"/>
            <a:ext cx="803595" cy="9065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852288" y="4535375"/>
            <a:ext cx="883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55</a:t>
            </a:r>
            <a:r>
              <a:rPr lang="en-US" altLang="ko-KR" sz="2000" b="1" dirty="0">
                <a:solidFill>
                  <a:prstClr val="white"/>
                </a:solidFill>
              </a:rPr>
              <a:t>%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7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</a:t>
            </a:r>
            <a:endParaRPr lang="ko-KR" altLang="en-US" sz="1200" dirty="0">
              <a:solidFill>
                <a:prstClr val="whit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99170" y="1834026"/>
            <a:ext cx="2499408" cy="907282"/>
            <a:chOff x="328832" y="1152737"/>
            <a:chExt cx="5716114" cy="907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2EA929-0F2F-4D8F-9680-80497520839A}"/>
                </a:ext>
              </a:extLst>
            </p:cNvPr>
            <p:cNvSpPr txBox="1"/>
            <p:nvPr/>
          </p:nvSpPr>
          <p:spPr>
            <a:xfrm>
              <a:off x="328832" y="1152737"/>
              <a:ext cx="571611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1. </a:t>
              </a:r>
              <a:r>
                <a:rPr lang="ko-KR" altLang="en-US" sz="28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서비스 소개</a:t>
              </a:r>
              <a:endParaRPr lang="en-US" altLang="ko-KR" sz="28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2EA929-0F2F-4D8F-9680-80497520839A}"/>
                </a:ext>
              </a:extLst>
            </p:cNvPr>
            <p:cNvSpPr txBox="1"/>
            <p:nvPr/>
          </p:nvSpPr>
          <p:spPr>
            <a:xfrm>
              <a:off x="635977" y="1659909"/>
              <a:ext cx="52481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r" latinLnBrk="0"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기획의도</a:t>
              </a:r>
              <a:endParaRPr lang="en-US" altLang="ko-KR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687936" y="3311704"/>
            <a:ext cx="4189979" cy="1830611"/>
            <a:chOff x="328832" y="1152737"/>
            <a:chExt cx="5716114" cy="18306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2EA929-0F2F-4D8F-9680-80497520839A}"/>
                </a:ext>
              </a:extLst>
            </p:cNvPr>
            <p:cNvSpPr txBox="1"/>
            <p:nvPr/>
          </p:nvSpPr>
          <p:spPr>
            <a:xfrm>
              <a:off x="328832" y="1152737"/>
              <a:ext cx="571611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2. </a:t>
              </a:r>
              <a:r>
                <a:rPr lang="ko-KR" altLang="en-US" sz="28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프로젝트 개요</a:t>
              </a:r>
              <a:endParaRPr lang="en-US" altLang="ko-KR" sz="28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72EA929-0F2F-4D8F-9680-80497520839A}"/>
                </a:ext>
              </a:extLst>
            </p:cNvPr>
            <p:cNvSpPr txBox="1"/>
            <p:nvPr/>
          </p:nvSpPr>
          <p:spPr>
            <a:xfrm>
              <a:off x="635979" y="1659909"/>
              <a:ext cx="524813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latinLnBrk="0"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개발환경</a:t>
              </a:r>
              <a:endParaRPr lang="en-US" altLang="ko-KR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marL="285750" indent="-285750" latinLnBrk="0"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데이터베이스 구성 및 테이블 명세</a:t>
              </a:r>
              <a:endParaRPr lang="en-US" altLang="ko-KR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599170" y="4852249"/>
            <a:ext cx="2499412" cy="1215058"/>
            <a:chOff x="328832" y="1152737"/>
            <a:chExt cx="5716114" cy="12150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2EA929-0F2F-4D8F-9680-80497520839A}"/>
                </a:ext>
              </a:extLst>
            </p:cNvPr>
            <p:cNvSpPr txBox="1"/>
            <p:nvPr/>
          </p:nvSpPr>
          <p:spPr>
            <a:xfrm>
              <a:off x="328832" y="1152737"/>
              <a:ext cx="571611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3. </a:t>
              </a:r>
              <a:r>
                <a:rPr lang="ko-KR" altLang="en-US" sz="28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기술 상세</a:t>
              </a:r>
              <a:endParaRPr lang="en-US" altLang="ko-KR" sz="28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2EA929-0F2F-4D8F-9680-80497520839A}"/>
                </a:ext>
              </a:extLst>
            </p:cNvPr>
            <p:cNvSpPr txBox="1"/>
            <p:nvPr/>
          </p:nvSpPr>
          <p:spPr>
            <a:xfrm>
              <a:off x="635976" y="1659909"/>
              <a:ext cx="524813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r" latinLnBrk="0"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사용자 서비스</a:t>
              </a:r>
              <a:endParaRPr lang="en-US" altLang="ko-KR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marL="285750" indent="-285750" algn="r" latinLnBrk="0"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관리자 기능</a:t>
              </a:r>
              <a:endParaRPr lang="en-US" altLang="ko-KR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0DB47D0-2CA5-48BB-A657-009C7DD7BCEE}"/>
              </a:ext>
            </a:extLst>
          </p:cNvPr>
          <p:cNvGrpSpPr/>
          <p:nvPr/>
        </p:nvGrpSpPr>
        <p:grpSpPr>
          <a:xfrm rot="10800000">
            <a:off x="4553984" y="1665056"/>
            <a:ext cx="1861547" cy="4553450"/>
            <a:chOff x="4806094" y="-67633"/>
            <a:chExt cx="2756649" cy="674785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044CE35-A367-415C-B96E-A4CA1A5F0DE2}"/>
                </a:ext>
              </a:extLst>
            </p:cNvPr>
            <p:cNvSpPr/>
            <p:nvPr/>
          </p:nvSpPr>
          <p:spPr>
            <a:xfrm rot="2700000">
              <a:off x="5541230" y="5402991"/>
              <a:ext cx="1450728" cy="110373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46">
              <a:extLst>
                <a:ext uri="{FF2B5EF4-FFF2-40B4-BE49-F238E27FC236}">
                  <a16:creationId xmlns:a16="http://schemas.microsoft.com/office/drawing/2014/main" id="{3F83E4AC-EC29-4AE3-B2BD-B1B0D9249FFD}"/>
                </a:ext>
              </a:extLst>
            </p:cNvPr>
            <p:cNvSpPr/>
            <p:nvPr/>
          </p:nvSpPr>
          <p:spPr>
            <a:xfrm rot="13500000">
              <a:off x="5478781" y="3533568"/>
              <a:ext cx="1515129" cy="2628901"/>
            </a:xfrm>
            <a:custGeom>
              <a:avLst/>
              <a:gdLst>
                <a:gd name="connsiteX0" fmla="*/ 1917700 w 1917700"/>
                <a:gd name="connsiteY0" fmla="*/ 702601 h 3327400"/>
                <a:gd name="connsiteX1" fmla="*/ 1917700 w 1917700"/>
                <a:gd name="connsiteY1" fmla="*/ 3327400 h 3327400"/>
                <a:gd name="connsiteX2" fmla="*/ 520700 w 1917700"/>
                <a:gd name="connsiteY2" fmla="*/ 3327400 h 3327400"/>
                <a:gd name="connsiteX3" fmla="*/ 520700 w 1917700"/>
                <a:gd name="connsiteY3" fmla="*/ 702601 h 3327400"/>
                <a:gd name="connsiteX4" fmla="*/ 91583 w 1917700"/>
                <a:gd name="connsiteY4" fmla="*/ 55214 h 3327400"/>
                <a:gd name="connsiteX5" fmla="*/ 0 w 1917700"/>
                <a:gd name="connsiteY5" fmla="*/ 26785 h 3327400"/>
                <a:gd name="connsiteX6" fmla="*/ 40302 w 1917700"/>
                <a:gd name="connsiteY6" fmla="*/ 14275 h 3327400"/>
                <a:gd name="connsiteX7" fmla="*/ 181901 w 1917700"/>
                <a:gd name="connsiteY7" fmla="*/ 0 h 3327400"/>
                <a:gd name="connsiteX8" fmla="*/ 1215099 w 1917700"/>
                <a:gd name="connsiteY8" fmla="*/ 0 h 3327400"/>
                <a:gd name="connsiteX9" fmla="*/ 1917700 w 1917700"/>
                <a:gd name="connsiteY9" fmla="*/ 702601 h 33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700" h="3327400">
                  <a:moveTo>
                    <a:pt x="1917700" y="702601"/>
                  </a:moveTo>
                  <a:lnTo>
                    <a:pt x="1917700" y="3327400"/>
                  </a:lnTo>
                  <a:lnTo>
                    <a:pt x="520700" y="3327400"/>
                  </a:lnTo>
                  <a:lnTo>
                    <a:pt x="520700" y="702601"/>
                  </a:lnTo>
                  <a:cubicBezTo>
                    <a:pt x="520700" y="411574"/>
                    <a:pt x="343757" y="161875"/>
                    <a:pt x="91583" y="55214"/>
                  </a:cubicBezTo>
                  <a:lnTo>
                    <a:pt x="0" y="26785"/>
                  </a:lnTo>
                  <a:lnTo>
                    <a:pt x="40302" y="14275"/>
                  </a:lnTo>
                  <a:cubicBezTo>
                    <a:pt x="86040" y="4915"/>
                    <a:pt x="133397" y="0"/>
                    <a:pt x="181901" y="0"/>
                  </a:cubicBezTo>
                  <a:lnTo>
                    <a:pt x="1215099" y="0"/>
                  </a:lnTo>
                  <a:cubicBezTo>
                    <a:pt x="1603135" y="0"/>
                    <a:pt x="1917700" y="314565"/>
                    <a:pt x="1917700" y="7026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33000">
                  <a:srgbClr val="FF3300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2794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자유형 47">
              <a:extLst>
                <a:ext uri="{FF2B5EF4-FFF2-40B4-BE49-F238E27FC236}">
                  <a16:creationId xmlns:a16="http://schemas.microsoft.com/office/drawing/2014/main" id="{E79D0C01-70C2-45B5-9043-DFADA2681DE1}"/>
                </a:ext>
              </a:extLst>
            </p:cNvPr>
            <p:cNvSpPr/>
            <p:nvPr/>
          </p:nvSpPr>
          <p:spPr>
            <a:xfrm rot="8100000" flipH="1">
              <a:off x="5517949" y="2136568"/>
              <a:ext cx="1515129" cy="2628901"/>
            </a:xfrm>
            <a:custGeom>
              <a:avLst/>
              <a:gdLst>
                <a:gd name="connsiteX0" fmla="*/ 1917700 w 1917700"/>
                <a:gd name="connsiteY0" fmla="*/ 702601 h 3327400"/>
                <a:gd name="connsiteX1" fmla="*/ 1917700 w 1917700"/>
                <a:gd name="connsiteY1" fmla="*/ 3327400 h 3327400"/>
                <a:gd name="connsiteX2" fmla="*/ 520700 w 1917700"/>
                <a:gd name="connsiteY2" fmla="*/ 3327400 h 3327400"/>
                <a:gd name="connsiteX3" fmla="*/ 520700 w 1917700"/>
                <a:gd name="connsiteY3" fmla="*/ 702601 h 3327400"/>
                <a:gd name="connsiteX4" fmla="*/ 91583 w 1917700"/>
                <a:gd name="connsiteY4" fmla="*/ 55214 h 3327400"/>
                <a:gd name="connsiteX5" fmla="*/ 0 w 1917700"/>
                <a:gd name="connsiteY5" fmla="*/ 26785 h 3327400"/>
                <a:gd name="connsiteX6" fmla="*/ 40302 w 1917700"/>
                <a:gd name="connsiteY6" fmla="*/ 14275 h 3327400"/>
                <a:gd name="connsiteX7" fmla="*/ 181901 w 1917700"/>
                <a:gd name="connsiteY7" fmla="*/ 0 h 3327400"/>
                <a:gd name="connsiteX8" fmla="*/ 1215099 w 1917700"/>
                <a:gd name="connsiteY8" fmla="*/ 0 h 3327400"/>
                <a:gd name="connsiteX9" fmla="*/ 1917700 w 1917700"/>
                <a:gd name="connsiteY9" fmla="*/ 702601 h 33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700" h="3327400">
                  <a:moveTo>
                    <a:pt x="1917700" y="702601"/>
                  </a:moveTo>
                  <a:lnTo>
                    <a:pt x="1917700" y="3327400"/>
                  </a:lnTo>
                  <a:lnTo>
                    <a:pt x="520700" y="3327400"/>
                  </a:lnTo>
                  <a:lnTo>
                    <a:pt x="520700" y="702601"/>
                  </a:lnTo>
                  <a:cubicBezTo>
                    <a:pt x="520700" y="411574"/>
                    <a:pt x="343757" y="161875"/>
                    <a:pt x="91583" y="55214"/>
                  </a:cubicBezTo>
                  <a:lnTo>
                    <a:pt x="0" y="26785"/>
                  </a:lnTo>
                  <a:lnTo>
                    <a:pt x="40302" y="14275"/>
                  </a:lnTo>
                  <a:cubicBezTo>
                    <a:pt x="86040" y="4915"/>
                    <a:pt x="133397" y="0"/>
                    <a:pt x="181901" y="0"/>
                  </a:cubicBezTo>
                  <a:lnTo>
                    <a:pt x="1215099" y="0"/>
                  </a:lnTo>
                  <a:cubicBezTo>
                    <a:pt x="1603135" y="0"/>
                    <a:pt x="1917700" y="314565"/>
                    <a:pt x="1917700" y="7026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33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279400" dist="165100" dir="6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8">
              <a:extLst>
                <a:ext uri="{FF2B5EF4-FFF2-40B4-BE49-F238E27FC236}">
                  <a16:creationId xmlns:a16="http://schemas.microsoft.com/office/drawing/2014/main" id="{32D0F63C-F6EC-43F6-B005-B461C1458DDB}"/>
                </a:ext>
              </a:extLst>
            </p:cNvPr>
            <p:cNvSpPr/>
            <p:nvPr/>
          </p:nvSpPr>
          <p:spPr>
            <a:xfrm rot="13500000">
              <a:off x="5362979" y="642603"/>
              <a:ext cx="1515129" cy="2628900"/>
            </a:xfrm>
            <a:custGeom>
              <a:avLst/>
              <a:gdLst>
                <a:gd name="connsiteX0" fmla="*/ 1917700 w 1917700"/>
                <a:gd name="connsiteY0" fmla="*/ 702601 h 3327400"/>
                <a:gd name="connsiteX1" fmla="*/ 1917700 w 1917700"/>
                <a:gd name="connsiteY1" fmla="*/ 3327400 h 3327400"/>
                <a:gd name="connsiteX2" fmla="*/ 520700 w 1917700"/>
                <a:gd name="connsiteY2" fmla="*/ 3327400 h 3327400"/>
                <a:gd name="connsiteX3" fmla="*/ 520700 w 1917700"/>
                <a:gd name="connsiteY3" fmla="*/ 702601 h 3327400"/>
                <a:gd name="connsiteX4" fmla="*/ 91583 w 1917700"/>
                <a:gd name="connsiteY4" fmla="*/ 55214 h 3327400"/>
                <a:gd name="connsiteX5" fmla="*/ 0 w 1917700"/>
                <a:gd name="connsiteY5" fmla="*/ 26785 h 3327400"/>
                <a:gd name="connsiteX6" fmla="*/ 40302 w 1917700"/>
                <a:gd name="connsiteY6" fmla="*/ 14275 h 3327400"/>
                <a:gd name="connsiteX7" fmla="*/ 181901 w 1917700"/>
                <a:gd name="connsiteY7" fmla="*/ 0 h 3327400"/>
                <a:gd name="connsiteX8" fmla="*/ 1215099 w 1917700"/>
                <a:gd name="connsiteY8" fmla="*/ 0 h 3327400"/>
                <a:gd name="connsiteX9" fmla="*/ 1917700 w 1917700"/>
                <a:gd name="connsiteY9" fmla="*/ 702601 h 33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700" h="3327400">
                  <a:moveTo>
                    <a:pt x="1917700" y="702601"/>
                  </a:moveTo>
                  <a:lnTo>
                    <a:pt x="1917700" y="3327400"/>
                  </a:lnTo>
                  <a:lnTo>
                    <a:pt x="520700" y="3327400"/>
                  </a:lnTo>
                  <a:lnTo>
                    <a:pt x="520700" y="702601"/>
                  </a:lnTo>
                  <a:cubicBezTo>
                    <a:pt x="520700" y="411574"/>
                    <a:pt x="343757" y="161875"/>
                    <a:pt x="91583" y="55214"/>
                  </a:cubicBezTo>
                  <a:lnTo>
                    <a:pt x="0" y="26785"/>
                  </a:lnTo>
                  <a:lnTo>
                    <a:pt x="40302" y="14275"/>
                  </a:lnTo>
                  <a:cubicBezTo>
                    <a:pt x="86040" y="4915"/>
                    <a:pt x="133397" y="0"/>
                    <a:pt x="181901" y="0"/>
                  </a:cubicBezTo>
                  <a:lnTo>
                    <a:pt x="1215099" y="0"/>
                  </a:lnTo>
                  <a:cubicBezTo>
                    <a:pt x="1603135" y="0"/>
                    <a:pt x="1917700" y="314565"/>
                    <a:pt x="1917700" y="7026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33000">
                  <a:srgbClr val="FF3300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2794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7490DAE8-CE60-4C38-B393-A7212070AE43}"/>
                </a:ext>
              </a:extLst>
            </p:cNvPr>
            <p:cNvSpPr/>
            <p:nvPr/>
          </p:nvSpPr>
          <p:spPr>
            <a:xfrm rot="2700000">
              <a:off x="6223321" y="217689"/>
              <a:ext cx="1624743" cy="1054100"/>
            </a:xfrm>
            <a:prstGeom prst="triangle">
              <a:avLst/>
            </a:prstGeom>
            <a:solidFill>
              <a:srgbClr val="FF3300"/>
            </a:solidFill>
            <a:ln w="146050" cap="sq">
              <a:solidFill>
                <a:srgbClr val="FF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84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9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93690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서비스 소개 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기획의도</a:t>
            </a:r>
            <a:endParaRPr lang="ko-KR" altLang="en-US" sz="1200" dirty="0">
              <a:solidFill>
                <a:prstClr val="whit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917225" y="2155756"/>
            <a:ext cx="103668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28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한 권의 책에서 파생될 수 있는 논의는 여러가지이고</a:t>
            </a:r>
            <a:r>
              <a:rPr lang="en-US" altLang="ko-KR" sz="28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8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각 논의를 하나의 글과 댓글에서 전개할 수 있다면 독서 토론을 효율적으로 할 수 있을 것이다</a:t>
            </a:r>
            <a:r>
              <a:rPr lang="en-US" altLang="ko-KR" sz="28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44AD58-844F-4221-AE76-AC737CACBCB9}"/>
              </a:ext>
            </a:extLst>
          </p:cNvPr>
          <p:cNvSpPr txBox="1"/>
          <p:nvPr/>
        </p:nvSpPr>
        <p:spPr>
          <a:xfrm>
            <a:off x="872270" y="3899325"/>
            <a:ext cx="9618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28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간단한 책 정보를 관리자가 업로드하면 회원들이 그 책의 제목을 말머리로 글을 작성하고 댓글을 닮으로써 토론할 수 있는 서비스이다</a:t>
            </a:r>
            <a:r>
              <a:rPr lang="en-US" altLang="ko-KR" sz="28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08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개요 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개발환경</a:t>
            </a:r>
            <a:endParaRPr lang="ko-KR" altLang="en-US" sz="1200" dirty="0">
              <a:solidFill>
                <a:prstClr val="whit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6C20B0-91BC-486C-A1AC-A5565267B8F8}"/>
              </a:ext>
            </a:extLst>
          </p:cNvPr>
          <p:cNvSpPr txBox="1"/>
          <p:nvPr/>
        </p:nvSpPr>
        <p:spPr>
          <a:xfrm>
            <a:off x="744601" y="1527601"/>
            <a:ext cx="1036688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Common</a:t>
            </a:r>
          </a:p>
          <a:p>
            <a:pPr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운영체제 </a:t>
            </a:r>
            <a:r>
              <a:rPr lang="en-US" altLang="ko-KR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Windows10</a:t>
            </a:r>
          </a:p>
          <a:p>
            <a:pPr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소스코드 작성 도구 </a:t>
            </a:r>
            <a:r>
              <a:rPr lang="en-US" altLang="ko-KR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Eclipse</a:t>
            </a:r>
          </a:p>
          <a:p>
            <a:pPr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웹 서버 </a:t>
            </a:r>
            <a:r>
              <a:rPr lang="en-US" altLang="ko-KR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Apache Tomcat 9.0</a:t>
            </a:r>
          </a:p>
          <a:p>
            <a:pPr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</a:t>
            </a:r>
            <a:r>
              <a:rPr lang="en-US" altLang="ko-KR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Oracle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D469E8-86F2-47EE-BFA1-1C604B97E64C}"/>
              </a:ext>
            </a:extLst>
          </p:cNvPr>
          <p:cNvSpPr txBox="1"/>
          <p:nvPr/>
        </p:nvSpPr>
        <p:spPr>
          <a:xfrm>
            <a:off x="744601" y="3637123"/>
            <a:ext cx="1036688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Front</a:t>
            </a:r>
          </a:p>
          <a:p>
            <a:pPr latinLnBrk="0">
              <a:defRPr/>
            </a:pPr>
            <a:r>
              <a:rPr lang="en-US" altLang="ko-KR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Language : HTML5, CSS3, </a:t>
            </a:r>
            <a:r>
              <a:rPr lang="en-US" altLang="ko-KR" sz="2400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Javascript</a:t>
            </a:r>
            <a:endParaRPr lang="en-US" altLang="ko-KR" sz="24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559152-42C2-4879-995D-41A556B2EABB}"/>
              </a:ext>
            </a:extLst>
          </p:cNvPr>
          <p:cNvSpPr txBox="1"/>
          <p:nvPr/>
        </p:nvSpPr>
        <p:spPr>
          <a:xfrm>
            <a:off x="744600" y="4638649"/>
            <a:ext cx="1036688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Back</a:t>
            </a:r>
          </a:p>
          <a:p>
            <a:pPr latinLnBrk="0">
              <a:defRPr/>
            </a:pPr>
            <a:r>
              <a:rPr lang="en-US" altLang="ko-KR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Language : JAVA, JSP, Servlet, JSTL</a:t>
            </a:r>
          </a:p>
          <a:p>
            <a:pPr latinLnBrk="0">
              <a:defRPr/>
            </a:pPr>
            <a:r>
              <a:rPr lang="en-US" altLang="ko-KR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Framework : MVC-Model2, Ajax</a:t>
            </a:r>
          </a:p>
        </p:txBody>
      </p:sp>
    </p:spTree>
    <p:extLst>
      <p:ext uri="{BB962C8B-B14F-4D97-AF65-F5344CB8AC3E}">
        <p14:creationId xmlns:p14="http://schemas.microsoft.com/office/powerpoint/2010/main" val="25836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1094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개요 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– 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구성 및 테이블 명세</a:t>
            </a:r>
            <a:endParaRPr lang="ko-KR" altLang="en-US" sz="1200" dirty="0">
              <a:solidFill>
                <a:prstClr val="whit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E57F04-4FED-4445-AE6C-5FFBD1426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t="9008"/>
          <a:stretch/>
        </p:blipFill>
        <p:spPr>
          <a:xfrm>
            <a:off x="3404695" y="1693574"/>
            <a:ext cx="5382609" cy="42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9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1094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개요 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– 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구성 및 테이블 명세</a:t>
            </a:r>
            <a:endParaRPr lang="ko-KR" altLang="en-US" sz="1200" dirty="0">
              <a:solidFill>
                <a:prstClr val="whit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62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1094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기술 상세 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– 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사용자 서비스</a:t>
            </a:r>
            <a:endParaRPr lang="ko-KR" altLang="en-US" sz="1200" dirty="0">
              <a:solidFill>
                <a:prstClr val="whit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23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3508494" y="307607"/>
              <a:ext cx="169339" cy="169339"/>
            </a:xfrm>
            <a:prstGeom prst="arc">
              <a:avLst>
                <a:gd name="adj1" fmla="val 11793642"/>
                <a:gd name="adj2" fmla="val 366709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3639192" y="262554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135º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591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616078" y="1638067"/>
            <a:ext cx="3587496" cy="4186006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4549103" y="1849013"/>
            <a:ext cx="3019724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40BA686-47E4-4303-BBE6-7E1F1DC52651}"/>
              </a:ext>
            </a:extLst>
          </p:cNvPr>
          <p:cNvSpPr/>
          <p:nvPr/>
        </p:nvSpPr>
        <p:spPr>
          <a:xfrm>
            <a:off x="1077826" y="2399070"/>
            <a:ext cx="2664000" cy="2664000"/>
          </a:xfrm>
          <a:prstGeom prst="arc">
            <a:avLst>
              <a:gd name="adj1" fmla="val 16200000"/>
              <a:gd name="adj2" fmla="val 10836126"/>
            </a:avLst>
          </a:prstGeom>
          <a:noFill/>
          <a:ln w="34925" cap="sq"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338694" y="2637944"/>
            <a:ext cx="2142264" cy="21422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5823602-A20D-463D-80A4-E6521019C314}"/>
              </a:ext>
            </a:extLst>
          </p:cNvPr>
          <p:cNvGrpSpPr/>
          <p:nvPr/>
        </p:nvGrpSpPr>
        <p:grpSpPr>
          <a:xfrm>
            <a:off x="1402557" y="2147305"/>
            <a:ext cx="1230826" cy="490639"/>
            <a:chOff x="1402557" y="2147305"/>
            <a:chExt cx="1230826" cy="490639"/>
          </a:xfrm>
        </p:grpSpPr>
        <p:sp>
          <p:nvSpPr>
            <p:cNvPr id="51" name="자유형: 도형 35">
              <a:extLst>
                <a:ext uri="{FF2B5EF4-FFF2-40B4-BE49-F238E27FC236}">
                  <a16:creationId xmlns:a16="http://schemas.microsoft.com/office/drawing/2014/main" id="{B15DA462-5736-437C-9AC8-0BA1EE132FDC}"/>
                </a:ext>
              </a:extLst>
            </p:cNvPr>
            <p:cNvSpPr/>
            <p:nvPr/>
          </p:nvSpPr>
          <p:spPr>
            <a:xfrm>
              <a:off x="1402557" y="2151602"/>
              <a:ext cx="1221302" cy="486342"/>
            </a:xfrm>
            <a:custGeom>
              <a:avLst/>
              <a:gdLst>
                <a:gd name="connsiteX0" fmla="*/ 0 w 1451394"/>
                <a:gd name="connsiteY0" fmla="*/ 0 h 486342"/>
                <a:gd name="connsiteX1" fmla="*/ 1451394 w 1451394"/>
                <a:gd name="connsiteY1" fmla="*/ 0 h 486342"/>
                <a:gd name="connsiteX2" fmla="*/ 965052 w 1451394"/>
                <a:gd name="connsiteY2" fmla="*/ 486342 h 486342"/>
                <a:gd name="connsiteX3" fmla="*/ 0 w 1451394"/>
                <a:gd name="connsiteY3" fmla="*/ 486342 h 48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1394" h="486342">
                  <a:moveTo>
                    <a:pt x="0" y="0"/>
                  </a:moveTo>
                  <a:lnTo>
                    <a:pt x="1451394" y="0"/>
                  </a:lnTo>
                  <a:lnTo>
                    <a:pt x="965052" y="486342"/>
                  </a:lnTo>
                  <a:lnTo>
                    <a:pt x="0" y="486342"/>
                  </a:lnTo>
                  <a:close/>
                </a:path>
              </a:pathLst>
            </a:custGeom>
            <a:solidFill>
              <a:srgbClr val="1E1E2A"/>
            </a:solidFill>
            <a:ln>
              <a:noFill/>
            </a:ln>
            <a:effectLst>
              <a:outerShdw blurRad="114300" dist="457200" sx="65000" sy="65000" algn="l" rotWithShape="0">
                <a:prstClr val="black">
                  <a:alpha val="9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defRPr/>
              </a:pPr>
              <a:r>
                <a:rPr lang="en-US" altLang="ko-KR" sz="32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75</a:t>
              </a:r>
              <a:r>
                <a:rPr lang="en-US" altLang="ko-KR" sz="20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%</a:t>
              </a:r>
              <a:endParaRPr lang="en-US" altLang="ko-KR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3BE65B0-66FE-4837-A57F-4C4D1E825CE5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>
              <a:off x="2214618" y="2147305"/>
              <a:ext cx="418765" cy="490639"/>
            </a:xfrm>
            <a:prstGeom prst="line">
              <a:avLst/>
            </a:prstGeom>
            <a:ln w="6350">
              <a:solidFill>
                <a:srgbClr val="FF33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7927086" y="1638067"/>
            <a:ext cx="3587496" cy="4186006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F40BA686-47E4-4303-BBE6-7E1F1DC52651}"/>
              </a:ext>
            </a:extLst>
          </p:cNvPr>
          <p:cNvSpPr/>
          <p:nvPr/>
        </p:nvSpPr>
        <p:spPr>
          <a:xfrm>
            <a:off x="8388834" y="2399070"/>
            <a:ext cx="2664000" cy="2664000"/>
          </a:xfrm>
          <a:prstGeom prst="arc">
            <a:avLst>
              <a:gd name="adj1" fmla="val 16200000"/>
              <a:gd name="adj2" fmla="val 5834795"/>
            </a:avLst>
          </a:prstGeom>
          <a:noFill/>
          <a:ln w="34925" cap="sq"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649702" y="2637944"/>
            <a:ext cx="2142264" cy="21422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823602-A20D-463D-80A4-E6521019C314}"/>
              </a:ext>
            </a:extLst>
          </p:cNvPr>
          <p:cNvGrpSpPr/>
          <p:nvPr/>
        </p:nvGrpSpPr>
        <p:grpSpPr>
          <a:xfrm>
            <a:off x="8713565" y="2147305"/>
            <a:ext cx="1230826" cy="490639"/>
            <a:chOff x="1402557" y="2147305"/>
            <a:chExt cx="1230826" cy="490639"/>
          </a:xfrm>
        </p:grpSpPr>
        <p:sp>
          <p:nvSpPr>
            <p:cNvPr id="57" name="자유형: 도형 35">
              <a:extLst>
                <a:ext uri="{FF2B5EF4-FFF2-40B4-BE49-F238E27FC236}">
                  <a16:creationId xmlns:a16="http://schemas.microsoft.com/office/drawing/2014/main" id="{B15DA462-5736-437C-9AC8-0BA1EE132FDC}"/>
                </a:ext>
              </a:extLst>
            </p:cNvPr>
            <p:cNvSpPr/>
            <p:nvPr/>
          </p:nvSpPr>
          <p:spPr>
            <a:xfrm>
              <a:off x="1402557" y="2151602"/>
              <a:ext cx="1221302" cy="486342"/>
            </a:xfrm>
            <a:custGeom>
              <a:avLst/>
              <a:gdLst>
                <a:gd name="connsiteX0" fmla="*/ 0 w 1451394"/>
                <a:gd name="connsiteY0" fmla="*/ 0 h 486342"/>
                <a:gd name="connsiteX1" fmla="*/ 1451394 w 1451394"/>
                <a:gd name="connsiteY1" fmla="*/ 0 h 486342"/>
                <a:gd name="connsiteX2" fmla="*/ 965052 w 1451394"/>
                <a:gd name="connsiteY2" fmla="*/ 486342 h 486342"/>
                <a:gd name="connsiteX3" fmla="*/ 0 w 1451394"/>
                <a:gd name="connsiteY3" fmla="*/ 486342 h 48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1394" h="486342">
                  <a:moveTo>
                    <a:pt x="0" y="0"/>
                  </a:moveTo>
                  <a:lnTo>
                    <a:pt x="1451394" y="0"/>
                  </a:lnTo>
                  <a:lnTo>
                    <a:pt x="965052" y="486342"/>
                  </a:lnTo>
                  <a:lnTo>
                    <a:pt x="0" y="486342"/>
                  </a:lnTo>
                  <a:close/>
                </a:path>
              </a:pathLst>
            </a:custGeom>
            <a:solidFill>
              <a:srgbClr val="1E1E2A"/>
            </a:solidFill>
            <a:ln>
              <a:noFill/>
            </a:ln>
            <a:effectLst>
              <a:outerShdw blurRad="114300" dist="457200" sx="65000" sy="65000" algn="l" rotWithShape="0">
                <a:prstClr val="black">
                  <a:alpha val="9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defRPr/>
              </a:pPr>
              <a:r>
                <a:rPr lang="en-US" altLang="ko-KR" sz="32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51</a:t>
              </a:r>
              <a:r>
                <a:rPr lang="en-US" altLang="ko-KR" sz="20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%</a:t>
              </a:r>
              <a:endParaRPr lang="en-US" altLang="ko-KR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3BE65B0-66FE-4837-A57F-4C4D1E825CE5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>
              <a:off x="2214618" y="2147305"/>
              <a:ext cx="418765" cy="490639"/>
            </a:xfrm>
            <a:prstGeom prst="line">
              <a:avLst/>
            </a:prstGeom>
            <a:ln w="6350">
              <a:solidFill>
                <a:srgbClr val="FF33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91632C-87DB-44D9-908E-FF77C59536CB}"/>
              </a:ext>
            </a:extLst>
          </p:cNvPr>
          <p:cNvSpPr/>
          <p:nvPr/>
        </p:nvSpPr>
        <p:spPr>
          <a:xfrm>
            <a:off x="4508376" y="4054632"/>
            <a:ext cx="3019724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" name="자유형 5"/>
          <p:cNvSpPr/>
          <p:nvPr/>
        </p:nvSpPr>
        <p:spPr>
          <a:xfrm>
            <a:off x="4429125" y="1895475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 flipH="1">
            <a:off x="4553903" y="4097960"/>
            <a:ext cx="3114675" cy="371475"/>
          </a:xfrm>
          <a:custGeom>
            <a:avLst/>
            <a:gdLst>
              <a:gd name="connsiteX0" fmla="*/ 257175 w 3114675"/>
              <a:gd name="connsiteY0" fmla="*/ 0 h 371475"/>
              <a:gd name="connsiteX1" fmla="*/ 0 w 3114675"/>
              <a:gd name="connsiteY1" fmla="*/ 371475 h 371475"/>
              <a:gd name="connsiteX2" fmla="*/ 3114675 w 31146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371475">
                <a:moveTo>
                  <a:pt x="257175" y="0"/>
                </a:moveTo>
                <a:lnTo>
                  <a:pt x="0" y="371475"/>
                </a:lnTo>
                <a:lnTo>
                  <a:pt x="3114675" y="371475"/>
                </a:ln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3508494" y="307607"/>
              <a:ext cx="169339" cy="169339"/>
            </a:xfrm>
            <a:prstGeom prst="arc">
              <a:avLst>
                <a:gd name="adj1" fmla="val 11793642"/>
                <a:gd name="adj2" fmla="val 366709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3639192" y="262554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135º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22736" y="584010"/>
            <a:ext cx="5716114" cy="591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E17472-6BFC-4FE8-AA27-68BDA4CAA710}"/>
              </a:ext>
            </a:extLst>
          </p:cNvPr>
          <p:cNvSpPr/>
          <p:nvPr/>
        </p:nvSpPr>
        <p:spPr>
          <a:xfrm>
            <a:off x="444627" y="1398161"/>
            <a:ext cx="11327773" cy="4865796"/>
          </a:xfrm>
          <a:prstGeom prst="rect">
            <a:avLst/>
          </a:prstGeom>
          <a:solidFill>
            <a:srgbClr val="1E1E2A"/>
          </a:solidFill>
          <a:ln w="15875">
            <a:solidFill>
              <a:srgbClr val="848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6" name="차트 35"/>
          <p:cNvGraphicFramePr/>
          <p:nvPr/>
        </p:nvGraphicFramePr>
        <p:xfrm>
          <a:off x="1061632" y="1772911"/>
          <a:ext cx="10170337" cy="424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타원 36"/>
          <p:cNvSpPr/>
          <p:nvPr/>
        </p:nvSpPr>
        <p:spPr>
          <a:xfrm>
            <a:off x="2128129" y="3654173"/>
            <a:ext cx="1480457" cy="1480457"/>
          </a:xfrm>
          <a:prstGeom prst="ellipse">
            <a:avLst/>
          </a:prstGeom>
          <a:solidFill>
            <a:schemeClr val="bg1">
              <a:alpha val="23000"/>
            </a:schemeClr>
          </a:solidFill>
          <a:ln w="28575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099272" y="2659945"/>
            <a:ext cx="1480457" cy="1480457"/>
          </a:xfrm>
          <a:prstGeom prst="ellipse">
            <a:avLst/>
          </a:prstGeom>
          <a:solidFill>
            <a:schemeClr val="bg1">
              <a:alpha val="23000"/>
            </a:schemeClr>
          </a:solidFill>
          <a:ln w="28575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35656" y="4814663"/>
            <a:ext cx="400328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099272" y="1596647"/>
            <a:ext cx="15361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CONTENTS. B 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68123" y="2504588"/>
            <a:ext cx="154046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35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41913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385</Words>
  <Application>Microsoft Office PowerPoint</Application>
  <PresentationFormat>와이드스크린</PresentationFormat>
  <Paragraphs>107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Pretendard Medium</vt:lpstr>
      <vt:lpstr>맑은 고딕</vt:lpstr>
      <vt:lpstr>야놀자 야체 B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강다경</cp:lastModifiedBy>
  <cp:revision>14</cp:revision>
  <dcterms:created xsi:type="dcterms:W3CDTF">2022-04-24T15:21:41Z</dcterms:created>
  <dcterms:modified xsi:type="dcterms:W3CDTF">2022-08-07T15:11:59Z</dcterms:modified>
</cp:coreProperties>
</file>