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bdul Basith M (20EUAI002)…"/>
          <p:cNvSpPr txBox="1"/>
          <p:nvPr>
            <p:ph type="body" idx="21"/>
          </p:nvPr>
        </p:nvSpPr>
        <p:spPr>
          <a:xfrm>
            <a:off x="16207557" y="10866805"/>
            <a:ext cx="6957243" cy="2844363"/>
          </a:xfrm>
          <a:prstGeom prst="rect">
            <a:avLst/>
          </a:prstGeom>
          <a:extLst>
            <a:ext uri="{C572A759-6A51-4108-AA02-DFA0A04FC94B}">
              <ma14:wrappingTextBoxFlag xmlns:ma14="http://schemas.microsoft.com/office/mac/drawingml/2011/main" val="1"/>
            </a:ext>
          </a:extLst>
        </p:spPr>
        <p:txBody>
          <a:bodyPr/>
          <a:lstStyle/>
          <a:p>
            <a:pPr algn="r"/>
            <a:r>
              <a:t>Abdul Basith M (20EUAI002)</a:t>
            </a:r>
          </a:p>
          <a:p>
            <a:pPr algn="r"/>
            <a:r>
              <a:t>Aditya S (20EUAI003)</a:t>
            </a:r>
          </a:p>
          <a:p>
            <a:pPr algn="r"/>
            <a:r>
              <a:t>Aravind G (20EUAI005)</a:t>
            </a:r>
          </a:p>
          <a:p>
            <a:pPr algn="r"/>
            <a:r>
              <a:t>Bharathi Ramanan D (20EUAI006)</a:t>
            </a:r>
          </a:p>
        </p:txBody>
      </p:sp>
      <p:sp>
        <p:nvSpPr>
          <p:cNvPr id="152" name="Multi-model Sentiment…"/>
          <p:cNvSpPr txBox="1"/>
          <p:nvPr>
            <p:ph type="ctrTitle"/>
          </p:nvPr>
        </p:nvSpPr>
        <p:spPr>
          <a:prstGeom prst="rect">
            <a:avLst/>
          </a:prstGeom>
        </p:spPr>
        <p:txBody>
          <a:bodyPr/>
          <a:lstStyle/>
          <a:p>
            <a:pPr defTabSz="2292095">
              <a:defRPr spc="-120" sz="12032"/>
            </a:pPr>
            <a:r>
              <a:t>Multi-model Sentiment </a:t>
            </a:r>
          </a:p>
          <a:p>
            <a:pPr defTabSz="2292095">
              <a:defRPr spc="-120" sz="12032"/>
            </a:pPr>
            <a:r>
              <a:t>Analysis</a:t>
            </a:r>
          </a:p>
        </p:txBody>
      </p:sp>
      <p:sp>
        <p:nvSpPr>
          <p:cNvPr id="153" name="A Mini-project by"/>
          <p:cNvSpPr txBox="1"/>
          <p:nvPr>
            <p:ph type="subTitle" sz="quarter" idx="1"/>
          </p:nvPr>
        </p:nvSpPr>
        <p:spPr>
          <a:prstGeom prst="rect">
            <a:avLst/>
          </a:prstGeom>
        </p:spPr>
        <p:txBody>
          <a:bodyPr/>
          <a:lstStyle/>
          <a:p>
            <a:pPr/>
            <a:r>
              <a:t>A Mini-project by</a:t>
            </a:r>
          </a:p>
        </p:txBody>
      </p:sp>
      <p:sp>
        <p:nvSpPr>
          <p:cNvPr id="154" name="Dr. T. Sujatha…"/>
          <p:cNvSpPr txBox="1"/>
          <p:nvPr/>
        </p:nvSpPr>
        <p:spPr>
          <a:xfrm>
            <a:off x="1438698" y="10866805"/>
            <a:ext cx="6523831" cy="28443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825500">
              <a:lnSpc>
                <a:spcPct val="100000"/>
              </a:lnSpc>
              <a:defRPr spc="-29" sz="3000">
                <a:latin typeface="Graphik Medium"/>
                <a:ea typeface="Graphik Medium"/>
                <a:cs typeface="Graphik Medium"/>
                <a:sym typeface="Graphik Medium"/>
              </a:defRPr>
            </a:pPr>
            <a:r>
              <a:t>Dr. T. Sujatha</a:t>
            </a:r>
          </a:p>
          <a:p>
            <a:pPr algn="l" defTabSz="825500">
              <a:lnSpc>
                <a:spcPct val="100000"/>
              </a:lnSpc>
              <a:defRPr spc="-29" sz="3000">
                <a:latin typeface="Graphik Medium"/>
                <a:ea typeface="Graphik Medium"/>
                <a:cs typeface="Graphik Medium"/>
                <a:sym typeface="Graphik Medium"/>
              </a:defRPr>
            </a:pPr>
            <a:r>
              <a:t>Assistant professor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MFCC"/>
          <p:cNvSpPr txBox="1"/>
          <p:nvPr>
            <p:ph type="title"/>
          </p:nvPr>
        </p:nvSpPr>
        <p:spPr>
          <a:prstGeom prst="rect">
            <a:avLst/>
          </a:prstGeom>
        </p:spPr>
        <p:txBody>
          <a:bodyPr/>
          <a:lstStyle/>
          <a:p>
            <a:pPr/>
            <a:r>
              <a:t>MFCC</a:t>
            </a:r>
          </a:p>
        </p:txBody>
      </p:sp>
      <p:pic>
        <p:nvPicPr>
          <p:cNvPr id="181" name="Picture 3" descr="Picture 3"/>
          <p:cNvPicPr>
            <a:picLocks noChangeAspect="1"/>
          </p:cNvPicPr>
          <p:nvPr/>
        </p:nvPicPr>
        <p:blipFill>
          <a:blip r:embed="rId2">
            <a:extLst/>
          </a:blip>
          <a:srcRect l="0" t="0" r="14020" b="7404"/>
          <a:stretch>
            <a:fillRect/>
          </a:stretch>
        </p:blipFill>
        <p:spPr>
          <a:xfrm>
            <a:off x="3400425" y="3518352"/>
            <a:ext cx="17583287" cy="911936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Implementation"/>
          <p:cNvSpPr txBox="1"/>
          <p:nvPr>
            <p:ph type="title"/>
          </p:nvPr>
        </p:nvSpPr>
        <p:spPr>
          <a:prstGeom prst="rect">
            <a:avLst/>
          </a:prstGeom>
        </p:spPr>
        <p:txBody>
          <a:bodyPr/>
          <a:lstStyle>
            <a:lvl1pPr defTabSz="2292095">
              <a:defRPr spc="-84" sz="8460"/>
            </a:lvl1pPr>
          </a:lstStyle>
          <a:p>
            <a:pPr/>
            <a:r>
              <a:t>Implementation</a:t>
            </a:r>
          </a:p>
        </p:txBody>
      </p:sp>
      <p:sp>
        <p:nvSpPr>
          <p:cNvPr id="184" name="Video Sentiment (Steps)…"/>
          <p:cNvSpPr txBox="1"/>
          <p:nvPr>
            <p:ph type="body" idx="1"/>
          </p:nvPr>
        </p:nvSpPr>
        <p:spPr>
          <a:prstGeom prst="rect">
            <a:avLst/>
          </a:prstGeom>
        </p:spPr>
        <p:txBody>
          <a:bodyPr/>
          <a:lstStyle/>
          <a:p>
            <a:pPr marL="469645" indent="-469645" defTabSz="2096971">
              <a:spcBef>
                <a:spcPts val="2000"/>
              </a:spcBef>
              <a:defRPr sz="5160">
                <a:latin typeface="Canela Text Bold"/>
                <a:ea typeface="Canela Text Bold"/>
                <a:cs typeface="Canela Text Bold"/>
                <a:sym typeface="Canela Text Bold"/>
              </a:defRPr>
            </a:pPr>
            <a:r>
              <a:t>Video Sentiment (Steps)</a:t>
            </a:r>
          </a:p>
          <a:p>
            <a:pPr lvl="1" marL="1110072" indent="-640426" defTabSz="2096971">
              <a:spcBef>
                <a:spcPts val="2000"/>
              </a:spcBef>
              <a:defRPr sz="5160"/>
            </a:pPr>
            <a:r>
              <a:t>The video is split into frames, and the analysis is done step by step.  </a:t>
            </a:r>
          </a:p>
          <a:p>
            <a:pPr lvl="1" marL="1110072" indent="-640426" defTabSz="2096971">
              <a:spcBef>
                <a:spcPts val="2000"/>
              </a:spcBef>
              <a:defRPr sz="5160"/>
            </a:pPr>
            <a:r>
              <a:t>Filters are used after getting the frames, and Convolution Operations are per- formed.                                                             </a:t>
            </a:r>
          </a:p>
          <a:p>
            <a:pPr lvl="1" marL="1110072" indent="-640426" defTabSz="2096971">
              <a:spcBef>
                <a:spcPts val="2000"/>
              </a:spcBef>
              <a:defRPr sz="5160"/>
            </a:pPr>
            <a:r>
              <a:t>Features Extraction is done, and landmark points are located in those frames.                                                            </a:t>
            </a:r>
          </a:p>
          <a:p>
            <a:pPr lvl="1" marL="1110072" indent="-640426" defTabSz="2096971">
              <a:spcBef>
                <a:spcPts val="2000"/>
              </a:spcBef>
              <a:defRPr sz="5160"/>
            </a:pPr>
            <a:r>
              <a:t>The image is flattened and fed to the Exception Model for an output.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Implementation"/>
          <p:cNvSpPr txBox="1"/>
          <p:nvPr>
            <p:ph type="title"/>
          </p:nvPr>
        </p:nvSpPr>
        <p:spPr>
          <a:prstGeom prst="rect">
            <a:avLst/>
          </a:prstGeom>
        </p:spPr>
        <p:txBody>
          <a:bodyPr/>
          <a:lstStyle/>
          <a:p>
            <a:pPr/>
            <a:r>
              <a:t>Implementation</a:t>
            </a:r>
          </a:p>
        </p:txBody>
      </p:sp>
      <p:pic>
        <p:nvPicPr>
          <p:cNvPr id="187" name="Picture 4" descr="Picture 4"/>
          <p:cNvPicPr>
            <a:picLocks noChangeAspect="1"/>
          </p:cNvPicPr>
          <p:nvPr/>
        </p:nvPicPr>
        <p:blipFill>
          <a:blip r:embed="rId2">
            <a:extLst/>
          </a:blip>
          <a:srcRect l="3963" t="8325" r="7671" b="0"/>
          <a:stretch>
            <a:fillRect/>
          </a:stretch>
        </p:blipFill>
        <p:spPr>
          <a:xfrm>
            <a:off x="3556396" y="4123831"/>
            <a:ext cx="17271053" cy="9581052"/>
          </a:xfrm>
          <a:prstGeom prst="rect">
            <a:avLst/>
          </a:prstGeom>
          <a:ln w="12700">
            <a:miter lim="400000"/>
          </a:ln>
        </p:spPr>
      </p:pic>
      <p:sp>
        <p:nvSpPr>
          <p:cNvPr id="188" name="Video Sentiment (Steps)"/>
          <p:cNvSpPr txBox="1"/>
          <p:nvPr>
            <p:ph type="body" idx="1"/>
          </p:nvPr>
        </p:nvSpPr>
        <p:spPr>
          <a:xfrm>
            <a:off x="1829862" y="3295172"/>
            <a:ext cx="21948577" cy="8483601"/>
          </a:xfrm>
          <a:prstGeom prst="rect">
            <a:avLst/>
          </a:prstGeom>
        </p:spPr>
        <p:txBody>
          <a:bodyPr/>
          <a:lstStyle>
            <a:lvl1pPr>
              <a:defRPr sz="6000">
                <a:latin typeface="Canela Text Bold"/>
                <a:ea typeface="Canela Text Bold"/>
                <a:cs typeface="Canela Text Bold"/>
                <a:sym typeface="Canela Text Bold"/>
              </a:defRPr>
            </a:lvl1pPr>
          </a:lstStyle>
          <a:p>
            <a:pPr/>
            <a:r>
              <a:t>Video Sentiment (Steps)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Flow of the App"/>
          <p:cNvSpPr txBox="1"/>
          <p:nvPr>
            <p:ph type="title"/>
          </p:nvPr>
        </p:nvSpPr>
        <p:spPr>
          <a:prstGeom prst="rect">
            <a:avLst/>
          </a:prstGeom>
        </p:spPr>
        <p:txBody>
          <a:bodyPr/>
          <a:lstStyle/>
          <a:p>
            <a:pPr/>
            <a:r>
              <a:t>Flow of the App</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1.jpeg" descr="1.jpeg"/>
          <p:cNvPicPr>
            <a:picLocks noChangeAspect="1"/>
          </p:cNvPicPr>
          <p:nvPr>
            <p:ph type="pic" idx="21"/>
          </p:nvPr>
        </p:nvPicPr>
        <p:blipFill>
          <a:blip r:embed="rId2">
            <a:extLst/>
          </a:blip>
          <a:srcRect l="0" t="4521" r="0" b="4521"/>
          <a:stretch>
            <a:fillRect/>
          </a:stretch>
        </p:blipFill>
        <p:spPr>
          <a:xfrm>
            <a:off x="1270000" y="1270000"/>
            <a:ext cx="21844000" cy="11176000"/>
          </a:xfrm>
          <a:prstGeom prst="rect">
            <a:avLst/>
          </a:prstGeom>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2.jpeg" descr="2.jpeg"/>
          <p:cNvPicPr>
            <a:picLocks noChangeAspect="1"/>
          </p:cNvPicPr>
          <p:nvPr>
            <p:ph type="pic" idx="21"/>
          </p:nvPr>
        </p:nvPicPr>
        <p:blipFill>
          <a:blip r:embed="rId2">
            <a:extLst/>
          </a:blip>
          <a:srcRect l="0" t="4521" r="0" b="4521"/>
          <a:stretch>
            <a:fillRect/>
          </a:stretch>
        </p:blipFill>
        <p:spPr>
          <a:xfrm>
            <a:off x="1270000" y="1270000"/>
            <a:ext cx="21844000" cy="11176000"/>
          </a:xfrm>
          <a:prstGeom prst="rect">
            <a:avLst/>
          </a:prstGeom>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3.jpeg" descr="3.jpeg"/>
          <p:cNvPicPr>
            <a:picLocks noChangeAspect="1"/>
          </p:cNvPicPr>
          <p:nvPr>
            <p:ph type="pic" idx="21"/>
          </p:nvPr>
        </p:nvPicPr>
        <p:blipFill>
          <a:blip r:embed="rId2">
            <a:extLst/>
          </a:blip>
          <a:srcRect l="0" t="4521" r="0" b="4521"/>
          <a:stretch>
            <a:fillRect/>
          </a:stretch>
        </p:blipFill>
        <p:spPr>
          <a:xfrm>
            <a:off x="1270000" y="1270000"/>
            <a:ext cx="21844000" cy="11176000"/>
          </a:xfrm>
          <a:prstGeom prst="rect">
            <a:avLst/>
          </a:prstGeom>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4.jpeg" descr="4.jpeg"/>
          <p:cNvPicPr>
            <a:picLocks noChangeAspect="1"/>
          </p:cNvPicPr>
          <p:nvPr>
            <p:ph type="pic" idx="21"/>
          </p:nvPr>
        </p:nvPicPr>
        <p:blipFill>
          <a:blip r:embed="rId2">
            <a:extLst/>
          </a:blip>
          <a:srcRect l="0" t="4521" r="0" b="4521"/>
          <a:stretch>
            <a:fillRect/>
          </a:stretch>
        </p:blipFill>
        <p:spPr>
          <a:xfrm>
            <a:off x="1270000" y="1270000"/>
            <a:ext cx="21844000" cy="11176000"/>
          </a:xfrm>
          <a:prstGeom prst="rect">
            <a:avLst/>
          </a:prstGeom>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sults"/>
          <p:cNvSpPr txBox="1"/>
          <p:nvPr>
            <p:ph type="title"/>
          </p:nvPr>
        </p:nvSpPr>
        <p:spPr>
          <a:prstGeom prst="rect">
            <a:avLst/>
          </a:prstGeom>
        </p:spPr>
        <p:txBody>
          <a:bodyPr/>
          <a:lstStyle/>
          <a:p>
            <a:pPr/>
            <a:r>
              <a:t>Results</a:t>
            </a:r>
          </a:p>
        </p:txBody>
      </p:sp>
      <p:sp>
        <p:nvSpPr>
          <p:cNvPr id="201" name="The accuracy by using different models is shown below. The method that has been used is Word-2-Vec embedding with LSTM and SVM models. Both the accuracy of the test set is shown below."/>
          <p:cNvSpPr txBox="1"/>
          <p:nvPr>
            <p:ph type="body" idx="1"/>
          </p:nvPr>
        </p:nvSpPr>
        <p:spPr>
          <a:xfrm>
            <a:off x="1217711" y="3707124"/>
            <a:ext cx="21948578" cy="8483601"/>
          </a:xfrm>
          <a:prstGeom prst="rect">
            <a:avLst/>
          </a:prstGeom>
        </p:spPr>
        <p:txBody>
          <a:bodyPr/>
          <a:lstStyle/>
          <a:p>
            <a:pPr/>
            <a:r>
              <a:t>The accuracy by using different models is shown below. The method that has been used is Word-2-Vec embedding with LSTM and SVM models. Both the accuracy of the test set is shown below.</a:t>
            </a:r>
          </a:p>
        </p:txBody>
      </p:sp>
      <p:graphicFrame>
        <p:nvGraphicFramePr>
          <p:cNvPr id="202" name="Table 3"/>
          <p:cNvGraphicFramePr/>
          <p:nvPr/>
        </p:nvGraphicFramePr>
        <p:xfrm>
          <a:off x="4679876" y="7639341"/>
          <a:ext cx="15036948" cy="28338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639117"/>
                <a:gridCol w="2128178"/>
                <a:gridCol w="2085519"/>
                <a:gridCol w="2042956"/>
                <a:gridCol w="2042956"/>
                <a:gridCol w="2085519"/>
              </a:tblGrid>
              <a:tr h="606422">
                <a:tc>
                  <a:txBody>
                    <a:bodyPr/>
                    <a:lstStyle/>
                    <a:p>
                      <a:pPr defTabSz="914400">
                        <a:lnSpc>
                          <a:spcPct val="107000"/>
                        </a:lnSpc>
                        <a:defRPr b="0" sz="1800"/>
                      </a:pPr>
                      <a:r>
                        <a:rPr b="1" sz="3000">
                          <a:solidFill>
                            <a:srgbClr val="FFFFFF"/>
                          </a:solidFill>
                          <a:latin typeface="Arial"/>
                          <a:ea typeface="Arial"/>
                          <a:cs typeface="Arial"/>
                          <a:sym typeface="Arial"/>
                        </a:rPr>
                        <a:t>Model</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EXT</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NEU</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AGR</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CON</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OPN</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r>
              <a:tr h="1128145">
                <a:tc>
                  <a:txBody>
                    <a:bodyPr/>
                    <a:lstStyle/>
                    <a:p>
                      <a:pPr defTabSz="914400">
                        <a:lnSpc>
                          <a:spcPct val="107000"/>
                        </a:lnSpc>
                        <a:defRPr b="0" sz="1800"/>
                      </a:pPr>
                      <a:r>
                        <a:rPr b="1" sz="3000">
                          <a:solidFill>
                            <a:srgbClr val="FFFFFF"/>
                          </a:solidFill>
                          <a:latin typeface="Arial"/>
                          <a:ea typeface="Arial"/>
                          <a:cs typeface="Arial"/>
                          <a:sym typeface="Arial"/>
                        </a:rPr>
                        <a:t>Word2Vec + SVM</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1CADE4"/>
                    </a:solidFill>
                  </a:tcPr>
                </a:tc>
                <a:tc>
                  <a:txBody>
                    <a:bodyPr/>
                    <a:lstStyle/>
                    <a:p>
                      <a:pPr defTabSz="914400">
                        <a:lnSpc>
                          <a:spcPct val="107000"/>
                        </a:lnSpc>
                        <a:defRPr sz="1800"/>
                      </a:pPr>
                      <a:r>
                        <a:rPr sz="3000">
                          <a:latin typeface="Arial"/>
                          <a:ea typeface="Arial"/>
                          <a:cs typeface="Arial"/>
                          <a:sym typeface="Arial"/>
                        </a:rPr>
                        <a:t>46.18</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a:txBody>
                    <a:bodyPr/>
                    <a:lstStyle/>
                    <a:p>
                      <a:pPr defTabSz="914400">
                        <a:lnSpc>
                          <a:spcPct val="107000"/>
                        </a:lnSpc>
                        <a:defRPr sz="1800"/>
                      </a:pPr>
                      <a:r>
                        <a:rPr sz="3000">
                          <a:latin typeface="Arial"/>
                          <a:ea typeface="Arial"/>
                          <a:cs typeface="Arial"/>
                          <a:sym typeface="Arial"/>
                        </a:rPr>
                        <a:t>48.21</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a:txBody>
                    <a:bodyPr/>
                    <a:lstStyle/>
                    <a:p>
                      <a:pPr defTabSz="914400">
                        <a:lnSpc>
                          <a:spcPct val="107000"/>
                        </a:lnSpc>
                        <a:defRPr sz="1800"/>
                      </a:pPr>
                      <a:r>
                        <a:rPr sz="3000">
                          <a:latin typeface="Arial"/>
                          <a:ea typeface="Arial"/>
                          <a:cs typeface="Arial"/>
                          <a:sym typeface="Arial"/>
                        </a:rPr>
                        <a:t>49.65</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a:txBody>
                    <a:bodyPr/>
                    <a:lstStyle/>
                    <a:p>
                      <a:pPr defTabSz="914400">
                        <a:lnSpc>
                          <a:spcPct val="107000"/>
                        </a:lnSpc>
                        <a:defRPr sz="1800"/>
                      </a:pPr>
                      <a:r>
                        <a:rPr sz="3000">
                          <a:latin typeface="Arial"/>
                          <a:ea typeface="Arial"/>
                          <a:cs typeface="Arial"/>
                          <a:sym typeface="Arial"/>
                        </a:rPr>
                        <a:t>49.97</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a:txBody>
                    <a:bodyPr/>
                    <a:lstStyle/>
                    <a:p>
                      <a:pPr defTabSz="914400">
                        <a:lnSpc>
                          <a:spcPct val="107000"/>
                        </a:lnSpc>
                        <a:defRPr sz="1800"/>
                      </a:pPr>
                      <a:r>
                        <a:rPr sz="3000">
                          <a:latin typeface="Arial"/>
                          <a:ea typeface="Arial"/>
                          <a:cs typeface="Arial"/>
                          <a:sym typeface="Arial"/>
                        </a:rPr>
                        <a:t>50.07</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r>
              <a:tr h="1128145">
                <a:tc>
                  <a:txBody>
                    <a:bodyPr/>
                    <a:lstStyle/>
                    <a:p>
                      <a:pPr defTabSz="914400">
                        <a:lnSpc>
                          <a:spcPct val="107000"/>
                        </a:lnSpc>
                        <a:defRPr b="0" sz="1800"/>
                      </a:pPr>
                      <a:r>
                        <a:rPr b="1" sz="3000">
                          <a:solidFill>
                            <a:srgbClr val="FFFFFF"/>
                          </a:solidFill>
                          <a:latin typeface="Arial"/>
                          <a:ea typeface="Arial"/>
                          <a:cs typeface="Arial"/>
                          <a:sym typeface="Arial"/>
                        </a:rPr>
                        <a:t>Word2Vec + LSTM</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a:txBody>
                    <a:bodyPr/>
                    <a:lstStyle/>
                    <a:p>
                      <a:pPr defTabSz="914400">
                        <a:lnSpc>
                          <a:spcPct val="107000"/>
                        </a:lnSpc>
                        <a:defRPr sz="1800"/>
                      </a:pPr>
                      <a:r>
                        <a:rPr sz="3000">
                          <a:latin typeface="Arial"/>
                          <a:ea typeface="Arial"/>
                          <a:cs typeface="Arial"/>
                          <a:sym typeface="Arial"/>
                        </a:rPr>
                        <a:t>55:07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ct val="107000"/>
                        </a:lnSpc>
                        <a:defRPr sz="1800"/>
                      </a:pPr>
                      <a:r>
                        <a:rPr sz="3000">
                          <a:latin typeface="Arial"/>
                          <a:ea typeface="Arial"/>
                          <a:cs typeface="Arial"/>
                          <a:sym typeface="Arial"/>
                        </a:rPr>
                        <a:t>50:17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ct val="107000"/>
                        </a:lnSpc>
                        <a:defRPr sz="1800"/>
                      </a:pPr>
                      <a:r>
                        <a:rPr sz="3000">
                          <a:latin typeface="Arial"/>
                          <a:ea typeface="Arial"/>
                          <a:cs typeface="Arial"/>
                          <a:sym typeface="Arial"/>
                        </a:rPr>
                        <a:t>54:57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ct val="107000"/>
                        </a:lnSpc>
                        <a:defRPr sz="1800"/>
                      </a:pPr>
                      <a:r>
                        <a:rPr sz="3000">
                          <a:latin typeface="Arial"/>
                          <a:ea typeface="Arial"/>
                          <a:cs typeface="Arial"/>
                          <a:sym typeface="Arial"/>
                        </a:rPr>
                        <a:t>53:23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ct val="107000"/>
                        </a:lnSpc>
                        <a:defRPr sz="1800"/>
                      </a:pPr>
                      <a:r>
                        <a:rPr sz="3000">
                          <a:latin typeface="Arial"/>
                          <a:ea typeface="Arial"/>
                          <a:cs typeface="Arial"/>
                          <a:sym typeface="Arial"/>
                        </a:rPr>
                        <a:t>53:84</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r>
            </a:tbl>
          </a:graphicData>
        </a:graphic>
      </p:graphicFrame>
      <p:sp>
        <p:nvSpPr>
          <p:cNvPr id="203" name="Text"/>
          <p:cNvSpPr txBox="1"/>
          <p:nvPr/>
        </p:nvSpPr>
        <p:spPr>
          <a:xfrm>
            <a:off x="1219200" y="2384648"/>
            <a:ext cx="21945602" cy="832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44" sz="4400">
                <a:latin typeface="Graphik Semibold"/>
                <a:ea typeface="Graphik Semibold"/>
                <a:cs typeface="Graphik Semibold"/>
                <a:sym typeface="Graphik Semibold"/>
              </a:defRPr>
            </a:lvl1pPr>
          </a:lstStyle>
          <a:p>
            <a:pPr/>
            <a:r>
              <a:t>Text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Results"/>
          <p:cNvSpPr txBox="1"/>
          <p:nvPr>
            <p:ph type="title"/>
          </p:nvPr>
        </p:nvSpPr>
        <p:spPr>
          <a:prstGeom prst="rect">
            <a:avLst/>
          </a:prstGeom>
        </p:spPr>
        <p:txBody>
          <a:bodyPr/>
          <a:lstStyle/>
          <a:p>
            <a:pPr/>
            <a:r>
              <a:t>Results</a:t>
            </a:r>
          </a:p>
        </p:txBody>
      </p:sp>
      <p:sp>
        <p:nvSpPr>
          <p:cNvPr id="206" name="This Audio modal have been implemented with MFCC’s calculation and then fed those MFCC’s to the Classification Network using the Neural Networks. The confusion matrix accuracy of each label is given below."/>
          <p:cNvSpPr txBox="1"/>
          <p:nvPr>
            <p:ph type="body" idx="1"/>
          </p:nvPr>
        </p:nvSpPr>
        <p:spPr>
          <a:xfrm>
            <a:off x="1217711" y="3171492"/>
            <a:ext cx="21948578" cy="8483601"/>
          </a:xfrm>
          <a:prstGeom prst="rect">
            <a:avLst/>
          </a:prstGeom>
        </p:spPr>
        <p:txBody>
          <a:bodyPr/>
          <a:lstStyle/>
          <a:p>
            <a:pPr/>
            <a:r>
              <a:t>This Audio modal have been implemented with MFCC’s calculation and then fed those MFCC’s to the Classification Network using the Neural Networks. The confusion matrix accuracy of each label is given below.</a:t>
            </a:r>
          </a:p>
        </p:txBody>
      </p:sp>
      <p:graphicFrame>
        <p:nvGraphicFramePr>
          <p:cNvPr id="207" name="Table 3"/>
          <p:cNvGraphicFramePr/>
          <p:nvPr/>
        </p:nvGraphicFramePr>
        <p:xfrm>
          <a:off x="4267390" y="6100289"/>
          <a:ext cx="15861920" cy="747525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133294"/>
                <a:gridCol w="1894955"/>
                <a:gridCol w="1768284"/>
                <a:gridCol w="1222936"/>
                <a:gridCol w="2156820"/>
                <a:gridCol w="2156820"/>
                <a:gridCol w="2156820"/>
                <a:gridCol w="2359284"/>
              </a:tblGrid>
              <a:tr h="568450">
                <a:tc>
                  <a:txBody>
                    <a:bodyPr/>
                    <a:lstStyle/>
                    <a:p>
                      <a:pPr defTabSz="914400">
                        <a:lnSpc>
                          <a:spcPct val="107000"/>
                        </a:lnSpc>
                        <a:defRPr b="0" sz="1800"/>
                      </a:pPr>
                      <a:r>
                        <a:rPr b="1" sz="3000">
                          <a:solidFill>
                            <a:srgbClr val="FFFFFF"/>
                          </a:solidFill>
                          <a:latin typeface="Arial"/>
                          <a:ea typeface="Arial"/>
                          <a:cs typeface="Arial"/>
                          <a:sym typeface="Arial"/>
                        </a:rPr>
                        <a:t> </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 </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 </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gridSpan="3">
                  <a:txBody>
                    <a:bodyPr/>
                    <a:lstStyle/>
                    <a:p>
                      <a:pPr defTabSz="914400">
                        <a:lnSpc>
                          <a:spcPts val="1300"/>
                        </a:lnSpc>
                        <a:defRPr b="0" sz="1800"/>
                      </a:pPr>
                      <a:r>
                        <a:rPr b="1" sz="3000">
                          <a:solidFill>
                            <a:srgbClr val="FFFFFF"/>
                          </a:solidFill>
                          <a:latin typeface="Arial"/>
                          <a:ea typeface="Arial"/>
                          <a:cs typeface="Arial"/>
                          <a:sym typeface="Arial"/>
                        </a:rPr>
                        <a:t>Predicted labels</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hMerge="1">
                  <a:tcPr/>
                </a:tc>
                <a:tc hMerge="1">
                  <a:tcPr/>
                </a:tc>
                <a:tc>
                  <a:txBody>
                    <a:bodyPr/>
                    <a:lstStyle/>
                    <a:p>
                      <a:pPr defTabSz="914400">
                        <a:lnSpc>
                          <a:spcPct val="107000"/>
                        </a:lnSpc>
                        <a:defRPr b="0" sz="1800"/>
                      </a:pPr>
                      <a:r>
                        <a:rPr b="1" sz="3000">
                          <a:solidFill>
                            <a:srgbClr val="FFFFFF"/>
                          </a:solidFill>
                          <a:latin typeface="Arial"/>
                          <a:ea typeface="Arial"/>
                          <a:cs typeface="Arial"/>
                          <a:sym typeface="Arial"/>
                        </a:rPr>
                        <a:t> </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c>
                  <a:txBody>
                    <a:bodyPr/>
                    <a:lstStyle/>
                    <a:p>
                      <a:pPr defTabSz="914400">
                        <a:lnSpc>
                          <a:spcPct val="107000"/>
                        </a:lnSpc>
                        <a:defRPr b="0" sz="1800"/>
                      </a:pPr>
                      <a:r>
                        <a:rPr b="1" sz="3000">
                          <a:solidFill>
                            <a:srgbClr val="FFFFFF"/>
                          </a:solidFill>
                          <a:latin typeface="Arial"/>
                          <a:ea typeface="Arial"/>
                          <a:cs typeface="Arial"/>
                          <a:sym typeface="Arial"/>
                        </a:rPr>
                        <a:t> </a:t>
                      </a:r>
                    </a:p>
                  </a:txBody>
                  <a:tcPr marL="0" marR="0" marT="0" marB="0" anchor="ctr"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1CADE4"/>
                    </a:solidFill>
                  </a:tcPr>
                </a:tc>
              </a:tr>
              <a:tr h="568450">
                <a:tc>
                  <a:txBody>
                    <a:bodyPr/>
                    <a:lstStyle/>
                    <a:p>
                      <a:pPr defTabSz="914400">
                        <a:lnSpc>
                          <a:spcPct val="107000"/>
                        </a:lnSpc>
                        <a:defRPr b="0" sz="1800"/>
                      </a:pPr>
                      <a:r>
                        <a:rPr b="1" sz="3000">
                          <a:solidFill>
                            <a:srgbClr val="FFFFFF"/>
                          </a:solidFill>
                          <a:latin typeface="Arial"/>
                          <a:ea typeface="Arial"/>
                          <a:cs typeface="Arial"/>
                          <a:sym typeface="Arial"/>
                        </a:rPr>
                        <a:t> </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1CADE4"/>
                    </a:solidFill>
                  </a:tcPr>
                </a:tc>
                <a:tc rowSpan="2">
                  <a:txBody>
                    <a:bodyPr/>
                    <a:lstStyle/>
                    <a:p>
                      <a:pPr defTabSz="914400">
                        <a:lnSpc>
                          <a:spcPct val="107000"/>
                        </a:lnSpc>
                        <a:defRPr sz="1800"/>
                      </a:pPr>
                      <a:r>
                        <a:rPr sz="3000">
                          <a:latin typeface="Arial"/>
                          <a:ea typeface="Arial"/>
                          <a:cs typeface="Arial"/>
                          <a:sym typeface="Arial"/>
                        </a:rPr>
                        <a:t>Happy</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rowSpan="2">
                  <a:txBody>
                    <a:bodyPr/>
                    <a:lstStyle/>
                    <a:p>
                      <a:pPr defTabSz="914400">
                        <a:lnSpc>
                          <a:spcPct val="107000"/>
                        </a:lnSpc>
                        <a:defRPr sz="1800"/>
                      </a:pPr>
                      <a:r>
                        <a:rPr sz="3000">
                          <a:latin typeface="Arial"/>
                          <a:ea typeface="Arial"/>
                          <a:cs typeface="Arial"/>
                          <a:sym typeface="Arial"/>
                        </a:rPr>
                        <a:t>Sad</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rowSpan="2">
                  <a:txBody>
                    <a:bodyPr/>
                    <a:lstStyle/>
                    <a:p>
                      <a:pPr defTabSz="914400">
                        <a:lnSpc>
                          <a:spcPct val="107000"/>
                        </a:lnSpc>
                        <a:defRPr sz="1800"/>
                      </a:pPr>
                      <a:r>
                        <a:rPr sz="3000">
                          <a:latin typeface="Arial"/>
                          <a:ea typeface="Arial"/>
                          <a:cs typeface="Arial"/>
                          <a:sym typeface="Arial"/>
                        </a:rPr>
                        <a:t>Angry</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rowSpan="2">
                  <a:txBody>
                    <a:bodyPr/>
                    <a:lstStyle/>
                    <a:p>
                      <a:pPr defTabSz="914400">
                        <a:lnSpc>
                          <a:spcPct val="107000"/>
                        </a:lnSpc>
                        <a:defRPr sz="1800"/>
                      </a:pPr>
                      <a:r>
                        <a:rPr sz="3000">
                          <a:latin typeface="Arial"/>
                          <a:ea typeface="Arial"/>
                          <a:cs typeface="Arial"/>
                          <a:sym typeface="Arial"/>
                        </a:rPr>
                        <a:t>Scared</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rowSpan="2">
                  <a:txBody>
                    <a:bodyPr/>
                    <a:lstStyle/>
                    <a:p>
                      <a:pPr defTabSz="914400">
                        <a:lnSpc>
                          <a:spcPct val="107000"/>
                        </a:lnSpc>
                        <a:defRPr sz="1800"/>
                      </a:pPr>
                      <a:r>
                        <a:rPr sz="3000">
                          <a:latin typeface="Arial"/>
                          <a:ea typeface="Arial"/>
                          <a:cs typeface="Arial"/>
                          <a:sym typeface="Arial"/>
                        </a:rPr>
                        <a:t>Neutral</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rowSpan="2">
                  <a:txBody>
                    <a:bodyPr/>
                    <a:lstStyle/>
                    <a:p>
                      <a:pPr defTabSz="914400">
                        <a:lnSpc>
                          <a:spcPts val="1200"/>
                        </a:lnSpc>
                        <a:defRPr sz="1800"/>
                      </a:pPr>
                      <a:r>
                        <a:rPr sz="3000">
                          <a:latin typeface="Arial"/>
                          <a:ea typeface="Arial"/>
                          <a:cs typeface="Arial"/>
                          <a:sym typeface="Arial"/>
                        </a:rPr>
                        <a:t>Disgusted</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c rowSpan="2">
                  <a:txBody>
                    <a:bodyPr/>
                    <a:lstStyle/>
                    <a:p>
                      <a:pPr defTabSz="914400">
                        <a:lnSpc>
                          <a:spcPts val="1200"/>
                        </a:lnSpc>
                        <a:defRPr sz="1800"/>
                      </a:pPr>
                      <a:r>
                        <a:rPr sz="3000">
                          <a:latin typeface="Arial"/>
                          <a:ea typeface="Arial"/>
                          <a:cs typeface="Arial"/>
                          <a:sym typeface="Arial"/>
                        </a:rPr>
                        <a:t>Surprised</a:t>
                      </a:r>
                    </a:p>
                  </a:txBody>
                  <a:tcPr marL="0" marR="0" marT="0" marB="0" anchor="ctr"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BE2F5"/>
                    </a:solidFill>
                  </a:tcPr>
                </a:tc>
              </a:tr>
              <a:tr h="532028">
                <a:tc>
                  <a:txBody>
                    <a:bodyPr/>
                    <a:lstStyle/>
                    <a:p>
                      <a:pPr defTabSz="914400">
                        <a:lnSpc>
                          <a:spcPct val="107000"/>
                        </a:lnSpc>
                        <a:defRPr b="0" sz="1800"/>
                      </a:pPr>
                      <a:r>
                        <a:rPr b="1" sz="3000">
                          <a:solidFill>
                            <a:srgbClr val="FFFFFF"/>
                          </a:solidFill>
                          <a:latin typeface="Arial"/>
                          <a:ea typeface="Arial"/>
                          <a:cs typeface="Arial"/>
                          <a:sym typeface="Arial"/>
                        </a:rPr>
                        <a:t> </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vMerge="1">
                  <a:tcPr/>
                </a:tc>
                <a:tc vMerge="1">
                  <a:tcPr/>
                </a:tc>
                <a:tc vMerge="1">
                  <a:tcPr/>
                </a:tc>
                <a:tc vMerge="1">
                  <a:tcPr/>
                </a:tc>
                <a:tc vMerge="1">
                  <a:tcPr/>
                </a:tc>
                <a:tc vMerge="1">
                  <a:tcPr/>
                </a:tc>
                <a:tc vMerge="1">
                  <a:tcPr/>
                </a:tc>
              </a:tr>
              <a:tr h="796016">
                <a:tc>
                  <a:txBody>
                    <a:bodyPr/>
                    <a:lstStyle/>
                    <a:p>
                      <a:pPr defTabSz="914400">
                        <a:lnSpc>
                          <a:spcPts val="1300"/>
                        </a:lnSpc>
                        <a:defRPr b="0" sz="1800"/>
                      </a:pPr>
                      <a:r>
                        <a:rPr b="1" sz="3000">
                          <a:solidFill>
                            <a:srgbClr val="FFFFFF"/>
                          </a:solidFill>
                          <a:latin typeface="Arial"/>
                          <a:ea typeface="Arial"/>
                          <a:cs typeface="Arial"/>
                          <a:sym typeface="Arial"/>
                        </a:rPr>
                        <a:t>Happy</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a:txBody>
                    <a:bodyPr/>
                    <a:lstStyle/>
                    <a:p>
                      <a:pPr defTabSz="914400">
                        <a:lnSpc>
                          <a:spcPts val="1300"/>
                        </a:lnSpc>
                        <a:defRPr sz="1800"/>
                      </a:pPr>
                      <a:r>
                        <a:rPr sz="3000">
                          <a:latin typeface="Arial"/>
                          <a:ea typeface="Arial"/>
                          <a:cs typeface="Arial"/>
                          <a:sym typeface="Arial"/>
                        </a:rPr>
                        <a:t>80.0%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marR="25400"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5.7%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5.7%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5.7%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2.9%</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3.4%</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r>
              <a:tr h="532028">
                <a:tc rowSpan="2">
                  <a:txBody>
                    <a:bodyPr/>
                    <a:lstStyle/>
                    <a:p>
                      <a:pPr defTabSz="914400">
                        <a:lnSpc>
                          <a:spcPts val="1300"/>
                        </a:lnSpc>
                        <a:defRPr b="0" sz="1800"/>
                      </a:pPr>
                      <a:r>
                        <a:rPr b="1" sz="3000">
                          <a:solidFill>
                            <a:srgbClr val="FFFFFF"/>
                          </a:solidFill>
                          <a:latin typeface="Arial"/>
                          <a:ea typeface="Arial"/>
                          <a:cs typeface="Arial"/>
                          <a:sym typeface="Arial"/>
                        </a:rPr>
                        <a:t>Sad</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rowSpan="2">
                  <a:txBody>
                    <a:bodyPr/>
                    <a:lstStyle/>
                    <a:p>
                      <a:pPr defTabSz="914400">
                        <a:lnSpc>
                          <a:spcPts val="1300"/>
                        </a:lnSpc>
                        <a:defRPr sz="1800"/>
                      </a:pPr>
                      <a:r>
                        <a:rPr sz="3000">
                          <a:latin typeface="Arial"/>
                          <a:ea typeface="Arial"/>
                          <a:cs typeface="Arial"/>
                          <a:sym typeface="Arial"/>
                        </a:rPr>
                        <a:t>8.1%</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marR="25400" defTabSz="914400">
                        <a:lnSpc>
                          <a:spcPts val="1300"/>
                        </a:lnSpc>
                        <a:defRPr sz="1800"/>
                      </a:pPr>
                      <a:r>
                        <a:rPr sz="3000">
                          <a:latin typeface="Arial"/>
                          <a:ea typeface="Arial"/>
                          <a:cs typeface="Arial"/>
                          <a:sym typeface="Arial"/>
                        </a:rPr>
                        <a:t>81.1%</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2.7%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8.1%</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1.5%</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r>
              <a:tr h="421738">
                <a:tc vMerge="1">
                  <a:tcPr/>
                </a:tc>
                <a:tc vMerge="1">
                  <a:tcPr/>
                </a:tc>
                <a:tc vMerge="1">
                  <a:tcPr/>
                </a:tc>
                <a:tc vMerge="1">
                  <a:tcPr/>
                </a:tc>
                <a:tc vMerge="1">
                  <a:tcPr/>
                </a:tc>
                <a:tc vMerge="1">
                  <a:tcPr/>
                </a:tc>
                <a:tc vMerge="1">
                  <a:tcPr/>
                </a:tc>
                <a:tc vMerge="1">
                  <a:tcPr/>
                </a:tc>
              </a:tr>
              <a:tr h="774915">
                <a:tc>
                  <a:txBody>
                    <a:bodyPr/>
                    <a:lstStyle/>
                    <a:p>
                      <a:pPr defTabSz="914400">
                        <a:lnSpc>
                          <a:spcPts val="1300"/>
                        </a:lnSpc>
                        <a:defRPr b="0" sz="1800"/>
                      </a:pPr>
                      <a:r>
                        <a:rPr b="1" sz="3000">
                          <a:solidFill>
                            <a:srgbClr val="FFFFFF"/>
                          </a:solidFill>
                          <a:latin typeface="Arial"/>
                          <a:ea typeface="Arial"/>
                          <a:cs typeface="Arial"/>
                          <a:sym typeface="Arial"/>
                        </a:rPr>
                        <a:t>Angry</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a:txBody>
                    <a:bodyPr/>
                    <a:lstStyle/>
                    <a:p>
                      <a:pPr defTabSz="914400">
                        <a:lnSpc>
                          <a:spcPts val="1300"/>
                        </a:lnSpc>
                        <a:defRPr sz="1800"/>
                      </a:pPr>
                      <a:r>
                        <a:rPr sz="3000">
                          <a:latin typeface="Arial"/>
                          <a:ea typeface="Arial"/>
                          <a:cs typeface="Arial"/>
                          <a:sym typeface="Arial"/>
                        </a:rPr>
                        <a:t>6.3%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marR="25400" defTabSz="914400">
                        <a:lnSpc>
                          <a:spcPts val="1300"/>
                        </a:lnSpc>
                        <a:defRPr sz="1800"/>
                      </a:pPr>
                      <a:r>
                        <a:rPr sz="3000">
                          <a:latin typeface="Arial"/>
                          <a:ea typeface="Arial"/>
                          <a:cs typeface="Arial"/>
                          <a:sym typeface="Arial"/>
                        </a:rPr>
                        <a:t>6.3%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75%</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6.3%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6.3%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r>
              <a:tr h="694239">
                <a:tc>
                  <a:txBody>
                    <a:bodyPr/>
                    <a:lstStyle/>
                    <a:p>
                      <a:pPr defTabSz="914400">
                        <a:lnSpc>
                          <a:spcPts val="1300"/>
                        </a:lnSpc>
                        <a:defRPr b="0" sz="1800"/>
                      </a:pPr>
                      <a:r>
                        <a:rPr b="1" sz="3000">
                          <a:solidFill>
                            <a:srgbClr val="FFFFFF"/>
                          </a:solidFill>
                          <a:latin typeface="Arial"/>
                          <a:ea typeface="Arial"/>
                          <a:cs typeface="Arial"/>
                          <a:sym typeface="Arial"/>
                        </a:rPr>
                        <a:t>Scared</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a:txBody>
                    <a:bodyPr/>
                    <a:lstStyle/>
                    <a:p>
                      <a:pPr defTabSz="914400">
                        <a:lnSpc>
                          <a:spcPts val="1300"/>
                        </a:lnSpc>
                        <a:defRPr sz="1800"/>
                      </a:pPr>
                      <a:r>
                        <a:rPr sz="3000">
                          <a:latin typeface="Arial"/>
                          <a:ea typeface="Arial"/>
                          <a:cs typeface="Arial"/>
                          <a:sym typeface="Arial"/>
                        </a:rPr>
                        <a:t>6.7%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marR="25400"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4.4%</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71.1%</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8.9%</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8.9%</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4.7%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r>
              <a:tr h="311958">
                <a:tc rowSpan="2">
                  <a:txBody>
                    <a:bodyPr/>
                    <a:lstStyle/>
                    <a:p>
                      <a:pPr defTabSz="914400">
                        <a:lnSpc>
                          <a:spcPts val="1300"/>
                        </a:lnSpc>
                        <a:defRPr b="0" sz="1800"/>
                      </a:pPr>
                      <a:r>
                        <a:rPr b="1" sz="3000">
                          <a:solidFill>
                            <a:srgbClr val="FFFFFF"/>
                          </a:solidFill>
                          <a:latin typeface="Arial"/>
                          <a:ea typeface="Arial"/>
                          <a:cs typeface="Arial"/>
                          <a:sym typeface="Arial"/>
                        </a:rPr>
                        <a:t>Neutral</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rowSpan="2">
                  <a:txBody>
                    <a:bodyPr/>
                    <a:lstStyle/>
                    <a:p>
                      <a:pPr defTabSz="914400">
                        <a:lnSpc>
                          <a:spcPts val="1300"/>
                        </a:lnSpc>
                        <a:defRPr sz="1800"/>
                      </a:pPr>
                      <a:r>
                        <a:rPr sz="3000">
                          <a:latin typeface="Arial"/>
                          <a:ea typeface="Arial"/>
                          <a:cs typeface="Arial"/>
                          <a:sym typeface="Arial"/>
                        </a:rPr>
                        <a:t>11.1%</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marR="25400" defTabSz="914400">
                        <a:lnSpc>
                          <a:spcPts val="1300"/>
                        </a:lnSpc>
                        <a:defRPr sz="1800"/>
                      </a:pPr>
                      <a:r>
                        <a:rPr sz="3000">
                          <a:latin typeface="Arial"/>
                          <a:ea typeface="Arial"/>
                          <a:cs typeface="Arial"/>
                          <a:sym typeface="Arial"/>
                        </a:rPr>
                        <a:t>5.6%</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2.8%</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8.3%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66.7%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5.6%</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rowSpan="2">
                  <a:txBody>
                    <a:bodyPr/>
                    <a:lstStyle/>
                    <a:p>
                      <a:pPr defTabSz="914400">
                        <a:lnSpc>
                          <a:spcPts val="1300"/>
                        </a:lnSpc>
                        <a:defRPr sz="1800"/>
                      </a:pPr>
                      <a:r>
                        <a:rPr sz="3000">
                          <a:latin typeface="Arial"/>
                          <a:ea typeface="Arial"/>
                          <a:cs typeface="Arial"/>
                          <a:sym typeface="Arial"/>
                        </a:rPr>
                        <a:t>0.3%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r>
              <a:tr h="412527">
                <a:tc vMerge="1">
                  <a:tcPr/>
                </a:tc>
                <a:tc vMerge="1">
                  <a:tcPr/>
                </a:tc>
                <a:tc vMerge="1">
                  <a:tcPr/>
                </a:tc>
                <a:tc vMerge="1">
                  <a:tcPr/>
                </a:tc>
                <a:tc vMerge="1">
                  <a:tcPr/>
                </a:tc>
                <a:tc vMerge="1">
                  <a:tcPr/>
                </a:tc>
                <a:tc vMerge="1">
                  <a:tcPr/>
                </a:tc>
                <a:tc vMerge="1">
                  <a:tcPr/>
                </a:tc>
              </a:tr>
              <a:tr h="675115">
                <a:tc>
                  <a:txBody>
                    <a:bodyPr/>
                    <a:lstStyle/>
                    <a:p>
                      <a:pPr defTabSz="914400">
                        <a:lnSpc>
                          <a:spcPts val="1300"/>
                        </a:lnSpc>
                        <a:defRPr b="0" sz="1800"/>
                      </a:pPr>
                      <a:r>
                        <a:rPr b="1" sz="3000">
                          <a:solidFill>
                            <a:srgbClr val="FFFFFF"/>
                          </a:solidFill>
                          <a:latin typeface="Arial"/>
                          <a:ea typeface="Arial"/>
                          <a:cs typeface="Arial"/>
                          <a:sym typeface="Arial"/>
                        </a:rPr>
                        <a:t>Disgusted</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a:txBody>
                    <a:bodyPr/>
                    <a:lstStyle/>
                    <a:p>
                      <a:pPr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marR="25400" defTabSz="914400">
                        <a:lnSpc>
                          <a:spcPts val="1300"/>
                        </a:lnSpc>
                        <a:defRPr sz="1800"/>
                      </a:pPr>
                      <a:r>
                        <a:rPr sz="3000">
                          <a:latin typeface="Arial"/>
                          <a:ea typeface="Arial"/>
                          <a:cs typeface="Arial"/>
                          <a:sym typeface="Arial"/>
                        </a:rPr>
                        <a:t>8.7%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4.3%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2.2%</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84.8%</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c>
                  <a:txBody>
                    <a:bodyPr/>
                    <a:lstStyle/>
                    <a:p>
                      <a:pPr defTabSz="914400">
                        <a:lnSpc>
                          <a:spcPts val="1300"/>
                        </a:lnSpc>
                        <a:defRPr sz="1800"/>
                      </a:pPr>
                      <a:r>
                        <a:rPr sz="3000">
                          <a:latin typeface="Arial"/>
                          <a:ea typeface="Arial"/>
                          <a:cs typeface="Arial"/>
                          <a:sym typeface="Arial"/>
                        </a:rPr>
                        <a:t>2.9%</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F1FA"/>
                    </a:solidFill>
                  </a:tcPr>
                </a:tc>
              </a:tr>
              <a:tr h="762397">
                <a:tc>
                  <a:txBody>
                    <a:bodyPr/>
                    <a:lstStyle/>
                    <a:p>
                      <a:pPr defTabSz="914400">
                        <a:lnSpc>
                          <a:spcPts val="1300"/>
                        </a:lnSpc>
                        <a:defRPr b="0" sz="1800"/>
                      </a:pPr>
                      <a:r>
                        <a:rPr b="1" sz="3000">
                          <a:solidFill>
                            <a:srgbClr val="FFFFFF"/>
                          </a:solidFill>
                          <a:latin typeface="Arial"/>
                          <a:ea typeface="Arial"/>
                          <a:cs typeface="Arial"/>
                          <a:sym typeface="Arial"/>
                        </a:rPr>
                        <a:t>Surprised</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1CADE4"/>
                    </a:solidFill>
                  </a:tcPr>
                </a:tc>
                <a:tc>
                  <a:txBody>
                    <a:bodyPr/>
                    <a:lstStyle/>
                    <a:p>
                      <a:pPr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marR="25400" defTabSz="914400">
                        <a:lnSpc>
                          <a:spcPts val="1300"/>
                        </a:lnSpc>
                        <a:defRPr sz="1800"/>
                      </a:pPr>
                      <a:r>
                        <a:rPr sz="3000">
                          <a:latin typeface="Arial"/>
                          <a:ea typeface="Arial"/>
                          <a:cs typeface="Arial"/>
                          <a:sym typeface="Arial"/>
                        </a:rPr>
                        <a:t>8.7%</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0.0%</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4.3%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2.2%</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84.8%</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c>
                  <a:txBody>
                    <a:bodyPr/>
                    <a:lstStyle/>
                    <a:p>
                      <a:pPr defTabSz="914400">
                        <a:lnSpc>
                          <a:spcPts val="1300"/>
                        </a:lnSpc>
                        <a:defRPr sz="1800"/>
                      </a:pPr>
                      <a:r>
                        <a:rPr sz="3000">
                          <a:latin typeface="Arial"/>
                          <a:ea typeface="Arial"/>
                          <a:cs typeface="Arial"/>
                          <a:sym typeface="Arial"/>
                        </a:rPr>
                        <a:t>67.3%</a:t>
                      </a:r>
                    </a:p>
                  </a:txBody>
                  <a:tcPr marL="0" marR="0" marT="0" marB="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BE2F5"/>
                    </a:solidFill>
                  </a:tcPr>
                </a:tc>
              </a:tr>
            </a:tbl>
          </a:graphicData>
        </a:graphic>
      </p:graphicFrame>
      <p:sp>
        <p:nvSpPr>
          <p:cNvPr id="208" name="Audio"/>
          <p:cNvSpPr txBox="1"/>
          <p:nvPr/>
        </p:nvSpPr>
        <p:spPr>
          <a:xfrm>
            <a:off x="1219200" y="2384648"/>
            <a:ext cx="21945602" cy="832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44" sz="4400">
                <a:latin typeface="Graphik Semibold"/>
                <a:ea typeface="Graphik Semibold"/>
                <a:cs typeface="Graphik Semibold"/>
                <a:sym typeface="Graphik Semibold"/>
              </a:defRPr>
            </a:lvl1pPr>
          </a:lstStyle>
          <a:p>
            <a:pPr/>
            <a:r>
              <a:t>Audio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ntroduction"/>
          <p:cNvSpPr txBox="1"/>
          <p:nvPr>
            <p:ph type="title"/>
          </p:nvPr>
        </p:nvSpPr>
        <p:spPr>
          <a:prstGeom prst="rect">
            <a:avLst/>
          </a:prstGeom>
        </p:spPr>
        <p:txBody>
          <a:bodyPr/>
          <a:lstStyle>
            <a:lvl1pPr defTabSz="2292095">
              <a:defRPr spc="-84" sz="8460"/>
            </a:lvl1pPr>
          </a:lstStyle>
          <a:p>
            <a:pPr/>
            <a:r>
              <a:t>Introduction</a:t>
            </a:r>
          </a:p>
        </p:txBody>
      </p:sp>
      <p:sp>
        <p:nvSpPr>
          <p:cNvPr id="157" name="Sentiment analysis studies the subjective information in an expression.…"/>
          <p:cNvSpPr txBox="1"/>
          <p:nvPr>
            <p:ph type="body" idx="1"/>
          </p:nvPr>
        </p:nvSpPr>
        <p:spPr>
          <a:prstGeom prst="rect">
            <a:avLst/>
          </a:prstGeom>
        </p:spPr>
        <p:txBody>
          <a:bodyPr/>
          <a:lstStyle/>
          <a:p>
            <a:pPr lvl="1">
              <a:defRPr sz="6000"/>
            </a:pPr>
            <a:r>
              <a:t>Sentiment analysis studies the subjective information in an expression.</a:t>
            </a:r>
          </a:p>
          <a:p>
            <a:pPr lvl="1">
              <a:defRPr sz="6000"/>
            </a:pPr>
            <a:r>
              <a:t>Multimodal Sentiment Analysis does analyse different emotions using different input.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Results"/>
          <p:cNvSpPr txBox="1"/>
          <p:nvPr>
            <p:ph type="title"/>
          </p:nvPr>
        </p:nvSpPr>
        <p:spPr>
          <a:prstGeom prst="rect">
            <a:avLst/>
          </a:prstGeom>
        </p:spPr>
        <p:txBody>
          <a:bodyPr/>
          <a:lstStyle/>
          <a:p>
            <a:pPr/>
            <a:r>
              <a:t>Results</a:t>
            </a:r>
          </a:p>
        </p:txBody>
      </p:sp>
      <p:sp>
        <p:nvSpPr>
          <p:cNvPr id="211" name="Vide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Video</a:t>
            </a:r>
          </a:p>
        </p:txBody>
      </p:sp>
      <p:pic>
        <p:nvPicPr>
          <p:cNvPr id="212" name="Picture 3" descr="Picture 3"/>
          <p:cNvPicPr>
            <a:picLocks noChangeAspect="1"/>
          </p:cNvPicPr>
          <p:nvPr/>
        </p:nvPicPr>
        <p:blipFill>
          <a:blip r:embed="rId2">
            <a:extLst/>
          </a:blip>
          <a:srcRect l="10809" t="18316" r="14455" b="6073"/>
          <a:stretch>
            <a:fillRect/>
          </a:stretch>
        </p:blipFill>
        <p:spPr>
          <a:xfrm>
            <a:off x="5287367" y="3594217"/>
            <a:ext cx="13809344" cy="931406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Applications"/>
          <p:cNvSpPr txBox="1"/>
          <p:nvPr>
            <p:ph type="title"/>
          </p:nvPr>
        </p:nvSpPr>
        <p:spPr>
          <a:prstGeom prst="rect">
            <a:avLst/>
          </a:prstGeom>
        </p:spPr>
        <p:txBody>
          <a:bodyPr/>
          <a:lstStyle>
            <a:lvl1pPr defTabSz="2292095">
              <a:defRPr spc="-84" sz="8460"/>
            </a:lvl1pPr>
          </a:lstStyle>
          <a:p>
            <a:pPr/>
            <a:r>
              <a:t>Applications</a:t>
            </a:r>
          </a:p>
        </p:txBody>
      </p:sp>
      <p:sp>
        <p:nvSpPr>
          <p:cNvPr id="215" name="Social media monitoring.…"/>
          <p:cNvSpPr txBox="1"/>
          <p:nvPr>
            <p:ph type="body" idx="1"/>
          </p:nvPr>
        </p:nvSpPr>
        <p:spPr>
          <a:prstGeom prst="rect">
            <a:avLst/>
          </a:prstGeom>
        </p:spPr>
        <p:txBody>
          <a:bodyPr/>
          <a:lstStyle/>
          <a:p>
            <a:pPr lvl="1" marL="1290781" indent="-744681">
              <a:defRPr sz="6000"/>
            </a:pPr>
            <a:r>
              <a:t>Social media monitoring.</a:t>
            </a:r>
          </a:p>
          <a:p>
            <a:pPr lvl="1" marL="1290781" indent="-744681">
              <a:defRPr sz="6000"/>
            </a:pPr>
            <a:r>
              <a:t>Customer support ticket analysis.</a:t>
            </a:r>
          </a:p>
          <a:p>
            <a:pPr lvl="1" marL="1290781" indent="-744681">
              <a:defRPr sz="6000"/>
            </a:pPr>
            <a:r>
              <a:t>Business Intelligence Buildup.</a:t>
            </a:r>
          </a:p>
          <a:p>
            <a:pPr lvl="1" marL="1290781" indent="-744681">
              <a:defRPr sz="6000"/>
            </a:pPr>
            <a:r>
              <a:t>Market Research and Analysis.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Conclusion"/>
          <p:cNvSpPr txBox="1"/>
          <p:nvPr>
            <p:ph type="title"/>
          </p:nvPr>
        </p:nvSpPr>
        <p:spPr>
          <a:prstGeom prst="rect">
            <a:avLst/>
          </a:prstGeom>
        </p:spPr>
        <p:txBody>
          <a:bodyPr/>
          <a:lstStyle>
            <a:lvl1pPr defTabSz="2292095">
              <a:defRPr spc="-84" sz="8460"/>
            </a:lvl1pPr>
          </a:lstStyle>
          <a:p>
            <a:pPr/>
            <a:r>
              <a:t>Conclusion</a:t>
            </a:r>
          </a:p>
        </p:txBody>
      </p:sp>
      <p:sp>
        <p:nvSpPr>
          <p:cNvPr id="218" name="We have developed a web application that helps us in identifying the emotions of an Individual.…"/>
          <p:cNvSpPr txBox="1"/>
          <p:nvPr>
            <p:ph type="body" idx="1"/>
          </p:nvPr>
        </p:nvSpPr>
        <p:spPr>
          <a:prstGeom prst="rect">
            <a:avLst/>
          </a:prstGeom>
        </p:spPr>
        <p:txBody>
          <a:bodyPr/>
          <a:lstStyle/>
          <a:p>
            <a:pPr lvl="1" marL="1290781" indent="-744681">
              <a:defRPr sz="6000"/>
            </a:pPr>
            <a:r>
              <a:t>We have developed a web application that helps us in identifying the emotions of an Individual.</a:t>
            </a:r>
          </a:p>
          <a:p>
            <a:pPr lvl="1" marL="1290781" indent="-744681">
              <a:defRPr sz="6000"/>
            </a:pPr>
            <a:r>
              <a:t>Multimodal Sentiment Analysis that extracts the sentiments using the three modes :</a:t>
            </a:r>
          </a:p>
          <a:p>
            <a:pPr lvl="4" marL="2929081" indent="-744681">
              <a:defRPr sz="4700"/>
            </a:pPr>
            <a:r>
              <a:t>Audio</a:t>
            </a:r>
          </a:p>
          <a:p>
            <a:pPr lvl="4" marL="2929081" indent="-744681">
              <a:defRPr sz="4700"/>
            </a:pPr>
            <a:r>
              <a:t>Text</a:t>
            </a:r>
          </a:p>
          <a:p>
            <a:pPr lvl="4" marL="2929081" indent="-744681">
              <a:defRPr sz="4700"/>
            </a:pPr>
            <a:r>
              <a:t>Video</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Future scope"/>
          <p:cNvSpPr txBox="1"/>
          <p:nvPr>
            <p:ph type="title"/>
          </p:nvPr>
        </p:nvSpPr>
        <p:spPr>
          <a:xfrm>
            <a:off x="1231900" y="774700"/>
            <a:ext cx="21945600" cy="1727200"/>
          </a:xfrm>
          <a:prstGeom prst="rect">
            <a:avLst/>
          </a:prstGeom>
        </p:spPr>
        <p:txBody>
          <a:bodyPr/>
          <a:lstStyle/>
          <a:p>
            <a:pPr/>
            <a:r>
              <a:t>Future scope</a:t>
            </a:r>
          </a:p>
        </p:txBody>
      </p:sp>
      <p:sp>
        <p:nvSpPr>
          <p:cNvPr id="221" name="The Text model can be improved by using BERT techniques.…"/>
          <p:cNvSpPr txBox="1"/>
          <p:nvPr>
            <p:ph type="body" idx="1"/>
          </p:nvPr>
        </p:nvSpPr>
        <p:spPr>
          <a:prstGeom prst="rect">
            <a:avLst/>
          </a:prstGeom>
        </p:spPr>
        <p:txBody>
          <a:bodyPr/>
          <a:lstStyle/>
          <a:p>
            <a:pPr/>
            <a:r>
              <a:t>The Text model can be improved by using BERT techniques.</a:t>
            </a:r>
          </a:p>
          <a:p>
            <a:pPr/>
            <a:r>
              <a:t>The Audio field can be improved by combining multiple techniques HMM, CNN, and MFCC, together.</a:t>
            </a:r>
          </a:p>
          <a:p>
            <a:pPr/>
            <a:r>
              <a:t>The model can give more accurate results if we use 2 modes at once like Audio and Video together to get the better accuracy for the predicted labels.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ferences"/>
          <p:cNvSpPr txBox="1"/>
          <p:nvPr>
            <p:ph type="title"/>
          </p:nvPr>
        </p:nvSpPr>
        <p:spPr>
          <a:prstGeom prst="rect">
            <a:avLst/>
          </a:prstGeom>
        </p:spPr>
        <p:txBody>
          <a:bodyPr/>
          <a:lstStyle/>
          <a:p>
            <a:pPr/>
            <a:r>
              <a:t>References</a:t>
            </a:r>
          </a:p>
        </p:txBody>
      </p:sp>
      <p:sp>
        <p:nvSpPr>
          <p:cNvPr id="224" name="https://www.researchgate.net/publication/337732023_Sentiment_analysis_using_deep_learning_architectures_a_review…"/>
          <p:cNvSpPr txBox="1"/>
          <p:nvPr>
            <p:ph type="body" idx="1"/>
          </p:nvPr>
        </p:nvSpPr>
        <p:spPr>
          <a:prstGeom prst="rect">
            <a:avLst/>
          </a:prstGeom>
        </p:spPr>
        <p:txBody>
          <a:bodyPr/>
          <a:lstStyle/>
          <a:p>
            <a:pPr/>
            <a:r>
              <a:t>https://www.researchgate.net/publication/337732023_Sentiment_analysis_using_deep_learning_architectures_a_review</a:t>
            </a:r>
          </a:p>
          <a:p>
            <a:pPr/>
            <a:r>
              <a:t>Cambria E, Poria S, Gelbukh A, Thelwall M (2017) Sentiment analysis is a big suitcase. IEEE Intell Syst 32(6):74–80. https://sentic.net/sentiment-analysis-suitcase.pdf</a:t>
            </a:r>
          </a:p>
          <a:p>
            <a:pPr/>
            <a:r>
              <a:t>Y. Jia and S. SungChu, “A deep learning system for sentiment analysis of service calls,” ArXiv, vol. abs/2004.10320, 2020. https://link.springer.com/chapter/10.1007%2F978-1-4614-3223-4_13</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hank You"/>
          <p:cNvSpPr txBox="1"/>
          <p:nvPr>
            <p:ph type="body" sz="half" idx="1"/>
          </p:nvPr>
        </p:nvSpPr>
        <p:spPr>
          <a:prstGeom prst="rect">
            <a:avLst/>
          </a:prstGeom>
        </p:spPr>
        <p:txBody>
          <a:bodyPr anchor="ctr"/>
          <a:lstStyle>
            <a:lvl1pPr defTabSz="2365248">
              <a:defRPr sz="21728"/>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Objective"/>
          <p:cNvSpPr txBox="1"/>
          <p:nvPr>
            <p:ph type="title"/>
          </p:nvPr>
        </p:nvSpPr>
        <p:spPr>
          <a:prstGeom prst="rect">
            <a:avLst/>
          </a:prstGeom>
        </p:spPr>
        <p:txBody>
          <a:bodyPr/>
          <a:lstStyle>
            <a:lvl1pPr defTabSz="2292095">
              <a:defRPr spc="-84" sz="8460"/>
            </a:lvl1pPr>
          </a:lstStyle>
          <a:p>
            <a:pPr/>
            <a:r>
              <a:t>Objective</a:t>
            </a:r>
          </a:p>
        </p:txBody>
      </p:sp>
      <p:sp>
        <p:nvSpPr>
          <p:cNvPr id="160" name="Multimodal Sentiment Analysis that will extract the sentiments using the three modes:…"/>
          <p:cNvSpPr txBox="1"/>
          <p:nvPr>
            <p:ph type="body" idx="1"/>
          </p:nvPr>
        </p:nvSpPr>
        <p:spPr>
          <a:prstGeom prst="rect">
            <a:avLst/>
          </a:prstGeom>
        </p:spPr>
        <p:txBody>
          <a:bodyPr/>
          <a:lstStyle/>
          <a:p>
            <a:pPr>
              <a:defRPr sz="6000"/>
            </a:pPr>
            <a:r>
              <a:t>Multimodal Sentiment Analysis that will extract the sentiments using the three modes:</a:t>
            </a:r>
          </a:p>
          <a:p>
            <a:pPr lvl="2">
              <a:defRPr sz="5900"/>
            </a:pPr>
            <a:r>
              <a:t>Audio Sentiment Analysis</a:t>
            </a:r>
          </a:p>
          <a:p>
            <a:pPr lvl="2">
              <a:defRPr sz="5900"/>
            </a:pPr>
            <a:r>
              <a:t>Text Sentiment Analysis </a:t>
            </a:r>
          </a:p>
          <a:p>
            <a:pPr lvl="2">
              <a:defRPr sz="5900"/>
            </a:pPr>
            <a:r>
              <a:t>Video Sentiment Analysis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rchitecture"/>
          <p:cNvSpPr txBox="1"/>
          <p:nvPr>
            <p:ph type="title"/>
          </p:nvPr>
        </p:nvSpPr>
        <p:spPr>
          <a:prstGeom prst="rect">
            <a:avLst/>
          </a:prstGeom>
        </p:spPr>
        <p:txBody>
          <a:bodyPr/>
          <a:lstStyle>
            <a:lvl1pPr defTabSz="2292095">
              <a:defRPr spc="-84" sz="8460"/>
            </a:lvl1pPr>
          </a:lstStyle>
          <a:p>
            <a:pPr/>
            <a:r>
              <a:t>Architecture</a:t>
            </a:r>
          </a:p>
        </p:txBody>
      </p:sp>
      <p:pic>
        <p:nvPicPr>
          <p:cNvPr id="163" name="WhatsApp Image 2022-11-16 at 12.39.48 PM.jpeg" descr="WhatsApp Image 2022-11-16 at 12.39.48 PM.jpeg"/>
          <p:cNvPicPr>
            <a:picLocks noChangeAspect="1"/>
          </p:cNvPicPr>
          <p:nvPr/>
        </p:nvPicPr>
        <p:blipFill>
          <a:blip r:embed="rId2">
            <a:extLst/>
          </a:blip>
          <a:stretch>
            <a:fillRect/>
          </a:stretch>
        </p:blipFill>
        <p:spPr>
          <a:xfrm>
            <a:off x="4746776" y="2806060"/>
            <a:ext cx="14890448" cy="976793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Algorithms"/>
          <p:cNvSpPr txBox="1"/>
          <p:nvPr>
            <p:ph type="title"/>
          </p:nvPr>
        </p:nvSpPr>
        <p:spPr>
          <a:prstGeom prst="rect">
            <a:avLst/>
          </a:prstGeom>
        </p:spPr>
        <p:txBody>
          <a:bodyPr/>
          <a:lstStyle>
            <a:lvl1pPr defTabSz="2292095">
              <a:defRPr spc="-84" sz="8460"/>
            </a:lvl1pPr>
          </a:lstStyle>
          <a:p>
            <a:pPr/>
            <a:r>
              <a:t>Algorithms</a:t>
            </a:r>
          </a:p>
        </p:txBody>
      </p:sp>
      <p:sp>
        <p:nvSpPr>
          <p:cNvPr id="166" name="RNN…"/>
          <p:cNvSpPr txBox="1"/>
          <p:nvPr>
            <p:ph type="body" idx="1"/>
          </p:nvPr>
        </p:nvSpPr>
        <p:spPr>
          <a:prstGeom prst="rect">
            <a:avLst/>
          </a:prstGeom>
        </p:spPr>
        <p:txBody>
          <a:bodyPr/>
          <a:lstStyle/>
          <a:p>
            <a:pPr>
              <a:defRPr sz="6000">
                <a:latin typeface="Canela Text Bold"/>
                <a:ea typeface="Canela Text Bold"/>
                <a:cs typeface="Canela Text Bold"/>
                <a:sym typeface="Canela Text Bold"/>
              </a:defRPr>
            </a:pPr>
            <a:r>
              <a:t>RNN</a:t>
            </a:r>
          </a:p>
          <a:p>
            <a:pPr lvl="1">
              <a:defRPr sz="6000"/>
            </a:pPr>
            <a:r>
              <a:t>One of the most common architectures because of the ability to handle variable-length texts. </a:t>
            </a:r>
          </a:p>
          <a:p>
            <a:pPr lvl="1">
              <a:defRPr sz="6000"/>
            </a:pPr>
            <a:r>
              <a:t>They are networks with multiple loops in them, allowing information to continue.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lgorithms"/>
          <p:cNvSpPr txBox="1"/>
          <p:nvPr>
            <p:ph type="title"/>
          </p:nvPr>
        </p:nvSpPr>
        <p:spPr>
          <a:prstGeom prst="rect">
            <a:avLst/>
          </a:prstGeom>
        </p:spPr>
        <p:txBody>
          <a:bodyPr/>
          <a:lstStyle>
            <a:lvl1pPr defTabSz="2292095">
              <a:defRPr spc="-84" sz="8460"/>
            </a:lvl1pPr>
          </a:lstStyle>
          <a:p>
            <a:pPr/>
            <a:r>
              <a:t>Algorithms</a:t>
            </a:r>
          </a:p>
        </p:txBody>
      </p:sp>
      <p:sp>
        <p:nvSpPr>
          <p:cNvPr id="169" name="LSTM…"/>
          <p:cNvSpPr txBox="1"/>
          <p:nvPr>
            <p:ph type="body" idx="1"/>
          </p:nvPr>
        </p:nvSpPr>
        <p:spPr>
          <a:prstGeom prst="rect">
            <a:avLst/>
          </a:prstGeom>
        </p:spPr>
        <p:txBody>
          <a:bodyPr/>
          <a:lstStyle/>
          <a:p>
            <a:pPr>
              <a:defRPr sz="6000">
                <a:latin typeface="Canela Text Bold"/>
                <a:ea typeface="Canela Text Bold"/>
                <a:cs typeface="Canela Text Bold"/>
                <a:sym typeface="Canela Text Bold"/>
              </a:defRPr>
            </a:pPr>
            <a:r>
              <a:t>LSTM</a:t>
            </a:r>
          </a:p>
          <a:p>
            <a:pPr lvl="1">
              <a:defRPr sz="6000"/>
            </a:pPr>
            <a:r>
              <a:t>LSTMs are explicitly designed to ignore the long-term dependency problem.</a:t>
            </a:r>
          </a:p>
          <a:p>
            <a:pPr lvl="1">
              <a:defRPr sz="6000"/>
            </a:pPr>
            <a:r>
              <a:t>LSTM is a synthetic RNN architecture employed in the sphere of deep learning.</a:t>
            </a:r>
          </a:p>
          <a:p>
            <a:pPr lvl="1">
              <a:defRPr sz="6000"/>
            </a:pPr>
            <a:r>
              <a:t>Has feedback connections.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lgorithms"/>
          <p:cNvSpPr txBox="1"/>
          <p:nvPr>
            <p:ph type="title"/>
          </p:nvPr>
        </p:nvSpPr>
        <p:spPr>
          <a:prstGeom prst="rect">
            <a:avLst/>
          </a:prstGeom>
        </p:spPr>
        <p:txBody>
          <a:bodyPr/>
          <a:lstStyle>
            <a:lvl1pPr defTabSz="2292095">
              <a:defRPr spc="-84" sz="8460"/>
            </a:lvl1pPr>
          </a:lstStyle>
          <a:p>
            <a:pPr/>
            <a:r>
              <a:t>Algorithms</a:t>
            </a:r>
          </a:p>
        </p:txBody>
      </p:sp>
      <p:sp>
        <p:nvSpPr>
          <p:cNvPr id="172" name="MFCC…"/>
          <p:cNvSpPr txBox="1"/>
          <p:nvPr>
            <p:ph type="body" idx="1"/>
          </p:nvPr>
        </p:nvSpPr>
        <p:spPr>
          <a:prstGeom prst="rect">
            <a:avLst/>
          </a:prstGeom>
        </p:spPr>
        <p:txBody>
          <a:bodyPr/>
          <a:lstStyle/>
          <a:p>
            <a:pPr>
              <a:defRPr sz="6000">
                <a:latin typeface="Canela Text Bold"/>
                <a:ea typeface="Canela Text Bold"/>
                <a:cs typeface="Canela Text Bold"/>
                <a:sym typeface="Canela Text Bold"/>
              </a:defRPr>
            </a:pPr>
            <a:r>
              <a:t>MFCC</a:t>
            </a:r>
          </a:p>
          <a:p>
            <a:pPr lvl="1">
              <a:defRPr sz="6000"/>
            </a:pPr>
            <a:r>
              <a:t>Mel Frequency Cepstral Coefficients.</a:t>
            </a:r>
          </a:p>
          <a:p>
            <a:pPr lvl="1">
              <a:defRPr sz="6000"/>
            </a:pPr>
            <a:r>
              <a:t>The Mel scale relates perceived frequency, or pitch, of a pure tone to its actual measured frequency.</a:t>
            </a:r>
          </a:p>
          <a:p>
            <a:pPr lvl="1">
              <a:defRPr sz="6000"/>
            </a:pPr>
            <a:r>
              <a:t>Mel scale: M(f) =1125 ln(1+f/100)</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Implementation"/>
          <p:cNvSpPr txBox="1"/>
          <p:nvPr>
            <p:ph type="title"/>
          </p:nvPr>
        </p:nvSpPr>
        <p:spPr>
          <a:prstGeom prst="rect">
            <a:avLst/>
          </a:prstGeom>
        </p:spPr>
        <p:txBody>
          <a:bodyPr/>
          <a:lstStyle>
            <a:lvl1pPr defTabSz="2292095">
              <a:defRPr spc="-84" sz="8460"/>
            </a:lvl1pPr>
          </a:lstStyle>
          <a:p>
            <a:pPr/>
            <a:r>
              <a:t>Implementation</a:t>
            </a:r>
          </a:p>
        </p:txBody>
      </p:sp>
      <p:sp>
        <p:nvSpPr>
          <p:cNvPr id="175" name="Text Sentiment (Steps)…"/>
          <p:cNvSpPr txBox="1"/>
          <p:nvPr>
            <p:ph type="body" idx="1"/>
          </p:nvPr>
        </p:nvSpPr>
        <p:spPr>
          <a:prstGeom prst="rect">
            <a:avLst/>
          </a:prstGeom>
        </p:spPr>
        <p:txBody>
          <a:bodyPr/>
          <a:lstStyle/>
          <a:p>
            <a:pPr marL="458723" indent="-458723" defTabSz="2048204">
              <a:spcBef>
                <a:spcPts val="2000"/>
              </a:spcBef>
              <a:defRPr sz="5040">
                <a:latin typeface="Canela Text Bold"/>
                <a:ea typeface="Canela Text Bold"/>
                <a:cs typeface="Canela Text Bold"/>
                <a:sym typeface="Canela Text Bold"/>
              </a:defRPr>
            </a:pPr>
            <a:r>
              <a:t>Text Sentiment (Steps)</a:t>
            </a:r>
          </a:p>
          <a:p>
            <a:pPr lvl="1" marL="1084256" indent="-625532" defTabSz="2048204">
              <a:spcBef>
                <a:spcPts val="2000"/>
              </a:spcBef>
              <a:defRPr sz="5040"/>
            </a:pPr>
            <a:r>
              <a:t>Text is cleaned.                                                                    </a:t>
            </a:r>
          </a:p>
          <a:p>
            <a:pPr lvl="1" marL="1084256" indent="-625532" defTabSz="2048204">
              <a:spcBef>
                <a:spcPts val="2000"/>
              </a:spcBef>
              <a:defRPr sz="5040"/>
            </a:pPr>
            <a:r>
              <a:t>Creating Bag Of Words.                               </a:t>
            </a:r>
          </a:p>
          <a:p>
            <a:pPr lvl="1" marL="1084256" indent="-625532" defTabSz="2048204">
              <a:spcBef>
                <a:spcPts val="2000"/>
              </a:spcBef>
              <a:defRPr sz="5040"/>
            </a:pPr>
            <a:r>
              <a:t>Embedding Matrix is created.                     </a:t>
            </a:r>
          </a:p>
          <a:p>
            <a:pPr lvl="1" marL="1084256" indent="-625532" defTabSz="2048204">
              <a:spcBef>
                <a:spcPts val="2000"/>
              </a:spcBef>
              <a:defRPr sz="5040"/>
            </a:pPr>
            <a:r>
              <a:t>This embedding matrix data is put as an input to the Attention Based Model that we will custom create with Bidirectional LSTM Encoders, Attention Layer, and the Decoders.                                 </a:t>
            </a:r>
          </a:p>
          <a:p>
            <a:pPr lvl="1" marL="1084256" indent="-625532" defTabSz="2048204">
              <a:spcBef>
                <a:spcPts val="2000"/>
              </a:spcBef>
              <a:defRPr sz="5040"/>
            </a:pPr>
            <a:r>
              <a:t>Many to One LSTM’s are used to predict the label using the text.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Implementation"/>
          <p:cNvSpPr txBox="1"/>
          <p:nvPr>
            <p:ph type="title"/>
          </p:nvPr>
        </p:nvSpPr>
        <p:spPr>
          <a:prstGeom prst="rect">
            <a:avLst/>
          </a:prstGeom>
        </p:spPr>
        <p:txBody>
          <a:bodyPr/>
          <a:lstStyle>
            <a:lvl1pPr defTabSz="2292095">
              <a:defRPr spc="-84" sz="8460"/>
            </a:lvl1pPr>
          </a:lstStyle>
          <a:p>
            <a:pPr/>
            <a:r>
              <a:t>Implementation</a:t>
            </a:r>
          </a:p>
        </p:txBody>
      </p:sp>
      <p:sp>
        <p:nvSpPr>
          <p:cNvPr id="178" name="Audio Sentiment (Steps)…"/>
          <p:cNvSpPr txBox="1"/>
          <p:nvPr>
            <p:ph type="body" idx="1"/>
          </p:nvPr>
        </p:nvSpPr>
        <p:spPr>
          <a:prstGeom prst="rect">
            <a:avLst/>
          </a:prstGeom>
        </p:spPr>
        <p:txBody>
          <a:bodyPr/>
          <a:lstStyle/>
          <a:p>
            <a:pPr marL="431419" indent="-431419" defTabSz="1926287">
              <a:spcBef>
                <a:spcPts val="1800"/>
              </a:spcBef>
              <a:defRPr sz="4740">
                <a:latin typeface="Canela Text Bold"/>
                <a:ea typeface="Canela Text Bold"/>
                <a:cs typeface="Canela Text Bold"/>
                <a:sym typeface="Canela Text Bold"/>
              </a:defRPr>
            </a:pPr>
            <a:r>
              <a:t>Audio Sentiment (Steps)</a:t>
            </a:r>
          </a:p>
          <a:p>
            <a:pPr lvl="1" marL="1019717" indent="-588298" defTabSz="1926287">
              <a:spcBef>
                <a:spcPts val="1800"/>
              </a:spcBef>
              <a:defRPr sz="4740"/>
            </a:pPr>
            <a:r>
              <a:t>Extract 15 seconds audio and add some noise to the data.     </a:t>
            </a:r>
          </a:p>
          <a:p>
            <a:pPr lvl="1" marL="1019717" indent="-588298" defTabSz="1926287">
              <a:spcBef>
                <a:spcPts val="1800"/>
              </a:spcBef>
              <a:defRPr sz="4740"/>
            </a:pPr>
            <a:r>
              <a:t>Signal Pre-processing will be done in the next stage.                      </a:t>
            </a:r>
          </a:p>
          <a:p>
            <a:pPr lvl="1" marL="1019717" indent="-588298" defTabSz="1926287">
              <a:spcBef>
                <a:spcPts val="1800"/>
              </a:spcBef>
              <a:defRPr sz="4740"/>
            </a:pPr>
            <a:r>
              <a:t>MFCC’s calculated, which are the input data that will be used for the model.</a:t>
            </a:r>
          </a:p>
          <a:p>
            <a:pPr lvl="1" marL="1019717" indent="-588298" defTabSz="1926287">
              <a:spcBef>
                <a:spcPts val="1800"/>
              </a:spcBef>
              <a:defRPr sz="4740"/>
            </a:pPr>
            <a:r>
              <a:t>Classification models can be used to predict one of the six labels of sentiment.                                      </a:t>
            </a:r>
          </a:p>
          <a:p>
            <a:pPr lvl="1" marL="1019717" indent="-588298" defTabSz="1926287">
              <a:spcBef>
                <a:spcPts val="1800"/>
              </a:spcBef>
              <a:defRPr sz="4740"/>
            </a:pPr>
            <a:r>
              <a:t>Printing a bar plot of the sentiments is achieved by using Argmax computation.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