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8" r:id="rId3"/>
    <p:sldId id="262" r:id="rId4"/>
    <p:sldId id="261" r:id="rId5"/>
  </p:sldIdLst>
  <p:sldSz cx="64008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B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987"/>
    <p:restoredTop sz="94658"/>
  </p:normalViewPr>
  <p:slideViewPr>
    <p:cSldViewPr snapToGrid="0">
      <p:cViewPr>
        <p:scale>
          <a:sx n="162" d="100"/>
          <a:sy n="162" d="100"/>
        </p:scale>
        <p:origin x="-2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 y="1496484"/>
            <a:ext cx="5440680" cy="3183467"/>
          </a:xfrm>
        </p:spPr>
        <p:txBody>
          <a:bodyPr anchor="b"/>
          <a:lstStyle>
            <a:lvl1pPr algn="ctr">
              <a:defRPr sz="4200"/>
            </a:lvl1pPr>
          </a:lstStyle>
          <a:p>
            <a:r>
              <a:rPr lang="en-US"/>
              <a:t>Click to edit Master title style</a:t>
            </a:r>
            <a:endParaRPr lang="en-US" dirty="0"/>
          </a:p>
        </p:txBody>
      </p:sp>
      <p:sp>
        <p:nvSpPr>
          <p:cNvPr id="3" name="Subtitle 2"/>
          <p:cNvSpPr>
            <a:spLocks noGrp="1"/>
          </p:cNvSpPr>
          <p:nvPr>
            <p:ph type="subTitle" idx="1"/>
          </p:nvPr>
        </p:nvSpPr>
        <p:spPr>
          <a:xfrm>
            <a:off x="800100" y="4802717"/>
            <a:ext cx="4800600" cy="2207683"/>
          </a:xfrm>
        </p:spPr>
        <p:txBody>
          <a:bodyPr/>
          <a:lstStyle>
            <a:lvl1pPr marL="0" indent="0" algn="ctr">
              <a:buNone/>
              <a:defRPr sz="1680"/>
            </a:lvl1pPr>
            <a:lvl2pPr marL="320040" indent="0" algn="ctr">
              <a:buNone/>
              <a:defRPr sz="1400"/>
            </a:lvl2pPr>
            <a:lvl3pPr marL="640080" indent="0" algn="ctr">
              <a:buNone/>
              <a:defRPr sz="1260"/>
            </a:lvl3pPr>
            <a:lvl4pPr marL="960120" indent="0" algn="ctr">
              <a:buNone/>
              <a:defRPr sz="1120"/>
            </a:lvl4pPr>
            <a:lvl5pPr marL="1280160" indent="0" algn="ctr">
              <a:buNone/>
              <a:defRPr sz="1120"/>
            </a:lvl5pPr>
            <a:lvl6pPr marL="1600200" indent="0" algn="ctr">
              <a:buNone/>
              <a:defRPr sz="1120"/>
            </a:lvl6pPr>
            <a:lvl7pPr marL="1920240" indent="0" algn="ctr">
              <a:buNone/>
              <a:defRPr sz="1120"/>
            </a:lvl7pPr>
            <a:lvl8pPr marL="2240280" indent="0" algn="ctr">
              <a:buNone/>
              <a:defRPr sz="1120"/>
            </a:lvl8pPr>
            <a:lvl9pPr marL="2560320" indent="0" algn="ctr">
              <a:buNone/>
              <a:defRPr sz="1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772BDA-7FB8-BD4E-80FE-8B5C00FCB44B}" type="datetimeFigureOut">
              <a:rPr lang="en-US" smtClean="0"/>
              <a:t>10/31/25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D379E-0E5E-2241-A7B5-A288ABFE8819}" type="slidenum">
              <a:rPr lang="en-US" smtClean="0"/>
              <a:t>‹#›</a:t>
            </a:fld>
            <a:endParaRPr lang="en-US"/>
          </a:p>
        </p:txBody>
      </p:sp>
    </p:spTree>
    <p:extLst>
      <p:ext uri="{BB962C8B-B14F-4D97-AF65-F5344CB8AC3E}">
        <p14:creationId xmlns:p14="http://schemas.microsoft.com/office/powerpoint/2010/main" val="341627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772BDA-7FB8-BD4E-80FE-8B5C00FCB44B}" type="datetimeFigureOut">
              <a:rPr lang="en-US" smtClean="0"/>
              <a:t>10/31/25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D379E-0E5E-2241-A7B5-A288ABFE8819}" type="slidenum">
              <a:rPr lang="en-US" smtClean="0"/>
              <a:t>‹#›</a:t>
            </a:fld>
            <a:endParaRPr lang="en-US"/>
          </a:p>
        </p:txBody>
      </p:sp>
    </p:spTree>
    <p:extLst>
      <p:ext uri="{BB962C8B-B14F-4D97-AF65-F5344CB8AC3E}">
        <p14:creationId xmlns:p14="http://schemas.microsoft.com/office/powerpoint/2010/main" val="1243758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580573" y="486833"/>
            <a:ext cx="1380173"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40055" y="486833"/>
            <a:ext cx="4060508"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772BDA-7FB8-BD4E-80FE-8B5C00FCB44B}" type="datetimeFigureOut">
              <a:rPr lang="en-US" smtClean="0"/>
              <a:t>10/31/25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D379E-0E5E-2241-A7B5-A288ABFE8819}" type="slidenum">
              <a:rPr lang="en-US" smtClean="0"/>
              <a:t>‹#›</a:t>
            </a:fld>
            <a:endParaRPr lang="en-US"/>
          </a:p>
        </p:txBody>
      </p:sp>
    </p:spTree>
    <p:extLst>
      <p:ext uri="{BB962C8B-B14F-4D97-AF65-F5344CB8AC3E}">
        <p14:creationId xmlns:p14="http://schemas.microsoft.com/office/powerpoint/2010/main" val="3169991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772BDA-7FB8-BD4E-80FE-8B5C00FCB44B}" type="datetimeFigureOut">
              <a:rPr lang="en-US" smtClean="0"/>
              <a:t>10/31/25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D379E-0E5E-2241-A7B5-A288ABFE8819}" type="slidenum">
              <a:rPr lang="en-US" smtClean="0"/>
              <a:t>‹#›</a:t>
            </a:fld>
            <a:endParaRPr lang="en-US"/>
          </a:p>
        </p:txBody>
      </p:sp>
    </p:spTree>
    <p:extLst>
      <p:ext uri="{BB962C8B-B14F-4D97-AF65-F5344CB8AC3E}">
        <p14:creationId xmlns:p14="http://schemas.microsoft.com/office/powerpoint/2010/main" val="3918052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36722" y="2279653"/>
            <a:ext cx="5520690" cy="3803649"/>
          </a:xfrm>
        </p:spPr>
        <p:txBody>
          <a:bodyPr anchor="b"/>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36722" y="6119286"/>
            <a:ext cx="5520690" cy="2000249"/>
          </a:xfrm>
        </p:spPr>
        <p:txBody>
          <a:bodyPr/>
          <a:lstStyle>
            <a:lvl1pPr marL="0" indent="0">
              <a:buNone/>
              <a:defRPr sz="1680">
                <a:solidFill>
                  <a:schemeClr val="tx1">
                    <a:tint val="82000"/>
                  </a:schemeClr>
                </a:solidFill>
              </a:defRPr>
            </a:lvl1pPr>
            <a:lvl2pPr marL="320040" indent="0">
              <a:buNone/>
              <a:defRPr sz="1400">
                <a:solidFill>
                  <a:schemeClr val="tx1">
                    <a:tint val="82000"/>
                  </a:schemeClr>
                </a:solidFill>
              </a:defRPr>
            </a:lvl2pPr>
            <a:lvl3pPr marL="640080" indent="0">
              <a:buNone/>
              <a:defRPr sz="1260">
                <a:solidFill>
                  <a:schemeClr val="tx1">
                    <a:tint val="82000"/>
                  </a:schemeClr>
                </a:solidFill>
              </a:defRPr>
            </a:lvl3pPr>
            <a:lvl4pPr marL="960120" indent="0">
              <a:buNone/>
              <a:defRPr sz="1120">
                <a:solidFill>
                  <a:schemeClr val="tx1">
                    <a:tint val="82000"/>
                  </a:schemeClr>
                </a:solidFill>
              </a:defRPr>
            </a:lvl4pPr>
            <a:lvl5pPr marL="1280160" indent="0">
              <a:buNone/>
              <a:defRPr sz="1120">
                <a:solidFill>
                  <a:schemeClr val="tx1">
                    <a:tint val="82000"/>
                  </a:schemeClr>
                </a:solidFill>
              </a:defRPr>
            </a:lvl5pPr>
            <a:lvl6pPr marL="1600200" indent="0">
              <a:buNone/>
              <a:defRPr sz="1120">
                <a:solidFill>
                  <a:schemeClr val="tx1">
                    <a:tint val="82000"/>
                  </a:schemeClr>
                </a:solidFill>
              </a:defRPr>
            </a:lvl6pPr>
            <a:lvl7pPr marL="1920240" indent="0">
              <a:buNone/>
              <a:defRPr sz="1120">
                <a:solidFill>
                  <a:schemeClr val="tx1">
                    <a:tint val="82000"/>
                  </a:schemeClr>
                </a:solidFill>
              </a:defRPr>
            </a:lvl7pPr>
            <a:lvl8pPr marL="2240280" indent="0">
              <a:buNone/>
              <a:defRPr sz="1120">
                <a:solidFill>
                  <a:schemeClr val="tx1">
                    <a:tint val="82000"/>
                  </a:schemeClr>
                </a:solidFill>
              </a:defRPr>
            </a:lvl8pPr>
            <a:lvl9pPr marL="2560320" indent="0">
              <a:buNone/>
              <a:defRPr sz="11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772BDA-7FB8-BD4E-80FE-8B5C00FCB44B}" type="datetimeFigureOut">
              <a:rPr lang="en-US" smtClean="0"/>
              <a:t>10/31/25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D379E-0E5E-2241-A7B5-A288ABFE8819}" type="slidenum">
              <a:rPr lang="en-US" smtClean="0"/>
              <a:t>‹#›</a:t>
            </a:fld>
            <a:endParaRPr lang="en-US"/>
          </a:p>
        </p:txBody>
      </p:sp>
    </p:spTree>
    <p:extLst>
      <p:ext uri="{BB962C8B-B14F-4D97-AF65-F5344CB8AC3E}">
        <p14:creationId xmlns:p14="http://schemas.microsoft.com/office/powerpoint/2010/main" val="3751978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40055" y="2434167"/>
            <a:ext cx="272034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240405" y="2434167"/>
            <a:ext cx="272034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772BDA-7FB8-BD4E-80FE-8B5C00FCB44B}" type="datetimeFigureOut">
              <a:rPr lang="en-US" smtClean="0"/>
              <a:t>10/31/25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D379E-0E5E-2241-A7B5-A288ABFE8819}" type="slidenum">
              <a:rPr lang="en-US" smtClean="0"/>
              <a:t>‹#›</a:t>
            </a:fld>
            <a:endParaRPr lang="en-US"/>
          </a:p>
        </p:txBody>
      </p:sp>
    </p:spTree>
    <p:extLst>
      <p:ext uri="{BB962C8B-B14F-4D97-AF65-F5344CB8AC3E}">
        <p14:creationId xmlns:p14="http://schemas.microsoft.com/office/powerpoint/2010/main" val="2376365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0889" y="486835"/>
            <a:ext cx="552069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40889" y="2241551"/>
            <a:ext cx="2707838" cy="1098549"/>
          </a:xfrm>
        </p:spPr>
        <p:txBody>
          <a:bodyPr anchor="b"/>
          <a:lstStyle>
            <a:lvl1pPr marL="0" indent="0">
              <a:buNone/>
              <a:defRPr sz="1680" b="1"/>
            </a:lvl1pPr>
            <a:lvl2pPr marL="320040" indent="0">
              <a:buNone/>
              <a:defRPr sz="1400" b="1"/>
            </a:lvl2pPr>
            <a:lvl3pPr marL="640080" indent="0">
              <a:buNone/>
              <a:defRPr sz="1260" b="1"/>
            </a:lvl3pPr>
            <a:lvl4pPr marL="960120" indent="0">
              <a:buNone/>
              <a:defRPr sz="1120" b="1"/>
            </a:lvl4pPr>
            <a:lvl5pPr marL="1280160" indent="0">
              <a:buNone/>
              <a:defRPr sz="1120" b="1"/>
            </a:lvl5pPr>
            <a:lvl6pPr marL="1600200" indent="0">
              <a:buNone/>
              <a:defRPr sz="1120" b="1"/>
            </a:lvl6pPr>
            <a:lvl7pPr marL="1920240" indent="0">
              <a:buNone/>
              <a:defRPr sz="1120" b="1"/>
            </a:lvl7pPr>
            <a:lvl8pPr marL="2240280" indent="0">
              <a:buNone/>
              <a:defRPr sz="1120" b="1"/>
            </a:lvl8pPr>
            <a:lvl9pPr marL="2560320" indent="0">
              <a:buNone/>
              <a:defRPr sz="1120" b="1"/>
            </a:lvl9pPr>
          </a:lstStyle>
          <a:p>
            <a:pPr lvl="0"/>
            <a:r>
              <a:rPr lang="en-US"/>
              <a:t>Click to edit Master text styles</a:t>
            </a:r>
          </a:p>
        </p:txBody>
      </p:sp>
      <p:sp>
        <p:nvSpPr>
          <p:cNvPr id="4" name="Content Placeholder 3"/>
          <p:cNvSpPr>
            <a:spLocks noGrp="1"/>
          </p:cNvSpPr>
          <p:nvPr>
            <p:ph sz="half" idx="2"/>
          </p:nvPr>
        </p:nvSpPr>
        <p:spPr>
          <a:xfrm>
            <a:off x="440889" y="3340100"/>
            <a:ext cx="2707838"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240405" y="2241551"/>
            <a:ext cx="2721174" cy="1098549"/>
          </a:xfrm>
        </p:spPr>
        <p:txBody>
          <a:bodyPr anchor="b"/>
          <a:lstStyle>
            <a:lvl1pPr marL="0" indent="0">
              <a:buNone/>
              <a:defRPr sz="1680" b="1"/>
            </a:lvl1pPr>
            <a:lvl2pPr marL="320040" indent="0">
              <a:buNone/>
              <a:defRPr sz="1400" b="1"/>
            </a:lvl2pPr>
            <a:lvl3pPr marL="640080" indent="0">
              <a:buNone/>
              <a:defRPr sz="1260" b="1"/>
            </a:lvl3pPr>
            <a:lvl4pPr marL="960120" indent="0">
              <a:buNone/>
              <a:defRPr sz="1120" b="1"/>
            </a:lvl4pPr>
            <a:lvl5pPr marL="1280160" indent="0">
              <a:buNone/>
              <a:defRPr sz="1120" b="1"/>
            </a:lvl5pPr>
            <a:lvl6pPr marL="1600200" indent="0">
              <a:buNone/>
              <a:defRPr sz="1120" b="1"/>
            </a:lvl6pPr>
            <a:lvl7pPr marL="1920240" indent="0">
              <a:buNone/>
              <a:defRPr sz="1120" b="1"/>
            </a:lvl7pPr>
            <a:lvl8pPr marL="2240280" indent="0">
              <a:buNone/>
              <a:defRPr sz="1120" b="1"/>
            </a:lvl8pPr>
            <a:lvl9pPr marL="2560320" indent="0">
              <a:buNone/>
              <a:defRPr sz="1120" b="1"/>
            </a:lvl9pPr>
          </a:lstStyle>
          <a:p>
            <a:pPr lvl="0"/>
            <a:r>
              <a:rPr lang="en-US"/>
              <a:t>Click to edit Master text styles</a:t>
            </a:r>
          </a:p>
        </p:txBody>
      </p:sp>
      <p:sp>
        <p:nvSpPr>
          <p:cNvPr id="6" name="Content Placeholder 5"/>
          <p:cNvSpPr>
            <a:spLocks noGrp="1"/>
          </p:cNvSpPr>
          <p:nvPr>
            <p:ph sz="quarter" idx="4"/>
          </p:nvPr>
        </p:nvSpPr>
        <p:spPr>
          <a:xfrm>
            <a:off x="3240405" y="3340100"/>
            <a:ext cx="2721174"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772BDA-7FB8-BD4E-80FE-8B5C00FCB44B}" type="datetimeFigureOut">
              <a:rPr lang="en-US" smtClean="0"/>
              <a:t>10/31/25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AD379E-0E5E-2241-A7B5-A288ABFE8819}" type="slidenum">
              <a:rPr lang="en-US" smtClean="0"/>
              <a:t>‹#›</a:t>
            </a:fld>
            <a:endParaRPr lang="en-US"/>
          </a:p>
        </p:txBody>
      </p:sp>
    </p:spTree>
    <p:extLst>
      <p:ext uri="{BB962C8B-B14F-4D97-AF65-F5344CB8AC3E}">
        <p14:creationId xmlns:p14="http://schemas.microsoft.com/office/powerpoint/2010/main" val="2295154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772BDA-7FB8-BD4E-80FE-8B5C00FCB44B}" type="datetimeFigureOut">
              <a:rPr lang="en-US" smtClean="0"/>
              <a:t>10/31/25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AD379E-0E5E-2241-A7B5-A288ABFE8819}" type="slidenum">
              <a:rPr lang="en-US" smtClean="0"/>
              <a:t>‹#›</a:t>
            </a:fld>
            <a:endParaRPr lang="en-US"/>
          </a:p>
        </p:txBody>
      </p:sp>
    </p:spTree>
    <p:extLst>
      <p:ext uri="{BB962C8B-B14F-4D97-AF65-F5344CB8AC3E}">
        <p14:creationId xmlns:p14="http://schemas.microsoft.com/office/powerpoint/2010/main" val="2329397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772BDA-7FB8-BD4E-80FE-8B5C00FCB44B}" type="datetimeFigureOut">
              <a:rPr lang="en-US" smtClean="0"/>
              <a:t>10/31/25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AD379E-0E5E-2241-A7B5-A288ABFE8819}" type="slidenum">
              <a:rPr lang="en-US" smtClean="0"/>
              <a:t>‹#›</a:t>
            </a:fld>
            <a:endParaRPr lang="en-US"/>
          </a:p>
        </p:txBody>
      </p:sp>
    </p:spTree>
    <p:extLst>
      <p:ext uri="{BB962C8B-B14F-4D97-AF65-F5344CB8AC3E}">
        <p14:creationId xmlns:p14="http://schemas.microsoft.com/office/powerpoint/2010/main" val="273509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0889" y="609600"/>
            <a:ext cx="2064425" cy="2133600"/>
          </a:xfrm>
        </p:spPr>
        <p:txBody>
          <a:bodyPr anchor="b"/>
          <a:lstStyle>
            <a:lvl1pPr>
              <a:defRPr sz="2240"/>
            </a:lvl1pPr>
          </a:lstStyle>
          <a:p>
            <a:r>
              <a:rPr lang="en-US"/>
              <a:t>Click to edit Master title style</a:t>
            </a:r>
            <a:endParaRPr lang="en-US" dirty="0"/>
          </a:p>
        </p:txBody>
      </p:sp>
      <p:sp>
        <p:nvSpPr>
          <p:cNvPr id="3" name="Content Placeholder 2"/>
          <p:cNvSpPr>
            <a:spLocks noGrp="1"/>
          </p:cNvSpPr>
          <p:nvPr>
            <p:ph idx="1"/>
          </p:nvPr>
        </p:nvSpPr>
        <p:spPr>
          <a:xfrm>
            <a:off x="2721174" y="1316568"/>
            <a:ext cx="3240405" cy="6498167"/>
          </a:xfrm>
        </p:spPr>
        <p:txBody>
          <a:bodyPr/>
          <a:lstStyle>
            <a:lvl1pPr>
              <a:defRPr sz="2240"/>
            </a:lvl1pPr>
            <a:lvl2pPr>
              <a:defRPr sz="1960"/>
            </a:lvl2pPr>
            <a:lvl3pPr>
              <a:defRPr sz="168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40889" y="2743200"/>
            <a:ext cx="2064425" cy="5082117"/>
          </a:xfrm>
        </p:spPr>
        <p:txBody>
          <a:bodyPr/>
          <a:lstStyle>
            <a:lvl1pPr marL="0" indent="0">
              <a:buNone/>
              <a:defRPr sz="1120"/>
            </a:lvl1pPr>
            <a:lvl2pPr marL="320040" indent="0">
              <a:buNone/>
              <a:defRPr sz="980"/>
            </a:lvl2pPr>
            <a:lvl3pPr marL="640080" indent="0">
              <a:buNone/>
              <a:defRPr sz="840"/>
            </a:lvl3pPr>
            <a:lvl4pPr marL="960120" indent="0">
              <a:buNone/>
              <a:defRPr sz="700"/>
            </a:lvl4pPr>
            <a:lvl5pPr marL="1280160" indent="0">
              <a:buNone/>
              <a:defRPr sz="700"/>
            </a:lvl5pPr>
            <a:lvl6pPr marL="1600200" indent="0">
              <a:buNone/>
              <a:defRPr sz="700"/>
            </a:lvl6pPr>
            <a:lvl7pPr marL="1920240" indent="0">
              <a:buNone/>
              <a:defRPr sz="700"/>
            </a:lvl7pPr>
            <a:lvl8pPr marL="2240280" indent="0">
              <a:buNone/>
              <a:defRPr sz="700"/>
            </a:lvl8pPr>
            <a:lvl9pPr marL="2560320"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BC772BDA-7FB8-BD4E-80FE-8B5C00FCB44B}" type="datetimeFigureOut">
              <a:rPr lang="en-US" smtClean="0"/>
              <a:t>10/31/25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D379E-0E5E-2241-A7B5-A288ABFE8819}" type="slidenum">
              <a:rPr lang="en-US" smtClean="0"/>
              <a:t>‹#›</a:t>
            </a:fld>
            <a:endParaRPr lang="en-US"/>
          </a:p>
        </p:txBody>
      </p:sp>
    </p:spTree>
    <p:extLst>
      <p:ext uri="{BB962C8B-B14F-4D97-AF65-F5344CB8AC3E}">
        <p14:creationId xmlns:p14="http://schemas.microsoft.com/office/powerpoint/2010/main" val="2828633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0889" y="609600"/>
            <a:ext cx="2064425" cy="2133600"/>
          </a:xfrm>
        </p:spPr>
        <p:txBody>
          <a:bodyPr anchor="b"/>
          <a:lstStyle>
            <a:lvl1pPr>
              <a:defRPr sz="2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2721174" y="1316568"/>
            <a:ext cx="3240405" cy="6498167"/>
          </a:xfrm>
        </p:spPr>
        <p:txBody>
          <a:bodyPr anchor="t"/>
          <a:lstStyle>
            <a:lvl1pPr marL="0" indent="0">
              <a:buNone/>
              <a:defRPr sz="2240"/>
            </a:lvl1pPr>
            <a:lvl2pPr marL="320040" indent="0">
              <a:buNone/>
              <a:defRPr sz="1960"/>
            </a:lvl2pPr>
            <a:lvl3pPr marL="640080" indent="0">
              <a:buNone/>
              <a:defRPr sz="1680"/>
            </a:lvl3pPr>
            <a:lvl4pPr marL="960120" indent="0">
              <a:buNone/>
              <a:defRPr sz="1400"/>
            </a:lvl4pPr>
            <a:lvl5pPr marL="1280160" indent="0">
              <a:buNone/>
              <a:defRPr sz="1400"/>
            </a:lvl5pPr>
            <a:lvl6pPr marL="1600200" indent="0">
              <a:buNone/>
              <a:defRPr sz="1400"/>
            </a:lvl6pPr>
            <a:lvl7pPr marL="1920240" indent="0">
              <a:buNone/>
              <a:defRPr sz="1400"/>
            </a:lvl7pPr>
            <a:lvl8pPr marL="2240280" indent="0">
              <a:buNone/>
              <a:defRPr sz="1400"/>
            </a:lvl8pPr>
            <a:lvl9pPr marL="2560320" indent="0">
              <a:buNone/>
              <a:defRPr sz="1400"/>
            </a:lvl9pPr>
          </a:lstStyle>
          <a:p>
            <a:r>
              <a:rPr lang="en-US"/>
              <a:t>Click icon to add picture</a:t>
            </a:r>
            <a:endParaRPr lang="en-US" dirty="0"/>
          </a:p>
        </p:txBody>
      </p:sp>
      <p:sp>
        <p:nvSpPr>
          <p:cNvPr id="4" name="Text Placeholder 3"/>
          <p:cNvSpPr>
            <a:spLocks noGrp="1"/>
          </p:cNvSpPr>
          <p:nvPr>
            <p:ph type="body" sz="half" idx="2"/>
          </p:nvPr>
        </p:nvSpPr>
        <p:spPr>
          <a:xfrm>
            <a:off x="440889" y="2743200"/>
            <a:ext cx="2064425" cy="5082117"/>
          </a:xfrm>
        </p:spPr>
        <p:txBody>
          <a:bodyPr/>
          <a:lstStyle>
            <a:lvl1pPr marL="0" indent="0">
              <a:buNone/>
              <a:defRPr sz="1120"/>
            </a:lvl1pPr>
            <a:lvl2pPr marL="320040" indent="0">
              <a:buNone/>
              <a:defRPr sz="980"/>
            </a:lvl2pPr>
            <a:lvl3pPr marL="640080" indent="0">
              <a:buNone/>
              <a:defRPr sz="840"/>
            </a:lvl3pPr>
            <a:lvl4pPr marL="960120" indent="0">
              <a:buNone/>
              <a:defRPr sz="700"/>
            </a:lvl4pPr>
            <a:lvl5pPr marL="1280160" indent="0">
              <a:buNone/>
              <a:defRPr sz="700"/>
            </a:lvl5pPr>
            <a:lvl6pPr marL="1600200" indent="0">
              <a:buNone/>
              <a:defRPr sz="700"/>
            </a:lvl6pPr>
            <a:lvl7pPr marL="1920240" indent="0">
              <a:buNone/>
              <a:defRPr sz="700"/>
            </a:lvl7pPr>
            <a:lvl8pPr marL="2240280" indent="0">
              <a:buNone/>
              <a:defRPr sz="700"/>
            </a:lvl8pPr>
            <a:lvl9pPr marL="2560320"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BC772BDA-7FB8-BD4E-80FE-8B5C00FCB44B}" type="datetimeFigureOut">
              <a:rPr lang="en-US" smtClean="0"/>
              <a:t>10/31/25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D379E-0E5E-2241-A7B5-A288ABFE8819}" type="slidenum">
              <a:rPr lang="en-US" smtClean="0"/>
              <a:t>‹#›</a:t>
            </a:fld>
            <a:endParaRPr lang="en-US"/>
          </a:p>
        </p:txBody>
      </p:sp>
    </p:spTree>
    <p:extLst>
      <p:ext uri="{BB962C8B-B14F-4D97-AF65-F5344CB8AC3E}">
        <p14:creationId xmlns:p14="http://schemas.microsoft.com/office/powerpoint/2010/main" val="2796360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0055" y="486835"/>
            <a:ext cx="552069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40055" y="2434167"/>
            <a:ext cx="552069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40055" y="8475136"/>
            <a:ext cx="1440180" cy="486833"/>
          </a:xfrm>
          <a:prstGeom prst="rect">
            <a:avLst/>
          </a:prstGeom>
        </p:spPr>
        <p:txBody>
          <a:bodyPr vert="horz" lIns="91440" tIns="45720" rIns="91440" bIns="45720" rtlCol="0" anchor="ctr"/>
          <a:lstStyle>
            <a:lvl1pPr algn="l">
              <a:defRPr sz="840">
                <a:solidFill>
                  <a:schemeClr val="tx1">
                    <a:tint val="82000"/>
                  </a:schemeClr>
                </a:solidFill>
              </a:defRPr>
            </a:lvl1pPr>
          </a:lstStyle>
          <a:p>
            <a:fld id="{BC772BDA-7FB8-BD4E-80FE-8B5C00FCB44B}" type="datetimeFigureOut">
              <a:rPr lang="en-US" smtClean="0"/>
              <a:t>10/31/25</a:t>
            </a:fld>
            <a:endParaRPr lang="en-US"/>
          </a:p>
        </p:txBody>
      </p:sp>
      <p:sp>
        <p:nvSpPr>
          <p:cNvPr id="5" name="Footer Placeholder 4"/>
          <p:cNvSpPr>
            <a:spLocks noGrp="1"/>
          </p:cNvSpPr>
          <p:nvPr>
            <p:ph type="ftr" sz="quarter" idx="3"/>
          </p:nvPr>
        </p:nvSpPr>
        <p:spPr>
          <a:xfrm>
            <a:off x="2120265" y="8475136"/>
            <a:ext cx="2160270" cy="486833"/>
          </a:xfrm>
          <a:prstGeom prst="rect">
            <a:avLst/>
          </a:prstGeom>
        </p:spPr>
        <p:txBody>
          <a:bodyPr vert="horz" lIns="91440" tIns="45720" rIns="91440" bIns="45720" rtlCol="0" anchor="ctr"/>
          <a:lstStyle>
            <a:lvl1pPr algn="ctr">
              <a:defRPr sz="8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4520565" y="8475136"/>
            <a:ext cx="1440180" cy="486833"/>
          </a:xfrm>
          <a:prstGeom prst="rect">
            <a:avLst/>
          </a:prstGeom>
        </p:spPr>
        <p:txBody>
          <a:bodyPr vert="horz" lIns="91440" tIns="45720" rIns="91440" bIns="45720" rtlCol="0" anchor="ctr"/>
          <a:lstStyle>
            <a:lvl1pPr algn="r">
              <a:defRPr sz="840">
                <a:solidFill>
                  <a:schemeClr val="tx1">
                    <a:tint val="82000"/>
                  </a:schemeClr>
                </a:solidFill>
              </a:defRPr>
            </a:lvl1pPr>
          </a:lstStyle>
          <a:p>
            <a:fld id="{84AD379E-0E5E-2241-A7B5-A288ABFE8819}" type="slidenum">
              <a:rPr lang="en-US" smtClean="0"/>
              <a:t>‹#›</a:t>
            </a:fld>
            <a:endParaRPr lang="en-US"/>
          </a:p>
        </p:txBody>
      </p:sp>
    </p:spTree>
    <p:extLst>
      <p:ext uri="{BB962C8B-B14F-4D97-AF65-F5344CB8AC3E}">
        <p14:creationId xmlns:p14="http://schemas.microsoft.com/office/powerpoint/2010/main" val="13118389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40080" rtl="0" eaLnBrk="1" latinLnBrk="0" hangingPunct="1">
        <a:lnSpc>
          <a:spcPct val="90000"/>
        </a:lnSpc>
        <a:spcBef>
          <a:spcPct val="0"/>
        </a:spcBef>
        <a:buNone/>
        <a:defRPr sz="3080" kern="1200">
          <a:solidFill>
            <a:schemeClr val="tx1"/>
          </a:solidFill>
          <a:latin typeface="+mj-lt"/>
          <a:ea typeface="+mj-ea"/>
          <a:cs typeface="+mj-cs"/>
        </a:defRPr>
      </a:lvl1pPr>
    </p:titleStyle>
    <p:bodyStyle>
      <a:lvl1pPr marL="160020" indent="-160020" algn="l" defTabSz="640080" rtl="0" eaLnBrk="1" latinLnBrk="0" hangingPunct="1">
        <a:lnSpc>
          <a:spcPct val="90000"/>
        </a:lnSpc>
        <a:spcBef>
          <a:spcPts val="700"/>
        </a:spcBef>
        <a:buFont typeface="Arial" panose="020B0604020202020204" pitchFamily="34" charset="0"/>
        <a:buChar char="•"/>
        <a:defRPr sz="1960" kern="1200">
          <a:solidFill>
            <a:schemeClr val="tx1"/>
          </a:solidFill>
          <a:latin typeface="+mn-lt"/>
          <a:ea typeface="+mn-ea"/>
          <a:cs typeface="+mn-cs"/>
        </a:defRPr>
      </a:lvl1pPr>
      <a:lvl2pPr marL="480060" indent="-160020" algn="l" defTabSz="640080" rtl="0" eaLnBrk="1" latinLnBrk="0" hangingPunct="1">
        <a:lnSpc>
          <a:spcPct val="90000"/>
        </a:lnSpc>
        <a:spcBef>
          <a:spcPts val="350"/>
        </a:spcBef>
        <a:buFont typeface="Arial" panose="020B0604020202020204" pitchFamily="34" charset="0"/>
        <a:buChar char="•"/>
        <a:defRPr sz="1680" kern="1200">
          <a:solidFill>
            <a:schemeClr val="tx1"/>
          </a:solidFill>
          <a:latin typeface="+mn-lt"/>
          <a:ea typeface="+mn-ea"/>
          <a:cs typeface="+mn-cs"/>
        </a:defRPr>
      </a:lvl2pPr>
      <a:lvl3pPr marL="800100" indent="-160020" algn="l" defTabSz="640080" rtl="0" eaLnBrk="1" latinLnBrk="0" hangingPunct="1">
        <a:lnSpc>
          <a:spcPct val="90000"/>
        </a:lnSpc>
        <a:spcBef>
          <a:spcPts val="350"/>
        </a:spcBef>
        <a:buFont typeface="Arial" panose="020B0604020202020204" pitchFamily="34" charset="0"/>
        <a:buChar char="•"/>
        <a:defRPr sz="1400" kern="1200">
          <a:solidFill>
            <a:schemeClr val="tx1"/>
          </a:solidFill>
          <a:latin typeface="+mn-lt"/>
          <a:ea typeface="+mn-ea"/>
          <a:cs typeface="+mn-cs"/>
        </a:defRPr>
      </a:lvl3pPr>
      <a:lvl4pPr marL="1120140" indent="-160020" algn="l" defTabSz="640080" rtl="0" eaLnBrk="1" latinLnBrk="0" hangingPunct="1">
        <a:lnSpc>
          <a:spcPct val="90000"/>
        </a:lnSpc>
        <a:spcBef>
          <a:spcPts val="350"/>
        </a:spcBef>
        <a:buFont typeface="Arial" panose="020B0604020202020204" pitchFamily="34" charset="0"/>
        <a:buChar char="•"/>
        <a:defRPr sz="1260" kern="1200">
          <a:solidFill>
            <a:schemeClr val="tx1"/>
          </a:solidFill>
          <a:latin typeface="+mn-lt"/>
          <a:ea typeface="+mn-ea"/>
          <a:cs typeface="+mn-cs"/>
        </a:defRPr>
      </a:lvl4pPr>
      <a:lvl5pPr marL="1440180" indent="-160020" algn="l" defTabSz="640080" rtl="0" eaLnBrk="1" latinLnBrk="0" hangingPunct="1">
        <a:lnSpc>
          <a:spcPct val="90000"/>
        </a:lnSpc>
        <a:spcBef>
          <a:spcPts val="350"/>
        </a:spcBef>
        <a:buFont typeface="Arial" panose="020B0604020202020204" pitchFamily="34" charset="0"/>
        <a:buChar char="•"/>
        <a:defRPr sz="1260" kern="1200">
          <a:solidFill>
            <a:schemeClr val="tx1"/>
          </a:solidFill>
          <a:latin typeface="+mn-lt"/>
          <a:ea typeface="+mn-ea"/>
          <a:cs typeface="+mn-cs"/>
        </a:defRPr>
      </a:lvl5pPr>
      <a:lvl6pPr marL="1760220" indent="-160020" algn="l" defTabSz="640080" rtl="0" eaLnBrk="1" latinLnBrk="0" hangingPunct="1">
        <a:lnSpc>
          <a:spcPct val="90000"/>
        </a:lnSpc>
        <a:spcBef>
          <a:spcPts val="350"/>
        </a:spcBef>
        <a:buFont typeface="Arial" panose="020B0604020202020204" pitchFamily="34" charset="0"/>
        <a:buChar char="•"/>
        <a:defRPr sz="1260" kern="1200">
          <a:solidFill>
            <a:schemeClr val="tx1"/>
          </a:solidFill>
          <a:latin typeface="+mn-lt"/>
          <a:ea typeface="+mn-ea"/>
          <a:cs typeface="+mn-cs"/>
        </a:defRPr>
      </a:lvl6pPr>
      <a:lvl7pPr marL="2080260" indent="-160020" algn="l" defTabSz="640080" rtl="0" eaLnBrk="1" latinLnBrk="0" hangingPunct="1">
        <a:lnSpc>
          <a:spcPct val="90000"/>
        </a:lnSpc>
        <a:spcBef>
          <a:spcPts val="350"/>
        </a:spcBef>
        <a:buFont typeface="Arial" panose="020B0604020202020204" pitchFamily="34" charset="0"/>
        <a:buChar char="•"/>
        <a:defRPr sz="1260" kern="1200">
          <a:solidFill>
            <a:schemeClr val="tx1"/>
          </a:solidFill>
          <a:latin typeface="+mn-lt"/>
          <a:ea typeface="+mn-ea"/>
          <a:cs typeface="+mn-cs"/>
        </a:defRPr>
      </a:lvl7pPr>
      <a:lvl8pPr marL="2400300" indent="-160020" algn="l" defTabSz="640080" rtl="0" eaLnBrk="1" latinLnBrk="0" hangingPunct="1">
        <a:lnSpc>
          <a:spcPct val="90000"/>
        </a:lnSpc>
        <a:spcBef>
          <a:spcPts val="350"/>
        </a:spcBef>
        <a:buFont typeface="Arial" panose="020B0604020202020204" pitchFamily="34" charset="0"/>
        <a:buChar char="•"/>
        <a:defRPr sz="1260" kern="1200">
          <a:solidFill>
            <a:schemeClr val="tx1"/>
          </a:solidFill>
          <a:latin typeface="+mn-lt"/>
          <a:ea typeface="+mn-ea"/>
          <a:cs typeface="+mn-cs"/>
        </a:defRPr>
      </a:lvl8pPr>
      <a:lvl9pPr marL="2720340" indent="-160020" algn="l" defTabSz="640080" rtl="0" eaLnBrk="1" latinLnBrk="0" hangingPunct="1">
        <a:lnSpc>
          <a:spcPct val="90000"/>
        </a:lnSpc>
        <a:spcBef>
          <a:spcPts val="350"/>
        </a:spcBef>
        <a:buFont typeface="Arial" panose="020B0604020202020204" pitchFamily="34" charset="0"/>
        <a:buChar char="•"/>
        <a:defRPr sz="1260" kern="1200">
          <a:solidFill>
            <a:schemeClr val="tx1"/>
          </a:solidFill>
          <a:latin typeface="+mn-lt"/>
          <a:ea typeface="+mn-ea"/>
          <a:cs typeface="+mn-cs"/>
        </a:defRPr>
      </a:lvl9pPr>
    </p:bodyStyle>
    <p:otherStyle>
      <a:defPPr>
        <a:defRPr lang="en-US"/>
      </a:defPPr>
      <a:lvl1pPr marL="0" algn="l" defTabSz="640080" rtl="0" eaLnBrk="1" latinLnBrk="0" hangingPunct="1">
        <a:defRPr sz="1260" kern="1200">
          <a:solidFill>
            <a:schemeClr val="tx1"/>
          </a:solidFill>
          <a:latin typeface="+mn-lt"/>
          <a:ea typeface="+mn-ea"/>
          <a:cs typeface="+mn-cs"/>
        </a:defRPr>
      </a:lvl1pPr>
      <a:lvl2pPr marL="320040" algn="l" defTabSz="640080" rtl="0" eaLnBrk="1" latinLnBrk="0" hangingPunct="1">
        <a:defRPr sz="1260" kern="1200">
          <a:solidFill>
            <a:schemeClr val="tx1"/>
          </a:solidFill>
          <a:latin typeface="+mn-lt"/>
          <a:ea typeface="+mn-ea"/>
          <a:cs typeface="+mn-cs"/>
        </a:defRPr>
      </a:lvl2pPr>
      <a:lvl3pPr marL="640080" algn="l" defTabSz="640080" rtl="0" eaLnBrk="1" latinLnBrk="0" hangingPunct="1">
        <a:defRPr sz="1260" kern="1200">
          <a:solidFill>
            <a:schemeClr val="tx1"/>
          </a:solidFill>
          <a:latin typeface="+mn-lt"/>
          <a:ea typeface="+mn-ea"/>
          <a:cs typeface="+mn-cs"/>
        </a:defRPr>
      </a:lvl3pPr>
      <a:lvl4pPr marL="960120" algn="l" defTabSz="640080" rtl="0" eaLnBrk="1" latinLnBrk="0" hangingPunct="1">
        <a:defRPr sz="1260" kern="1200">
          <a:solidFill>
            <a:schemeClr val="tx1"/>
          </a:solidFill>
          <a:latin typeface="+mn-lt"/>
          <a:ea typeface="+mn-ea"/>
          <a:cs typeface="+mn-cs"/>
        </a:defRPr>
      </a:lvl4pPr>
      <a:lvl5pPr marL="1280160" algn="l" defTabSz="640080" rtl="0" eaLnBrk="1" latinLnBrk="0" hangingPunct="1">
        <a:defRPr sz="1260" kern="1200">
          <a:solidFill>
            <a:schemeClr val="tx1"/>
          </a:solidFill>
          <a:latin typeface="+mn-lt"/>
          <a:ea typeface="+mn-ea"/>
          <a:cs typeface="+mn-cs"/>
        </a:defRPr>
      </a:lvl5pPr>
      <a:lvl6pPr marL="1600200" algn="l" defTabSz="640080" rtl="0" eaLnBrk="1" latinLnBrk="0" hangingPunct="1">
        <a:defRPr sz="1260" kern="1200">
          <a:solidFill>
            <a:schemeClr val="tx1"/>
          </a:solidFill>
          <a:latin typeface="+mn-lt"/>
          <a:ea typeface="+mn-ea"/>
          <a:cs typeface="+mn-cs"/>
        </a:defRPr>
      </a:lvl6pPr>
      <a:lvl7pPr marL="1920240" algn="l" defTabSz="640080" rtl="0" eaLnBrk="1" latinLnBrk="0" hangingPunct="1">
        <a:defRPr sz="1260" kern="1200">
          <a:solidFill>
            <a:schemeClr val="tx1"/>
          </a:solidFill>
          <a:latin typeface="+mn-lt"/>
          <a:ea typeface="+mn-ea"/>
          <a:cs typeface="+mn-cs"/>
        </a:defRPr>
      </a:lvl7pPr>
      <a:lvl8pPr marL="2240280" algn="l" defTabSz="640080" rtl="0" eaLnBrk="1" latinLnBrk="0" hangingPunct="1">
        <a:defRPr sz="1260" kern="1200">
          <a:solidFill>
            <a:schemeClr val="tx1"/>
          </a:solidFill>
          <a:latin typeface="+mn-lt"/>
          <a:ea typeface="+mn-ea"/>
          <a:cs typeface="+mn-cs"/>
        </a:defRPr>
      </a:lvl8pPr>
      <a:lvl9pPr marL="2560320" algn="l" defTabSz="640080" rtl="0" eaLnBrk="1" latinLnBrk="0" hangingPunct="1">
        <a:defRPr sz="12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image" Target="../media/image5.emf"/><Relationship Id="rId1" Type="http://schemas.openxmlformats.org/officeDocument/2006/relationships/slideLayout" Target="../slideLayouts/slideLayout1.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17B5FB-236B-7F6B-BEC4-B3CF5B4B1003}"/>
              </a:ext>
            </a:extLst>
          </p:cNvPr>
          <p:cNvPicPr>
            <a:picLocks noChangeAspect="1"/>
          </p:cNvPicPr>
          <p:nvPr/>
        </p:nvPicPr>
        <p:blipFill>
          <a:blip r:embed="rId2"/>
          <a:stretch>
            <a:fillRect/>
          </a:stretch>
        </p:blipFill>
        <p:spPr>
          <a:xfrm>
            <a:off x="1740747" y="345440"/>
            <a:ext cx="4572000" cy="3657600"/>
          </a:xfrm>
          <a:prstGeom prst="rect">
            <a:avLst/>
          </a:prstGeom>
        </p:spPr>
      </p:pic>
      <p:sp>
        <p:nvSpPr>
          <p:cNvPr id="6" name="TextBox 5">
            <a:extLst>
              <a:ext uri="{FF2B5EF4-FFF2-40B4-BE49-F238E27FC236}">
                <a16:creationId xmlns:a16="http://schemas.microsoft.com/office/drawing/2014/main" id="{7D8BECFB-2E8D-2304-26D9-770DC51C0B07}"/>
              </a:ext>
            </a:extLst>
          </p:cNvPr>
          <p:cNvSpPr txBox="1"/>
          <p:nvPr/>
        </p:nvSpPr>
        <p:spPr>
          <a:xfrm>
            <a:off x="1082123" y="318796"/>
            <a:ext cx="1311578" cy="184666"/>
          </a:xfrm>
          <a:prstGeom prst="rect">
            <a:avLst/>
          </a:prstGeom>
          <a:noFill/>
        </p:spPr>
        <p:txBody>
          <a:bodyPr wrap="none" rtlCol="0">
            <a:spAutoFit/>
          </a:bodyPr>
          <a:lstStyle/>
          <a:p>
            <a:r>
              <a:rPr lang="en-US" sz="600" dirty="0">
                <a:latin typeface="Helvetica" pitchFamily="2" charset="0"/>
              </a:rPr>
              <a:t>Mean </a:t>
            </a:r>
            <a:r>
              <a:rPr lang="en-US" sz="600" b="1" dirty="0">
                <a:latin typeface="Helvetica" pitchFamily="2" charset="0"/>
              </a:rPr>
              <a:t>s</a:t>
            </a:r>
            <a:r>
              <a:rPr lang="en-US" sz="600" dirty="0">
                <a:latin typeface="Helvetica" pitchFamily="2" charset="0"/>
              </a:rPr>
              <a:t> (on Non-synonymous) = </a:t>
            </a:r>
          </a:p>
        </p:txBody>
      </p:sp>
      <p:sp>
        <p:nvSpPr>
          <p:cNvPr id="20" name="TextBox 19">
            <a:extLst>
              <a:ext uri="{FF2B5EF4-FFF2-40B4-BE49-F238E27FC236}">
                <a16:creationId xmlns:a16="http://schemas.microsoft.com/office/drawing/2014/main" id="{4334E800-DD70-9B73-10F3-80B37BA98DE9}"/>
              </a:ext>
            </a:extLst>
          </p:cNvPr>
          <p:cNvSpPr txBox="1"/>
          <p:nvPr/>
        </p:nvSpPr>
        <p:spPr>
          <a:xfrm rot="18900000">
            <a:off x="2055920" y="1738518"/>
            <a:ext cx="306494" cy="184666"/>
          </a:xfrm>
          <a:prstGeom prst="rect">
            <a:avLst/>
          </a:prstGeom>
          <a:noFill/>
        </p:spPr>
        <p:txBody>
          <a:bodyPr wrap="none" rtlCol="0">
            <a:spAutoFit/>
          </a:bodyPr>
          <a:lstStyle/>
          <a:p>
            <a:r>
              <a:rPr lang="en-US" sz="600" dirty="0">
                <a:solidFill>
                  <a:schemeClr val="tx1">
                    <a:lumMod val="50000"/>
                    <a:lumOff val="50000"/>
                  </a:schemeClr>
                </a:solidFill>
                <a:latin typeface="Helvetica" pitchFamily="2" charset="0"/>
              </a:rPr>
              <a:t>y=x</a:t>
            </a:r>
          </a:p>
        </p:txBody>
      </p:sp>
      <p:sp>
        <p:nvSpPr>
          <p:cNvPr id="21" name="TextBox 20">
            <a:extLst>
              <a:ext uri="{FF2B5EF4-FFF2-40B4-BE49-F238E27FC236}">
                <a16:creationId xmlns:a16="http://schemas.microsoft.com/office/drawing/2014/main" id="{A5F074B0-8DE2-BEE8-5B97-FD95FEF9D459}"/>
              </a:ext>
            </a:extLst>
          </p:cNvPr>
          <p:cNvSpPr txBox="1"/>
          <p:nvPr/>
        </p:nvSpPr>
        <p:spPr>
          <a:xfrm rot="18900000">
            <a:off x="2082805" y="3434309"/>
            <a:ext cx="306494" cy="184666"/>
          </a:xfrm>
          <a:prstGeom prst="rect">
            <a:avLst/>
          </a:prstGeom>
          <a:noFill/>
        </p:spPr>
        <p:txBody>
          <a:bodyPr wrap="none" rtlCol="0">
            <a:spAutoFit/>
          </a:bodyPr>
          <a:lstStyle/>
          <a:p>
            <a:r>
              <a:rPr lang="en-US" sz="600" dirty="0">
                <a:solidFill>
                  <a:schemeClr val="tx1">
                    <a:lumMod val="50000"/>
                    <a:lumOff val="50000"/>
                  </a:schemeClr>
                </a:solidFill>
                <a:latin typeface="Helvetica" pitchFamily="2" charset="0"/>
              </a:rPr>
              <a:t>y=x</a:t>
            </a:r>
          </a:p>
        </p:txBody>
      </p:sp>
      <p:sp>
        <p:nvSpPr>
          <p:cNvPr id="24" name="TextBox 23">
            <a:extLst>
              <a:ext uri="{FF2B5EF4-FFF2-40B4-BE49-F238E27FC236}">
                <a16:creationId xmlns:a16="http://schemas.microsoft.com/office/drawing/2014/main" id="{3DFE6E82-0E68-8774-DC47-F875B0876D10}"/>
              </a:ext>
            </a:extLst>
          </p:cNvPr>
          <p:cNvSpPr txBox="1"/>
          <p:nvPr/>
        </p:nvSpPr>
        <p:spPr>
          <a:xfrm>
            <a:off x="2017220" y="3024613"/>
            <a:ext cx="423514" cy="184666"/>
          </a:xfrm>
          <a:prstGeom prst="rect">
            <a:avLst/>
          </a:prstGeom>
          <a:noFill/>
        </p:spPr>
        <p:txBody>
          <a:bodyPr wrap="none" rtlCol="0">
            <a:spAutoFit/>
          </a:bodyPr>
          <a:lstStyle/>
          <a:p>
            <a:r>
              <a:rPr lang="en-US" sz="600" dirty="0">
                <a:solidFill>
                  <a:schemeClr val="tx1">
                    <a:lumMod val="50000"/>
                    <a:lumOff val="50000"/>
                  </a:schemeClr>
                </a:solidFill>
                <a:latin typeface="Helvetica" pitchFamily="2" charset="0"/>
              </a:rPr>
              <a:t>p&lt;0.05</a:t>
            </a:r>
          </a:p>
        </p:txBody>
      </p:sp>
      <p:sp>
        <p:nvSpPr>
          <p:cNvPr id="25" name="TextBox 24">
            <a:extLst>
              <a:ext uri="{FF2B5EF4-FFF2-40B4-BE49-F238E27FC236}">
                <a16:creationId xmlns:a16="http://schemas.microsoft.com/office/drawing/2014/main" id="{5451D5C9-D757-FA46-4CB6-CD2B9949FFB0}"/>
              </a:ext>
            </a:extLst>
          </p:cNvPr>
          <p:cNvSpPr txBox="1"/>
          <p:nvPr/>
        </p:nvSpPr>
        <p:spPr>
          <a:xfrm>
            <a:off x="5719863" y="2129865"/>
            <a:ext cx="622286" cy="184666"/>
          </a:xfrm>
          <a:prstGeom prst="rect">
            <a:avLst/>
          </a:prstGeom>
          <a:noFill/>
        </p:spPr>
        <p:txBody>
          <a:bodyPr wrap="none" rtlCol="0">
            <a:spAutoFit/>
          </a:bodyPr>
          <a:lstStyle/>
          <a:p>
            <a:r>
              <a:rPr lang="en-US" sz="600" dirty="0">
                <a:solidFill>
                  <a:schemeClr val="tx1">
                    <a:lumMod val="50000"/>
                    <a:lumOff val="50000"/>
                  </a:schemeClr>
                </a:solidFill>
                <a:latin typeface="Helvetica" pitchFamily="2" charset="0"/>
              </a:rPr>
              <a:t>Neutral Ns/S</a:t>
            </a:r>
          </a:p>
        </p:txBody>
      </p:sp>
      <p:cxnSp>
        <p:nvCxnSpPr>
          <p:cNvPr id="31" name="Straight Connector 30">
            <a:extLst>
              <a:ext uri="{FF2B5EF4-FFF2-40B4-BE49-F238E27FC236}">
                <a16:creationId xmlns:a16="http://schemas.microsoft.com/office/drawing/2014/main" id="{8FD55786-43F2-C6F4-0C96-F2E60802877B}"/>
              </a:ext>
            </a:extLst>
          </p:cNvPr>
          <p:cNvCxnSpPr/>
          <p:nvPr/>
        </p:nvCxnSpPr>
        <p:spPr>
          <a:xfrm>
            <a:off x="6116750" y="290642"/>
            <a:ext cx="117643" cy="0"/>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32" name="Straight Connector 31">
            <a:extLst>
              <a:ext uri="{FF2B5EF4-FFF2-40B4-BE49-F238E27FC236}">
                <a16:creationId xmlns:a16="http://schemas.microsoft.com/office/drawing/2014/main" id="{3C1669F3-54C9-304E-18DA-BB7FB7593538}"/>
              </a:ext>
            </a:extLst>
          </p:cNvPr>
          <p:cNvCxnSpPr/>
          <p:nvPr/>
        </p:nvCxnSpPr>
        <p:spPr>
          <a:xfrm>
            <a:off x="5964349" y="287968"/>
            <a:ext cx="117643" cy="0"/>
          </a:xfrm>
          <a:prstGeom prst="line">
            <a:avLst/>
          </a:prstGeom>
        </p:spPr>
        <p:style>
          <a:lnRef idx="2">
            <a:schemeClr val="dk1"/>
          </a:lnRef>
          <a:fillRef idx="0">
            <a:schemeClr val="dk1"/>
          </a:fillRef>
          <a:effectRef idx="1">
            <a:schemeClr val="dk1"/>
          </a:effectRef>
          <a:fontRef idx="minor">
            <a:schemeClr val="tx1"/>
          </a:fontRef>
        </p:style>
      </p:cxnSp>
      <p:sp>
        <p:nvSpPr>
          <p:cNvPr id="33" name="TextBox 32">
            <a:extLst>
              <a:ext uri="{FF2B5EF4-FFF2-40B4-BE49-F238E27FC236}">
                <a16:creationId xmlns:a16="http://schemas.microsoft.com/office/drawing/2014/main" id="{19A3D850-FDE8-72E2-E8EA-1FD2EF461A49}"/>
              </a:ext>
            </a:extLst>
          </p:cNvPr>
          <p:cNvSpPr txBox="1"/>
          <p:nvPr/>
        </p:nvSpPr>
        <p:spPr>
          <a:xfrm>
            <a:off x="5907433" y="128993"/>
            <a:ext cx="227948" cy="184666"/>
          </a:xfrm>
          <a:prstGeom prst="rect">
            <a:avLst/>
          </a:prstGeom>
          <a:noFill/>
        </p:spPr>
        <p:txBody>
          <a:bodyPr wrap="none" rtlCol="0">
            <a:spAutoFit/>
          </a:bodyPr>
          <a:lstStyle/>
          <a:p>
            <a:r>
              <a:rPr lang="en-US" sz="600" dirty="0">
                <a:latin typeface="Helvetica" pitchFamily="2" charset="0"/>
              </a:rPr>
              <a:t>0</a:t>
            </a:r>
          </a:p>
        </p:txBody>
      </p:sp>
      <p:sp>
        <p:nvSpPr>
          <p:cNvPr id="34" name="TextBox 33">
            <a:extLst>
              <a:ext uri="{FF2B5EF4-FFF2-40B4-BE49-F238E27FC236}">
                <a16:creationId xmlns:a16="http://schemas.microsoft.com/office/drawing/2014/main" id="{A983707C-0835-F91C-AC86-1857DC53E261}"/>
              </a:ext>
            </a:extLst>
          </p:cNvPr>
          <p:cNvSpPr txBox="1"/>
          <p:nvPr/>
        </p:nvSpPr>
        <p:spPr>
          <a:xfrm>
            <a:off x="6065182" y="124873"/>
            <a:ext cx="227948" cy="184666"/>
          </a:xfrm>
          <a:prstGeom prst="rect">
            <a:avLst/>
          </a:prstGeom>
          <a:noFill/>
        </p:spPr>
        <p:txBody>
          <a:bodyPr wrap="none" rtlCol="0">
            <a:spAutoFit/>
          </a:bodyPr>
          <a:lstStyle/>
          <a:p>
            <a:r>
              <a:rPr lang="en-US" sz="600" dirty="0">
                <a:latin typeface="Helvetica" pitchFamily="2" charset="0"/>
              </a:rPr>
              <a:t>1</a:t>
            </a:r>
          </a:p>
        </p:txBody>
      </p:sp>
      <p:sp>
        <p:nvSpPr>
          <p:cNvPr id="35" name="TextBox 34">
            <a:extLst>
              <a:ext uri="{FF2B5EF4-FFF2-40B4-BE49-F238E27FC236}">
                <a16:creationId xmlns:a16="http://schemas.microsoft.com/office/drawing/2014/main" id="{D174C4ED-BC56-D612-F6D0-BEE57DD99F73}"/>
              </a:ext>
            </a:extLst>
          </p:cNvPr>
          <p:cNvSpPr txBox="1"/>
          <p:nvPr/>
        </p:nvSpPr>
        <p:spPr>
          <a:xfrm>
            <a:off x="4963891" y="70339"/>
            <a:ext cx="1087157" cy="276999"/>
          </a:xfrm>
          <a:prstGeom prst="rect">
            <a:avLst/>
          </a:prstGeom>
          <a:noFill/>
        </p:spPr>
        <p:txBody>
          <a:bodyPr wrap="none" rtlCol="0">
            <a:spAutoFit/>
          </a:bodyPr>
          <a:lstStyle/>
          <a:p>
            <a:pPr algn="ctr"/>
            <a:r>
              <a:rPr lang="en-US" sz="600" b="1" dirty="0">
                <a:latin typeface="Helvetica" pitchFamily="2" charset="0"/>
              </a:rPr>
              <a:t>Dominance</a:t>
            </a:r>
          </a:p>
          <a:p>
            <a:pPr algn="ctr"/>
            <a:r>
              <a:rPr lang="en-US" sz="600" dirty="0">
                <a:latin typeface="Helvetica" pitchFamily="2" charset="0"/>
              </a:rPr>
              <a:t>D (of Non-synonymous) = </a:t>
            </a:r>
          </a:p>
        </p:txBody>
      </p:sp>
      <p:pic>
        <p:nvPicPr>
          <p:cNvPr id="49" name="Picture 48" descr="A diagram of a cell cycle&#10;&#10;Description automatically generated">
            <a:extLst>
              <a:ext uri="{FF2B5EF4-FFF2-40B4-BE49-F238E27FC236}">
                <a16:creationId xmlns:a16="http://schemas.microsoft.com/office/drawing/2014/main" id="{5B74789D-1EB9-15A6-F6CC-A80F633FAF46}"/>
              </a:ext>
            </a:extLst>
          </p:cNvPr>
          <p:cNvPicPr>
            <a:picLocks noChangeAspect="1"/>
          </p:cNvPicPr>
          <p:nvPr/>
        </p:nvPicPr>
        <p:blipFill>
          <a:blip r:embed="rId3"/>
          <a:stretch>
            <a:fillRect/>
          </a:stretch>
        </p:blipFill>
        <p:spPr>
          <a:xfrm>
            <a:off x="0" y="708397"/>
            <a:ext cx="1551463" cy="2851482"/>
          </a:xfrm>
          <a:prstGeom prst="rect">
            <a:avLst/>
          </a:prstGeom>
        </p:spPr>
      </p:pic>
      <p:sp>
        <p:nvSpPr>
          <p:cNvPr id="42" name="TextBox 41">
            <a:extLst>
              <a:ext uri="{FF2B5EF4-FFF2-40B4-BE49-F238E27FC236}">
                <a16:creationId xmlns:a16="http://schemas.microsoft.com/office/drawing/2014/main" id="{A8F37C05-1517-F557-A007-D5AE20169150}"/>
              </a:ext>
            </a:extLst>
          </p:cNvPr>
          <p:cNvSpPr txBox="1"/>
          <p:nvPr/>
        </p:nvSpPr>
        <p:spPr>
          <a:xfrm>
            <a:off x="348343" y="532806"/>
            <a:ext cx="880369" cy="200055"/>
          </a:xfrm>
          <a:prstGeom prst="rect">
            <a:avLst/>
          </a:prstGeom>
          <a:noFill/>
        </p:spPr>
        <p:txBody>
          <a:bodyPr wrap="none" rtlCol="0">
            <a:spAutoFit/>
          </a:bodyPr>
          <a:lstStyle/>
          <a:p>
            <a:r>
              <a:rPr lang="en-US" sz="700" dirty="0">
                <a:latin typeface="Helvetica" pitchFamily="2" charset="0"/>
              </a:rPr>
              <a:t>Simulation SLiM3</a:t>
            </a:r>
          </a:p>
        </p:txBody>
      </p:sp>
      <p:sp>
        <p:nvSpPr>
          <p:cNvPr id="50" name="TextBox 49">
            <a:extLst>
              <a:ext uri="{FF2B5EF4-FFF2-40B4-BE49-F238E27FC236}">
                <a16:creationId xmlns:a16="http://schemas.microsoft.com/office/drawing/2014/main" id="{04ADF7EA-FDF5-BA9F-A240-8842AFDCBC4A}"/>
              </a:ext>
            </a:extLst>
          </p:cNvPr>
          <p:cNvSpPr txBox="1"/>
          <p:nvPr/>
        </p:nvSpPr>
        <p:spPr>
          <a:xfrm>
            <a:off x="0" y="4014948"/>
            <a:ext cx="6400800" cy="2192908"/>
          </a:xfrm>
          <a:prstGeom prst="rect">
            <a:avLst/>
          </a:prstGeom>
          <a:noFill/>
        </p:spPr>
        <p:txBody>
          <a:bodyPr wrap="square" rtlCol="0">
            <a:spAutoFit/>
          </a:bodyPr>
          <a:lstStyle/>
          <a:p>
            <a:pPr algn="just"/>
            <a:r>
              <a:rPr lang="en-US" sz="1050" b="1" dirty="0"/>
              <a:t>Figure 1. Simulation of selection and mutation rate bias in Arabidopsis mutation accumulation experiments.</a:t>
            </a:r>
            <a:r>
              <a:rPr lang="en-US" sz="1050" dirty="0"/>
              <a:t> </a:t>
            </a:r>
            <a:r>
              <a:rPr lang="en-US" sz="1050" b="1" dirty="0"/>
              <a:t>a</a:t>
            </a:r>
            <a:r>
              <a:rPr lang="en-US" sz="1050" dirty="0"/>
              <a:t>) Overview of the simulation framework conducted using </a:t>
            </a:r>
            <a:r>
              <a:rPr lang="en-US" sz="1050" dirty="0" err="1"/>
              <a:t>SLiM</a:t>
            </a:r>
            <a:r>
              <a:rPr lang="en-US" sz="1050" dirty="0"/>
              <a:t>, modelled after the meristem development of the Arabidopsis from zygote to gamete. </a:t>
            </a:r>
            <a:r>
              <a:rPr lang="en-US" sz="1050" b="1" dirty="0"/>
              <a:t>b-g</a:t>
            </a:r>
            <a:r>
              <a:rPr lang="en-US" sz="1050" dirty="0"/>
              <a:t>) the results of these simulations, where the x-axis represents the true degree of mutation rate reduction (</a:t>
            </a:r>
            <a:r>
              <a:rPr lang="el-GR" sz="1050" dirty="0" err="1"/>
              <a:t>Δμ</a:t>
            </a:r>
            <a:r>
              <a:rPr lang="el-GR" sz="1050" dirty="0"/>
              <a:t>) </a:t>
            </a:r>
            <a:r>
              <a:rPr lang="en-US" sz="1050" dirty="0"/>
              <a:t>in gene bodies. The panels show the impact on measures of mutation bias and selection from various degrees of selection strength (s) and dominance (D) of </a:t>
            </a:r>
            <a:r>
              <a:rPr lang="en-US" sz="1050" i="1" dirty="0"/>
              <a:t>de novo </a:t>
            </a:r>
            <a:r>
              <a:rPr lang="en-US" sz="1050" dirty="0"/>
              <a:t>non-synonymous mutations: </a:t>
            </a:r>
            <a:r>
              <a:rPr lang="en-US" sz="1050" b="1" dirty="0"/>
              <a:t>b</a:t>
            </a:r>
            <a:r>
              <a:rPr lang="en-US" sz="1050" dirty="0"/>
              <a:t>) observed mutation rate (mutations per base pair per generation) in genic regions (scaled </a:t>
            </a:r>
            <a:r>
              <a:rPr lang="en-US" sz="1050" i="1" dirty="0"/>
              <a:t>to A. thaliana </a:t>
            </a:r>
            <a:r>
              <a:rPr lang="en-US" sz="1050" dirty="0"/>
              <a:t>genome size) </a:t>
            </a:r>
            <a:r>
              <a:rPr lang="en-US" sz="1050" b="1" dirty="0"/>
              <a:t>c</a:t>
            </a:r>
            <a:r>
              <a:rPr lang="en-US" sz="1050" dirty="0"/>
              <a:t>) observed mutation rate in intergenic regions, </a:t>
            </a:r>
            <a:r>
              <a:rPr lang="en-US" sz="1050" b="1" dirty="0"/>
              <a:t>d</a:t>
            </a:r>
            <a:r>
              <a:rPr lang="en-US" sz="1050" dirty="0"/>
              <a:t>) the perceived reduction of mutation rate in gene bodies, with the dashed line indicating the true reduction, </a:t>
            </a:r>
            <a:r>
              <a:rPr lang="en-US" sz="1050" b="1" dirty="0"/>
              <a:t>e</a:t>
            </a:r>
            <a:r>
              <a:rPr lang="en-US" sz="1050" dirty="0"/>
              <a:t>) the observed non-synonymous to synonymous (NS/S) mutation ratio, with the dashed line representing the neutral expectation, </a:t>
            </a:r>
            <a:r>
              <a:rPr lang="en-US" sz="1050" b="1" dirty="0"/>
              <a:t>f</a:t>
            </a:r>
            <a:r>
              <a:rPr lang="en-US" sz="1050" dirty="0"/>
              <a:t>) results of chi-squared tests of NS/S ratio relative to the neutral expectation, indicating the significance of deviation from neutrality (p &lt; 0.05, i.e. ”</a:t>
            </a:r>
            <a:r>
              <a:rPr lang="en-US" sz="1050" i="1" dirty="0"/>
              <a:t>would be we be able to detect selection?</a:t>
            </a:r>
            <a:r>
              <a:rPr lang="en-US" sz="1050" dirty="0"/>
              <a:t>”) and</a:t>
            </a:r>
            <a:r>
              <a:rPr lang="en-US" sz="1050" b="1" dirty="0"/>
              <a:t> g</a:t>
            </a:r>
            <a:r>
              <a:rPr lang="en-US" sz="1050" dirty="0"/>
              <a:t>) the estimated reduction of mutation rate in gene regions after accounting for selection on coding mutations, comparing the estimated and actual mutation rate reductions.</a:t>
            </a:r>
          </a:p>
        </p:txBody>
      </p:sp>
      <p:sp>
        <p:nvSpPr>
          <p:cNvPr id="52" name="TextBox 51">
            <a:extLst>
              <a:ext uri="{FF2B5EF4-FFF2-40B4-BE49-F238E27FC236}">
                <a16:creationId xmlns:a16="http://schemas.microsoft.com/office/drawing/2014/main" id="{550B7894-3CC7-6EA0-E132-3D9A566202E9}"/>
              </a:ext>
            </a:extLst>
          </p:cNvPr>
          <p:cNvSpPr txBox="1"/>
          <p:nvPr/>
        </p:nvSpPr>
        <p:spPr>
          <a:xfrm>
            <a:off x="0" y="498763"/>
            <a:ext cx="248194" cy="215444"/>
          </a:xfrm>
          <a:prstGeom prst="rect">
            <a:avLst/>
          </a:prstGeom>
          <a:noFill/>
        </p:spPr>
        <p:txBody>
          <a:bodyPr wrap="square" rtlCol="0">
            <a:spAutoFit/>
          </a:bodyPr>
          <a:lstStyle/>
          <a:p>
            <a:r>
              <a:rPr lang="en-US" sz="800" b="1" dirty="0">
                <a:latin typeface="Helvetica" pitchFamily="2" charset="0"/>
              </a:rPr>
              <a:t>a</a:t>
            </a:r>
          </a:p>
        </p:txBody>
      </p:sp>
      <p:sp>
        <p:nvSpPr>
          <p:cNvPr id="53" name="TextBox 52">
            <a:extLst>
              <a:ext uri="{FF2B5EF4-FFF2-40B4-BE49-F238E27FC236}">
                <a16:creationId xmlns:a16="http://schemas.microsoft.com/office/drawing/2014/main" id="{7810D9E4-539E-30C7-444F-AFC42F76133C}"/>
              </a:ext>
            </a:extLst>
          </p:cNvPr>
          <p:cNvSpPr txBox="1"/>
          <p:nvPr/>
        </p:nvSpPr>
        <p:spPr>
          <a:xfrm>
            <a:off x="1534458" y="449813"/>
            <a:ext cx="248194" cy="215444"/>
          </a:xfrm>
          <a:prstGeom prst="rect">
            <a:avLst/>
          </a:prstGeom>
          <a:noFill/>
        </p:spPr>
        <p:txBody>
          <a:bodyPr wrap="square" rtlCol="0">
            <a:spAutoFit/>
          </a:bodyPr>
          <a:lstStyle/>
          <a:p>
            <a:r>
              <a:rPr lang="en-US" sz="800" b="1" dirty="0">
                <a:latin typeface="Helvetica" pitchFamily="2" charset="0"/>
              </a:rPr>
              <a:t>b</a:t>
            </a:r>
          </a:p>
        </p:txBody>
      </p:sp>
      <p:sp>
        <p:nvSpPr>
          <p:cNvPr id="54" name="TextBox 53">
            <a:extLst>
              <a:ext uri="{FF2B5EF4-FFF2-40B4-BE49-F238E27FC236}">
                <a16:creationId xmlns:a16="http://schemas.microsoft.com/office/drawing/2014/main" id="{2D996D2A-73CE-B468-851F-253F421FD47F}"/>
              </a:ext>
            </a:extLst>
          </p:cNvPr>
          <p:cNvSpPr txBox="1"/>
          <p:nvPr/>
        </p:nvSpPr>
        <p:spPr>
          <a:xfrm>
            <a:off x="1534458" y="910440"/>
            <a:ext cx="248194" cy="215444"/>
          </a:xfrm>
          <a:prstGeom prst="rect">
            <a:avLst/>
          </a:prstGeom>
          <a:noFill/>
        </p:spPr>
        <p:txBody>
          <a:bodyPr wrap="square" rtlCol="0">
            <a:spAutoFit/>
          </a:bodyPr>
          <a:lstStyle/>
          <a:p>
            <a:r>
              <a:rPr lang="en-US" sz="800" b="1" dirty="0">
                <a:latin typeface="Helvetica" pitchFamily="2" charset="0"/>
              </a:rPr>
              <a:t>c</a:t>
            </a:r>
          </a:p>
        </p:txBody>
      </p:sp>
      <p:sp>
        <p:nvSpPr>
          <p:cNvPr id="55" name="TextBox 54">
            <a:extLst>
              <a:ext uri="{FF2B5EF4-FFF2-40B4-BE49-F238E27FC236}">
                <a16:creationId xmlns:a16="http://schemas.microsoft.com/office/drawing/2014/main" id="{710C2D62-D773-E56B-DD10-8E35E61BC371}"/>
              </a:ext>
            </a:extLst>
          </p:cNvPr>
          <p:cNvSpPr txBox="1"/>
          <p:nvPr/>
        </p:nvSpPr>
        <p:spPr>
          <a:xfrm>
            <a:off x="1534458" y="1502227"/>
            <a:ext cx="248194" cy="215444"/>
          </a:xfrm>
          <a:prstGeom prst="rect">
            <a:avLst/>
          </a:prstGeom>
          <a:noFill/>
        </p:spPr>
        <p:txBody>
          <a:bodyPr wrap="square" rtlCol="0">
            <a:spAutoFit/>
          </a:bodyPr>
          <a:lstStyle/>
          <a:p>
            <a:r>
              <a:rPr lang="en-US" sz="800" b="1" dirty="0">
                <a:latin typeface="Helvetica" pitchFamily="2" charset="0"/>
              </a:rPr>
              <a:t>d</a:t>
            </a:r>
          </a:p>
        </p:txBody>
      </p:sp>
      <p:sp>
        <p:nvSpPr>
          <p:cNvPr id="56" name="TextBox 55">
            <a:extLst>
              <a:ext uri="{FF2B5EF4-FFF2-40B4-BE49-F238E27FC236}">
                <a16:creationId xmlns:a16="http://schemas.microsoft.com/office/drawing/2014/main" id="{2755A3F9-C7D5-89D3-E912-84A3CE063818}"/>
              </a:ext>
            </a:extLst>
          </p:cNvPr>
          <p:cNvSpPr txBox="1"/>
          <p:nvPr/>
        </p:nvSpPr>
        <p:spPr>
          <a:xfrm>
            <a:off x="1534458" y="2064326"/>
            <a:ext cx="248194" cy="215444"/>
          </a:xfrm>
          <a:prstGeom prst="rect">
            <a:avLst/>
          </a:prstGeom>
          <a:noFill/>
        </p:spPr>
        <p:txBody>
          <a:bodyPr wrap="square" rtlCol="0">
            <a:spAutoFit/>
          </a:bodyPr>
          <a:lstStyle/>
          <a:p>
            <a:r>
              <a:rPr lang="en-US" sz="800" b="1" dirty="0">
                <a:latin typeface="Helvetica" pitchFamily="2" charset="0"/>
              </a:rPr>
              <a:t>e</a:t>
            </a:r>
          </a:p>
        </p:txBody>
      </p:sp>
      <p:sp>
        <p:nvSpPr>
          <p:cNvPr id="57" name="TextBox 56">
            <a:extLst>
              <a:ext uri="{FF2B5EF4-FFF2-40B4-BE49-F238E27FC236}">
                <a16:creationId xmlns:a16="http://schemas.microsoft.com/office/drawing/2014/main" id="{60FE5B63-1784-F1D8-B795-A4E8C6031F85}"/>
              </a:ext>
            </a:extLst>
          </p:cNvPr>
          <p:cNvSpPr txBox="1"/>
          <p:nvPr/>
        </p:nvSpPr>
        <p:spPr>
          <a:xfrm>
            <a:off x="1534458" y="2578924"/>
            <a:ext cx="248194" cy="215444"/>
          </a:xfrm>
          <a:prstGeom prst="rect">
            <a:avLst/>
          </a:prstGeom>
          <a:noFill/>
        </p:spPr>
        <p:txBody>
          <a:bodyPr wrap="square" rtlCol="0">
            <a:spAutoFit/>
          </a:bodyPr>
          <a:lstStyle/>
          <a:p>
            <a:r>
              <a:rPr lang="en-US" sz="800" b="1" dirty="0">
                <a:latin typeface="Helvetica" pitchFamily="2" charset="0"/>
              </a:rPr>
              <a:t>f</a:t>
            </a:r>
          </a:p>
        </p:txBody>
      </p:sp>
      <p:sp>
        <p:nvSpPr>
          <p:cNvPr id="58" name="TextBox 57">
            <a:extLst>
              <a:ext uri="{FF2B5EF4-FFF2-40B4-BE49-F238E27FC236}">
                <a16:creationId xmlns:a16="http://schemas.microsoft.com/office/drawing/2014/main" id="{3A6883D0-37A6-D33F-2249-ECB56E9E10EE}"/>
              </a:ext>
            </a:extLst>
          </p:cNvPr>
          <p:cNvSpPr txBox="1"/>
          <p:nvPr/>
        </p:nvSpPr>
        <p:spPr>
          <a:xfrm>
            <a:off x="1534458" y="3218212"/>
            <a:ext cx="248194" cy="215444"/>
          </a:xfrm>
          <a:prstGeom prst="rect">
            <a:avLst/>
          </a:prstGeom>
          <a:noFill/>
        </p:spPr>
        <p:txBody>
          <a:bodyPr wrap="square" rtlCol="0">
            <a:spAutoFit/>
          </a:bodyPr>
          <a:lstStyle/>
          <a:p>
            <a:r>
              <a:rPr lang="en-US" sz="800" b="1" dirty="0">
                <a:latin typeface="Helvetica" pitchFamily="2" charset="0"/>
              </a:rPr>
              <a:t>g</a:t>
            </a:r>
          </a:p>
        </p:txBody>
      </p:sp>
      <p:sp>
        <p:nvSpPr>
          <p:cNvPr id="59" name="Right Brace 58">
            <a:extLst>
              <a:ext uri="{FF2B5EF4-FFF2-40B4-BE49-F238E27FC236}">
                <a16:creationId xmlns:a16="http://schemas.microsoft.com/office/drawing/2014/main" id="{71D3130C-1707-5929-6F96-7EE9647076A8}"/>
              </a:ext>
            </a:extLst>
          </p:cNvPr>
          <p:cNvSpPr/>
          <p:nvPr/>
        </p:nvSpPr>
        <p:spPr>
          <a:xfrm rot="16200000">
            <a:off x="3086101" y="35523"/>
            <a:ext cx="76671" cy="572551"/>
          </a:xfrm>
          <a:prstGeom prst="rightBrace">
            <a:avLst/>
          </a:prstGeom>
          <a:ln w="63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0" name="TextBox 59">
            <a:extLst>
              <a:ext uri="{FF2B5EF4-FFF2-40B4-BE49-F238E27FC236}">
                <a16:creationId xmlns:a16="http://schemas.microsoft.com/office/drawing/2014/main" id="{2FF322E9-8975-B7BB-4C57-183FB5FC2742}"/>
              </a:ext>
            </a:extLst>
          </p:cNvPr>
          <p:cNvSpPr txBox="1"/>
          <p:nvPr/>
        </p:nvSpPr>
        <p:spPr>
          <a:xfrm>
            <a:off x="2331901" y="-41566"/>
            <a:ext cx="1540806" cy="369332"/>
          </a:xfrm>
          <a:prstGeom prst="rect">
            <a:avLst/>
          </a:prstGeom>
          <a:noFill/>
        </p:spPr>
        <p:txBody>
          <a:bodyPr wrap="none" rtlCol="0">
            <a:spAutoFit/>
          </a:bodyPr>
          <a:lstStyle/>
          <a:p>
            <a:endParaRPr lang="en-US" sz="600" dirty="0">
              <a:latin typeface="Helvetica" pitchFamily="2" charset="0"/>
            </a:endParaRPr>
          </a:p>
          <a:p>
            <a:pPr algn="ctr"/>
            <a:r>
              <a:rPr lang="en-US" sz="600" b="1" dirty="0">
                <a:latin typeface="Helvetica" pitchFamily="2" charset="0"/>
              </a:rPr>
              <a:t>Selection</a:t>
            </a:r>
          </a:p>
          <a:p>
            <a:pPr algn="ctr"/>
            <a:r>
              <a:rPr lang="en-US" sz="600" dirty="0">
                <a:latin typeface="Helvetica" pitchFamily="2" charset="0"/>
              </a:rPr>
              <a:t>Typical mean </a:t>
            </a:r>
            <a:r>
              <a:rPr lang="en-US" sz="600" b="1" dirty="0">
                <a:latin typeface="Helvetica" pitchFamily="2" charset="0"/>
              </a:rPr>
              <a:t>s</a:t>
            </a:r>
            <a:r>
              <a:rPr lang="en-US" sz="600" dirty="0">
                <a:latin typeface="Helvetica" pitchFamily="2" charset="0"/>
              </a:rPr>
              <a:t> expected from literature</a:t>
            </a:r>
          </a:p>
        </p:txBody>
      </p:sp>
      <p:sp>
        <p:nvSpPr>
          <p:cNvPr id="61" name="TextBox 60">
            <a:extLst>
              <a:ext uri="{FF2B5EF4-FFF2-40B4-BE49-F238E27FC236}">
                <a16:creationId xmlns:a16="http://schemas.microsoft.com/office/drawing/2014/main" id="{17E706D2-8A7B-87E8-389B-5758650C05C7}"/>
              </a:ext>
            </a:extLst>
          </p:cNvPr>
          <p:cNvSpPr txBox="1"/>
          <p:nvPr/>
        </p:nvSpPr>
        <p:spPr>
          <a:xfrm>
            <a:off x="3832704" y="215090"/>
            <a:ext cx="869149" cy="184666"/>
          </a:xfrm>
          <a:prstGeom prst="rect">
            <a:avLst/>
          </a:prstGeom>
          <a:noFill/>
        </p:spPr>
        <p:txBody>
          <a:bodyPr wrap="none" rtlCol="0">
            <a:spAutoFit/>
          </a:bodyPr>
          <a:lstStyle/>
          <a:p>
            <a:r>
              <a:rPr lang="en-US" sz="600" dirty="0">
                <a:latin typeface="Helvetica" pitchFamily="2" charset="0"/>
              </a:rPr>
              <a:t>Strongly deleterious</a:t>
            </a:r>
          </a:p>
        </p:txBody>
      </p:sp>
      <p:cxnSp>
        <p:nvCxnSpPr>
          <p:cNvPr id="63" name="Straight Arrow Connector 62">
            <a:extLst>
              <a:ext uri="{FF2B5EF4-FFF2-40B4-BE49-F238E27FC236}">
                <a16:creationId xmlns:a16="http://schemas.microsoft.com/office/drawing/2014/main" id="{13AA602E-41BB-93E8-6728-A75B57FC8F2F}"/>
              </a:ext>
            </a:extLst>
          </p:cNvPr>
          <p:cNvCxnSpPr>
            <a:cxnSpLocks/>
          </p:cNvCxnSpPr>
          <p:nvPr/>
        </p:nvCxnSpPr>
        <p:spPr>
          <a:xfrm>
            <a:off x="3941736" y="364557"/>
            <a:ext cx="1792637" cy="0"/>
          </a:xfrm>
          <a:prstGeom prst="straightConnector1">
            <a:avLst/>
          </a:prstGeom>
          <a:ln w="6350">
            <a:prstDash val="sysDot"/>
            <a:tailEnd type="triangle" w="sm" len="med"/>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7314FE42-97A9-2928-7A54-F08F09AA3E39}"/>
              </a:ext>
            </a:extLst>
          </p:cNvPr>
          <p:cNvSpPr txBox="1"/>
          <p:nvPr/>
        </p:nvSpPr>
        <p:spPr>
          <a:xfrm>
            <a:off x="2252421" y="320298"/>
            <a:ext cx="486030" cy="184666"/>
          </a:xfrm>
          <a:prstGeom prst="rect">
            <a:avLst/>
          </a:prstGeom>
          <a:noFill/>
        </p:spPr>
        <p:txBody>
          <a:bodyPr wrap="none" rtlCol="0">
            <a:spAutoFit/>
          </a:bodyPr>
          <a:lstStyle/>
          <a:p>
            <a:r>
              <a:rPr lang="en-US" sz="600" dirty="0">
                <a:latin typeface="Helvetica" pitchFamily="2" charset="0"/>
              </a:rPr>
              <a:t>(Neutral)</a:t>
            </a:r>
          </a:p>
        </p:txBody>
      </p:sp>
    </p:spTree>
    <p:extLst>
      <p:ext uri="{BB962C8B-B14F-4D97-AF65-F5344CB8AC3E}">
        <p14:creationId xmlns:p14="http://schemas.microsoft.com/office/powerpoint/2010/main" val="1279990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CED9E7-A7D3-4504-49FC-3E2C0C8FA24C}"/>
              </a:ext>
            </a:extLst>
          </p:cNvPr>
          <p:cNvSpPr txBox="1"/>
          <p:nvPr/>
        </p:nvSpPr>
        <p:spPr>
          <a:xfrm>
            <a:off x="0" y="136792"/>
            <a:ext cx="1242648" cy="200055"/>
          </a:xfrm>
          <a:prstGeom prst="rect">
            <a:avLst/>
          </a:prstGeom>
          <a:noFill/>
        </p:spPr>
        <p:txBody>
          <a:bodyPr wrap="none" rtlCol="0">
            <a:spAutoFit/>
          </a:bodyPr>
          <a:lstStyle/>
          <a:p>
            <a:r>
              <a:rPr lang="en-US" sz="700" dirty="0">
                <a:latin typeface="Helvetica" pitchFamily="2" charset="0"/>
              </a:rPr>
              <a:t>s (on Non-synonymous) = </a:t>
            </a:r>
          </a:p>
        </p:txBody>
      </p:sp>
      <p:cxnSp>
        <p:nvCxnSpPr>
          <p:cNvPr id="6" name="Straight Connector 5">
            <a:extLst>
              <a:ext uri="{FF2B5EF4-FFF2-40B4-BE49-F238E27FC236}">
                <a16:creationId xmlns:a16="http://schemas.microsoft.com/office/drawing/2014/main" id="{EF0D766C-BB5A-7048-C505-ABE2491C6429}"/>
              </a:ext>
            </a:extLst>
          </p:cNvPr>
          <p:cNvCxnSpPr>
            <a:cxnSpLocks/>
          </p:cNvCxnSpPr>
          <p:nvPr/>
        </p:nvCxnSpPr>
        <p:spPr>
          <a:xfrm>
            <a:off x="2976158" y="240975"/>
            <a:ext cx="117643" cy="0"/>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76A7850E-5E14-77AB-BB7C-826E4F7FCE68}"/>
              </a:ext>
            </a:extLst>
          </p:cNvPr>
          <p:cNvCxnSpPr>
            <a:cxnSpLocks/>
          </p:cNvCxnSpPr>
          <p:nvPr/>
        </p:nvCxnSpPr>
        <p:spPr>
          <a:xfrm>
            <a:off x="2823757" y="238301"/>
            <a:ext cx="117643" cy="0"/>
          </a:xfrm>
          <a:prstGeom prst="line">
            <a:avLst/>
          </a:prstGeom>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82AA5D2E-C4AD-B0F7-0889-DF221509EFB2}"/>
              </a:ext>
            </a:extLst>
          </p:cNvPr>
          <p:cNvSpPr txBox="1"/>
          <p:nvPr/>
        </p:nvSpPr>
        <p:spPr>
          <a:xfrm>
            <a:off x="2766841" y="79326"/>
            <a:ext cx="234360" cy="200055"/>
          </a:xfrm>
          <a:prstGeom prst="rect">
            <a:avLst/>
          </a:prstGeom>
          <a:noFill/>
        </p:spPr>
        <p:txBody>
          <a:bodyPr wrap="none" rtlCol="0">
            <a:spAutoFit/>
          </a:bodyPr>
          <a:lstStyle/>
          <a:p>
            <a:r>
              <a:rPr lang="en-US" sz="700" dirty="0">
                <a:latin typeface="Helvetica" pitchFamily="2" charset="0"/>
              </a:rPr>
              <a:t>0</a:t>
            </a:r>
          </a:p>
        </p:txBody>
      </p:sp>
      <p:sp>
        <p:nvSpPr>
          <p:cNvPr id="9" name="TextBox 8">
            <a:extLst>
              <a:ext uri="{FF2B5EF4-FFF2-40B4-BE49-F238E27FC236}">
                <a16:creationId xmlns:a16="http://schemas.microsoft.com/office/drawing/2014/main" id="{25542F28-585B-8130-2C7E-AF2F7014C3D5}"/>
              </a:ext>
            </a:extLst>
          </p:cNvPr>
          <p:cNvSpPr txBox="1"/>
          <p:nvPr/>
        </p:nvSpPr>
        <p:spPr>
          <a:xfrm>
            <a:off x="2924590" y="75206"/>
            <a:ext cx="234360" cy="200055"/>
          </a:xfrm>
          <a:prstGeom prst="rect">
            <a:avLst/>
          </a:prstGeom>
          <a:noFill/>
        </p:spPr>
        <p:txBody>
          <a:bodyPr wrap="none" rtlCol="0">
            <a:spAutoFit/>
          </a:bodyPr>
          <a:lstStyle/>
          <a:p>
            <a:r>
              <a:rPr lang="en-US" sz="700" dirty="0">
                <a:latin typeface="Helvetica" pitchFamily="2" charset="0"/>
              </a:rPr>
              <a:t>1</a:t>
            </a:r>
          </a:p>
        </p:txBody>
      </p:sp>
      <p:sp>
        <p:nvSpPr>
          <p:cNvPr id="10" name="TextBox 9">
            <a:extLst>
              <a:ext uri="{FF2B5EF4-FFF2-40B4-BE49-F238E27FC236}">
                <a16:creationId xmlns:a16="http://schemas.microsoft.com/office/drawing/2014/main" id="{06848091-28ED-5F87-AB4C-610DE2A0E212}"/>
              </a:ext>
            </a:extLst>
          </p:cNvPr>
          <p:cNvSpPr txBox="1"/>
          <p:nvPr/>
        </p:nvSpPr>
        <p:spPr>
          <a:xfrm>
            <a:off x="1306429" y="119315"/>
            <a:ext cx="1625766" cy="200055"/>
          </a:xfrm>
          <a:prstGeom prst="rect">
            <a:avLst/>
          </a:prstGeom>
          <a:noFill/>
        </p:spPr>
        <p:txBody>
          <a:bodyPr wrap="none" rtlCol="0">
            <a:spAutoFit/>
          </a:bodyPr>
          <a:lstStyle/>
          <a:p>
            <a:r>
              <a:rPr lang="en-US" sz="700" dirty="0">
                <a:latin typeface="Helvetica" pitchFamily="2" charset="0"/>
              </a:rPr>
              <a:t>Dominance of Non-synonymous = </a:t>
            </a:r>
          </a:p>
        </p:txBody>
      </p:sp>
      <p:pic>
        <p:nvPicPr>
          <p:cNvPr id="14" name="Picture 13">
            <a:extLst>
              <a:ext uri="{FF2B5EF4-FFF2-40B4-BE49-F238E27FC236}">
                <a16:creationId xmlns:a16="http://schemas.microsoft.com/office/drawing/2014/main" id="{333548E1-764A-8CD3-D659-21B2E71A2FBE}"/>
              </a:ext>
            </a:extLst>
          </p:cNvPr>
          <p:cNvPicPr>
            <a:picLocks noChangeAspect="1"/>
          </p:cNvPicPr>
          <p:nvPr/>
        </p:nvPicPr>
        <p:blipFill>
          <a:blip r:embed="rId2"/>
          <a:stretch>
            <a:fillRect/>
          </a:stretch>
        </p:blipFill>
        <p:spPr>
          <a:xfrm>
            <a:off x="0" y="304800"/>
            <a:ext cx="3200400" cy="1828800"/>
          </a:xfrm>
          <a:prstGeom prst="rect">
            <a:avLst/>
          </a:prstGeom>
        </p:spPr>
      </p:pic>
      <p:sp>
        <p:nvSpPr>
          <p:cNvPr id="15" name="TextBox 14">
            <a:extLst>
              <a:ext uri="{FF2B5EF4-FFF2-40B4-BE49-F238E27FC236}">
                <a16:creationId xmlns:a16="http://schemas.microsoft.com/office/drawing/2014/main" id="{1FBC5B42-8E11-EC8F-B26C-581FD24A7F0E}"/>
              </a:ext>
            </a:extLst>
          </p:cNvPr>
          <p:cNvSpPr txBox="1"/>
          <p:nvPr/>
        </p:nvSpPr>
        <p:spPr>
          <a:xfrm>
            <a:off x="-45521" y="251360"/>
            <a:ext cx="248194" cy="230832"/>
          </a:xfrm>
          <a:prstGeom prst="rect">
            <a:avLst/>
          </a:prstGeom>
          <a:noFill/>
        </p:spPr>
        <p:txBody>
          <a:bodyPr wrap="square" rtlCol="0">
            <a:spAutoFit/>
          </a:bodyPr>
          <a:lstStyle/>
          <a:p>
            <a:r>
              <a:rPr lang="en-US" sz="900" b="1" dirty="0">
                <a:latin typeface="Helvetica" pitchFamily="2" charset="0"/>
              </a:rPr>
              <a:t>a</a:t>
            </a:r>
          </a:p>
        </p:txBody>
      </p:sp>
      <p:sp>
        <p:nvSpPr>
          <p:cNvPr id="16" name="TextBox 15">
            <a:extLst>
              <a:ext uri="{FF2B5EF4-FFF2-40B4-BE49-F238E27FC236}">
                <a16:creationId xmlns:a16="http://schemas.microsoft.com/office/drawing/2014/main" id="{9A373581-A538-F3BC-5D71-647AC05C2463}"/>
              </a:ext>
            </a:extLst>
          </p:cNvPr>
          <p:cNvSpPr txBox="1"/>
          <p:nvPr/>
        </p:nvSpPr>
        <p:spPr>
          <a:xfrm>
            <a:off x="-65313" y="825334"/>
            <a:ext cx="248194" cy="230832"/>
          </a:xfrm>
          <a:prstGeom prst="rect">
            <a:avLst/>
          </a:prstGeom>
          <a:noFill/>
        </p:spPr>
        <p:txBody>
          <a:bodyPr wrap="square" rtlCol="0">
            <a:spAutoFit/>
          </a:bodyPr>
          <a:lstStyle/>
          <a:p>
            <a:r>
              <a:rPr lang="en-US" sz="900" b="1" dirty="0">
                <a:latin typeface="Helvetica" pitchFamily="2" charset="0"/>
              </a:rPr>
              <a:t>b</a:t>
            </a:r>
          </a:p>
        </p:txBody>
      </p:sp>
      <p:sp>
        <p:nvSpPr>
          <p:cNvPr id="17" name="TextBox 16">
            <a:extLst>
              <a:ext uri="{FF2B5EF4-FFF2-40B4-BE49-F238E27FC236}">
                <a16:creationId xmlns:a16="http://schemas.microsoft.com/office/drawing/2014/main" id="{B0702B97-7D17-4083-917A-04682793E1BB}"/>
              </a:ext>
            </a:extLst>
          </p:cNvPr>
          <p:cNvSpPr txBox="1"/>
          <p:nvPr/>
        </p:nvSpPr>
        <p:spPr>
          <a:xfrm>
            <a:off x="-73230" y="1399308"/>
            <a:ext cx="248194" cy="230832"/>
          </a:xfrm>
          <a:prstGeom prst="rect">
            <a:avLst/>
          </a:prstGeom>
          <a:noFill/>
        </p:spPr>
        <p:txBody>
          <a:bodyPr wrap="square" rtlCol="0">
            <a:spAutoFit/>
          </a:bodyPr>
          <a:lstStyle/>
          <a:p>
            <a:r>
              <a:rPr lang="en-US" sz="900" b="1" dirty="0">
                <a:latin typeface="Helvetica" pitchFamily="2" charset="0"/>
              </a:rPr>
              <a:t>c</a:t>
            </a:r>
          </a:p>
        </p:txBody>
      </p:sp>
      <p:sp>
        <p:nvSpPr>
          <p:cNvPr id="18" name="TextBox 17">
            <a:extLst>
              <a:ext uri="{FF2B5EF4-FFF2-40B4-BE49-F238E27FC236}">
                <a16:creationId xmlns:a16="http://schemas.microsoft.com/office/drawing/2014/main" id="{30B1EE2B-493F-59C5-0385-076B4955687D}"/>
              </a:ext>
            </a:extLst>
          </p:cNvPr>
          <p:cNvSpPr txBox="1"/>
          <p:nvPr/>
        </p:nvSpPr>
        <p:spPr>
          <a:xfrm>
            <a:off x="0" y="2063261"/>
            <a:ext cx="3223647" cy="1384995"/>
          </a:xfrm>
          <a:prstGeom prst="rect">
            <a:avLst/>
          </a:prstGeom>
          <a:noFill/>
        </p:spPr>
        <p:txBody>
          <a:bodyPr wrap="square" rtlCol="0">
            <a:spAutoFit/>
          </a:bodyPr>
          <a:lstStyle/>
          <a:p>
            <a:pPr algn="just"/>
            <a:r>
              <a:rPr lang="en-US" sz="1050" b="1" dirty="0"/>
              <a:t>Figure 2. Measuring mutation rate reduction on individual components of genic regions.</a:t>
            </a:r>
            <a:r>
              <a:rPr lang="en-US" sz="1050" dirty="0"/>
              <a:t> Visualization only includes simulations with strongly deleterious non-synonymous mutations (s&gt;0.03) </a:t>
            </a:r>
            <a:r>
              <a:rPr lang="en-US" sz="1050" b="1" dirty="0"/>
              <a:t>a</a:t>
            </a:r>
            <a:r>
              <a:rPr lang="en-US" sz="1050" dirty="0"/>
              <a:t>) The reduction of non-synonymous mutations (</a:t>
            </a:r>
            <a:r>
              <a:rPr lang="el-GR" sz="1050" dirty="0" err="1"/>
              <a:t>Δμ</a:t>
            </a:r>
            <a:r>
              <a:rPr lang="en-US" sz="1050" baseline="-25000" dirty="0"/>
              <a:t>NS</a:t>
            </a:r>
            <a:r>
              <a:rPr lang="en-US" sz="1050" dirty="0"/>
              <a:t>) </a:t>
            </a:r>
            <a:r>
              <a:rPr lang="en-US" sz="1050" b="1" dirty="0"/>
              <a:t>b</a:t>
            </a:r>
            <a:r>
              <a:rPr lang="en-US" sz="1050" dirty="0"/>
              <a:t>) The reduction of non-coding genic (i.e. introns or untranslated regions) mutations (</a:t>
            </a:r>
            <a:r>
              <a:rPr lang="el-GR" sz="1050" dirty="0" err="1"/>
              <a:t>Δμ</a:t>
            </a:r>
            <a:r>
              <a:rPr lang="en-US" sz="1050" baseline="-25000" dirty="0"/>
              <a:t>NC</a:t>
            </a:r>
            <a:r>
              <a:rPr lang="en-US" sz="1050" dirty="0"/>
              <a:t>) </a:t>
            </a:r>
            <a:r>
              <a:rPr lang="en-US" sz="1050" b="1" dirty="0"/>
              <a:t>c</a:t>
            </a:r>
            <a:r>
              <a:rPr lang="en-US" sz="1050" dirty="0"/>
              <a:t>) The reduction of synonymous mutations (</a:t>
            </a:r>
            <a:r>
              <a:rPr lang="el-GR" sz="1050" dirty="0" err="1"/>
              <a:t>Δμ</a:t>
            </a:r>
            <a:r>
              <a:rPr lang="en-US" sz="1050" baseline="-25000" dirty="0"/>
              <a:t>S</a:t>
            </a:r>
            <a:r>
              <a:rPr lang="en-US" sz="1050" dirty="0"/>
              <a:t>). </a:t>
            </a:r>
          </a:p>
        </p:txBody>
      </p:sp>
    </p:spTree>
    <p:extLst>
      <p:ext uri="{BB962C8B-B14F-4D97-AF65-F5344CB8AC3E}">
        <p14:creationId xmlns:p14="http://schemas.microsoft.com/office/powerpoint/2010/main" val="847072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4F5CDC6-5B22-4D16-B351-4AEEE7950168}"/>
              </a:ext>
            </a:extLst>
          </p:cNvPr>
          <p:cNvSpPr txBox="1"/>
          <p:nvPr/>
        </p:nvSpPr>
        <p:spPr>
          <a:xfrm>
            <a:off x="0" y="3376907"/>
            <a:ext cx="3223647" cy="2516073"/>
          </a:xfrm>
          <a:prstGeom prst="rect">
            <a:avLst/>
          </a:prstGeom>
          <a:noFill/>
        </p:spPr>
        <p:txBody>
          <a:bodyPr wrap="square" rtlCol="0">
            <a:spAutoFit/>
          </a:bodyPr>
          <a:lstStyle/>
          <a:p>
            <a:pPr algn="just"/>
            <a:r>
              <a:rPr lang="en-US" sz="1050" b="1" dirty="0"/>
              <a:t>Figure 3. </a:t>
            </a:r>
            <a:r>
              <a:rPr lang="en-US" sz="1050" dirty="0"/>
              <a:t>Genic mutation fraction vs. nonsynonymous/synonymous (NS/S) ratio for individual Arabidopsis MA datasets (points with 95% bootstrapped CIs, B = 1,000). The vertical dashed line (NS/S = 2.74, dark red) is the neutral expectation from spectrum × codon use; the horizontal dashed line (0.51, dark red) is the genome-wide genic fraction. All datasets fall below the genic expectation (consistent with a genic mutation bias), but all NS/S CIs overlap the neutral expectation (i.e. we do not detect systematic purifying selection on coding mutations in any dataset). Genic fraction and NS/S were not correlated across datasets: those with a lower fraction of mutations in genes did not show a correspondingly lower NS/S ratio.</a:t>
            </a:r>
          </a:p>
        </p:txBody>
      </p:sp>
      <p:pic>
        <p:nvPicPr>
          <p:cNvPr id="14" name="Picture 13">
            <a:extLst>
              <a:ext uri="{FF2B5EF4-FFF2-40B4-BE49-F238E27FC236}">
                <a16:creationId xmlns:a16="http://schemas.microsoft.com/office/drawing/2014/main" id="{A6CA9303-D963-F5A4-CB89-E666A04F17F4}"/>
              </a:ext>
            </a:extLst>
          </p:cNvPr>
          <p:cNvPicPr>
            <a:picLocks noChangeAspect="1"/>
          </p:cNvPicPr>
          <p:nvPr/>
        </p:nvPicPr>
        <p:blipFill>
          <a:blip r:embed="rId2"/>
          <a:stretch>
            <a:fillRect/>
          </a:stretch>
        </p:blipFill>
        <p:spPr>
          <a:xfrm>
            <a:off x="0" y="160255"/>
            <a:ext cx="3200400" cy="3200400"/>
          </a:xfrm>
          <a:prstGeom prst="rect">
            <a:avLst/>
          </a:prstGeom>
        </p:spPr>
      </p:pic>
    </p:spTree>
    <p:extLst>
      <p:ext uri="{BB962C8B-B14F-4D97-AF65-F5344CB8AC3E}">
        <p14:creationId xmlns:p14="http://schemas.microsoft.com/office/powerpoint/2010/main" val="2700825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2341150-A6CA-8071-1371-ABBE0646ED2C}"/>
              </a:ext>
            </a:extLst>
          </p:cNvPr>
          <p:cNvPicPr>
            <a:picLocks noChangeAspect="1"/>
          </p:cNvPicPr>
          <p:nvPr/>
        </p:nvPicPr>
        <p:blipFill>
          <a:blip r:embed="rId2"/>
          <a:stretch>
            <a:fillRect/>
          </a:stretch>
        </p:blipFill>
        <p:spPr>
          <a:xfrm>
            <a:off x="28875" y="2049237"/>
            <a:ext cx="6400800" cy="2286000"/>
          </a:xfrm>
          <a:prstGeom prst="rect">
            <a:avLst/>
          </a:prstGeom>
        </p:spPr>
      </p:pic>
      <p:sp>
        <p:nvSpPr>
          <p:cNvPr id="51" name="Block Arc 50">
            <a:extLst>
              <a:ext uri="{FF2B5EF4-FFF2-40B4-BE49-F238E27FC236}">
                <a16:creationId xmlns:a16="http://schemas.microsoft.com/office/drawing/2014/main" id="{690D5DBC-B223-1E59-8CA0-9843AD109354}"/>
              </a:ext>
            </a:extLst>
          </p:cNvPr>
          <p:cNvSpPr/>
          <p:nvPr/>
        </p:nvSpPr>
        <p:spPr>
          <a:xfrm rot="10800000">
            <a:off x="5581518" y="886817"/>
            <a:ext cx="801888" cy="801888"/>
          </a:xfrm>
          <a:prstGeom prst="blockArc">
            <a:avLst>
              <a:gd name="adj1" fmla="val 13043425"/>
              <a:gd name="adj2" fmla="val 19826538"/>
              <a:gd name="adj3" fmla="val 5124"/>
            </a:avLst>
          </a:prstGeom>
          <a:solidFill>
            <a:srgbClr val="008B00"/>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4" name="Picture 33">
            <a:extLst>
              <a:ext uri="{FF2B5EF4-FFF2-40B4-BE49-F238E27FC236}">
                <a16:creationId xmlns:a16="http://schemas.microsoft.com/office/drawing/2014/main" id="{EB7FC905-BD1C-1338-FAD3-9FD04EF420D0}"/>
              </a:ext>
            </a:extLst>
          </p:cNvPr>
          <p:cNvPicPr>
            <a:picLocks noChangeAspect="1"/>
          </p:cNvPicPr>
          <p:nvPr/>
        </p:nvPicPr>
        <p:blipFill>
          <a:blip r:embed="rId3"/>
          <a:stretch>
            <a:fillRect/>
          </a:stretch>
        </p:blipFill>
        <p:spPr>
          <a:xfrm>
            <a:off x="2268638" y="151572"/>
            <a:ext cx="1828800" cy="457200"/>
          </a:xfrm>
          <a:prstGeom prst="rect">
            <a:avLst/>
          </a:prstGeom>
        </p:spPr>
      </p:pic>
      <p:pic>
        <p:nvPicPr>
          <p:cNvPr id="44" name="Picture 43">
            <a:extLst>
              <a:ext uri="{FF2B5EF4-FFF2-40B4-BE49-F238E27FC236}">
                <a16:creationId xmlns:a16="http://schemas.microsoft.com/office/drawing/2014/main" id="{67EA602A-FF4E-315C-A121-A1C392B07DAF}"/>
              </a:ext>
            </a:extLst>
          </p:cNvPr>
          <p:cNvPicPr>
            <a:picLocks noChangeAspect="1"/>
          </p:cNvPicPr>
          <p:nvPr/>
        </p:nvPicPr>
        <p:blipFill>
          <a:blip r:embed="rId4"/>
          <a:stretch>
            <a:fillRect/>
          </a:stretch>
        </p:blipFill>
        <p:spPr>
          <a:xfrm rot="14400000">
            <a:off x="5526748" y="827329"/>
            <a:ext cx="914400" cy="914400"/>
          </a:xfrm>
          <a:prstGeom prst="rect">
            <a:avLst/>
          </a:prstGeom>
        </p:spPr>
      </p:pic>
      <p:sp>
        <p:nvSpPr>
          <p:cNvPr id="28" name="Block Arc 27">
            <a:extLst>
              <a:ext uri="{FF2B5EF4-FFF2-40B4-BE49-F238E27FC236}">
                <a16:creationId xmlns:a16="http://schemas.microsoft.com/office/drawing/2014/main" id="{71872B7B-281E-5DBE-42DE-A58AD295DFEE}"/>
              </a:ext>
            </a:extLst>
          </p:cNvPr>
          <p:cNvSpPr/>
          <p:nvPr/>
        </p:nvSpPr>
        <p:spPr>
          <a:xfrm rot="10800000">
            <a:off x="4287868" y="160531"/>
            <a:ext cx="1334433" cy="1334432"/>
          </a:xfrm>
          <a:prstGeom prst="blockArc">
            <a:avLst>
              <a:gd name="adj1" fmla="val 10800000"/>
              <a:gd name="adj2" fmla="val 23956"/>
              <a:gd name="adj3" fmla="val 4747"/>
            </a:avLst>
          </a:prstGeom>
          <a:solidFill>
            <a:srgbClr val="008B00"/>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7" name="Picture 26">
            <a:extLst>
              <a:ext uri="{FF2B5EF4-FFF2-40B4-BE49-F238E27FC236}">
                <a16:creationId xmlns:a16="http://schemas.microsoft.com/office/drawing/2014/main" id="{532F00E8-95AB-71D4-B80D-4EB6C370288B}"/>
              </a:ext>
            </a:extLst>
          </p:cNvPr>
          <p:cNvPicPr>
            <a:picLocks noChangeAspect="1"/>
          </p:cNvPicPr>
          <p:nvPr/>
        </p:nvPicPr>
        <p:blipFill rotWithShape="1">
          <a:blip r:embed="rId5"/>
          <a:srcRect r="35519"/>
          <a:stretch/>
        </p:blipFill>
        <p:spPr>
          <a:xfrm rot="16200000">
            <a:off x="4216989" y="-117194"/>
            <a:ext cx="1474679" cy="1960271"/>
          </a:xfrm>
          <a:prstGeom prst="rect">
            <a:avLst/>
          </a:prstGeom>
          <a:ln>
            <a:noFill/>
          </a:ln>
        </p:spPr>
      </p:pic>
      <p:sp>
        <p:nvSpPr>
          <p:cNvPr id="23" name="TextBox 22">
            <a:extLst>
              <a:ext uri="{FF2B5EF4-FFF2-40B4-BE49-F238E27FC236}">
                <a16:creationId xmlns:a16="http://schemas.microsoft.com/office/drawing/2014/main" id="{612136E9-E55F-C509-6FD6-BFDBF129CBE7}"/>
              </a:ext>
            </a:extLst>
          </p:cNvPr>
          <p:cNvSpPr txBox="1"/>
          <p:nvPr/>
        </p:nvSpPr>
        <p:spPr>
          <a:xfrm>
            <a:off x="4727870" y="448855"/>
            <a:ext cx="577788" cy="263922"/>
          </a:xfrm>
          <a:prstGeom prst="rect">
            <a:avLst/>
          </a:prstGeom>
          <a:noFill/>
        </p:spPr>
        <p:txBody>
          <a:bodyPr wrap="none" rtlCol="0">
            <a:spAutoFit/>
          </a:bodyPr>
          <a:lstStyle/>
          <a:p>
            <a:r>
              <a:rPr lang="en-US" sz="600" dirty="0">
                <a:latin typeface="Helvetica" pitchFamily="2" charset="0"/>
              </a:rPr>
              <a:t>49.9%</a:t>
            </a:r>
          </a:p>
        </p:txBody>
      </p:sp>
      <p:sp>
        <p:nvSpPr>
          <p:cNvPr id="25" name="TextBox 24">
            <a:extLst>
              <a:ext uri="{FF2B5EF4-FFF2-40B4-BE49-F238E27FC236}">
                <a16:creationId xmlns:a16="http://schemas.microsoft.com/office/drawing/2014/main" id="{07DD0C40-B4BC-6C9E-881E-F5A11E584D86}"/>
              </a:ext>
            </a:extLst>
          </p:cNvPr>
          <p:cNvSpPr txBox="1"/>
          <p:nvPr/>
        </p:nvSpPr>
        <p:spPr>
          <a:xfrm>
            <a:off x="5011020" y="851800"/>
            <a:ext cx="577788" cy="263922"/>
          </a:xfrm>
          <a:prstGeom prst="rect">
            <a:avLst/>
          </a:prstGeom>
          <a:noFill/>
        </p:spPr>
        <p:txBody>
          <a:bodyPr wrap="none" rtlCol="0">
            <a:spAutoFit/>
          </a:bodyPr>
          <a:lstStyle/>
          <a:p>
            <a:r>
              <a:rPr lang="en-US" sz="600" dirty="0">
                <a:latin typeface="Helvetica" pitchFamily="2" charset="0"/>
              </a:rPr>
              <a:t>22.2%</a:t>
            </a:r>
          </a:p>
        </p:txBody>
      </p:sp>
      <p:sp>
        <p:nvSpPr>
          <p:cNvPr id="29" name="TextBox 28">
            <a:extLst>
              <a:ext uri="{FF2B5EF4-FFF2-40B4-BE49-F238E27FC236}">
                <a16:creationId xmlns:a16="http://schemas.microsoft.com/office/drawing/2014/main" id="{C8E8C51F-F3CA-8DAA-A3AE-DA01AEBA7B21}"/>
              </a:ext>
            </a:extLst>
          </p:cNvPr>
          <p:cNvSpPr txBox="1"/>
          <p:nvPr/>
        </p:nvSpPr>
        <p:spPr>
          <a:xfrm>
            <a:off x="4421381" y="1496671"/>
            <a:ext cx="704039" cy="184666"/>
          </a:xfrm>
          <a:prstGeom prst="rect">
            <a:avLst/>
          </a:prstGeom>
          <a:noFill/>
        </p:spPr>
        <p:txBody>
          <a:bodyPr wrap="none" rtlCol="0">
            <a:spAutoFit/>
          </a:bodyPr>
          <a:lstStyle/>
          <a:p>
            <a:r>
              <a:rPr lang="en-US" sz="600" b="1" dirty="0">
                <a:latin typeface="Helvetica" pitchFamily="2" charset="0"/>
              </a:rPr>
              <a:t>Genic = 50.1%</a:t>
            </a:r>
          </a:p>
        </p:txBody>
      </p:sp>
      <p:sp>
        <p:nvSpPr>
          <p:cNvPr id="30" name="TextBox 29">
            <a:extLst>
              <a:ext uri="{FF2B5EF4-FFF2-40B4-BE49-F238E27FC236}">
                <a16:creationId xmlns:a16="http://schemas.microsoft.com/office/drawing/2014/main" id="{85704B77-F81D-1998-A677-7E48B14CB1AA}"/>
              </a:ext>
            </a:extLst>
          </p:cNvPr>
          <p:cNvSpPr txBox="1"/>
          <p:nvPr/>
        </p:nvSpPr>
        <p:spPr>
          <a:xfrm>
            <a:off x="4495524" y="813933"/>
            <a:ext cx="425116" cy="276999"/>
          </a:xfrm>
          <a:prstGeom prst="rect">
            <a:avLst/>
          </a:prstGeom>
          <a:noFill/>
        </p:spPr>
        <p:txBody>
          <a:bodyPr wrap="none" rtlCol="0">
            <a:spAutoFit/>
          </a:bodyPr>
          <a:lstStyle/>
          <a:p>
            <a:r>
              <a:rPr lang="en-US" sz="600" dirty="0">
                <a:latin typeface="Helvetica" pitchFamily="2" charset="0"/>
              </a:rPr>
              <a:t> </a:t>
            </a:r>
          </a:p>
          <a:p>
            <a:r>
              <a:rPr lang="en-US" sz="600" dirty="0">
                <a:latin typeface="Helvetica" pitchFamily="2" charset="0"/>
              </a:rPr>
              <a:t>27.9% </a:t>
            </a:r>
          </a:p>
        </p:txBody>
      </p:sp>
      <p:pic>
        <p:nvPicPr>
          <p:cNvPr id="31" name="Picture 30">
            <a:extLst>
              <a:ext uri="{FF2B5EF4-FFF2-40B4-BE49-F238E27FC236}">
                <a16:creationId xmlns:a16="http://schemas.microsoft.com/office/drawing/2014/main" id="{ED11D9EA-EF82-E4E7-8331-18269F7139B1}"/>
              </a:ext>
            </a:extLst>
          </p:cNvPr>
          <p:cNvPicPr>
            <a:picLocks noChangeAspect="1"/>
          </p:cNvPicPr>
          <p:nvPr/>
        </p:nvPicPr>
        <p:blipFill rotWithShape="1">
          <a:blip r:embed="rId6"/>
          <a:srcRect l="67599" t="31866" r="-4171" b="29200"/>
          <a:stretch/>
        </p:blipFill>
        <p:spPr>
          <a:xfrm>
            <a:off x="5615496" y="172621"/>
            <a:ext cx="616089" cy="562181"/>
          </a:xfrm>
          <a:prstGeom prst="rect">
            <a:avLst/>
          </a:prstGeom>
        </p:spPr>
      </p:pic>
      <p:sp>
        <p:nvSpPr>
          <p:cNvPr id="49" name="TextBox 48">
            <a:extLst>
              <a:ext uri="{FF2B5EF4-FFF2-40B4-BE49-F238E27FC236}">
                <a16:creationId xmlns:a16="http://schemas.microsoft.com/office/drawing/2014/main" id="{C29BEAFD-F4A9-4043-CDC6-57C80A981D7C}"/>
              </a:ext>
            </a:extLst>
          </p:cNvPr>
          <p:cNvSpPr txBox="1"/>
          <p:nvPr/>
        </p:nvSpPr>
        <p:spPr>
          <a:xfrm>
            <a:off x="4519698" y="53402"/>
            <a:ext cx="993058" cy="184666"/>
          </a:xfrm>
          <a:prstGeom prst="rect">
            <a:avLst/>
          </a:prstGeom>
          <a:noFill/>
        </p:spPr>
        <p:txBody>
          <a:bodyPr wrap="square" rtlCol="0">
            <a:spAutoFit/>
          </a:bodyPr>
          <a:lstStyle/>
          <a:p>
            <a:r>
              <a:rPr lang="en-US" sz="600" b="1" i="1" dirty="0">
                <a:latin typeface="Helvetica" pitchFamily="2" charset="0"/>
              </a:rPr>
              <a:t>Arabidopsis </a:t>
            </a:r>
            <a:r>
              <a:rPr lang="en-US" sz="600" b="1" dirty="0">
                <a:latin typeface="Helvetica" pitchFamily="2" charset="0"/>
              </a:rPr>
              <a:t>Genome</a:t>
            </a:r>
          </a:p>
        </p:txBody>
      </p:sp>
      <p:sp>
        <p:nvSpPr>
          <p:cNvPr id="45" name="TextBox 44">
            <a:extLst>
              <a:ext uri="{FF2B5EF4-FFF2-40B4-BE49-F238E27FC236}">
                <a16:creationId xmlns:a16="http://schemas.microsoft.com/office/drawing/2014/main" id="{0A08AF55-9FA9-F37A-6FA0-163D6A3608A3}"/>
              </a:ext>
            </a:extLst>
          </p:cNvPr>
          <p:cNvSpPr txBox="1"/>
          <p:nvPr/>
        </p:nvSpPr>
        <p:spPr>
          <a:xfrm>
            <a:off x="5771988" y="981196"/>
            <a:ext cx="404278" cy="184666"/>
          </a:xfrm>
          <a:prstGeom prst="rect">
            <a:avLst/>
          </a:prstGeom>
          <a:noFill/>
        </p:spPr>
        <p:txBody>
          <a:bodyPr wrap="none" rtlCol="0">
            <a:spAutoFit/>
          </a:bodyPr>
          <a:lstStyle/>
          <a:p>
            <a:r>
              <a:rPr lang="en-US" sz="600" dirty="0">
                <a:latin typeface="Helvetica" pitchFamily="2" charset="0"/>
              </a:rPr>
              <a:t>68.4%</a:t>
            </a:r>
          </a:p>
        </p:txBody>
      </p:sp>
      <p:sp>
        <p:nvSpPr>
          <p:cNvPr id="46" name="TextBox 45">
            <a:extLst>
              <a:ext uri="{FF2B5EF4-FFF2-40B4-BE49-F238E27FC236}">
                <a16:creationId xmlns:a16="http://schemas.microsoft.com/office/drawing/2014/main" id="{D63858D5-83B1-7B96-4742-8C4EC7D255F8}"/>
              </a:ext>
            </a:extLst>
          </p:cNvPr>
          <p:cNvSpPr txBox="1"/>
          <p:nvPr/>
        </p:nvSpPr>
        <p:spPr>
          <a:xfrm>
            <a:off x="5923923" y="1429245"/>
            <a:ext cx="404278" cy="184666"/>
          </a:xfrm>
          <a:prstGeom prst="rect">
            <a:avLst/>
          </a:prstGeom>
          <a:noFill/>
        </p:spPr>
        <p:txBody>
          <a:bodyPr wrap="none" rtlCol="0">
            <a:spAutoFit/>
          </a:bodyPr>
          <a:lstStyle/>
          <a:p>
            <a:r>
              <a:rPr lang="en-US" sz="600" dirty="0">
                <a:latin typeface="Helvetica" pitchFamily="2" charset="0"/>
              </a:rPr>
              <a:t>13.9%</a:t>
            </a:r>
          </a:p>
        </p:txBody>
      </p:sp>
      <p:sp>
        <p:nvSpPr>
          <p:cNvPr id="47" name="TextBox 46">
            <a:extLst>
              <a:ext uri="{FF2B5EF4-FFF2-40B4-BE49-F238E27FC236}">
                <a16:creationId xmlns:a16="http://schemas.microsoft.com/office/drawing/2014/main" id="{83514BAB-81BC-BC27-A1A2-C4DF6257FCDF}"/>
              </a:ext>
            </a:extLst>
          </p:cNvPr>
          <p:cNvSpPr txBox="1"/>
          <p:nvPr/>
        </p:nvSpPr>
        <p:spPr>
          <a:xfrm>
            <a:off x="5620851" y="1405408"/>
            <a:ext cx="445956" cy="184666"/>
          </a:xfrm>
          <a:prstGeom prst="rect">
            <a:avLst/>
          </a:prstGeom>
          <a:noFill/>
        </p:spPr>
        <p:txBody>
          <a:bodyPr wrap="none" rtlCol="0">
            <a:spAutoFit/>
          </a:bodyPr>
          <a:lstStyle/>
          <a:p>
            <a:r>
              <a:rPr lang="en-US" sz="600" dirty="0">
                <a:latin typeface="Helvetica" pitchFamily="2" charset="0"/>
              </a:rPr>
              <a:t> 17.7% </a:t>
            </a:r>
          </a:p>
        </p:txBody>
      </p:sp>
      <p:sp>
        <p:nvSpPr>
          <p:cNvPr id="48" name="TextBox 47">
            <a:extLst>
              <a:ext uri="{FF2B5EF4-FFF2-40B4-BE49-F238E27FC236}">
                <a16:creationId xmlns:a16="http://schemas.microsoft.com/office/drawing/2014/main" id="{AE160D2E-320D-CFFD-E59B-A144E7B4BB06}"/>
              </a:ext>
            </a:extLst>
          </p:cNvPr>
          <p:cNvSpPr txBox="1"/>
          <p:nvPr/>
        </p:nvSpPr>
        <p:spPr>
          <a:xfrm>
            <a:off x="5015441" y="1524056"/>
            <a:ext cx="869149" cy="276999"/>
          </a:xfrm>
          <a:prstGeom prst="rect">
            <a:avLst/>
          </a:prstGeom>
          <a:noFill/>
        </p:spPr>
        <p:txBody>
          <a:bodyPr wrap="none" rtlCol="0">
            <a:spAutoFit/>
          </a:bodyPr>
          <a:lstStyle/>
          <a:p>
            <a:r>
              <a:rPr lang="en-US" sz="600" b="1" dirty="0">
                <a:latin typeface="Helvetica" pitchFamily="2" charset="0"/>
              </a:rPr>
              <a:t>Genic = 31.6%</a:t>
            </a:r>
          </a:p>
          <a:p>
            <a:r>
              <a:rPr lang="en-US" sz="600" dirty="0">
                <a:latin typeface="Helvetica" pitchFamily="2" charset="0"/>
              </a:rPr>
              <a:t>X</a:t>
            </a:r>
            <a:r>
              <a:rPr lang="en-US" sz="600" baseline="30000" dirty="0">
                <a:latin typeface="Helvetica" pitchFamily="2" charset="0"/>
              </a:rPr>
              <a:t>2</a:t>
            </a:r>
            <a:r>
              <a:rPr lang="en-US" sz="600" dirty="0">
                <a:latin typeface="Helvetica" pitchFamily="2" charset="0"/>
              </a:rPr>
              <a:t> test, p &lt;&lt; 2x10</a:t>
            </a:r>
            <a:r>
              <a:rPr lang="en-US" sz="600" baseline="30000" dirty="0">
                <a:latin typeface="Helvetica" pitchFamily="2" charset="0"/>
              </a:rPr>
              <a:t>-16</a:t>
            </a:r>
          </a:p>
        </p:txBody>
      </p:sp>
      <p:sp>
        <p:nvSpPr>
          <p:cNvPr id="50" name="TextBox 49">
            <a:extLst>
              <a:ext uri="{FF2B5EF4-FFF2-40B4-BE49-F238E27FC236}">
                <a16:creationId xmlns:a16="http://schemas.microsoft.com/office/drawing/2014/main" id="{90949F5C-C496-2F07-8925-2B0D15E4F35E}"/>
              </a:ext>
            </a:extLst>
          </p:cNvPr>
          <p:cNvSpPr txBox="1"/>
          <p:nvPr/>
        </p:nvSpPr>
        <p:spPr>
          <a:xfrm>
            <a:off x="5703675" y="686912"/>
            <a:ext cx="628698" cy="276999"/>
          </a:xfrm>
          <a:prstGeom prst="rect">
            <a:avLst/>
          </a:prstGeom>
          <a:noFill/>
        </p:spPr>
        <p:txBody>
          <a:bodyPr wrap="none" rtlCol="0">
            <a:spAutoFit/>
          </a:bodyPr>
          <a:lstStyle/>
          <a:p>
            <a:pPr algn="ctr"/>
            <a:r>
              <a:rPr lang="en-US" sz="600" b="1" i="1" dirty="0">
                <a:latin typeface="Helvetica" pitchFamily="2" charset="0"/>
              </a:rPr>
              <a:t>Arabidopsis</a:t>
            </a:r>
          </a:p>
          <a:p>
            <a:pPr algn="ctr"/>
            <a:r>
              <a:rPr lang="en-US" sz="600" b="1" dirty="0">
                <a:latin typeface="Helvetica" pitchFamily="2" charset="0"/>
              </a:rPr>
              <a:t>Mutations</a:t>
            </a:r>
          </a:p>
        </p:txBody>
      </p:sp>
      <p:sp>
        <p:nvSpPr>
          <p:cNvPr id="60" name="TextBox 59">
            <a:extLst>
              <a:ext uri="{FF2B5EF4-FFF2-40B4-BE49-F238E27FC236}">
                <a16:creationId xmlns:a16="http://schemas.microsoft.com/office/drawing/2014/main" id="{9AEBEAB6-3566-BEFB-23C1-F8817C264602}"/>
              </a:ext>
            </a:extLst>
          </p:cNvPr>
          <p:cNvSpPr txBox="1"/>
          <p:nvPr/>
        </p:nvSpPr>
        <p:spPr>
          <a:xfrm>
            <a:off x="0" y="0"/>
            <a:ext cx="248194" cy="230832"/>
          </a:xfrm>
          <a:prstGeom prst="rect">
            <a:avLst/>
          </a:prstGeom>
          <a:noFill/>
        </p:spPr>
        <p:txBody>
          <a:bodyPr wrap="square" rtlCol="0">
            <a:spAutoFit/>
          </a:bodyPr>
          <a:lstStyle/>
          <a:p>
            <a:r>
              <a:rPr lang="en-US" sz="900" b="1" dirty="0">
                <a:latin typeface="Helvetica" pitchFamily="2" charset="0"/>
              </a:rPr>
              <a:t>a</a:t>
            </a:r>
          </a:p>
        </p:txBody>
      </p:sp>
      <p:sp>
        <p:nvSpPr>
          <p:cNvPr id="61" name="TextBox 60">
            <a:extLst>
              <a:ext uri="{FF2B5EF4-FFF2-40B4-BE49-F238E27FC236}">
                <a16:creationId xmlns:a16="http://schemas.microsoft.com/office/drawing/2014/main" id="{B8E22E04-E8F4-FE47-F3D4-46FE1E508AC3}"/>
              </a:ext>
            </a:extLst>
          </p:cNvPr>
          <p:cNvSpPr txBox="1"/>
          <p:nvPr/>
        </p:nvSpPr>
        <p:spPr>
          <a:xfrm>
            <a:off x="1980073" y="0"/>
            <a:ext cx="248194" cy="230832"/>
          </a:xfrm>
          <a:prstGeom prst="rect">
            <a:avLst/>
          </a:prstGeom>
          <a:noFill/>
        </p:spPr>
        <p:txBody>
          <a:bodyPr wrap="square" rtlCol="0">
            <a:spAutoFit/>
          </a:bodyPr>
          <a:lstStyle/>
          <a:p>
            <a:r>
              <a:rPr lang="en-US" sz="900" b="1" dirty="0">
                <a:latin typeface="Helvetica" pitchFamily="2" charset="0"/>
              </a:rPr>
              <a:t>b</a:t>
            </a:r>
          </a:p>
        </p:txBody>
      </p:sp>
      <p:sp>
        <p:nvSpPr>
          <p:cNvPr id="62" name="TextBox 61">
            <a:extLst>
              <a:ext uri="{FF2B5EF4-FFF2-40B4-BE49-F238E27FC236}">
                <a16:creationId xmlns:a16="http://schemas.microsoft.com/office/drawing/2014/main" id="{FBA355C3-A5D9-A86D-232B-FF3C1656D782}"/>
              </a:ext>
            </a:extLst>
          </p:cNvPr>
          <p:cNvSpPr txBox="1"/>
          <p:nvPr/>
        </p:nvSpPr>
        <p:spPr>
          <a:xfrm>
            <a:off x="4112451" y="0"/>
            <a:ext cx="248194" cy="230832"/>
          </a:xfrm>
          <a:prstGeom prst="rect">
            <a:avLst/>
          </a:prstGeom>
          <a:noFill/>
        </p:spPr>
        <p:txBody>
          <a:bodyPr wrap="square" rtlCol="0">
            <a:spAutoFit/>
          </a:bodyPr>
          <a:lstStyle/>
          <a:p>
            <a:r>
              <a:rPr lang="en-US" sz="900" b="1" dirty="0">
                <a:latin typeface="Helvetica" pitchFamily="2" charset="0"/>
              </a:rPr>
              <a:t>c</a:t>
            </a:r>
          </a:p>
        </p:txBody>
      </p:sp>
      <p:sp>
        <p:nvSpPr>
          <p:cNvPr id="63" name="TextBox 62">
            <a:extLst>
              <a:ext uri="{FF2B5EF4-FFF2-40B4-BE49-F238E27FC236}">
                <a16:creationId xmlns:a16="http://schemas.microsoft.com/office/drawing/2014/main" id="{2622F8C1-05E9-D5C1-0298-9B266892332A}"/>
              </a:ext>
            </a:extLst>
          </p:cNvPr>
          <p:cNvSpPr txBox="1"/>
          <p:nvPr/>
        </p:nvSpPr>
        <p:spPr>
          <a:xfrm>
            <a:off x="0" y="1933951"/>
            <a:ext cx="248194" cy="230832"/>
          </a:xfrm>
          <a:prstGeom prst="rect">
            <a:avLst/>
          </a:prstGeom>
          <a:noFill/>
        </p:spPr>
        <p:txBody>
          <a:bodyPr wrap="square" rtlCol="0">
            <a:spAutoFit/>
          </a:bodyPr>
          <a:lstStyle/>
          <a:p>
            <a:r>
              <a:rPr lang="en-US" sz="900" b="1" dirty="0">
                <a:latin typeface="Helvetica" pitchFamily="2" charset="0"/>
              </a:rPr>
              <a:t>d</a:t>
            </a:r>
          </a:p>
        </p:txBody>
      </p:sp>
      <p:sp>
        <p:nvSpPr>
          <p:cNvPr id="64" name="TextBox 63">
            <a:extLst>
              <a:ext uri="{FF2B5EF4-FFF2-40B4-BE49-F238E27FC236}">
                <a16:creationId xmlns:a16="http://schemas.microsoft.com/office/drawing/2014/main" id="{B6CB4A73-CCDA-7E17-9B7D-95ED6333498D}"/>
              </a:ext>
            </a:extLst>
          </p:cNvPr>
          <p:cNvSpPr txBox="1"/>
          <p:nvPr/>
        </p:nvSpPr>
        <p:spPr>
          <a:xfrm>
            <a:off x="2197090" y="2083970"/>
            <a:ext cx="248194" cy="230832"/>
          </a:xfrm>
          <a:prstGeom prst="rect">
            <a:avLst/>
          </a:prstGeom>
          <a:noFill/>
        </p:spPr>
        <p:txBody>
          <a:bodyPr wrap="square" rtlCol="0">
            <a:spAutoFit/>
          </a:bodyPr>
          <a:lstStyle/>
          <a:p>
            <a:r>
              <a:rPr lang="en-US" sz="900" b="1" dirty="0">
                <a:latin typeface="Helvetica" pitchFamily="2" charset="0"/>
              </a:rPr>
              <a:t>e</a:t>
            </a:r>
          </a:p>
        </p:txBody>
      </p:sp>
      <p:sp>
        <p:nvSpPr>
          <p:cNvPr id="65" name="TextBox 64">
            <a:extLst>
              <a:ext uri="{FF2B5EF4-FFF2-40B4-BE49-F238E27FC236}">
                <a16:creationId xmlns:a16="http://schemas.microsoft.com/office/drawing/2014/main" id="{8607DF8E-AA6B-5B76-5361-F41642F1068C}"/>
              </a:ext>
            </a:extLst>
          </p:cNvPr>
          <p:cNvSpPr txBox="1"/>
          <p:nvPr/>
        </p:nvSpPr>
        <p:spPr>
          <a:xfrm>
            <a:off x="0" y="5365740"/>
            <a:ext cx="248194" cy="230832"/>
          </a:xfrm>
          <a:prstGeom prst="rect">
            <a:avLst/>
          </a:prstGeom>
          <a:noFill/>
        </p:spPr>
        <p:txBody>
          <a:bodyPr wrap="square" rtlCol="0">
            <a:spAutoFit/>
          </a:bodyPr>
          <a:lstStyle/>
          <a:p>
            <a:endParaRPr lang="en-US" sz="900" b="1" dirty="0">
              <a:latin typeface="Helvetica" pitchFamily="2" charset="0"/>
            </a:endParaRPr>
          </a:p>
        </p:txBody>
      </p:sp>
      <p:sp>
        <p:nvSpPr>
          <p:cNvPr id="66" name="TextBox 65">
            <a:extLst>
              <a:ext uri="{FF2B5EF4-FFF2-40B4-BE49-F238E27FC236}">
                <a16:creationId xmlns:a16="http://schemas.microsoft.com/office/drawing/2014/main" id="{02312392-14FD-277C-FD81-FEC570612388}"/>
              </a:ext>
            </a:extLst>
          </p:cNvPr>
          <p:cNvSpPr txBox="1"/>
          <p:nvPr/>
        </p:nvSpPr>
        <p:spPr>
          <a:xfrm>
            <a:off x="0" y="4361847"/>
            <a:ext cx="6400800" cy="2354491"/>
          </a:xfrm>
          <a:prstGeom prst="rect">
            <a:avLst/>
          </a:prstGeom>
          <a:solidFill>
            <a:schemeClr val="bg1"/>
          </a:solidFill>
        </p:spPr>
        <p:txBody>
          <a:bodyPr wrap="square" rtlCol="0">
            <a:spAutoFit/>
          </a:bodyPr>
          <a:lstStyle/>
          <a:p>
            <a:pPr algn="just"/>
            <a:r>
              <a:rPr lang="en-US" sz="1050" b="1" dirty="0"/>
              <a:t>Figure 4. Selection and mutation bias in Arabidopsis mutation datasets.</a:t>
            </a:r>
            <a:r>
              <a:rPr lang="en-US" sz="1050" dirty="0"/>
              <a:t> </a:t>
            </a:r>
            <a:r>
              <a:rPr lang="en-US" sz="1050" b="1" dirty="0"/>
              <a:t>a</a:t>
            </a:r>
            <a:r>
              <a:rPr lang="en-US" sz="1050" dirty="0"/>
              <a:t>) Projection of mutation spectra (REF &gt; ALT) from non-coding regions onto Arabidopsis coding regions for estimating neutral Ns/S ratios. </a:t>
            </a:r>
            <a:r>
              <a:rPr lang="en-US" sz="1050" b="1" dirty="0"/>
              <a:t>b</a:t>
            </a:r>
            <a:r>
              <a:rPr lang="en-US" sz="1050" dirty="0"/>
              <a:t>) Random sampling of coding sequence mutations based on mutation probabilities (1000 iterations), with mutation number samples equal to the number of coding mutations found in all genes (n=1385 mutations), ‘essential’ genes (n=48), ‘lethal’ genes (n=154), H3K4me1-enriched genes (n=1062), and ‘housekeeping’ genes (n=510). </a:t>
            </a:r>
            <a:r>
              <a:rPr lang="en-US" sz="1050" b="1" dirty="0"/>
              <a:t>c</a:t>
            </a:r>
            <a:r>
              <a:rPr lang="en-US" sz="1050" dirty="0"/>
              <a:t>) Genome of Arabidopsis (TAIR10) (upper pie chart) and the proportion of single base substitution (SBS) mutations in each region (lower pie chart). Mutation datasets are from Weng et al. 2019, Belfield et al. 2021, etc. Total mutations, n=7836. </a:t>
            </a:r>
            <a:r>
              <a:rPr lang="en-US" sz="1050" b="1" dirty="0"/>
              <a:t>d</a:t>
            </a:r>
            <a:r>
              <a:rPr lang="en-US" sz="1050" dirty="0"/>
              <a:t>) Same gene groups as in (b), comparing mutation rates in gene body (CDS + Non-Coding) with intergenic regions. The left panel shows the comparison of mutation rates in specific gene groups with other genes (i.e. ’Essential’ genes vs non-essential genes). Asterisks indicate p-value &lt; 0.001 for chi-squared test. </a:t>
            </a:r>
            <a:r>
              <a:rPr lang="en-US" sz="1050" b="1" dirty="0"/>
              <a:t>e</a:t>
            </a:r>
            <a:r>
              <a:rPr lang="en-US" sz="1050" dirty="0"/>
              <a:t>) Measures of mutation rate reduction of individual components. For genic vs intergenic comparisons, the mean of sampled neutral Ns/S for all genes from (c) was used (left). The right panel shows genic comparisons of individual gene groups, with neutral Ns/S in these cases indicating the Ns/S observed in other genes for each comparison.</a:t>
            </a:r>
          </a:p>
        </p:txBody>
      </p:sp>
      <p:pic>
        <p:nvPicPr>
          <p:cNvPr id="38" name="Picture 37">
            <a:extLst>
              <a:ext uri="{FF2B5EF4-FFF2-40B4-BE49-F238E27FC236}">
                <a16:creationId xmlns:a16="http://schemas.microsoft.com/office/drawing/2014/main" id="{9AF510C6-7482-B28C-8FBA-FCE9756FEF96}"/>
              </a:ext>
            </a:extLst>
          </p:cNvPr>
          <p:cNvPicPr>
            <a:picLocks noChangeAspect="1"/>
          </p:cNvPicPr>
          <p:nvPr/>
        </p:nvPicPr>
        <p:blipFill>
          <a:blip r:embed="rId7"/>
          <a:stretch>
            <a:fillRect/>
          </a:stretch>
        </p:blipFill>
        <p:spPr>
          <a:xfrm>
            <a:off x="2268638" y="579539"/>
            <a:ext cx="1828800" cy="1371600"/>
          </a:xfrm>
          <a:prstGeom prst="rect">
            <a:avLst/>
          </a:prstGeom>
        </p:spPr>
      </p:pic>
      <p:grpSp>
        <p:nvGrpSpPr>
          <p:cNvPr id="10" name="Group 9">
            <a:extLst>
              <a:ext uri="{FF2B5EF4-FFF2-40B4-BE49-F238E27FC236}">
                <a16:creationId xmlns:a16="http://schemas.microsoft.com/office/drawing/2014/main" id="{54D084A9-675D-2D69-8718-6ADF6153E00B}"/>
              </a:ext>
            </a:extLst>
          </p:cNvPr>
          <p:cNvGrpSpPr/>
          <p:nvPr/>
        </p:nvGrpSpPr>
        <p:grpSpPr>
          <a:xfrm>
            <a:off x="2679794" y="647898"/>
            <a:ext cx="864518" cy="276999"/>
            <a:chOff x="3954580" y="456344"/>
            <a:chExt cx="864518" cy="276999"/>
          </a:xfrm>
        </p:grpSpPr>
        <p:sp>
          <p:nvSpPr>
            <p:cNvPr id="8" name="TextBox 7">
              <a:extLst>
                <a:ext uri="{FF2B5EF4-FFF2-40B4-BE49-F238E27FC236}">
                  <a16:creationId xmlns:a16="http://schemas.microsoft.com/office/drawing/2014/main" id="{6D842911-E13E-1449-E254-2E56013E0CE7}"/>
                </a:ext>
              </a:extLst>
            </p:cNvPr>
            <p:cNvSpPr txBox="1"/>
            <p:nvPr/>
          </p:nvSpPr>
          <p:spPr>
            <a:xfrm>
              <a:off x="3954580" y="456344"/>
              <a:ext cx="864518" cy="276999"/>
            </a:xfrm>
            <a:prstGeom prst="rect">
              <a:avLst/>
            </a:prstGeom>
            <a:noFill/>
          </p:spPr>
          <p:txBody>
            <a:bodyPr wrap="square" rtlCol="0">
              <a:spAutoFit/>
            </a:bodyPr>
            <a:lstStyle/>
            <a:p>
              <a:r>
                <a:rPr lang="en-US" sz="600" dirty="0">
                  <a:latin typeface="Helvetica" pitchFamily="2" charset="0"/>
                </a:rPr>
                <a:t>Observed</a:t>
              </a:r>
            </a:p>
            <a:p>
              <a:r>
                <a:rPr lang="en-US" sz="600" dirty="0">
                  <a:latin typeface="Helvetica" pitchFamily="2" charset="0"/>
                </a:rPr>
                <a:t>Neutral</a:t>
              </a:r>
            </a:p>
          </p:txBody>
        </p:sp>
        <p:sp>
          <p:nvSpPr>
            <p:cNvPr id="9" name="Oval 8">
              <a:extLst>
                <a:ext uri="{FF2B5EF4-FFF2-40B4-BE49-F238E27FC236}">
                  <a16:creationId xmlns:a16="http://schemas.microsoft.com/office/drawing/2014/main" id="{EA75213B-100D-5539-2846-4631DCE9E132}"/>
                </a:ext>
              </a:extLst>
            </p:cNvPr>
            <p:cNvSpPr/>
            <p:nvPr/>
          </p:nvSpPr>
          <p:spPr>
            <a:xfrm>
              <a:off x="3962400" y="515815"/>
              <a:ext cx="45720" cy="45720"/>
            </a:xfrm>
            <a:prstGeom prst="ellipse">
              <a:avLst/>
            </a:prstGeom>
            <a:solidFill>
              <a:srgbClr val="00B050"/>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Oval 38">
            <a:extLst>
              <a:ext uri="{FF2B5EF4-FFF2-40B4-BE49-F238E27FC236}">
                <a16:creationId xmlns:a16="http://schemas.microsoft.com/office/drawing/2014/main" id="{0513F2AE-000B-BD7F-D712-490FAD916289}"/>
              </a:ext>
            </a:extLst>
          </p:cNvPr>
          <p:cNvSpPr/>
          <p:nvPr/>
        </p:nvSpPr>
        <p:spPr>
          <a:xfrm flipH="1">
            <a:off x="2686102" y="807418"/>
            <a:ext cx="45719" cy="45719"/>
          </a:xfrm>
          <a:prstGeom prst="ellipse">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AAAFC298-E26C-4F1F-5371-3387B90005CE}"/>
              </a:ext>
            </a:extLst>
          </p:cNvPr>
          <p:cNvSpPr txBox="1"/>
          <p:nvPr/>
        </p:nvSpPr>
        <p:spPr>
          <a:xfrm>
            <a:off x="2850104" y="57524"/>
            <a:ext cx="993058" cy="184666"/>
          </a:xfrm>
          <a:prstGeom prst="rect">
            <a:avLst/>
          </a:prstGeom>
          <a:noFill/>
        </p:spPr>
        <p:txBody>
          <a:bodyPr wrap="square" rtlCol="0">
            <a:spAutoFit/>
          </a:bodyPr>
          <a:lstStyle/>
          <a:p>
            <a:r>
              <a:rPr lang="en-US" sz="600" dirty="0">
                <a:latin typeface="Helvetica" pitchFamily="2" charset="0"/>
              </a:rPr>
              <a:t>Observed mutations</a:t>
            </a:r>
          </a:p>
        </p:txBody>
      </p:sp>
      <p:sp>
        <p:nvSpPr>
          <p:cNvPr id="43" name="TextBox 42">
            <a:extLst>
              <a:ext uri="{FF2B5EF4-FFF2-40B4-BE49-F238E27FC236}">
                <a16:creationId xmlns:a16="http://schemas.microsoft.com/office/drawing/2014/main" id="{AF1EC867-FD26-6453-EA8D-0B465116A951}"/>
              </a:ext>
            </a:extLst>
          </p:cNvPr>
          <p:cNvSpPr txBox="1"/>
          <p:nvPr/>
        </p:nvSpPr>
        <p:spPr>
          <a:xfrm>
            <a:off x="857755" y="61528"/>
            <a:ext cx="1202303" cy="184666"/>
          </a:xfrm>
          <a:prstGeom prst="rect">
            <a:avLst/>
          </a:prstGeom>
          <a:noFill/>
        </p:spPr>
        <p:txBody>
          <a:bodyPr wrap="square" rtlCol="0">
            <a:spAutoFit/>
          </a:bodyPr>
          <a:lstStyle/>
          <a:p>
            <a:r>
              <a:rPr lang="en-US" sz="600" dirty="0">
                <a:latin typeface="Helvetica" pitchFamily="2" charset="0"/>
              </a:rPr>
              <a:t>Mutation probabilities (log</a:t>
            </a:r>
            <a:r>
              <a:rPr lang="en-US" sz="600" baseline="-25000" dirty="0">
                <a:latin typeface="Helvetica" pitchFamily="2" charset="0"/>
              </a:rPr>
              <a:t>10</a:t>
            </a:r>
            <a:r>
              <a:rPr lang="en-US" sz="600" dirty="0">
                <a:latin typeface="Helvetica" pitchFamily="2" charset="0"/>
              </a:rPr>
              <a:t>)</a:t>
            </a:r>
          </a:p>
        </p:txBody>
      </p:sp>
      <p:pic>
        <p:nvPicPr>
          <p:cNvPr id="3" name="Picture 2">
            <a:extLst>
              <a:ext uri="{FF2B5EF4-FFF2-40B4-BE49-F238E27FC236}">
                <a16:creationId xmlns:a16="http://schemas.microsoft.com/office/drawing/2014/main" id="{0E1073DF-E160-F7B9-507F-286C552AEAE2}"/>
              </a:ext>
            </a:extLst>
          </p:cNvPr>
          <p:cNvPicPr>
            <a:picLocks noChangeAspect="1"/>
          </p:cNvPicPr>
          <p:nvPr/>
        </p:nvPicPr>
        <p:blipFill>
          <a:blip r:embed="rId8"/>
          <a:stretch>
            <a:fillRect/>
          </a:stretch>
        </p:blipFill>
        <p:spPr>
          <a:xfrm>
            <a:off x="30228" y="253544"/>
            <a:ext cx="2286000" cy="1600200"/>
          </a:xfrm>
          <a:prstGeom prst="rect">
            <a:avLst/>
          </a:prstGeom>
        </p:spPr>
      </p:pic>
      <p:grpSp>
        <p:nvGrpSpPr>
          <p:cNvPr id="11" name="Group 10">
            <a:extLst>
              <a:ext uri="{FF2B5EF4-FFF2-40B4-BE49-F238E27FC236}">
                <a16:creationId xmlns:a16="http://schemas.microsoft.com/office/drawing/2014/main" id="{B17EBEA0-30D7-0E97-324D-F4689D798E0E}"/>
              </a:ext>
            </a:extLst>
          </p:cNvPr>
          <p:cNvGrpSpPr/>
          <p:nvPr/>
        </p:nvGrpSpPr>
        <p:grpSpPr>
          <a:xfrm>
            <a:off x="1434601" y="2787736"/>
            <a:ext cx="177346" cy="184666"/>
            <a:chOff x="1877715" y="2603563"/>
            <a:chExt cx="219933" cy="184666"/>
          </a:xfrm>
        </p:grpSpPr>
        <p:sp>
          <p:nvSpPr>
            <p:cNvPr id="73" name="TextBox 72">
              <a:extLst>
                <a:ext uri="{FF2B5EF4-FFF2-40B4-BE49-F238E27FC236}">
                  <a16:creationId xmlns:a16="http://schemas.microsoft.com/office/drawing/2014/main" id="{F66F0CBD-F784-7A80-579E-A32824B79230}"/>
                </a:ext>
              </a:extLst>
            </p:cNvPr>
            <p:cNvSpPr txBox="1"/>
            <p:nvPr/>
          </p:nvSpPr>
          <p:spPr>
            <a:xfrm>
              <a:off x="1877715" y="2603563"/>
              <a:ext cx="219933" cy="184666"/>
            </a:xfrm>
            <a:prstGeom prst="rect">
              <a:avLst/>
            </a:prstGeom>
            <a:noFill/>
          </p:spPr>
          <p:txBody>
            <a:bodyPr wrap="none" rtlCol="0">
              <a:spAutoFit/>
            </a:bodyPr>
            <a:lstStyle/>
            <a:p>
              <a:r>
                <a:rPr lang="en-US" sz="600" dirty="0"/>
                <a:t>*</a:t>
              </a:r>
            </a:p>
          </p:txBody>
        </p:sp>
        <p:sp>
          <p:nvSpPr>
            <p:cNvPr id="7" name="Right Bracket 6">
              <a:extLst>
                <a:ext uri="{FF2B5EF4-FFF2-40B4-BE49-F238E27FC236}">
                  <a16:creationId xmlns:a16="http://schemas.microsoft.com/office/drawing/2014/main" id="{8D641F6F-34CF-F198-58A4-6E2170826914}"/>
                </a:ext>
              </a:extLst>
            </p:cNvPr>
            <p:cNvSpPr/>
            <p:nvPr/>
          </p:nvSpPr>
          <p:spPr>
            <a:xfrm rot="16200000">
              <a:off x="2010855" y="2668839"/>
              <a:ext cx="18288" cy="119255"/>
            </a:xfrm>
            <a:prstGeom prst="rightBracket">
              <a:avLst/>
            </a:prstGeom>
            <a:ln w="635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E78EA887-D035-DA15-F570-1EB0FFCD7E07}"/>
              </a:ext>
            </a:extLst>
          </p:cNvPr>
          <p:cNvGrpSpPr/>
          <p:nvPr/>
        </p:nvGrpSpPr>
        <p:grpSpPr>
          <a:xfrm>
            <a:off x="1619312" y="2594409"/>
            <a:ext cx="177346" cy="184666"/>
            <a:chOff x="1877715" y="2603563"/>
            <a:chExt cx="219933" cy="184666"/>
          </a:xfrm>
        </p:grpSpPr>
        <p:sp>
          <p:nvSpPr>
            <p:cNvPr id="15" name="TextBox 14">
              <a:extLst>
                <a:ext uri="{FF2B5EF4-FFF2-40B4-BE49-F238E27FC236}">
                  <a16:creationId xmlns:a16="http://schemas.microsoft.com/office/drawing/2014/main" id="{92F0B952-B1DC-C97F-274A-2DACA9705C15}"/>
                </a:ext>
              </a:extLst>
            </p:cNvPr>
            <p:cNvSpPr txBox="1"/>
            <p:nvPr/>
          </p:nvSpPr>
          <p:spPr>
            <a:xfrm>
              <a:off x="1877715" y="2603563"/>
              <a:ext cx="219933" cy="184666"/>
            </a:xfrm>
            <a:prstGeom prst="rect">
              <a:avLst/>
            </a:prstGeom>
            <a:noFill/>
          </p:spPr>
          <p:txBody>
            <a:bodyPr wrap="none" rtlCol="0">
              <a:spAutoFit/>
            </a:bodyPr>
            <a:lstStyle/>
            <a:p>
              <a:r>
                <a:rPr lang="en-US" sz="600" dirty="0"/>
                <a:t>*</a:t>
              </a:r>
            </a:p>
          </p:txBody>
        </p:sp>
        <p:sp>
          <p:nvSpPr>
            <p:cNvPr id="24" name="Right Bracket 23">
              <a:extLst>
                <a:ext uri="{FF2B5EF4-FFF2-40B4-BE49-F238E27FC236}">
                  <a16:creationId xmlns:a16="http://schemas.microsoft.com/office/drawing/2014/main" id="{CEA20ECE-FDC0-6C6A-2503-CD7B6E249C68}"/>
                </a:ext>
              </a:extLst>
            </p:cNvPr>
            <p:cNvSpPr/>
            <p:nvPr/>
          </p:nvSpPr>
          <p:spPr>
            <a:xfrm rot="16200000">
              <a:off x="2010855" y="2668839"/>
              <a:ext cx="18288" cy="119255"/>
            </a:xfrm>
            <a:prstGeom prst="rightBracket">
              <a:avLst/>
            </a:prstGeom>
            <a:ln w="635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549D9001-7C31-8BE9-3710-BF3D3464122E}"/>
              </a:ext>
            </a:extLst>
          </p:cNvPr>
          <p:cNvGrpSpPr/>
          <p:nvPr/>
        </p:nvGrpSpPr>
        <p:grpSpPr>
          <a:xfrm>
            <a:off x="1820179" y="2756503"/>
            <a:ext cx="177346" cy="184666"/>
            <a:chOff x="1877715" y="2603563"/>
            <a:chExt cx="219933" cy="184666"/>
          </a:xfrm>
        </p:grpSpPr>
        <p:sp>
          <p:nvSpPr>
            <p:cNvPr id="32" name="TextBox 31">
              <a:extLst>
                <a:ext uri="{FF2B5EF4-FFF2-40B4-BE49-F238E27FC236}">
                  <a16:creationId xmlns:a16="http://schemas.microsoft.com/office/drawing/2014/main" id="{B4F8DC8F-D2DA-4176-88EE-13BDDF8F9EE0}"/>
                </a:ext>
              </a:extLst>
            </p:cNvPr>
            <p:cNvSpPr txBox="1"/>
            <p:nvPr/>
          </p:nvSpPr>
          <p:spPr>
            <a:xfrm>
              <a:off x="1877715" y="2603563"/>
              <a:ext cx="219933" cy="184666"/>
            </a:xfrm>
            <a:prstGeom prst="rect">
              <a:avLst/>
            </a:prstGeom>
            <a:noFill/>
          </p:spPr>
          <p:txBody>
            <a:bodyPr wrap="none" rtlCol="0">
              <a:spAutoFit/>
            </a:bodyPr>
            <a:lstStyle/>
            <a:p>
              <a:r>
                <a:rPr lang="en-US" sz="600" dirty="0"/>
                <a:t>*</a:t>
              </a:r>
            </a:p>
          </p:txBody>
        </p:sp>
        <p:sp>
          <p:nvSpPr>
            <p:cNvPr id="33" name="Right Bracket 32">
              <a:extLst>
                <a:ext uri="{FF2B5EF4-FFF2-40B4-BE49-F238E27FC236}">
                  <a16:creationId xmlns:a16="http://schemas.microsoft.com/office/drawing/2014/main" id="{F6DE0386-401C-9EB3-8ACD-A38861F093D1}"/>
                </a:ext>
              </a:extLst>
            </p:cNvPr>
            <p:cNvSpPr/>
            <p:nvPr/>
          </p:nvSpPr>
          <p:spPr>
            <a:xfrm rot="16200000">
              <a:off x="2010855" y="2668839"/>
              <a:ext cx="18288" cy="119255"/>
            </a:xfrm>
            <a:prstGeom prst="rightBracket">
              <a:avLst/>
            </a:prstGeom>
            <a:ln w="635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199DAB03-3E07-69F9-DE7E-5889EF986060}"/>
              </a:ext>
            </a:extLst>
          </p:cNvPr>
          <p:cNvGrpSpPr/>
          <p:nvPr/>
        </p:nvGrpSpPr>
        <p:grpSpPr>
          <a:xfrm>
            <a:off x="2010813" y="2795275"/>
            <a:ext cx="177346" cy="184666"/>
            <a:chOff x="1877715" y="2603563"/>
            <a:chExt cx="219933" cy="184666"/>
          </a:xfrm>
        </p:grpSpPr>
        <p:sp>
          <p:nvSpPr>
            <p:cNvPr id="36" name="TextBox 35">
              <a:extLst>
                <a:ext uri="{FF2B5EF4-FFF2-40B4-BE49-F238E27FC236}">
                  <a16:creationId xmlns:a16="http://schemas.microsoft.com/office/drawing/2014/main" id="{DCA21DD9-5328-1625-73C8-0428E6E79ACF}"/>
                </a:ext>
              </a:extLst>
            </p:cNvPr>
            <p:cNvSpPr txBox="1"/>
            <p:nvPr/>
          </p:nvSpPr>
          <p:spPr>
            <a:xfrm>
              <a:off x="1877715" y="2603563"/>
              <a:ext cx="219933" cy="184666"/>
            </a:xfrm>
            <a:prstGeom prst="rect">
              <a:avLst/>
            </a:prstGeom>
            <a:noFill/>
          </p:spPr>
          <p:txBody>
            <a:bodyPr wrap="none" rtlCol="0">
              <a:spAutoFit/>
            </a:bodyPr>
            <a:lstStyle/>
            <a:p>
              <a:r>
                <a:rPr lang="en-US" sz="600" dirty="0"/>
                <a:t>*</a:t>
              </a:r>
            </a:p>
          </p:txBody>
        </p:sp>
        <p:sp>
          <p:nvSpPr>
            <p:cNvPr id="37" name="Right Bracket 36">
              <a:extLst>
                <a:ext uri="{FF2B5EF4-FFF2-40B4-BE49-F238E27FC236}">
                  <a16:creationId xmlns:a16="http://schemas.microsoft.com/office/drawing/2014/main" id="{B483733B-960F-2678-4917-452EEF52DDF0}"/>
                </a:ext>
              </a:extLst>
            </p:cNvPr>
            <p:cNvSpPr/>
            <p:nvPr/>
          </p:nvSpPr>
          <p:spPr>
            <a:xfrm rot="16200000">
              <a:off x="2010855" y="2668839"/>
              <a:ext cx="18288" cy="119255"/>
            </a:xfrm>
            <a:prstGeom prst="rightBracket">
              <a:avLst/>
            </a:prstGeom>
            <a:ln w="6350"/>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sp>
        <p:nvSpPr>
          <p:cNvPr id="69" name="TextBox 68">
            <a:extLst>
              <a:ext uri="{FF2B5EF4-FFF2-40B4-BE49-F238E27FC236}">
                <a16:creationId xmlns:a16="http://schemas.microsoft.com/office/drawing/2014/main" id="{581EE91A-F07F-2B63-62FD-C3E28B7D56EE}"/>
              </a:ext>
            </a:extLst>
          </p:cNvPr>
          <p:cNvSpPr txBox="1"/>
          <p:nvPr/>
        </p:nvSpPr>
        <p:spPr>
          <a:xfrm>
            <a:off x="481370" y="2463849"/>
            <a:ext cx="177346" cy="184666"/>
          </a:xfrm>
          <a:prstGeom prst="rect">
            <a:avLst/>
          </a:prstGeom>
          <a:noFill/>
        </p:spPr>
        <p:txBody>
          <a:bodyPr wrap="none" rtlCol="0">
            <a:spAutoFit/>
          </a:bodyPr>
          <a:lstStyle/>
          <a:p>
            <a:r>
              <a:rPr lang="en-US" sz="600" dirty="0"/>
              <a:t>*</a:t>
            </a:r>
          </a:p>
        </p:txBody>
      </p:sp>
      <p:pic>
        <p:nvPicPr>
          <p:cNvPr id="71" name="Picture 70" descr="A black line on a white background&#10;&#10;AI-generated content may be incorrect.">
            <a:extLst>
              <a:ext uri="{FF2B5EF4-FFF2-40B4-BE49-F238E27FC236}">
                <a16:creationId xmlns:a16="http://schemas.microsoft.com/office/drawing/2014/main" id="{B4B56FA9-B748-91A0-0195-541B1F894DBE}"/>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452578" y="2417160"/>
            <a:ext cx="561497" cy="94073"/>
          </a:xfrm>
          <a:prstGeom prst="rect">
            <a:avLst/>
          </a:prstGeom>
        </p:spPr>
      </p:pic>
      <p:sp>
        <p:nvSpPr>
          <p:cNvPr id="74" name="TextBox 73">
            <a:extLst>
              <a:ext uri="{FF2B5EF4-FFF2-40B4-BE49-F238E27FC236}">
                <a16:creationId xmlns:a16="http://schemas.microsoft.com/office/drawing/2014/main" id="{3BC0B598-9B0D-4A5F-C14C-D4B7807C36EE}"/>
              </a:ext>
            </a:extLst>
          </p:cNvPr>
          <p:cNvSpPr txBox="1"/>
          <p:nvPr/>
        </p:nvSpPr>
        <p:spPr>
          <a:xfrm>
            <a:off x="573098" y="2463849"/>
            <a:ext cx="177346" cy="184666"/>
          </a:xfrm>
          <a:prstGeom prst="rect">
            <a:avLst/>
          </a:prstGeom>
          <a:noFill/>
        </p:spPr>
        <p:txBody>
          <a:bodyPr wrap="none" rtlCol="0">
            <a:spAutoFit/>
          </a:bodyPr>
          <a:lstStyle/>
          <a:p>
            <a:r>
              <a:rPr lang="en-US" sz="600" dirty="0"/>
              <a:t>*</a:t>
            </a:r>
          </a:p>
        </p:txBody>
      </p:sp>
      <p:sp>
        <p:nvSpPr>
          <p:cNvPr id="76" name="TextBox 75">
            <a:extLst>
              <a:ext uri="{FF2B5EF4-FFF2-40B4-BE49-F238E27FC236}">
                <a16:creationId xmlns:a16="http://schemas.microsoft.com/office/drawing/2014/main" id="{0AA8E885-1121-BBC7-0F71-0E00614C0F4E}"/>
              </a:ext>
            </a:extLst>
          </p:cNvPr>
          <p:cNvSpPr txBox="1"/>
          <p:nvPr/>
        </p:nvSpPr>
        <p:spPr>
          <a:xfrm>
            <a:off x="669160" y="2463849"/>
            <a:ext cx="177346" cy="184666"/>
          </a:xfrm>
          <a:prstGeom prst="rect">
            <a:avLst/>
          </a:prstGeom>
          <a:noFill/>
        </p:spPr>
        <p:txBody>
          <a:bodyPr wrap="none" rtlCol="0">
            <a:spAutoFit/>
          </a:bodyPr>
          <a:lstStyle/>
          <a:p>
            <a:r>
              <a:rPr lang="en-US" sz="600" dirty="0"/>
              <a:t>*</a:t>
            </a:r>
          </a:p>
        </p:txBody>
      </p:sp>
      <p:sp>
        <p:nvSpPr>
          <p:cNvPr id="77" name="TextBox 76">
            <a:extLst>
              <a:ext uri="{FF2B5EF4-FFF2-40B4-BE49-F238E27FC236}">
                <a16:creationId xmlns:a16="http://schemas.microsoft.com/office/drawing/2014/main" id="{59F7851D-C0CD-0FF8-3AE7-DEF87360230B}"/>
              </a:ext>
            </a:extLst>
          </p:cNvPr>
          <p:cNvSpPr txBox="1"/>
          <p:nvPr/>
        </p:nvSpPr>
        <p:spPr>
          <a:xfrm>
            <a:off x="773890" y="2463849"/>
            <a:ext cx="177346" cy="184666"/>
          </a:xfrm>
          <a:prstGeom prst="rect">
            <a:avLst/>
          </a:prstGeom>
          <a:noFill/>
        </p:spPr>
        <p:txBody>
          <a:bodyPr wrap="none" rtlCol="0">
            <a:spAutoFit/>
          </a:bodyPr>
          <a:lstStyle/>
          <a:p>
            <a:r>
              <a:rPr lang="en-US" sz="600" dirty="0"/>
              <a:t>*</a:t>
            </a:r>
          </a:p>
        </p:txBody>
      </p:sp>
      <p:sp>
        <p:nvSpPr>
          <p:cNvPr id="78" name="TextBox 77">
            <a:extLst>
              <a:ext uri="{FF2B5EF4-FFF2-40B4-BE49-F238E27FC236}">
                <a16:creationId xmlns:a16="http://schemas.microsoft.com/office/drawing/2014/main" id="{585C5CAC-A93E-A43B-7B3E-190359B6E2F1}"/>
              </a:ext>
            </a:extLst>
          </p:cNvPr>
          <p:cNvSpPr txBox="1"/>
          <p:nvPr/>
        </p:nvSpPr>
        <p:spPr>
          <a:xfrm>
            <a:off x="882953" y="2463849"/>
            <a:ext cx="177346" cy="184666"/>
          </a:xfrm>
          <a:prstGeom prst="rect">
            <a:avLst/>
          </a:prstGeom>
          <a:noFill/>
        </p:spPr>
        <p:txBody>
          <a:bodyPr wrap="square" rtlCol="0">
            <a:spAutoFit/>
          </a:bodyPr>
          <a:lstStyle/>
          <a:p>
            <a:r>
              <a:rPr lang="en-US" sz="600" dirty="0"/>
              <a:t>*</a:t>
            </a:r>
          </a:p>
        </p:txBody>
      </p:sp>
      <p:sp>
        <p:nvSpPr>
          <p:cNvPr id="79" name="TextBox 78">
            <a:extLst>
              <a:ext uri="{FF2B5EF4-FFF2-40B4-BE49-F238E27FC236}">
                <a16:creationId xmlns:a16="http://schemas.microsoft.com/office/drawing/2014/main" id="{85489CE1-537C-C755-C1F2-0FABA1E37C29}"/>
              </a:ext>
            </a:extLst>
          </p:cNvPr>
          <p:cNvSpPr txBox="1"/>
          <p:nvPr/>
        </p:nvSpPr>
        <p:spPr>
          <a:xfrm>
            <a:off x="5103650" y="1733283"/>
            <a:ext cx="1297150" cy="276999"/>
          </a:xfrm>
          <a:prstGeom prst="rect">
            <a:avLst/>
          </a:prstGeom>
          <a:noFill/>
        </p:spPr>
        <p:txBody>
          <a:bodyPr wrap="none" rtlCol="0">
            <a:spAutoFit/>
          </a:bodyPr>
          <a:lstStyle/>
          <a:p>
            <a:pPr algn="ctr"/>
            <a:r>
              <a:rPr lang="en-US" sz="600" b="1" dirty="0">
                <a:latin typeface="Helvetica" pitchFamily="2" charset="0"/>
              </a:rPr>
              <a:t>CDS vs Non-Coding</a:t>
            </a:r>
          </a:p>
          <a:p>
            <a:pPr algn="ctr"/>
            <a:r>
              <a:rPr lang="en-US" sz="600" b="1" dirty="0">
                <a:latin typeface="Helvetica" pitchFamily="2" charset="0"/>
              </a:rPr>
              <a:t> </a:t>
            </a:r>
            <a:r>
              <a:rPr lang="en-US" sz="600" dirty="0">
                <a:latin typeface="Helvetica" pitchFamily="2" charset="0"/>
              </a:rPr>
              <a:t>X</a:t>
            </a:r>
            <a:r>
              <a:rPr lang="en-US" sz="600" baseline="30000" dirty="0">
                <a:latin typeface="Helvetica" pitchFamily="2" charset="0"/>
              </a:rPr>
              <a:t>2</a:t>
            </a:r>
            <a:r>
              <a:rPr lang="en-US" sz="600" dirty="0">
                <a:latin typeface="Helvetica" pitchFamily="2" charset="0"/>
              </a:rPr>
              <a:t> test, p = 0.81 (not significant)</a:t>
            </a:r>
            <a:endParaRPr lang="en-US" sz="600" baseline="30000" dirty="0">
              <a:latin typeface="Helvetica" pitchFamily="2" charset="0"/>
            </a:endParaRPr>
          </a:p>
        </p:txBody>
      </p:sp>
    </p:spTree>
    <p:extLst>
      <p:ext uri="{BB962C8B-B14F-4D97-AF65-F5344CB8AC3E}">
        <p14:creationId xmlns:p14="http://schemas.microsoft.com/office/powerpoint/2010/main" val="460470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22942</TotalTime>
  <Words>903</Words>
  <Application>Microsoft Macintosh PowerPoint</Application>
  <PresentationFormat>Custom</PresentationFormat>
  <Paragraphs>66</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Aptos Display</vt:lpstr>
      <vt:lpstr>Arial</vt:lpstr>
      <vt:lpstr>Helvetica</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Grey Monroe</dc:creator>
  <cp:lastModifiedBy>John Grey Monroe</cp:lastModifiedBy>
  <cp:revision>12</cp:revision>
  <dcterms:created xsi:type="dcterms:W3CDTF">2024-06-06T15:00:58Z</dcterms:created>
  <dcterms:modified xsi:type="dcterms:W3CDTF">2025-10-31T19:00:57Z</dcterms:modified>
</cp:coreProperties>
</file>