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Lst>
  <p:sldSz cx="64008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711"/>
  </p:normalViewPr>
  <p:slideViewPr>
    <p:cSldViewPr snapToGrid="0">
      <p:cViewPr>
        <p:scale>
          <a:sx n="169" d="100"/>
          <a:sy n="169" d="100"/>
        </p:scale>
        <p:origin x="496"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 y="1496484"/>
            <a:ext cx="5440680" cy="3183467"/>
          </a:xfrm>
        </p:spPr>
        <p:txBody>
          <a:bodyPr anchor="b"/>
          <a:lstStyle>
            <a:lvl1pPr algn="ctr">
              <a:defRPr sz="4200"/>
            </a:lvl1pPr>
          </a:lstStyle>
          <a:p>
            <a:r>
              <a:rPr lang="en-US"/>
              <a:t>Click to edit Master title style</a:t>
            </a:r>
            <a:endParaRPr lang="en-US" dirty="0"/>
          </a:p>
        </p:txBody>
      </p:sp>
      <p:sp>
        <p:nvSpPr>
          <p:cNvPr id="3" name="Subtitle 2"/>
          <p:cNvSpPr>
            <a:spLocks noGrp="1"/>
          </p:cNvSpPr>
          <p:nvPr>
            <p:ph type="subTitle" idx="1"/>
          </p:nvPr>
        </p:nvSpPr>
        <p:spPr>
          <a:xfrm>
            <a:off x="800100" y="4802717"/>
            <a:ext cx="4800600" cy="2207683"/>
          </a:xfrm>
        </p:spPr>
        <p:txBody>
          <a:bodyPr/>
          <a:lstStyle>
            <a:lvl1pPr marL="0" indent="0" algn="ctr">
              <a:buNone/>
              <a:defRPr sz="1680"/>
            </a:lvl1pPr>
            <a:lvl2pPr marL="320040" indent="0" algn="ctr">
              <a:buNone/>
              <a:defRPr sz="1400"/>
            </a:lvl2pPr>
            <a:lvl3pPr marL="640080" indent="0" algn="ctr">
              <a:buNone/>
              <a:defRPr sz="1260"/>
            </a:lvl3pPr>
            <a:lvl4pPr marL="960120" indent="0" algn="ctr">
              <a:buNone/>
              <a:defRPr sz="1120"/>
            </a:lvl4pPr>
            <a:lvl5pPr marL="1280160" indent="0" algn="ctr">
              <a:buNone/>
              <a:defRPr sz="1120"/>
            </a:lvl5pPr>
            <a:lvl6pPr marL="1600200" indent="0" algn="ctr">
              <a:buNone/>
              <a:defRPr sz="1120"/>
            </a:lvl6pPr>
            <a:lvl7pPr marL="1920240" indent="0" algn="ctr">
              <a:buNone/>
              <a:defRPr sz="1120"/>
            </a:lvl7pPr>
            <a:lvl8pPr marL="2240280" indent="0" algn="ctr">
              <a:buNone/>
              <a:defRPr sz="1120"/>
            </a:lvl8pPr>
            <a:lvl9pPr marL="2560320" indent="0" algn="ctr">
              <a:buNone/>
              <a:defRPr sz="1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02A66C-5CC9-404F-B6B2-6FABB263E9ED}" type="datetimeFigureOut">
              <a:rPr lang="en-US" smtClean="0"/>
              <a:t>2/21/23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DBC7-EAF3-FB4D-9083-C0709DA74AEE}" type="slidenum">
              <a:rPr lang="en-US" smtClean="0"/>
              <a:t>‹#›</a:t>
            </a:fld>
            <a:endParaRPr lang="en-US"/>
          </a:p>
        </p:txBody>
      </p:sp>
    </p:spTree>
    <p:extLst>
      <p:ext uri="{BB962C8B-B14F-4D97-AF65-F5344CB8AC3E}">
        <p14:creationId xmlns:p14="http://schemas.microsoft.com/office/powerpoint/2010/main" val="53328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2A66C-5CC9-404F-B6B2-6FABB263E9ED}" type="datetimeFigureOut">
              <a:rPr lang="en-US" smtClean="0"/>
              <a:t>2/21/23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DBC7-EAF3-FB4D-9083-C0709DA74AEE}" type="slidenum">
              <a:rPr lang="en-US" smtClean="0"/>
              <a:t>‹#›</a:t>
            </a:fld>
            <a:endParaRPr lang="en-US"/>
          </a:p>
        </p:txBody>
      </p:sp>
    </p:spTree>
    <p:extLst>
      <p:ext uri="{BB962C8B-B14F-4D97-AF65-F5344CB8AC3E}">
        <p14:creationId xmlns:p14="http://schemas.microsoft.com/office/powerpoint/2010/main" val="101046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580573" y="486834"/>
            <a:ext cx="1380173"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40055" y="486834"/>
            <a:ext cx="4060508"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2A66C-5CC9-404F-B6B2-6FABB263E9ED}" type="datetimeFigureOut">
              <a:rPr lang="en-US" smtClean="0"/>
              <a:t>2/21/23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DBC7-EAF3-FB4D-9083-C0709DA74AEE}" type="slidenum">
              <a:rPr lang="en-US" smtClean="0"/>
              <a:t>‹#›</a:t>
            </a:fld>
            <a:endParaRPr lang="en-US"/>
          </a:p>
        </p:txBody>
      </p:sp>
    </p:spTree>
    <p:extLst>
      <p:ext uri="{BB962C8B-B14F-4D97-AF65-F5344CB8AC3E}">
        <p14:creationId xmlns:p14="http://schemas.microsoft.com/office/powerpoint/2010/main" val="257769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2A66C-5CC9-404F-B6B2-6FABB263E9ED}" type="datetimeFigureOut">
              <a:rPr lang="en-US" smtClean="0"/>
              <a:t>2/21/23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DBC7-EAF3-FB4D-9083-C0709DA74AEE}" type="slidenum">
              <a:rPr lang="en-US" smtClean="0"/>
              <a:t>‹#›</a:t>
            </a:fld>
            <a:endParaRPr lang="en-US"/>
          </a:p>
        </p:txBody>
      </p:sp>
    </p:spTree>
    <p:extLst>
      <p:ext uri="{BB962C8B-B14F-4D97-AF65-F5344CB8AC3E}">
        <p14:creationId xmlns:p14="http://schemas.microsoft.com/office/powerpoint/2010/main" val="787533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36722" y="2279653"/>
            <a:ext cx="5520690" cy="3803649"/>
          </a:xfrm>
        </p:spPr>
        <p:txBody>
          <a:bodyPr anchor="b"/>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36722" y="6119286"/>
            <a:ext cx="5520690" cy="2000249"/>
          </a:xfrm>
        </p:spPr>
        <p:txBody>
          <a:bodyPr/>
          <a:lstStyle>
            <a:lvl1pPr marL="0" indent="0">
              <a:buNone/>
              <a:defRPr sz="1680">
                <a:solidFill>
                  <a:schemeClr val="tx1"/>
                </a:solidFill>
              </a:defRPr>
            </a:lvl1pPr>
            <a:lvl2pPr marL="320040" indent="0">
              <a:buNone/>
              <a:defRPr sz="1400">
                <a:solidFill>
                  <a:schemeClr val="tx1">
                    <a:tint val="75000"/>
                  </a:schemeClr>
                </a:solidFill>
              </a:defRPr>
            </a:lvl2pPr>
            <a:lvl3pPr marL="640080" indent="0">
              <a:buNone/>
              <a:defRPr sz="1260">
                <a:solidFill>
                  <a:schemeClr val="tx1">
                    <a:tint val="75000"/>
                  </a:schemeClr>
                </a:solidFill>
              </a:defRPr>
            </a:lvl3pPr>
            <a:lvl4pPr marL="960120" indent="0">
              <a:buNone/>
              <a:defRPr sz="1120">
                <a:solidFill>
                  <a:schemeClr val="tx1">
                    <a:tint val="75000"/>
                  </a:schemeClr>
                </a:solidFill>
              </a:defRPr>
            </a:lvl4pPr>
            <a:lvl5pPr marL="1280160" indent="0">
              <a:buNone/>
              <a:defRPr sz="1120">
                <a:solidFill>
                  <a:schemeClr val="tx1">
                    <a:tint val="75000"/>
                  </a:schemeClr>
                </a:solidFill>
              </a:defRPr>
            </a:lvl5pPr>
            <a:lvl6pPr marL="1600200" indent="0">
              <a:buNone/>
              <a:defRPr sz="1120">
                <a:solidFill>
                  <a:schemeClr val="tx1">
                    <a:tint val="75000"/>
                  </a:schemeClr>
                </a:solidFill>
              </a:defRPr>
            </a:lvl6pPr>
            <a:lvl7pPr marL="1920240" indent="0">
              <a:buNone/>
              <a:defRPr sz="1120">
                <a:solidFill>
                  <a:schemeClr val="tx1">
                    <a:tint val="75000"/>
                  </a:schemeClr>
                </a:solidFill>
              </a:defRPr>
            </a:lvl7pPr>
            <a:lvl8pPr marL="2240280" indent="0">
              <a:buNone/>
              <a:defRPr sz="1120">
                <a:solidFill>
                  <a:schemeClr val="tx1">
                    <a:tint val="75000"/>
                  </a:schemeClr>
                </a:solidFill>
              </a:defRPr>
            </a:lvl8pPr>
            <a:lvl9pPr marL="2560320" indent="0">
              <a:buNone/>
              <a:defRPr sz="1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02A66C-5CC9-404F-B6B2-6FABB263E9ED}" type="datetimeFigureOut">
              <a:rPr lang="en-US" smtClean="0"/>
              <a:t>2/21/23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DBC7-EAF3-FB4D-9083-C0709DA74AEE}" type="slidenum">
              <a:rPr lang="en-US" smtClean="0"/>
              <a:t>‹#›</a:t>
            </a:fld>
            <a:endParaRPr lang="en-US"/>
          </a:p>
        </p:txBody>
      </p:sp>
    </p:spTree>
    <p:extLst>
      <p:ext uri="{BB962C8B-B14F-4D97-AF65-F5344CB8AC3E}">
        <p14:creationId xmlns:p14="http://schemas.microsoft.com/office/powerpoint/2010/main" val="81066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40055" y="2434167"/>
            <a:ext cx="272034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40405" y="2434167"/>
            <a:ext cx="272034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02A66C-5CC9-404F-B6B2-6FABB263E9ED}" type="datetimeFigureOut">
              <a:rPr lang="en-US" smtClean="0"/>
              <a:t>2/21/23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5DBC7-EAF3-FB4D-9083-C0709DA74AEE}" type="slidenum">
              <a:rPr lang="en-US" smtClean="0"/>
              <a:t>‹#›</a:t>
            </a:fld>
            <a:endParaRPr lang="en-US"/>
          </a:p>
        </p:txBody>
      </p:sp>
    </p:spTree>
    <p:extLst>
      <p:ext uri="{BB962C8B-B14F-4D97-AF65-F5344CB8AC3E}">
        <p14:creationId xmlns:p14="http://schemas.microsoft.com/office/powerpoint/2010/main" val="109052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0889" y="486836"/>
            <a:ext cx="552069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40889" y="2241551"/>
            <a:ext cx="2707838" cy="1098549"/>
          </a:xfrm>
        </p:spPr>
        <p:txBody>
          <a:bodyPr anchor="b"/>
          <a:lstStyle>
            <a:lvl1pPr marL="0" indent="0">
              <a:buNone/>
              <a:defRPr sz="1680" b="1"/>
            </a:lvl1pPr>
            <a:lvl2pPr marL="320040" indent="0">
              <a:buNone/>
              <a:defRPr sz="1400" b="1"/>
            </a:lvl2pPr>
            <a:lvl3pPr marL="640080" indent="0">
              <a:buNone/>
              <a:defRPr sz="1260" b="1"/>
            </a:lvl3pPr>
            <a:lvl4pPr marL="960120" indent="0">
              <a:buNone/>
              <a:defRPr sz="1120" b="1"/>
            </a:lvl4pPr>
            <a:lvl5pPr marL="1280160" indent="0">
              <a:buNone/>
              <a:defRPr sz="1120" b="1"/>
            </a:lvl5pPr>
            <a:lvl6pPr marL="1600200" indent="0">
              <a:buNone/>
              <a:defRPr sz="1120" b="1"/>
            </a:lvl6pPr>
            <a:lvl7pPr marL="1920240" indent="0">
              <a:buNone/>
              <a:defRPr sz="1120" b="1"/>
            </a:lvl7pPr>
            <a:lvl8pPr marL="2240280" indent="0">
              <a:buNone/>
              <a:defRPr sz="1120" b="1"/>
            </a:lvl8pPr>
            <a:lvl9pPr marL="2560320" indent="0">
              <a:buNone/>
              <a:defRPr sz="1120" b="1"/>
            </a:lvl9pPr>
          </a:lstStyle>
          <a:p>
            <a:pPr lvl="0"/>
            <a:r>
              <a:rPr lang="en-US"/>
              <a:t>Click to edit Master text styles</a:t>
            </a:r>
          </a:p>
        </p:txBody>
      </p:sp>
      <p:sp>
        <p:nvSpPr>
          <p:cNvPr id="4" name="Content Placeholder 3"/>
          <p:cNvSpPr>
            <a:spLocks noGrp="1"/>
          </p:cNvSpPr>
          <p:nvPr>
            <p:ph sz="half" idx="2"/>
          </p:nvPr>
        </p:nvSpPr>
        <p:spPr>
          <a:xfrm>
            <a:off x="440889" y="3340100"/>
            <a:ext cx="2707838"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40405" y="2241551"/>
            <a:ext cx="2721174" cy="1098549"/>
          </a:xfrm>
        </p:spPr>
        <p:txBody>
          <a:bodyPr anchor="b"/>
          <a:lstStyle>
            <a:lvl1pPr marL="0" indent="0">
              <a:buNone/>
              <a:defRPr sz="1680" b="1"/>
            </a:lvl1pPr>
            <a:lvl2pPr marL="320040" indent="0">
              <a:buNone/>
              <a:defRPr sz="1400" b="1"/>
            </a:lvl2pPr>
            <a:lvl3pPr marL="640080" indent="0">
              <a:buNone/>
              <a:defRPr sz="1260" b="1"/>
            </a:lvl3pPr>
            <a:lvl4pPr marL="960120" indent="0">
              <a:buNone/>
              <a:defRPr sz="1120" b="1"/>
            </a:lvl4pPr>
            <a:lvl5pPr marL="1280160" indent="0">
              <a:buNone/>
              <a:defRPr sz="1120" b="1"/>
            </a:lvl5pPr>
            <a:lvl6pPr marL="1600200" indent="0">
              <a:buNone/>
              <a:defRPr sz="1120" b="1"/>
            </a:lvl6pPr>
            <a:lvl7pPr marL="1920240" indent="0">
              <a:buNone/>
              <a:defRPr sz="1120" b="1"/>
            </a:lvl7pPr>
            <a:lvl8pPr marL="2240280" indent="0">
              <a:buNone/>
              <a:defRPr sz="1120" b="1"/>
            </a:lvl8pPr>
            <a:lvl9pPr marL="2560320" indent="0">
              <a:buNone/>
              <a:defRPr sz="1120" b="1"/>
            </a:lvl9pPr>
          </a:lstStyle>
          <a:p>
            <a:pPr lvl="0"/>
            <a:r>
              <a:rPr lang="en-US"/>
              <a:t>Click to edit Master text styles</a:t>
            </a:r>
          </a:p>
        </p:txBody>
      </p:sp>
      <p:sp>
        <p:nvSpPr>
          <p:cNvPr id="6" name="Content Placeholder 5"/>
          <p:cNvSpPr>
            <a:spLocks noGrp="1"/>
          </p:cNvSpPr>
          <p:nvPr>
            <p:ph sz="quarter" idx="4"/>
          </p:nvPr>
        </p:nvSpPr>
        <p:spPr>
          <a:xfrm>
            <a:off x="3240405" y="3340100"/>
            <a:ext cx="2721174"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02A66C-5CC9-404F-B6B2-6FABB263E9ED}" type="datetimeFigureOut">
              <a:rPr lang="en-US" smtClean="0"/>
              <a:t>2/21/23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85DBC7-EAF3-FB4D-9083-C0709DA74AEE}" type="slidenum">
              <a:rPr lang="en-US" smtClean="0"/>
              <a:t>‹#›</a:t>
            </a:fld>
            <a:endParaRPr lang="en-US"/>
          </a:p>
        </p:txBody>
      </p:sp>
    </p:spTree>
    <p:extLst>
      <p:ext uri="{BB962C8B-B14F-4D97-AF65-F5344CB8AC3E}">
        <p14:creationId xmlns:p14="http://schemas.microsoft.com/office/powerpoint/2010/main" val="2226542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02A66C-5CC9-404F-B6B2-6FABB263E9ED}" type="datetimeFigureOut">
              <a:rPr lang="en-US" smtClean="0"/>
              <a:t>2/21/23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85DBC7-EAF3-FB4D-9083-C0709DA74AEE}" type="slidenum">
              <a:rPr lang="en-US" smtClean="0"/>
              <a:t>‹#›</a:t>
            </a:fld>
            <a:endParaRPr lang="en-US"/>
          </a:p>
        </p:txBody>
      </p:sp>
    </p:spTree>
    <p:extLst>
      <p:ext uri="{BB962C8B-B14F-4D97-AF65-F5344CB8AC3E}">
        <p14:creationId xmlns:p14="http://schemas.microsoft.com/office/powerpoint/2010/main" val="284745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2A66C-5CC9-404F-B6B2-6FABB263E9ED}" type="datetimeFigureOut">
              <a:rPr lang="en-US" smtClean="0"/>
              <a:t>2/21/23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85DBC7-EAF3-FB4D-9083-C0709DA74AEE}" type="slidenum">
              <a:rPr lang="en-US" smtClean="0"/>
              <a:t>‹#›</a:t>
            </a:fld>
            <a:endParaRPr lang="en-US"/>
          </a:p>
        </p:txBody>
      </p:sp>
    </p:spTree>
    <p:extLst>
      <p:ext uri="{BB962C8B-B14F-4D97-AF65-F5344CB8AC3E}">
        <p14:creationId xmlns:p14="http://schemas.microsoft.com/office/powerpoint/2010/main" val="3558677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0889" y="609600"/>
            <a:ext cx="2064425" cy="2133600"/>
          </a:xfrm>
        </p:spPr>
        <p:txBody>
          <a:bodyPr anchor="b"/>
          <a:lstStyle>
            <a:lvl1pPr>
              <a:defRPr sz="2240"/>
            </a:lvl1pPr>
          </a:lstStyle>
          <a:p>
            <a:r>
              <a:rPr lang="en-US"/>
              <a:t>Click to edit Master title style</a:t>
            </a:r>
            <a:endParaRPr lang="en-US" dirty="0"/>
          </a:p>
        </p:txBody>
      </p:sp>
      <p:sp>
        <p:nvSpPr>
          <p:cNvPr id="3" name="Content Placeholder 2"/>
          <p:cNvSpPr>
            <a:spLocks noGrp="1"/>
          </p:cNvSpPr>
          <p:nvPr>
            <p:ph idx="1"/>
          </p:nvPr>
        </p:nvSpPr>
        <p:spPr>
          <a:xfrm>
            <a:off x="2721174" y="1316569"/>
            <a:ext cx="3240405" cy="6498167"/>
          </a:xfrm>
        </p:spPr>
        <p:txBody>
          <a:bodyPr/>
          <a:lstStyle>
            <a:lvl1pPr>
              <a:defRPr sz="2240"/>
            </a:lvl1pPr>
            <a:lvl2pPr>
              <a:defRPr sz="1960"/>
            </a:lvl2pPr>
            <a:lvl3pPr>
              <a:defRPr sz="168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40889" y="2743200"/>
            <a:ext cx="2064425" cy="5082117"/>
          </a:xfrm>
        </p:spPr>
        <p:txBody>
          <a:bodyPr/>
          <a:lstStyle>
            <a:lvl1pPr marL="0" indent="0">
              <a:buNone/>
              <a:defRPr sz="1120"/>
            </a:lvl1pPr>
            <a:lvl2pPr marL="320040" indent="0">
              <a:buNone/>
              <a:defRPr sz="980"/>
            </a:lvl2pPr>
            <a:lvl3pPr marL="640080" indent="0">
              <a:buNone/>
              <a:defRPr sz="840"/>
            </a:lvl3pPr>
            <a:lvl4pPr marL="960120" indent="0">
              <a:buNone/>
              <a:defRPr sz="700"/>
            </a:lvl4pPr>
            <a:lvl5pPr marL="1280160" indent="0">
              <a:buNone/>
              <a:defRPr sz="700"/>
            </a:lvl5pPr>
            <a:lvl6pPr marL="1600200" indent="0">
              <a:buNone/>
              <a:defRPr sz="700"/>
            </a:lvl6pPr>
            <a:lvl7pPr marL="1920240" indent="0">
              <a:buNone/>
              <a:defRPr sz="700"/>
            </a:lvl7pPr>
            <a:lvl8pPr marL="2240280" indent="0">
              <a:buNone/>
              <a:defRPr sz="700"/>
            </a:lvl8pPr>
            <a:lvl9pPr marL="2560320"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C902A66C-5CC9-404F-B6B2-6FABB263E9ED}" type="datetimeFigureOut">
              <a:rPr lang="en-US" smtClean="0"/>
              <a:t>2/21/23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5DBC7-EAF3-FB4D-9083-C0709DA74AEE}" type="slidenum">
              <a:rPr lang="en-US" smtClean="0"/>
              <a:t>‹#›</a:t>
            </a:fld>
            <a:endParaRPr lang="en-US"/>
          </a:p>
        </p:txBody>
      </p:sp>
    </p:spTree>
    <p:extLst>
      <p:ext uri="{BB962C8B-B14F-4D97-AF65-F5344CB8AC3E}">
        <p14:creationId xmlns:p14="http://schemas.microsoft.com/office/powerpoint/2010/main" val="349030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0889" y="609600"/>
            <a:ext cx="2064425" cy="2133600"/>
          </a:xfrm>
        </p:spPr>
        <p:txBody>
          <a:bodyPr anchor="b"/>
          <a:lstStyle>
            <a:lvl1pPr>
              <a:defRPr sz="2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2721174" y="1316569"/>
            <a:ext cx="3240405" cy="6498167"/>
          </a:xfrm>
        </p:spPr>
        <p:txBody>
          <a:bodyPr anchor="t"/>
          <a:lstStyle>
            <a:lvl1pPr marL="0" indent="0">
              <a:buNone/>
              <a:defRPr sz="2240"/>
            </a:lvl1pPr>
            <a:lvl2pPr marL="320040" indent="0">
              <a:buNone/>
              <a:defRPr sz="1960"/>
            </a:lvl2pPr>
            <a:lvl3pPr marL="640080" indent="0">
              <a:buNone/>
              <a:defRPr sz="1680"/>
            </a:lvl3pPr>
            <a:lvl4pPr marL="960120" indent="0">
              <a:buNone/>
              <a:defRPr sz="1400"/>
            </a:lvl4pPr>
            <a:lvl5pPr marL="1280160" indent="0">
              <a:buNone/>
              <a:defRPr sz="1400"/>
            </a:lvl5pPr>
            <a:lvl6pPr marL="1600200" indent="0">
              <a:buNone/>
              <a:defRPr sz="1400"/>
            </a:lvl6pPr>
            <a:lvl7pPr marL="1920240" indent="0">
              <a:buNone/>
              <a:defRPr sz="1400"/>
            </a:lvl7pPr>
            <a:lvl8pPr marL="2240280" indent="0">
              <a:buNone/>
              <a:defRPr sz="1400"/>
            </a:lvl8pPr>
            <a:lvl9pPr marL="2560320" indent="0">
              <a:buNone/>
              <a:defRPr sz="1400"/>
            </a:lvl9pPr>
          </a:lstStyle>
          <a:p>
            <a:r>
              <a:rPr lang="en-US"/>
              <a:t>Click icon to add picture</a:t>
            </a:r>
            <a:endParaRPr lang="en-US" dirty="0"/>
          </a:p>
        </p:txBody>
      </p:sp>
      <p:sp>
        <p:nvSpPr>
          <p:cNvPr id="4" name="Text Placeholder 3"/>
          <p:cNvSpPr>
            <a:spLocks noGrp="1"/>
          </p:cNvSpPr>
          <p:nvPr>
            <p:ph type="body" sz="half" idx="2"/>
          </p:nvPr>
        </p:nvSpPr>
        <p:spPr>
          <a:xfrm>
            <a:off x="440889" y="2743200"/>
            <a:ext cx="2064425" cy="5082117"/>
          </a:xfrm>
        </p:spPr>
        <p:txBody>
          <a:bodyPr/>
          <a:lstStyle>
            <a:lvl1pPr marL="0" indent="0">
              <a:buNone/>
              <a:defRPr sz="1120"/>
            </a:lvl1pPr>
            <a:lvl2pPr marL="320040" indent="0">
              <a:buNone/>
              <a:defRPr sz="980"/>
            </a:lvl2pPr>
            <a:lvl3pPr marL="640080" indent="0">
              <a:buNone/>
              <a:defRPr sz="840"/>
            </a:lvl3pPr>
            <a:lvl4pPr marL="960120" indent="0">
              <a:buNone/>
              <a:defRPr sz="700"/>
            </a:lvl4pPr>
            <a:lvl5pPr marL="1280160" indent="0">
              <a:buNone/>
              <a:defRPr sz="700"/>
            </a:lvl5pPr>
            <a:lvl6pPr marL="1600200" indent="0">
              <a:buNone/>
              <a:defRPr sz="700"/>
            </a:lvl6pPr>
            <a:lvl7pPr marL="1920240" indent="0">
              <a:buNone/>
              <a:defRPr sz="700"/>
            </a:lvl7pPr>
            <a:lvl8pPr marL="2240280" indent="0">
              <a:buNone/>
              <a:defRPr sz="700"/>
            </a:lvl8pPr>
            <a:lvl9pPr marL="2560320"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C902A66C-5CC9-404F-B6B2-6FABB263E9ED}" type="datetimeFigureOut">
              <a:rPr lang="en-US" smtClean="0"/>
              <a:t>2/21/23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5DBC7-EAF3-FB4D-9083-C0709DA74AEE}" type="slidenum">
              <a:rPr lang="en-US" smtClean="0"/>
              <a:t>‹#›</a:t>
            </a:fld>
            <a:endParaRPr lang="en-US"/>
          </a:p>
        </p:txBody>
      </p:sp>
    </p:spTree>
    <p:extLst>
      <p:ext uri="{BB962C8B-B14F-4D97-AF65-F5344CB8AC3E}">
        <p14:creationId xmlns:p14="http://schemas.microsoft.com/office/powerpoint/2010/main" val="2774274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0055" y="486836"/>
            <a:ext cx="552069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0055" y="2434167"/>
            <a:ext cx="552069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40055" y="8475136"/>
            <a:ext cx="1440180" cy="486833"/>
          </a:xfrm>
          <a:prstGeom prst="rect">
            <a:avLst/>
          </a:prstGeom>
        </p:spPr>
        <p:txBody>
          <a:bodyPr vert="horz" lIns="91440" tIns="45720" rIns="91440" bIns="45720" rtlCol="0" anchor="ctr"/>
          <a:lstStyle>
            <a:lvl1pPr algn="l">
              <a:defRPr sz="840">
                <a:solidFill>
                  <a:schemeClr val="tx1">
                    <a:tint val="75000"/>
                  </a:schemeClr>
                </a:solidFill>
              </a:defRPr>
            </a:lvl1pPr>
          </a:lstStyle>
          <a:p>
            <a:fld id="{C902A66C-5CC9-404F-B6B2-6FABB263E9ED}" type="datetimeFigureOut">
              <a:rPr lang="en-US" smtClean="0"/>
              <a:t>2/21/23</a:t>
            </a:fld>
            <a:endParaRPr lang="en-US"/>
          </a:p>
        </p:txBody>
      </p:sp>
      <p:sp>
        <p:nvSpPr>
          <p:cNvPr id="5" name="Footer Placeholder 4"/>
          <p:cNvSpPr>
            <a:spLocks noGrp="1"/>
          </p:cNvSpPr>
          <p:nvPr>
            <p:ph type="ftr" sz="quarter" idx="3"/>
          </p:nvPr>
        </p:nvSpPr>
        <p:spPr>
          <a:xfrm>
            <a:off x="2120265" y="8475136"/>
            <a:ext cx="2160270" cy="486833"/>
          </a:xfrm>
          <a:prstGeom prst="rect">
            <a:avLst/>
          </a:prstGeom>
        </p:spPr>
        <p:txBody>
          <a:bodyPr vert="horz" lIns="91440" tIns="45720" rIns="91440" bIns="45720" rtlCol="0" anchor="ctr"/>
          <a:lstStyle>
            <a:lvl1pPr algn="ctr">
              <a:defRPr sz="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520565" y="8475136"/>
            <a:ext cx="1440180" cy="486833"/>
          </a:xfrm>
          <a:prstGeom prst="rect">
            <a:avLst/>
          </a:prstGeom>
        </p:spPr>
        <p:txBody>
          <a:bodyPr vert="horz" lIns="91440" tIns="45720" rIns="91440" bIns="45720" rtlCol="0" anchor="ctr"/>
          <a:lstStyle>
            <a:lvl1pPr algn="r">
              <a:defRPr sz="840">
                <a:solidFill>
                  <a:schemeClr val="tx1">
                    <a:tint val="75000"/>
                  </a:schemeClr>
                </a:solidFill>
              </a:defRPr>
            </a:lvl1pPr>
          </a:lstStyle>
          <a:p>
            <a:fld id="{2485DBC7-EAF3-FB4D-9083-C0709DA74AEE}" type="slidenum">
              <a:rPr lang="en-US" smtClean="0"/>
              <a:t>‹#›</a:t>
            </a:fld>
            <a:endParaRPr lang="en-US"/>
          </a:p>
        </p:txBody>
      </p:sp>
    </p:spTree>
    <p:extLst>
      <p:ext uri="{BB962C8B-B14F-4D97-AF65-F5344CB8AC3E}">
        <p14:creationId xmlns:p14="http://schemas.microsoft.com/office/powerpoint/2010/main" val="1792435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40080" rtl="0" eaLnBrk="1" latinLnBrk="0" hangingPunct="1">
        <a:lnSpc>
          <a:spcPct val="90000"/>
        </a:lnSpc>
        <a:spcBef>
          <a:spcPct val="0"/>
        </a:spcBef>
        <a:buNone/>
        <a:defRPr sz="3080" kern="1200">
          <a:solidFill>
            <a:schemeClr val="tx1"/>
          </a:solidFill>
          <a:latin typeface="+mj-lt"/>
          <a:ea typeface="+mj-ea"/>
          <a:cs typeface="+mj-cs"/>
        </a:defRPr>
      </a:lvl1pPr>
    </p:titleStyle>
    <p:bodyStyle>
      <a:lvl1pPr marL="160020" indent="-160020" algn="l" defTabSz="640080" rtl="0" eaLnBrk="1" latinLnBrk="0" hangingPunct="1">
        <a:lnSpc>
          <a:spcPct val="90000"/>
        </a:lnSpc>
        <a:spcBef>
          <a:spcPts val="700"/>
        </a:spcBef>
        <a:buFont typeface="Arial" panose="020B0604020202020204" pitchFamily="34" charset="0"/>
        <a:buChar char="•"/>
        <a:defRPr sz="1960" kern="1200">
          <a:solidFill>
            <a:schemeClr val="tx1"/>
          </a:solidFill>
          <a:latin typeface="+mn-lt"/>
          <a:ea typeface="+mn-ea"/>
          <a:cs typeface="+mn-cs"/>
        </a:defRPr>
      </a:lvl1pPr>
      <a:lvl2pPr marL="480060" indent="-160020" algn="l" defTabSz="640080" rtl="0" eaLnBrk="1" latinLnBrk="0" hangingPunct="1">
        <a:lnSpc>
          <a:spcPct val="90000"/>
        </a:lnSpc>
        <a:spcBef>
          <a:spcPts val="350"/>
        </a:spcBef>
        <a:buFont typeface="Arial" panose="020B0604020202020204" pitchFamily="34" charset="0"/>
        <a:buChar char="•"/>
        <a:defRPr sz="1680" kern="1200">
          <a:solidFill>
            <a:schemeClr val="tx1"/>
          </a:solidFill>
          <a:latin typeface="+mn-lt"/>
          <a:ea typeface="+mn-ea"/>
          <a:cs typeface="+mn-cs"/>
        </a:defRPr>
      </a:lvl2pPr>
      <a:lvl3pPr marL="800100" indent="-160020" algn="l" defTabSz="640080" rtl="0" eaLnBrk="1" latinLnBrk="0" hangingPunct="1">
        <a:lnSpc>
          <a:spcPct val="90000"/>
        </a:lnSpc>
        <a:spcBef>
          <a:spcPts val="350"/>
        </a:spcBef>
        <a:buFont typeface="Arial" panose="020B0604020202020204" pitchFamily="34" charset="0"/>
        <a:buChar char="•"/>
        <a:defRPr sz="1400" kern="1200">
          <a:solidFill>
            <a:schemeClr val="tx1"/>
          </a:solidFill>
          <a:latin typeface="+mn-lt"/>
          <a:ea typeface="+mn-ea"/>
          <a:cs typeface="+mn-cs"/>
        </a:defRPr>
      </a:lvl3pPr>
      <a:lvl4pPr marL="112014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4pPr>
      <a:lvl5pPr marL="144018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5pPr>
      <a:lvl6pPr marL="176022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6pPr>
      <a:lvl7pPr marL="208026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7pPr>
      <a:lvl8pPr marL="240030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8pPr>
      <a:lvl9pPr marL="272034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9pPr>
    </p:bodyStyle>
    <p:otherStyle>
      <a:defPPr>
        <a:defRPr lang="en-US"/>
      </a:defPPr>
      <a:lvl1pPr marL="0" algn="l" defTabSz="640080" rtl="0" eaLnBrk="1" latinLnBrk="0" hangingPunct="1">
        <a:defRPr sz="1260" kern="1200">
          <a:solidFill>
            <a:schemeClr val="tx1"/>
          </a:solidFill>
          <a:latin typeface="+mn-lt"/>
          <a:ea typeface="+mn-ea"/>
          <a:cs typeface="+mn-cs"/>
        </a:defRPr>
      </a:lvl1pPr>
      <a:lvl2pPr marL="320040" algn="l" defTabSz="640080" rtl="0" eaLnBrk="1" latinLnBrk="0" hangingPunct="1">
        <a:defRPr sz="1260" kern="1200">
          <a:solidFill>
            <a:schemeClr val="tx1"/>
          </a:solidFill>
          <a:latin typeface="+mn-lt"/>
          <a:ea typeface="+mn-ea"/>
          <a:cs typeface="+mn-cs"/>
        </a:defRPr>
      </a:lvl2pPr>
      <a:lvl3pPr marL="640080" algn="l" defTabSz="640080" rtl="0" eaLnBrk="1" latinLnBrk="0" hangingPunct="1">
        <a:defRPr sz="1260" kern="1200">
          <a:solidFill>
            <a:schemeClr val="tx1"/>
          </a:solidFill>
          <a:latin typeface="+mn-lt"/>
          <a:ea typeface="+mn-ea"/>
          <a:cs typeface="+mn-cs"/>
        </a:defRPr>
      </a:lvl3pPr>
      <a:lvl4pPr marL="960120" algn="l" defTabSz="640080" rtl="0" eaLnBrk="1" latinLnBrk="0" hangingPunct="1">
        <a:defRPr sz="1260" kern="1200">
          <a:solidFill>
            <a:schemeClr val="tx1"/>
          </a:solidFill>
          <a:latin typeface="+mn-lt"/>
          <a:ea typeface="+mn-ea"/>
          <a:cs typeface="+mn-cs"/>
        </a:defRPr>
      </a:lvl4pPr>
      <a:lvl5pPr marL="1280160" algn="l" defTabSz="640080" rtl="0" eaLnBrk="1" latinLnBrk="0" hangingPunct="1">
        <a:defRPr sz="1260" kern="1200">
          <a:solidFill>
            <a:schemeClr val="tx1"/>
          </a:solidFill>
          <a:latin typeface="+mn-lt"/>
          <a:ea typeface="+mn-ea"/>
          <a:cs typeface="+mn-cs"/>
        </a:defRPr>
      </a:lvl5pPr>
      <a:lvl6pPr marL="1600200" algn="l" defTabSz="640080" rtl="0" eaLnBrk="1" latinLnBrk="0" hangingPunct="1">
        <a:defRPr sz="1260" kern="1200">
          <a:solidFill>
            <a:schemeClr val="tx1"/>
          </a:solidFill>
          <a:latin typeface="+mn-lt"/>
          <a:ea typeface="+mn-ea"/>
          <a:cs typeface="+mn-cs"/>
        </a:defRPr>
      </a:lvl6pPr>
      <a:lvl7pPr marL="1920240" algn="l" defTabSz="640080" rtl="0" eaLnBrk="1" latinLnBrk="0" hangingPunct="1">
        <a:defRPr sz="1260" kern="1200">
          <a:solidFill>
            <a:schemeClr val="tx1"/>
          </a:solidFill>
          <a:latin typeface="+mn-lt"/>
          <a:ea typeface="+mn-ea"/>
          <a:cs typeface="+mn-cs"/>
        </a:defRPr>
      </a:lvl7pPr>
      <a:lvl8pPr marL="2240280" algn="l" defTabSz="640080" rtl="0" eaLnBrk="1" latinLnBrk="0" hangingPunct="1">
        <a:defRPr sz="1260" kern="1200">
          <a:solidFill>
            <a:schemeClr val="tx1"/>
          </a:solidFill>
          <a:latin typeface="+mn-lt"/>
          <a:ea typeface="+mn-ea"/>
          <a:cs typeface="+mn-cs"/>
        </a:defRPr>
      </a:lvl8pPr>
      <a:lvl9pPr marL="2560320" algn="l" defTabSz="640080" rtl="0" eaLnBrk="1" latinLnBrk="0" hangingPunct="1">
        <a:defRPr sz="12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6DFAE78-6C4C-26D8-06A3-175CBC60F5B5}"/>
              </a:ext>
            </a:extLst>
          </p:cNvPr>
          <p:cNvPicPr>
            <a:picLocks noChangeAspect="1"/>
          </p:cNvPicPr>
          <p:nvPr/>
        </p:nvPicPr>
        <p:blipFill>
          <a:blip r:embed="rId2"/>
          <a:stretch>
            <a:fillRect/>
          </a:stretch>
        </p:blipFill>
        <p:spPr>
          <a:xfrm>
            <a:off x="134011" y="1393371"/>
            <a:ext cx="2743200" cy="2286000"/>
          </a:xfrm>
          <a:prstGeom prst="rect">
            <a:avLst/>
          </a:prstGeom>
        </p:spPr>
      </p:pic>
      <p:pic>
        <p:nvPicPr>
          <p:cNvPr id="22" name="Picture 21">
            <a:extLst>
              <a:ext uri="{FF2B5EF4-FFF2-40B4-BE49-F238E27FC236}">
                <a16:creationId xmlns:a16="http://schemas.microsoft.com/office/drawing/2014/main" id="{45DBA59F-9B97-FD4B-C556-C5C131B5E924}"/>
              </a:ext>
            </a:extLst>
          </p:cNvPr>
          <p:cNvPicPr>
            <a:picLocks noChangeAspect="1"/>
          </p:cNvPicPr>
          <p:nvPr/>
        </p:nvPicPr>
        <p:blipFill>
          <a:blip r:embed="rId3"/>
          <a:stretch>
            <a:fillRect/>
          </a:stretch>
        </p:blipFill>
        <p:spPr>
          <a:xfrm>
            <a:off x="118982" y="162103"/>
            <a:ext cx="1371600" cy="1371600"/>
          </a:xfrm>
          <a:prstGeom prst="rect">
            <a:avLst/>
          </a:prstGeom>
        </p:spPr>
      </p:pic>
      <p:pic>
        <p:nvPicPr>
          <p:cNvPr id="21" name="Picture 20">
            <a:extLst>
              <a:ext uri="{FF2B5EF4-FFF2-40B4-BE49-F238E27FC236}">
                <a16:creationId xmlns:a16="http://schemas.microsoft.com/office/drawing/2014/main" id="{3296F948-5F4E-4961-DD5F-AA5CEC7327F3}"/>
              </a:ext>
            </a:extLst>
          </p:cNvPr>
          <p:cNvPicPr>
            <a:picLocks noChangeAspect="1"/>
          </p:cNvPicPr>
          <p:nvPr/>
        </p:nvPicPr>
        <p:blipFill>
          <a:blip r:embed="rId4"/>
          <a:stretch>
            <a:fillRect/>
          </a:stretch>
        </p:blipFill>
        <p:spPr>
          <a:xfrm>
            <a:off x="1490582" y="155800"/>
            <a:ext cx="1371600" cy="1371600"/>
          </a:xfrm>
          <a:prstGeom prst="rect">
            <a:avLst/>
          </a:prstGeom>
        </p:spPr>
      </p:pic>
      <p:sp>
        <p:nvSpPr>
          <p:cNvPr id="15" name="TextBox 14">
            <a:extLst>
              <a:ext uri="{FF2B5EF4-FFF2-40B4-BE49-F238E27FC236}">
                <a16:creationId xmlns:a16="http://schemas.microsoft.com/office/drawing/2014/main" id="{8B709659-8034-477E-97B5-FB166FA6219B}"/>
              </a:ext>
            </a:extLst>
          </p:cNvPr>
          <p:cNvSpPr txBox="1"/>
          <p:nvPr/>
        </p:nvSpPr>
        <p:spPr>
          <a:xfrm>
            <a:off x="0" y="0"/>
            <a:ext cx="248786" cy="230832"/>
          </a:xfrm>
          <a:prstGeom prst="rect">
            <a:avLst/>
          </a:prstGeom>
          <a:noFill/>
        </p:spPr>
        <p:txBody>
          <a:bodyPr wrap="none" rtlCol="0">
            <a:spAutoFit/>
          </a:bodyPr>
          <a:lstStyle/>
          <a:p>
            <a:r>
              <a:rPr lang="en-US" sz="900" b="1" dirty="0">
                <a:latin typeface="Helvetica" pitchFamily="2" charset="0"/>
              </a:rPr>
              <a:t>a</a:t>
            </a:r>
          </a:p>
        </p:txBody>
      </p:sp>
      <p:sp>
        <p:nvSpPr>
          <p:cNvPr id="17" name="TextBox 16">
            <a:extLst>
              <a:ext uri="{FF2B5EF4-FFF2-40B4-BE49-F238E27FC236}">
                <a16:creationId xmlns:a16="http://schemas.microsoft.com/office/drawing/2014/main" id="{31B074D2-5B7E-965F-C405-8DAF376B058E}"/>
              </a:ext>
            </a:extLst>
          </p:cNvPr>
          <p:cNvSpPr txBox="1"/>
          <p:nvPr/>
        </p:nvSpPr>
        <p:spPr>
          <a:xfrm>
            <a:off x="474204" y="92332"/>
            <a:ext cx="479618" cy="276999"/>
          </a:xfrm>
          <a:prstGeom prst="rect">
            <a:avLst/>
          </a:prstGeom>
          <a:noFill/>
        </p:spPr>
        <p:txBody>
          <a:bodyPr wrap="none" rtlCol="0">
            <a:spAutoFit/>
          </a:bodyPr>
          <a:lstStyle/>
          <a:p>
            <a:r>
              <a:rPr lang="en-US" sz="600" dirty="0">
                <a:latin typeface="Helvetica" pitchFamily="2" charset="0"/>
              </a:rPr>
              <a:t>r=0.95</a:t>
            </a:r>
          </a:p>
          <a:p>
            <a:r>
              <a:rPr lang="en-US" sz="600" dirty="0">
                <a:latin typeface="Helvetica" pitchFamily="2" charset="0"/>
              </a:rPr>
              <a:t>P&lt;2e-16</a:t>
            </a:r>
          </a:p>
        </p:txBody>
      </p:sp>
      <p:sp>
        <p:nvSpPr>
          <p:cNvPr id="18" name="TextBox 17">
            <a:extLst>
              <a:ext uri="{FF2B5EF4-FFF2-40B4-BE49-F238E27FC236}">
                <a16:creationId xmlns:a16="http://schemas.microsoft.com/office/drawing/2014/main" id="{46FA3147-14DA-10B0-54FC-2ABE18846B7F}"/>
              </a:ext>
            </a:extLst>
          </p:cNvPr>
          <p:cNvSpPr txBox="1"/>
          <p:nvPr/>
        </p:nvSpPr>
        <p:spPr>
          <a:xfrm>
            <a:off x="1817591" y="44688"/>
            <a:ext cx="479618" cy="276999"/>
          </a:xfrm>
          <a:prstGeom prst="rect">
            <a:avLst/>
          </a:prstGeom>
          <a:noFill/>
        </p:spPr>
        <p:txBody>
          <a:bodyPr wrap="none" rtlCol="0">
            <a:spAutoFit/>
          </a:bodyPr>
          <a:lstStyle/>
          <a:p>
            <a:r>
              <a:rPr lang="en-US" sz="600" dirty="0">
                <a:latin typeface="Helvetica" pitchFamily="2" charset="0"/>
              </a:rPr>
              <a:t>r=0.97</a:t>
            </a:r>
          </a:p>
          <a:p>
            <a:r>
              <a:rPr lang="en-US" sz="600" dirty="0">
                <a:latin typeface="Helvetica" pitchFamily="2" charset="0"/>
              </a:rPr>
              <a:t>P&lt;2e-16</a:t>
            </a:r>
          </a:p>
        </p:txBody>
      </p:sp>
      <p:sp>
        <p:nvSpPr>
          <p:cNvPr id="19" name="TextBox 18">
            <a:extLst>
              <a:ext uri="{FF2B5EF4-FFF2-40B4-BE49-F238E27FC236}">
                <a16:creationId xmlns:a16="http://schemas.microsoft.com/office/drawing/2014/main" id="{843F4028-B83C-8534-11A3-D3645F3D487C}"/>
              </a:ext>
            </a:extLst>
          </p:cNvPr>
          <p:cNvSpPr txBox="1"/>
          <p:nvPr/>
        </p:nvSpPr>
        <p:spPr>
          <a:xfrm>
            <a:off x="45832" y="1599239"/>
            <a:ext cx="255198" cy="230832"/>
          </a:xfrm>
          <a:prstGeom prst="rect">
            <a:avLst/>
          </a:prstGeom>
          <a:noFill/>
        </p:spPr>
        <p:txBody>
          <a:bodyPr wrap="none" rtlCol="0">
            <a:spAutoFit/>
          </a:bodyPr>
          <a:lstStyle/>
          <a:p>
            <a:r>
              <a:rPr lang="en-US" sz="900" b="1" dirty="0">
                <a:latin typeface="Helvetica" pitchFamily="2" charset="0"/>
              </a:rPr>
              <a:t>b</a:t>
            </a:r>
          </a:p>
        </p:txBody>
      </p:sp>
      <p:sp>
        <p:nvSpPr>
          <p:cNvPr id="20" name="TextBox 19">
            <a:extLst>
              <a:ext uri="{FF2B5EF4-FFF2-40B4-BE49-F238E27FC236}">
                <a16:creationId xmlns:a16="http://schemas.microsoft.com/office/drawing/2014/main" id="{FE4B683B-6FBB-93AA-6CFB-E706777D5BA8}"/>
              </a:ext>
            </a:extLst>
          </p:cNvPr>
          <p:cNvSpPr txBox="1"/>
          <p:nvPr/>
        </p:nvSpPr>
        <p:spPr>
          <a:xfrm>
            <a:off x="45832" y="3685674"/>
            <a:ext cx="2958625" cy="1338828"/>
          </a:xfrm>
          <a:prstGeom prst="rect">
            <a:avLst/>
          </a:prstGeom>
          <a:noFill/>
        </p:spPr>
        <p:txBody>
          <a:bodyPr wrap="square" rtlCol="0">
            <a:spAutoFit/>
          </a:bodyPr>
          <a:lstStyle/>
          <a:p>
            <a:r>
              <a:rPr lang="en-US" sz="900" b="1" dirty="0">
                <a:latin typeface="Helvetica" pitchFamily="2" charset="0"/>
              </a:rPr>
              <a:t>Figure 1. Comparison of GBIF and BODATSA species distributions of </a:t>
            </a:r>
            <a:r>
              <a:rPr lang="en-US" sz="900" b="1" i="1" dirty="0">
                <a:latin typeface="Helvetica" pitchFamily="2" charset="0"/>
              </a:rPr>
              <a:t>Heliophila</a:t>
            </a:r>
            <a:r>
              <a:rPr lang="en-US" sz="900" b="1" dirty="0">
                <a:latin typeface="Helvetica" pitchFamily="2" charset="0"/>
              </a:rPr>
              <a:t> species. (a) </a:t>
            </a:r>
            <a:r>
              <a:rPr lang="en-US" sz="900" dirty="0">
                <a:latin typeface="Helvetica" pitchFamily="2" charset="0"/>
              </a:rPr>
              <a:t>Species means for latitude and longitude are highly correlated between the two datasets. Species medians (not shown) have the same high correlations (Longitude, r=0.96, p&lt;2e-16; Latitude , r=0.98, p&lt;2e-16). (</a:t>
            </a:r>
            <a:r>
              <a:rPr lang="en-US" sz="900" b="1" dirty="0">
                <a:latin typeface="Helvetica" pitchFamily="2" charset="0"/>
              </a:rPr>
              <a:t>b</a:t>
            </a:r>
            <a:r>
              <a:rPr lang="en-US" sz="900" dirty="0">
                <a:latin typeface="Helvetica" pitchFamily="2" charset="0"/>
              </a:rPr>
              <a:t>) Species distributions are similar between datasets. Pairs of points, connected by lines, indicate centroid (means) for individual species.</a:t>
            </a:r>
          </a:p>
        </p:txBody>
      </p:sp>
      <p:sp>
        <p:nvSpPr>
          <p:cNvPr id="2" name="TextBox 1">
            <a:extLst>
              <a:ext uri="{FF2B5EF4-FFF2-40B4-BE49-F238E27FC236}">
                <a16:creationId xmlns:a16="http://schemas.microsoft.com/office/drawing/2014/main" id="{EA24D3C6-2C2A-8FAD-62F5-C09FF5DA9CE3}"/>
              </a:ext>
            </a:extLst>
          </p:cNvPr>
          <p:cNvSpPr txBox="1"/>
          <p:nvPr/>
        </p:nvSpPr>
        <p:spPr>
          <a:xfrm>
            <a:off x="1965035" y="1552955"/>
            <a:ext cx="492122" cy="215444"/>
          </a:xfrm>
          <a:prstGeom prst="rect">
            <a:avLst/>
          </a:prstGeom>
          <a:solidFill>
            <a:schemeClr val="bg1"/>
          </a:solidFill>
        </p:spPr>
        <p:txBody>
          <a:bodyPr wrap="none" lIns="0" rIns="0" rtlCol="0">
            <a:spAutoFit/>
          </a:bodyPr>
          <a:lstStyle/>
          <a:p>
            <a:r>
              <a:rPr lang="en-US" sz="800" dirty="0">
                <a:latin typeface="Helvetica" pitchFamily="2" charset="0"/>
              </a:rPr>
              <a:t>BODATSA</a:t>
            </a:r>
          </a:p>
        </p:txBody>
      </p:sp>
      <p:sp>
        <p:nvSpPr>
          <p:cNvPr id="3" name="TextBox 2">
            <a:extLst>
              <a:ext uri="{FF2B5EF4-FFF2-40B4-BE49-F238E27FC236}">
                <a16:creationId xmlns:a16="http://schemas.microsoft.com/office/drawing/2014/main" id="{5930DCAE-FCF5-717F-DB81-26E7734F9907}"/>
              </a:ext>
            </a:extLst>
          </p:cNvPr>
          <p:cNvSpPr txBox="1"/>
          <p:nvPr/>
        </p:nvSpPr>
        <p:spPr>
          <a:xfrm>
            <a:off x="1468895" y="1557028"/>
            <a:ext cx="298159" cy="215444"/>
          </a:xfrm>
          <a:prstGeom prst="rect">
            <a:avLst/>
          </a:prstGeom>
          <a:solidFill>
            <a:schemeClr val="bg1"/>
          </a:solidFill>
        </p:spPr>
        <p:txBody>
          <a:bodyPr wrap="none" lIns="0" rIns="0" rtlCol="0">
            <a:spAutoFit/>
          </a:bodyPr>
          <a:lstStyle/>
          <a:p>
            <a:r>
              <a:rPr lang="en-US" sz="800" dirty="0">
                <a:latin typeface="Helvetica" pitchFamily="2" charset="0"/>
              </a:rPr>
              <a:t>GBIF  </a:t>
            </a:r>
          </a:p>
        </p:txBody>
      </p:sp>
      <p:sp>
        <p:nvSpPr>
          <p:cNvPr id="4" name="Rectangle 3">
            <a:extLst>
              <a:ext uri="{FF2B5EF4-FFF2-40B4-BE49-F238E27FC236}">
                <a16:creationId xmlns:a16="http://schemas.microsoft.com/office/drawing/2014/main" id="{0900A6EA-156D-9C7D-D495-EB3DE13F9EEC}"/>
              </a:ext>
            </a:extLst>
          </p:cNvPr>
          <p:cNvSpPr/>
          <p:nvPr/>
        </p:nvSpPr>
        <p:spPr>
          <a:xfrm>
            <a:off x="45832" y="1552955"/>
            <a:ext cx="2831379" cy="204244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674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1A59B1-DEA9-B795-3057-3647B597B5D8}"/>
              </a:ext>
            </a:extLst>
          </p:cNvPr>
          <p:cNvPicPr>
            <a:picLocks noChangeAspect="1"/>
          </p:cNvPicPr>
          <p:nvPr/>
        </p:nvPicPr>
        <p:blipFill>
          <a:blip r:embed="rId2"/>
          <a:stretch>
            <a:fillRect/>
          </a:stretch>
        </p:blipFill>
        <p:spPr>
          <a:xfrm>
            <a:off x="0" y="3670379"/>
            <a:ext cx="3657600" cy="1828800"/>
          </a:xfrm>
          <a:prstGeom prst="rect">
            <a:avLst/>
          </a:prstGeom>
        </p:spPr>
      </p:pic>
      <p:pic>
        <p:nvPicPr>
          <p:cNvPr id="5" name="Picture 4">
            <a:extLst>
              <a:ext uri="{FF2B5EF4-FFF2-40B4-BE49-F238E27FC236}">
                <a16:creationId xmlns:a16="http://schemas.microsoft.com/office/drawing/2014/main" id="{784B0154-30FE-33D4-BEFB-7D4A3225850F}"/>
              </a:ext>
            </a:extLst>
          </p:cNvPr>
          <p:cNvPicPr>
            <a:picLocks noChangeAspect="1"/>
          </p:cNvPicPr>
          <p:nvPr/>
        </p:nvPicPr>
        <p:blipFill>
          <a:blip r:embed="rId3"/>
          <a:stretch>
            <a:fillRect/>
          </a:stretch>
        </p:blipFill>
        <p:spPr>
          <a:xfrm>
            <a:off x="0" y="1828800"/>
            <a:ext cx="3657600" cy="1828800"/>
          </a:xfrm>
          <a:prstGeom prst="rect">
            <a:avLst/>
          </a:prstGeom>
        </p:spPr>
      </p:pic>
      <p:pic>
        <p:nvPicPr>
          <p:cNvPr id="6" name="Picture 5">
            <a:extLst>
              <a:ext uri="{FF2B5EF4-FFF2-40B4-BE49-F238E27FC236}">
                <a16:creationId xmlns:a16="http://schemas.microsoft.com/office/drawing/2014/main" id="{9698D2AD-DCDD-27B9-7E10-A3086F699207}"/>
              </a:ext>
            </a:extLst>
          </p:cNvPr>
          <p:cNvPicPr>
            <a:picLocks noChangeAspect="1"/>
          </p:cNvPicPr>
          <p:nvPr/>
        </p:nvPicPr>
        <p:blipFill>
          <a:blip r:embed="rId4"/>
          <a:stretch>
            <a:fillRect/>
          </a:stretch>
        </p:blipFill>
        <p:spPr>
          <a:xfrm>
            <a:off x="0" y="0"/>
            <a:ext cx="3657600" cy="1828800"/>
          </a:xfrm>
          <a:prstGeom prst="rect">
            <a:avLst/>
          </a:prstGeom>
        </p:spPr>
      </p:pic>
      <p:sp>
        <p:nvSpPr>
          <p:cNvPr id="7" name="TextBox 6">
            <a:extLst>
              <a:ext uri="{FF2B5EF4-FFF2-40B4-BE49-F238E27FC236}">
                <a16:creationId xmlns:a16="http://schemas.microsoft.com/office/drawing/2014/main" id="{15AAD56B-BD0B-BE0A-F26C-E551235F71B4}"/>
              </a:ext>
            </a:extLst>
          </p:cNvPr>
          <p:cNvSpPr txBox="1"/>
          <p:nvPr/>
        </p:nvSpPr>
        <p:spPr>
          <a:xfrm>
            <a:off x="0" y="5486400"/>
            <a:ext cx="3657600" cy="2169825"/>
          </a:xfrm>
          <a:prstGeom prst="rect">
            <a:avLst/>
          </a:prstGeom>
          <a:noFill/>
        </p:spPr>
        <p:txBody>
          <a:bodyPr wrap="square" rtlCol="0">
            <a:spAutoFit/>
          </a:bodyPr>
          <a:lstStyle/>
          <a:p>
            <a:r>
              <a:rPr lang="en-US" sz="900" b="1" dirty="0">
                <a:latin typeface="Helvetica" pitchFamily="2" charset="0"/>
              </a:rPr>
              <a:t>Figure 2. Re-analysis with BODSATA species distributions of </a:t>
            </a:r>
            <a:r>
              <a:rPr lang="en-US" sz="900" b="1" i="1" dirty="0">
                <a:latin typeface="Helvetica" pitchFamily="2" charset="0"/>
              </a:rPr>
              <a:t>Heliophila</a:t>
            </a:r>
            <a:r>
              <a:rPr lang="en-US" sz="900" b="1" dirty="0">
                <a:latin typeface="Helvetica" pitchFamily="2" charset="0"/>
              </a:rPr>
              <a:t> species and H. ephemera coded as perennial yield the same results. </a:t>
            </a:r>
            <a:r>
              <a:rPr lang="en-US" sz="900" b="0" i="0" dirty="0">
                <a:solidFill>
                  <a:srgbClr val="1C1D1E"/>
                </a:solidFill>
                <a:effectLst/>
                <a:latin typeface="Open Sans" panose="020B0606030504020204" pitchFamily="34" charset="0"/>
              </a:rPr>
              <a:t>(</a:t>
            </a:r>
            <a:r>
              <a:rPr lang="en-US" sz="900" b="1" i="0" dirty="0">
                <a:solidFill>
                  <a:srgbClr val="1C1D1E"/>
                </a:solidFill>
                <a:effectLst/>
                <a:latin typeface="Open Sans" panose="020B0606030504020204" pitchFamily="34" charset="0"/>
              </a:rPr>
              <a:t>a</a:t>
            </a:r>
            <a:r>
              <a:rPr lang="en-US" sz="900" b="0" i="0" dirty="0">
                <a:solidFill>
                  <a:srgbClr val="1C1D1E"/>
                </a:solidFill>
                <a:effectLst/>
                <a:latin typeface="Open Sans" panose="020B0606030504020204" pitchFamily="34" charset="0"/>
              </a:rPr>
              <a:t>) Comparison (mean ± SE) of drought frequency across seasons calculated at the occurrence locations of GRIDREF records of annual and perennial species of </a:t>
            </a:r>
            <a:r>
              <a:rPr lang="en-US" sz="900" b="0" i="1" dirty="0">
                <a:solidFill>
                  <a:srgbClr val="1C1D1E"/>
                </a:solidFill>
                <a:effectLst/>
                <a:latin typeface="Open Sans" panose="020B0606030504020204" pitchFamily="34" charset="0"/>
              </a:rPr>
              <a:t>Heliophila</a:t>
            </a:r>
            <a:r>
              <a:rPr lang="en-US" sz="900" b="0" i="0" dirty="0">
                <a:solidFill>
                  <a:srgbClr val="1C1D1E"/>
                </a:solidFill>
                <a:effectLst/>
                <a:latin typeface="Open Sans" panose="020B0606030504020204" pitchFamily="34" charset="0"/>
              </a:rPr>
              <a:t>. (b) Results from phylogenetic logistic regression, where the line shows the model fit and *, </a:t>
            </a:r>
            <a:r>
              <a:rPr lang="en-US" sz="900" b="0" i="1" dirty="0">
                <a:solidFill>
                  <a:srgbClr val="1C1D1E"/>
                </a:solidFill>
                <a:effectLst/>
                <a:latin typeface="Open Sans" panose="020B0606030504020204" pitchFamily="34" charset="0"/>
              </a:rPr>
              <a:t>P</a:t>
            </a:r>
            <a:r>
              <a:rPr lang="en-US" sz="900" b="0" i="0" dirty="0">
                <a:solidFill>
                  <a:srgbClr val="1C1D1E"/>
                </a:solidFill>
                <a:effectLst/>
                <a:latin typeface="Open Sans" panose="020B0606030504020204" pitchFamily="34" charset="0"/>
              </a:rPr>
              <a:t> &lt; 0.05, **, </a:t>
            </a:r>
            <a:r>
              <a:rPr lang="en-US" sz="900" b="0" i="1" dirty="0">
                <a:solidFill>
                  <a:srgbClr val="1C1D1E"/>
                </a:solidFill>
                <a:effectLst/>
                <a:latin typeface="Open Sans" panose="020B0606030504020204" pitchFamily="34" charset="0"/>
              </a:rPr>
              <a:t>P</a:t>
            </a:r>
            <a:r>
              <a:rPr lang="en-US" sz="900" b="0" i="0" dirty="0">
                <a:solidFill>
                  <a:srgbClr val="1C1D1E"/>
                </a:solidFill>
                <a:effectLst/>
                <a:latin typeface="Open Sans" panose="020B0606030504020204" pitchFamily="34" charset="0"/>
              </a:rPr>
              <a:t> &lt; 0.01. Annuals were scored as 0 and perennials as 1. (c) Drought frequencies during each season at the observation locations of annual and perennial Heliophila (post hoc contrasts annuals and perennials from ANOVA, **, P &lt; 0.01). Boxplots indicate median (horizontal line), first and third quartiles (upper and lower limits of box), and 1.5 times the interquartile range (whiskers). Individual observations are shown by crosshairs. Annual and perennial species are indicated by data coloured blue and orange, respectively.</a:t>
            </a:r>
            <a:endParaRPr lang="en-US" sz="900" dirty="0">
              <a:latin typeface="Helvetica" pitchFamily="2" charset="0"/>
            </a:endParaRPr>
          </a:p>
        </p:txBody>
      </p:sp>
      <p:sp>
        <p:nvSpPr>
          <p:cNvPr id="8" name="TextBox 7">
            <a:extLst>
              <a:ext uri="{FF2B5EF4-FFF2-40B4-BE49-F238E27FC236}">
                <a16:creationId xmlns:a16="http://schemas.microsoft.com/office/drawing/2014/main" id="{6E2CA467-8A8A-B8D5-0650-E114FD1AF77A}"/>
              </a:ext>
            </a:extLst>
          </p:cNvPr>
          <p:cNvSpPr txBox="1"/>
          <p:nvPr/>
        </p:nvSpPr>
        <p:spPr>
          <a:xfrm>
            <a:off x="0" y="0"/>
            <a:ext cx="248786" cy="230832"/>
          </a:xfrm>
          <a:prstGeom prst="rect">
            <a:avLst/>
          </a:prstGeom>
          <a:noFill/>
        </p:spPr>
        <p:txBody>
          <a:bodyPr wrap="none" rtlCol="0">
            <a:spAutoFit/>
          </a:bodyPr>
          <a:lstStyle/>
          <a:p>
            <a:r>
              <a:rPr lang="en-US" sz="900" b="1" dirty="0">
                <a:latin typeface="Helvetica" pitchFamily="2" charset="0"/>
              </a:rPr>
              <a:t>a</a:t>
            </a:r>
          </a:p>
        </p:txBody>
      </p:sp>
      <p:sp>
        <p:nvSpPr>
          <p:cNvPr id="9" name="TextBox 8">
            <a:extLst>
              <a:ext uri="{FF2B5EF4-FFF2-40B4-BE49-F238E27FC236}">
                <a16:creationId xmlns:a16="http://schemas.microsoft.com/office/drawing/2014/main" id="{0CD40D2F-26A5-14E1-03A2-6F8D607D986F}"/>
              </a:ext>
            </a:extLst>
          </p:cNvPr>
          <p:cNvSpPr txBox="1"/>
          <p:nvPr/>
        </p:nvSpPr>
        <p:spPr>
          <a:xfrm>
            <a:off x="0" y="1828800"/>
            <a:ext cx="255198" cy="230832"/>
          </a:xfrm>
          <a:prstGeom prst="rect">
            <a:avLst/>
          </a:prstGeom>
          <a:noFill/>
        </p:spPr>
        <p:txBody>
          <a:bodyPr wrap="none" rtlCol="0">
            <a:spAutoFit/>
          </a:bodyPr>
          <a:lstStyle/>
          <a:p>
            <a:r>
              <a:rPr lang="en-US" sz="900" b="1" dirty="0">
                <a:latin typeface="Helvetica" pitchFamily="2" charset="0"/>
              </a:rPr>
              <a:t>b</a:t>
            </a:r>
          </a:p>
        </p:txBody>
      </p:sp>
      <p:sp>
        <p:nvSpPr>
          <p:cNvPr id="10" name="TextBox 9">
            <a:extLst>
              <a:ext uri="{FF2B5EF4-FFF2-40B4-BE49-F238E27FC236}">
                <a16:creationId xmlns:a16="http://schemas.microsoft.com/office/drawing/2014/main" id="{7B7056B7-D80E-523B-1ED7-5F2DAEF6517E}"/>
              </a:ext>
            </a:extLst>
          </p:cNvPr>
          <p:cNvSpPr txBox="1"/>
          <p:nvPr/>
        </p:nvSpPr>
        <p:spPr>
          <a:xfrm>
            <a:off x="-6412" y="3657600"/>
            <a:ext cx="248786" cy="230832"/>
          </a:xfrm>
          <a:prstGeom prst="rect">
            <a:avLst/>
          </a:prstGeom>
          <a:noFill/>
        </p:spPr>
        <p:txBody>
          <a:bodyPr wrap="none" rtlCol="0">
            <a:spAutoFit/>
          </a:bodyPr>
          <a:lstStyle/>
          <a:p>
            <a:r>
              <a:rPr lang="en-US" sz="900" b="1" dirty="0">
                <a:latin typeface="Helvetica" pitchFamily="2" charset="0"/>
              </a:rPr>
              <a:t>c</a:t>
            </a:r>
          </a:p>
        </p:txBody>
      </p:sp>
      <p:sp>
        <p:nvSpPr>
          <p:cNvPr id="11" name="TextBox 10">
            <a:extLst>
              <a:ext uri="{FF2B5EF4-FFF2-40B4-BE49-F238E27FC236}">
                <a16:creationId xmlns:a16="http://schemas.microsoft.com/office/drawing/2014/main" id="{2A480498-B737-0B65-690C-1651FBBB9E87}"/>
              </a:ext>
            </a:extLst>
          </p:cNvPr>
          <p:cNvSpPr txBox="1"/>
          <p:nvPr/>
        </p:nvSpPr>
        <p:spPr>
          <a:xfrm>
            <a:off x="2248677" y="3888432"/>
            <a:ext cx="274434" cy="230832"/>
          </a:xfrm>
          <a:prstGeom prst="rect">
            <a:avLst/>
          </a:prstGeom>
          <a:noFill/>
        </p:spPr>
        <p:txBody>
          <a:bodyPr wrap="none" rtlCol="0">
            <a:spAutoFit/>
          </a:bodyPr>
          <a:lstStyle/>
          <a:p>
            <a:r>
              <a:rPr lang="en-US" sz="900" b="1" dirty="0">
                <a:latin typeface="Helvetica" pitchFamily="2" charset="0"/>
              </a:rPr>
              <a:t>**</a:t>
            </a:r>
          </a:p>
        </p:txBody>
      </p:sp>
      <p:sp>
        <p:nvSpPr>
          <p:cNvPr id="12" name="TextBox 11">
            <a:extLst>
              <a:ext uri="{FF2B5EF4-FFF2-40B4-BE49-F238E27FC236}">
                <a16:creationId xmlns:a16="http://schemas.microsoft.com/office/drawing/2014/main" id="{53231B2C-CAE8-E290-8E25-8A93EF4BEAFC}"/>
              </a:ext>
            </a:extLst>
          </p:cNvPr>
          <p:cNvSpPr txBox="1"/>
          <p:nvPr/>
        </p:nvSpPr>
        <p:spPr>
          <a:xfrm>
            <a:off x="3063183" y="3888432"/>
            <a:ext cx="274434" cy="230832"/>
          </a:xfrm>
          <a:prstGeom prst="rect">
            <a:avLst/>
          </a:prstGeom>
          <a:noFill/>
        </p:spPr>
        <p:txBody>
          <a:bodyPr wrap="none" rtlCol="0">
            <a:spAutoFit/>
          </a:bodyPr>
          <a:lstStyle/>
          <a:p>
            <a:r>
              <a:rPr lang="en-US" sz="900" b="1" dirty="0">
                <a:latin typeface="Helvetica" pitchFamily="2" charset="0"/>
              </a:rPr>
              <a:t>**</a:t>
            </a:r>
          </a:p>
        </p:txBody>
      </p:sp>
    </p:spTree>
    <p:extLst>
      <p:ext uri="{BB962C8B-B14F-4D97-AF65-F5344CB8AC3E}">
        <p14:creationId xmlns:p14="http://schemas.microsoft.com/office/powerpoint/2010/main" val="79081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5ADE8A-6C9C-54D8-99E6-17FEC9DD9F3A}"/>
              </a:ext>
            </a:extLst>
          </p:cNvPr>
          <p:cNvPicPr>
            <a:picLocks noChangeAspect="1"/>
          </p:cNvPicPr>
          <p:nvPr/>
        </p:nvPicPr>
        <p:blipFill>
          <a:blip r:embed="rId2"/>
          <a:stretch>
            <a:fillRect/>
          </a:stretch>
        </p:blipFill>
        <p:spPr>
          <a:xfrm>
            <a:off x="0" y="15316"/>
            <a:ext cx="6400800" cy="3678191"/>
          </a:xfrm>
          <a:prstGeom prst="rect">
            <a:avLst/>
          </a:prstGeom>
        </p:spPr>
      </p:pic>
      <p:sp>
        <p:nvSpPr>
          <p:cNvPr id="7" name="TextBox 6">
            <a:extLst>
              <a:ext uri="{FF2B5EF4-FFF2-40B4-BE49-F238E27FC236}">
                <a16:creationId xmlns:a16="http://schemas.microsoft.com/office/drawing/2014/main" id="{168F7ADD-46F7-2E0F-C5AA-166A2DE67331}"/>
              </a:ext>
            </a:extLst>
          </p:cNvPr>
          <p:cNvSpPr txBox="1"/>
          <p:nvPr/>
        </p:nvSpPr>
        <p:spPr>
          <a:xfrm>
            <a:off x="98474" y="7475652"/>
            <a:ext cx="6302326" cy="369332"/>
          </a:xfrm>
          <a:prstGeom prst="rect">
            <a:avLst/>
          </a:prstGeom>
          <a:noFill/>
        </p:spPr>
        <p:txBody>
          <a:bodyPr wrap="square" rtlCol="0">
            <a:spAutoFit/>
          </a:bodyPr>
          <a:lstStyle/>
          <a:p>
            <a:r>
              <a:rPr lang="en-US" sz="900" b="1" dirty="0">
                <a:latin typeface="Helvetica" pitchFamily="2" charset="0"/>
              </a:rPr>
              <a:t>Figure S1. Comparison of </a:t>
            </a:r>
            <a:r>
              <a:rPr lang="en-US" sz="900" b="1" i="1" dirty="0">
                <a:latin typeface="Helvetica" pitchFamily="2" charset="0"/>
              </a:rPr>
              <a:t>Heliophila</a:t>
            </a:r>
            <a:r>
              <a:rPr lang="en-US" sz="900" b="1" dirty="0">
                <a:latin typeface="Helvetica" pitchFamily="2" charset="0"/>
              </a:rPr>
              <a:t> phylogeny with and without polytomies </a:t>
            </a:r>
            <a:r>
              <a:rPr lang="en-US" sz="900" b="0" i="0" dirty="0">
                <a:solidFill>
                  <a:srgbClr val="1C1D1E"/>
                </a:solidFill>
                <a:effectLst/>
                <a:latin typeface="Open Sans" panose="020B0606030504020204" pitchFamily="34" charset="0"/>
              </a:rPr>
              <a:t>(</a:t>
            </a:r>
            <a:r>
              <a:rPr lang="en-US" sz="900" b="1" i="0" dirty="0">
                <a:solidFill>
                  <a:srgbClr val="1C1D1E"/>
                </a:solidFill>
                <a:effectLst/>
                <a:latin typeface="Open Sans" panose="020B0606030504020204" pitchFamily="34" charset="0"/>
              </a:rPr>
              <a:t>a</a:t>
            </a:r>
            <a:r>
              <a:rPr lang="en-US" sz="900" b="0" i="0" dirty="0">
                <a:solidFill>
                  <a:srgbClr val="1C1D1E"/>
                </a:solidFill>
                <a:effectLst/>
                <a:latin typeface="Open Sans" panose="020B0606030504020204" pitchFamily="34" charset="0"/>
              </a:rPr>
              <a:t>) Phylogeny with polytomies (for phylogenetically constrained contrast analysis). </a:t>
            </a:r>
            <a:r>
              <a:rPr lang="en-US" sz="900" b="1" i="0" dirty="0">
                <a:solidFill>
                  <a:srgbClr val="1C1D1E"/>
                </a:solidFill>
                <a:effectLst/>
                <a:latin typeface="Open Sans" panose="020B0606030504020204" pitchFamily="34" charset="0"/>
              </a:rPr>
              <a:t>(b) </a:t>
            </a:r>
            <a:r>
              <a:rPr lang="en-US" sz="900" b="0" i="0" dirty="0">
                <a:solidFill>
                  <a:srgbClr val="1C1D1E"/>
                </a:solidFill>
                <a:effectLst/>
                <a:latin typeface="Open Sans" panose="020B0606030504020204" pitchFamily="34" charset="0"/>
              </a:rPr>
              <a:t>Phylogeny with polytomies (nodes &lt;0.97).  </a:t>
            </a:r>
            <a:endParaRPr lang="en-US" sz="900" dirty="0">
              <a:latin typeface="Helvetica" pitchFamily="2" charset="0"/>
            </a:endParaRPr>
          </a:p>
        </p:txBody>
      </p:sp>
      <p:pic>
        <p:nvPicPr>
          <p:cNvPr id="9" name="Picture 8">
            <a:extLst>
              <a:ext uri="{FF2B5EF4-FFF2-40B4-BE49-F238E27FC236}">
                <a16:creationId xmlns:a16="http://schemas.microsoft.com/office/drawing/2014/main" id="{5A61DDAD-DEEA-5BDD-7B47-FD1E4D0F0ACA}"/>
              </a:ext>
            </a:extLst>
          </p:cNvPr>
          <p:cNvPicPr>
            <a:picLocks noChangeAspect="1"/>
          </p:cNvPicPr>
          <p:nvPr/>
        </p:nvPicPr>
        <p:blipFill>
          <a:blip r:embed="rId3"/>
          <a:stretch>
            <a:fillRect/>
          </a:stretch>
        </p:blipFill>
        <p:spPr>
          <a:xfrm>
            <a:off x="0" y="3797461"/>
            <a:ext cx="6400800" cy="3678191"/>
          </a:xfrm>
          <a:prstGeom prst="rect">
            <a:avLst/>
          </a:prstGeom>
        </p:spPr>
      </p:pic>
      <p:sp>
        <p:nvSpPr>
          <p:cNvPr id="11" name="TextBox 10">
            <a:extLst>
              <a:ext uri="{FF2B5EF4-FFF2-40B4-BE49-F238E27FC236}">
                <a16:creationId xmlns:a16="http://schemas.microsoft.com/office/drawing/2014/main" id="{8F6FB8B0-659C-2B20-A726-47A6790257B6}"/>
              </a:ext>
            </a:extLst>
          </p:cNvPr>
          <p:cNvSpPr txBox="1"/>
          <p:nvPr/>
        </p:nvSpPr>
        <p:spPr>
          <a:xfrm>
            <a:off x="0" y="0"/>
            <a:ext cx="248786" cy="230832"/>
          </a:xfrm>
          <a:prstGeom prst="rect">
            <a:avLst/>
          </a:prstGeom>
          <a:noFill/>
        </p:spPr>
        <p:txBody>
          <a:bodyPr wrap="none" rtlCol="0">
            <a:spAutoFit/>
          </a:bodyPr>
          <a:lstStyle/>
          <a:p>
            <a:r>
              <a:rPr lang="en-US" sz="900" b="1" dirty="0">
                <a:latin typeface="Helvetica" pitchFamily="2" charset="0"/>
              </a:rPr>
              <a:t>a</a:t>
            </a:r>
          </a:p>
        </p:txBody>
      </p:sp>
      <p:sp>
        <p:nvSpPr>
          <p:cNvPr id="12" name="TextBox 11">
            <a:extLst>
              <a:ext uri="{FF2B5EF4-FFF2-40B4-BE49-F238E27FC236}">
                <a16:creationId xmlns:a16="http://schemas.microsoft.com/office/drawing/2014/main" id="{32A572B5-B6EC-420F-DD3F-8F66373FAAF6}"/>
              </a:ext>
            </a:extLst>
          </p:cNvPr>
          <p:cNvSpPr txBox="1"/>
          <p:nvPr/>
        </p:nvSpPr>
        <p:spPr>
          <a:xfrm>
            <a:off x="-29125" y="3762757"/>
            <a:ext cx="255198" cy="230832"/>
          </a:xfrm>
          <a:prstGeom prst="rect">
            <a:avLst/>
          </a:prstGeom>
          <a:noFill/>
        </p:spPr>
        <p:txBody>
          <a:bodyPr wrap="none" rtlCol="0">
            <a:spAutoFit/>
          </a:bodyPr>
          <a:lstStyle/>
          <a:p>
            <a:r>
              <a:rPr lang="en-US" sz="900" b="1" dirty="0">
                <a:latin typeface="Helvetica" pitchFamily="2" charset="0"/>
              </a:rPr>
              <a:t>b</a:t>
            </a:r>
          </a:p>
        </p:txBody>
      </p:sp>
    </p:spTree>
    <p:extLst>
      <p:ext uri="{BB962C8B-B14F-4D97-AF65-F5344CB8AC3E}">
        <p14:creationId xmlns:p14="http://schemas.microsoft.com/office/powerpoint/2010/main" val="1803398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274</TotalTime>
  <Words>320</Words>
  <Application>Microsoft Macintosh PowerPoint</Application>
  <PresentationFormat>Custom</PresentationFormat>
  <Paragraphs>18</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Helvetica</vt:lpstr>
      <vt:lpstr>Open Sans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Grey Monroe</dc:creator>
  <cp:lastModifiedBy>Grey Monroe</cp:lastModifiedBy>
  <cp:revision>4</cp:revision>
  <dcterms:created xsi:type="dcterms:W3CDTF">2023-02-17T18:17:34Z</dcterms:created>
  <dcterms:modified xsi:type="dcterms:W3CDTF">2023-02-21T22:42:54Z</dcterms:modified>
</cp:coreProperties>
</file>