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6" r:id="rId3"/>
    <p:sldId id="267" r:id="rId4"/>
    <p:sldId id="256" r:id="rId5"/>
    <p:sldId id="264" r:id="rId6"/>
    <p:sldId id="265" r:id="rId7"/>
    <p:sldId id="257" r:id="rId8"/>
    <p:sldId id="258" r:id="rId9"/>
    <p:sldId id="262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14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E55-C97E-D844-3198-548A0E49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6BFB-C66C-77F4-0BAD-3AFF8FFE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59C-6760-3ACB-EC35-D99B5C7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E25A-C82B-53EC-E49F-BC4081F7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0173-791C-544E-2A98-14F7ECD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2B8-66F0-B3BB-43D7-490BDE15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DC069-25BC-FC5D-3258-04C727FFC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8A5D-6B10-2DF5-32A2-E90EC13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74E0-E1F8-2D7F-D0D3-C9F29ECD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5E9D-9CF8-D864-7EC5-F5BBE111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DA646-37F9-6668-B83B-0B3915CB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3331-E4E0-F3B1-54BA-ACCA40AD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E722-7F6F-6E10-F86F-99DF722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B4D7-6CDB-6495-4C43-5DE6051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FD1F-50E2-642A-126B-7898C65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7CA-73A5-B704-FC58-C55207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F5C-10BA-6F8C-DCD0-6E26EA9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2C2-1713-5F3C-9DF6-1C2C8A0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4112-2CFB-625B-9CF0-D6D5F82C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01C5-FFA8-BD8B-AD7E-8F48A40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1900-8C58-8932-68D7-5745BCA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4720-D82E-23AC-BFA3-CFA9AE4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C795-7254-7F4E-1D12-769031AE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87A7-BAB6-6F4A-5F6F-5340ACB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560C-C444-4AF6-EDB8-DED615F6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49B5-D9B1-7818-93FB-8190E7DF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F7CD-DD4B-FFD8-FA16-587C3384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3676-34F9-7F4E-861F-65C9633A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2A9D-4264-8BB9-38C2-68C12515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AA91-B36C-ECA1-C934-E76FF4D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0C80-67CC-B8F8-81BD-3BC94560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CF8-3AA9-FBBF-C295-C564938A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0D3A-842F-FB01-D5D5-2AFBEFDF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8B26-AE6A-FF45-B97C-66C25CBA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F428-B386-0298-9E60-1A81A691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3A59-DCD1-A396-FF8E-461C3A2A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387A-D4CC-CF50-6F8A-72895250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A35F-1670-82AD-B37C-8DCD1233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6DEDA-03AC-93BF-498B-2073136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41A3-753A-4498-454C-66F5A00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FCF85-C5F4-0DFA-191A-0E4A6E7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7DCC6-4102-6437-1ABA-63FEA80D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1638-DF2A-30ED-21E9-D597D430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028F-34B9-1CD1-D652-C57C37E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078D-5CDD-EF6A-5502-1313A077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E6171-8A3F-6224-A146-5FAF69F2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DC9-CB0B-73CA-D98E-1CDD4E67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56A0-A1A8-23B0-08D2-B0DAF86C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C1AB-FCB2-7125-4DA8-7D5AE86B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F06D-2208-834D-14DE-344543AC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B99D-3381-4747-CE92-868E2F59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732F-2461-8B3D-78D3-EF526852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ECDE-FD28-4EF5-99F6-BE9480F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B494F-50B4-D3EB-C4CD-910A1B6E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6850-9DCD-FE94-F29C-C3FC3422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E8E-A498-F0BA-3D8A-0C96249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3DC6-6688-F1E2-E574-720AA0F7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B4AD-9596-6AE1-52B0-850B0E4D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02BFE-BC0B-99B6-FEBE-5D6227D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5525-C4C4-E345-FA01-5FA6FB01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D007-EE58-190B-973A-3359DBD2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A91D5-9C1C-D147-8922-274AA571275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F0C9-AB81-2B68-5542-68803C6DF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555C-93FF-6914-9C75-6BC810F5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DA217458-2FE6-DF05-9131-CDEA3A127FDD}"/>
              </a:ext>
            </a:extLst>
          </p:cNvPr>
          <p:cNvSpPr/>
          <p:nvPr/>
        </p:nvSpPr>
        <p:spPr>
          <a:xfrm>
            <a:off x="519895" y="849085"/>
            <a:ext cx="4742692" cy="48463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Data Preparation &amp; Corpus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652E2845-23FF-C2E6-44BA-8C146E185B2D}"/>
              </a:ext>
            </a:extLst>
          </p:cNvPr>
          <p:cNvSpPr/>
          <p:nvPr/>
        </p:nvSpPr>
        <p:spPr>
          <a:xfrm>
            <a:off x="5262588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Model Creation &amp; Encoding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7368A38-4229-17E0-E3E7-52F5577FF6CD}"/>
              </a:ext>
            </a:extLst>
          </p:cNvPr>
          <p:cNvSpPr/>
          <p:nvPr/>
        </p:nvSpPr>
        <p:spPr>
          <a:xfrm>
            <a:off x="7682692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Experiments &amp;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C18FC-AB68-86E9-A13E-4B83941B79DF}"/>
              </a:ext>
            </a:extLst>
          </p:cNvPr>
          <p:cNvSpPr/>
          <p:nvPr/>
        </p:nvSpPr>
        <p:spPr>
          <a:xfrm>
            <a:off x="5198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Download data from primary sources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Cleanse it/manipulate it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Extract pertinent information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proteins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pfam entries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disorder </a:t>
            </a:r>
            <a:r>
              <a:rPr lang="en-US" sz="1100" dirty="0" err="1">
                <a:solidFill>
                  <a:schemeClr val="tx1"/>
                </a:solidFill>
              </a:rPr>
              <a:t>regoins</a:t>
            </a:r>
            <a:endParaRPr lang="en-US" sz="1100" dirty="0">
              <a:solidFill>
                <a:schemeClr val="tx1"/>
              </a:solidFill>
            </a:endParaRP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ED3CC-C27B-5B29-3E08-0A498F835513}"/>
              </a:ext>
            </a:extLst>
          </p:cNvPr>
          <p:cNvSpPr/>
          <p:nvPr/>
        </p:nvSpPr>
        <p:spPr>
          <a:xfrm>
            <a:off x="28820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Combine data from previous step into a set of ‘sentences’ that can be passed to a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1DD17-15D8-1EC2-4E5B-EC08ACFCAA57}"/>
              </a:ext>
            </a:extLst>
          </p:cNvPr>
          <p:cNvSpPr/>
          <p:nvPr/>
        </p:nvSpPr>
        <p:spPr>
          <a:xfrm>
            <a:off x="5244294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different parameters:</a:t>
            </a:r>
          </a:p>
          <a:p>
            <a:pPr marL="409575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word2vec models based upon the corpus</a:t>
            </a:r>
          </a:p>
          <a:p>
            <a:pPr marL="238125"/>
            <a:endParaRPr lang="en-US" sz="1100" dirty="0">
              <a:solidFill>
                <a:schemeClr val="tx1"/>
              </a:solidFill>
            </a:endParaRP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each model: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Encode pfam entries into vector representation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distance matrix between pairs of fam vectors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EA693-EC65-C011-58E4-F01E49800FE9}"/>
              </a:ext>
            </a:extLst>
          </p:cNvPr>
          <p:cNvSpPr/>
          <p:nvPr/>
        </p:nvSpPr>
        <p:spPr>
          <a:xfrm>
            <a:off x="7682692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Analyse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3FA324-E57E-85B1-C18D-718F41013848}"/>
              </a:ext>
            </a:extLst>
          </p:cNvPr>
          <p:cNvSpPr/>
          <p:nvPr/>
        </p:nvSpPr>
        <p:spPr>
          <a:xfrm>
            <a:off x="519894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Raw data from various websites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(tab delimited)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B8E3B-0DBA-6943-B688-E65022A647AA}"/>
              </a:ext>
            </a:extLst>
          </p:cNvPr>
          <p:cNvSpPr/>
          <p:nvPr/>
        </p:nvSpPr>
        <p:spPr>
          <a:xfrm>
            <a:off x="2882093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Set of sentences for each protein, each sentence consisting of words representing the protein in question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PFAM ENTRY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DISORDER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E89700-3717-4224-8941-88028A59431D}"/>
              </a:ext>
            </a:extLst>
          </p:cNvPr>
          <p:cNvSpPr/>
          <p:nvPr/>
        </p:nvSpPr>
        <p:spPr>
          <a:xfrm>
            <a:off x="5262587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Sentences from previous step (</a:t>
            </a:r>
            <a:r>
              <a:rPr lang="en-US" sz="1100" dirty="0" err="1">
                <a:solidFill>
                  <a:schemeClr val="tx1"/>
                </a:solidFill>
              </a:rPr>
              <a:t>ie</a:t>
            </a:r>
            <a:r>
              <a:rPr lang="en-US" sz="1100" dirty="0">
                <a:solidFill>
                  <a:schemeClr val="tx1"/>
                </a:solidFill>
              </a:rPr>
              <a:t> the corpus)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 set of models for various word2vec configurations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Encodings for each pfam entry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Distance matrix for each pfam entry to each other and for each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494A7-A7F4-87AC-E2E9-F1D18EA8D834}"/>
              </a:ext>
            </a:extLst>
          </p:cNvPr>
          <p:cNvSpPr txBox="1"/>
          <p:nvPr/>
        </p:nvSpPr>
        <p:spPr>
          <a:xfrm>
            <a:off x="11029053" y="8900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CA922-C4BE-CD04-11A1-3FC652E57582}"/>
              </a:ext>
            </a:extLst>
          </p:cNvPr>
          <p:cNvSpPr/>
          <p:nvPr/>
        </p:nvSpPr>
        <p:spPr>
          <a:xfrm>
            <a:off x="7682692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55148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71D99B2-37BD-EE58-5AFD-857BD5B7FCF8}"/>
              </a:ext>
            </a:extLst>
          </p:cNvPr>
          <p:cNvSpPr txBox="1"/>
          <p:nvPr/>
        </p:nvSpPr>
        <p:spPr>
          <a:xfrm>
            <a:off x="446601" y="593662"/>
            <a:ext cx="4793350" cy="2835338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pPr algn="l"/>
            <a:r>
              <a:rPr lang="en-US" dirty="0"/>
              <a:t>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ACF02-CA88-B038-C4A5-40EF8056BD78}"/>
              </a:ext>
            </a:extLst>
          </p:cNvPr>
          <p:cNvSpPr txBox="1"/>
          <p:nvPr/>
        </p:nvSpPr>
        <p:spPr>
          <a:xfrm>
            <a:off x="9379738" y="-12675"/>
            <a:ext cx="285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Database to Corpus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8980F-82BA-B290-D44B-2F30EBECDD62}"/>
              </a:ext>
            </a:extLst>
          </p:cNvPr>
          <p:cNvSpPr/>
          <p:nvPr/>
        </p:nvSpPr>
        <p:spPr>
          <a:xfrm>
            <a:off x="950216" y="836572"/>
            <a:ext cx="1752597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W2V_PROTEIN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F3442-7290-9305-A712-B05E848E781A}"/>
              </a:ext>
            </a:extLst>
          </p:cNvPr>
          <p:cNvSpPr/>
          <p:nvPr/>
        </p:nvSpPr>
        <p:spPr>
          <a:xfrm>
            <a:off x="950216" y="1039654"/>
            <a:ext cx="1752598" cy="70408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5BBA3-6405-BD7D-C135-B2D04BF5A0EA}"/>
              </a:ext>
            </a:extLst>
          </p:cNvPr>
          <p:cNvSpPr/>
          <p:nvPr/>
        </p:nvSpPr>
        <p:spPr>
          <a:xfrm>
            <a:off x="3336987" y="820349"/>
            <a:ext cx="1379031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8F6CF-CF38-953F-948A-50A4356F12C4}"/>
              </a:ext>
            </a:extLst>
          </p:cNvPr>
          <p:cNvSpPr/>
          <p:nvPr/>
        </p:nvSpPr>
        <p:spPr>
          <a:xfrm>
            <a:off x="3336986" y="1023431"/>
            <a:ext cx="1379031" cy="85953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D6E08-00D1-F3FF-1D21-76604B7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14" y="674812"/>
            <a:ext cx="4274048" cy="1667921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B380F84-DFDB-C756-9EC2-9EE358C388F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1787656" y="1782601"/>
            <a:ext cx="1063464" cy="98574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214BD1D-C14B-9050-F2CA-245D27C7030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2957263" y="1737966"/>
            <a:ext cx="924239" cy="1214241"/>
          </a:xfrm>
          <a:prstGeom prst="bentConnector3">
            <a:avLst>
              <a:gd name="adj1" fmla="val 5189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891C3F-DC03-24D3-97A0-441BFE45EFF7}"/>
              </a:ext>
            </a:extLst>
          </p:cNvPr>
          <p:cNvSpPr txBox="1"/>
          <p:nvPr/>
        </p:nvSpPr>
        <p:spPr>
          <a:xfrm>
            <a:off x="1697966" y="2807206"/>
            <a:ext cx="2228589" cy="428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sql</a:t>
            </a:r>
            <a:r>
              <a:rPr lang="en-US" sz="900" dirty="0">
                <a:solidFill>
                  <a:schemeClr val="bg1"/>
                </a:solidFill>
              </a:rPr>
              <a:t> output (on AWS)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8C9C1BA-3E99-CD38-A8B3-97B7290641A5}"/>
              </a:ext>
            </a:extLst>
          </p:cNvPr>
          <p:cNvSpPr/>
          <p:nvPr/>
        </p:nvSpPr>
        <p:spPr>
          <a:xfrm>
            <a:off x="612271" y="2189734"/>
            <a:ext cx="577091" cy="5272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C1037C-DEEC-2AAE-B643-3AF3299EA647}"/>
              </a:ext>
            </a:extLst>
          </p:cNvPr>
          <p:cNvGrpSpPr/>
          <p:nvPr/>
        </p:nvGrpSpPr>
        <p:grpSpPr>
          <a:xfrm>
            <a:off x="645895" y="2766602"/>
            <a:ext cx="624029" cy="495098"/>
            <a:chOff x="2307431" y="2450306"/>
            <a:chExt cx="1152524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0AC753-75C8-E261-3D24-FE52B9778E6C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F0E786-4648-37B9-A00F-245826B43E37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FAF52B-4559-09D3-9581-C3F21053DCA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01A8556-F425-EA37-7BBE-D659F23CEDC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926555" y="1508773"/>
            <a:ext cx="3316159" cy="1512884"/>
          </a:xfrm>
          <a:prstGeom prst="bentConnector3">
            <a:avLst>
              <a:gd name="adj1" fmla="val 64354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BBC4F05A-5B94-078F-258D-151E37672DD2}"/>
              </a:ext>
            </a:extLst>
          </p:cNvPr>
          <p:cNvSpPr/>
          <p:nvPr/>
        </p:nvSpPr>
        <p:spPr>
          <a:xfrm>
            <a:off x="950217" y="3657839"/>
            <a:ext cx="2200768" cy="475248"/>
          </a:xfrm>
          <a:prstGeom prst="wedgeRectCallout">
            <a:avLst>
              <a:gd name="adj1" fmla="val 20771"/>
              <a:gd name="adj2" fmla="val -117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one row per token that exists for each protein in W2V-PROTEIN where tokens are pfam entries or disorder regions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21AE82-7C66-3306-8AD4-23E96707C94C}"/>
              </a:ext>
            </a:extLst>
          </p:cNvPr>
          <p:cNvSpPr/>
          <p:nvPr/>
        </p:nvSpPr>
        <p:spPr>
          <a:xfrm>
            <a:off x="7598960" y="2359284"/>
            <a:ext cx="3744686" cy="3727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sql_output_00M_00.dat &gt; sql_output_70M_16.dat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A0E7114-2C00-23C7-CC2C-0B7AC36F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82" y="3670509"/>
            <a:ext cx="7772400" cy="1277654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4EA2ECC-C2C1-40B7-6999-82226AE243A2}"/>
              </a:ext>
            </a:extLst>
          </p:cNvPr>
          <p:cNvCxnSpPr>
            <a:cxnSpLocks/>
            <a:stCxn id="10" idx="3"/>
            <a:endCxn id="50" idx="0"/>
          </p:cNvCxnSpPr>
          <p:nvPr/>
        </p:nvCxnSpPr>
        <p:spPr>
          <a:xfrm flipH="1">
            <a:off x="8183282" y="1508773"/>
            <a:ext cx="3333480" cy="2161736"/>
          </a:xfrm>
          <a:prstGeom prst="bentConnector4">
            <a:avLst>
              <a:gd name="adj1" fmla="val -6858"/>
              <a:gd name="adj2" fmla="val 61756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99334B-622E-2055-B96D-0B51B0086FDC}"/>
              </a:ext>
            </a:extLst>
          </p:cNvPr>
          <p:cNvSpPr/>
          <p:nvPr/>
        </p:nvSpPr>
        <p:spPr>
          <a:xfrm>
            <a:off x="446601" y="297084"/>
            <a:ext cx="4419221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1. Extract tokens and disorder regions from database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1F4A26-789C-B69B-2415-B9EDB88ACE43}"/>
              </a:ext>
            </a:extLst>
          </p:cNvPr>
          <p:cNvSpPr/>
          <p:nvPr/>
        </p:nvSpPr>
        <p:spPr>
          <a:xfrm>
            <a:off x="7336971" y="369332"/>
            <a:ext cx="3245789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2. Convert raw SQL output to csv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5816CBD-27F4-A10F-E5DE-64BF6EEDF78B}"/>
              </a:ext>
            </a:extLst>
          </p:cNvPr>
          <p:cNvSpPr/>
          <p:nvPr/>
        </p:nvSpPr>
        <p:spPr>
          <a:xfrm>
            <a:off x="4807527" y="686019"/>
            <a:ext cx="379520" cy="327173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EF38CE-1EBC-6BFA-F82C-27F47BFD3E8D}"/>
              </a:ext>
            </a:extLst>
          </p:cNvPr>
          <p:cNvSpPr/>
          <p:nvPr/>
        </p:nvSpPr>
        <p:spPr>
          <a:xfrm>
            <a:off x="8357007" y="2972135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3. Create pre-corpus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3884B1-8CF0-F18C-6424-2FECB30F9F2D}"/>
              </a:ext>
            </a:extLst>
          </p:cNvPr>
          <p:cNvSpPr/>
          <p:nvPr/>
        </p:nvSpPr>
        <p:spPr>
          <a:xfrm>
            <a:off x="8043445" y="4450060"/>
            <a:ext cx="3744686" cy="197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precorpus_00M_00.dat &gt; </a:t>
            </a:r>
            <a:r>
              <a:rPr lang="en-US" sz="1000" dirty="0" err="1">
                <a:solidFill>
                  <a:schemeClr val="tx1"/>
                </a:solidFill>
              </a:rPr>
              <a:t>precorpus</a:t>
            </a:r>
            <a:r>
              <a:rPr lang="en-US" sz="1000" dirty="0">
                <a:solidFill>
                  <a:schemeClr val="tx1"/>
                </a:solidFill>
              </a:rPr>
              <a:t> _70M_16.dat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667396-D43E-773B-FB76-BDD30B91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82" y="5487676"/>
            <a:ext cx="6553200" cy="1079500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CB96956-6AC4-888A-9873-79D4C09ADEA6}"/>
              </a:ext>
            </a:extLst>
          </p:cNvPr>
          <p:cNvCxnSpPr>
            <a:cxnSpLocks/>
            <a:stCxn id="50" idx="2"/>
            <a:endCxn id="73" idx="0"/>
          </p:cNvCxnSpPr>
          <p:nvPr/>
        </p:nvCxnSpPr>
        <p:spPr>
          <a:xfrm rot="16200000" flipH="1">
            <a:off x="8218326" y="4913119"/>
            <a:ext cx="539513" cy="609600"/>
          </a:xfrm>
          <a:prstGeom prst="bentConnector3">
            <a:avLst>
              <a:gd name="adj1" fmla="val 7711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B2A9C5-5120-51A0-7702-5AA107865260}"/>
              </a:ext>
            </a:extLst>
          </p:cNvPr>
          <p:cNvSpPr/>
          <p:nvPr/>
        </p:nvSpPr>
        <p:spPr>
          <a:xfrm>
            <a:off x="8857134" y="5000274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4. Create corpus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B4F18F-25AC-31E2-CF29-BFB01D10CEB8}"/>
              </a:ext>
            </a:extLst>
          </p:cNvPr>
          <p:cNvSpPr/>
          <p:nvPr/>
        </p:nvSpPr>
        <p:spPr>
          <a:xfrm>
            <a:off x="-383766" y="4924124"/>
            <a:ext cx="7069502" cy="302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 id : start : end : num tokens : num pfam tokens : num disorder tokens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AE35E3-31B5-5DE6-A226-8D445200B9CE}"/>
              </a:ext>
            </a:extLst>
          </p:cNvPr>
          <p:cNvSpPr/>
          <p:nvPr/>
        </p:nvSpPr>
        <p:spPr>
          <a:xfrm>
            <a:off x="259536" y="5288193"/>
            <a:ext cx="4980415" cy="151228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MySQL Python library was too slow – had to revert to raw SQL on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Had to do queries in chunks of 100K (after some experimentation)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Thus, ended up with 157 files of SQL output – each with 100k worth of protein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not possible to avail of the formatting tools to save to a file locally so instead had to output raw </a:t>
            </a:r>
            <a:r>
              <a:rPr lang="en-US" sz="1000" dirty="0" err="1">
                <a:solidFill>
                  <a:schemeClr val="tx1"/>
                </a:solidFill>
              </a:rPr>
              <a:t>sql</a:t>
            </a:r>
            <a:r>
              <a:rPr lang="en-US" sz="1000" dirty="0">
                <a:solidFill>
                  <a:schemeClr val="tx1"/>
                </a:solidFill>
              </a:rPr>
              <a:t> to client command line this mandated another step – </a:t>
            </a:r>
            <a:r>
              <a:rPr lang="en-US" sz="1000" dirty="0" err="1">
                <a:solidFill>
                  <a:schemeClr val="tx1"/>
                </a:solidFill>
              </a:rPr>
              <a:t>ie</a:t>
            </a:r>
            <a:r>
              <a:rPr lang="en-US" sz="1000" dirty="0">
                <a:solidFill>
                  <a:schemeClr val="tx1"/>
                </a:solidFill>
              </a:rPr>
              <a:t> step 2, rather than being able to go from the database direct to pre-corpus in a single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tried AWS Redshift and AWS Glue Data Crawlers but learning curve was too high and the pricing mechanism was not transparent enough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6E87FD-4B27-0074-C4A5-F2215A83CB61}"/>
              </a:ext>
            </a:extLst>
          </p:cNvPr>
          <p:cNvSpPr/>
          <p:nvPr/>
        </p:nvSpPr>
        <p:spPr>
          <a:xfrm>
            <a:off x="1934016" y="2210652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extract_tokens_from_db.sh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7C4B45-12B3-7FE1-5280-B267F951E5EB}"/>
              </a:ext>
            </a:extLst>
          </p:cNvPr>
          <p:cNvSpPr/>
          <p:nvPr/>
        </p:nvSpPr>
        <p:spPr>
          <a:xfrm>
            <a:off x="5341230" y="2221903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convert_db_tokens_dat.sh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D9C05D-E6CB-3A2E-F1FE-19E43CC3F4CD}"/>
              </a:ext>
            </a:extLst>
          </p:cNvPr>
          <p:cNvSpPr/>
          <p:nvPr/>
        </p:nvSpPr>
        <p:spPr>
          <a:xfrm>
            <a:off x="8357007" y="2768200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combine_db_tokens_dat.sh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1D3FE-CC60-0410-1192-B04C33DCD4CD}"/>
              </a:ext>
            </a:extLst>
          </p:cNvPr>
          <p:cNvSpPr/>
          <p:nvPr/>
        </p:nvSpPr>
        <p:spPr>
          <a:xfrm>
            <a:off x="6952051" y="5080624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create_corpus.py</a:t>
            </a:r>
          </a:p>
        </p:txBody>
      </p:sp>
    </p:spTree>
    <p:extLst>
      <p:ext uri="{BB962C8B-B14F-4D97-AF65-F5344CB8AC3E}">
        <p14:creationId xmlns:p14="http://schemas.microsoft.com/office/powerpoint/2010/main" val="331232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EFFBFC-D2DA-9F69-B0B9-15A47CA7D52F}"/>
              </a:ext>
            </a:extLst>
          </p:cNvPr>
          <p:cNvSpPr/>
          <p:nvPr/>
        </p:nvSpPr>
        <p:spPr>
          <a:xfrm>
            <a:off x="1823344" y="712747"/>
            <a:ext cx="4448174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157 CORPUS FILES – ONE LINE PER EUKARYOTIC PROTEIN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1A8583-C1D0-F7DB-1D76-7DF66FC965A0}"/>
              </a:ext>
            </a:extLst>
          </p:cNvPr>
          <p:cNvGrpSpPr/>
          <p:nvPr/>
        </p:nvGrpSpPr>
        <p:grpSpPr>
          <a:xfrm>
            <a:off x="1982839" y="1009759"/>
            <a:ext cx="4905375" cy="1780719"/>
            <a:chOff x="481012" y="843942"/>
            <a:chExt cx="4905375" cy="17807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200814-B977-41F3-F68B-907E09FE8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843942"/>
              <a:ext cx="4448175" cy="13235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85B816-E702-1D9E-8612-A640DED8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412" y="9963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77E406-A7A0-5E80-E031-384BEEA3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12" y="11487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9E719F-037A-497F-1E9B-18AE82FE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13011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63221-34FD-D687-10D2-A406197590EA}"/>
              </a:ext>
            </a:extLst>
          </p:cNvPr>
          <p:cNvSpPr/>
          <p:nvPr/>
        </p:nvSpPr>
        <p:spPr>
          <a:xfrm>
            <a:off x="481012" y="3670612"/>
            <a:ext cx="8358249" cy="2649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w2v = Word2Vec (</a:t>
            </a:r>
            <a:r>
              <a:rPr lang="en-US" sz="1000" dirty="0">
                <a:solidFill>
                  <a:srgbClr val="FFFF00"/>
                </a:solidFill>
              </a:rPr>
              <a:t>sentences</a:t>
            </a:r>
            <a:r>
              <a:rPr lang="en-US" sz="1000" dirty="0">
                <a:solidFill>
                  <a:schemeClr val="bg1"/>
                </a:solidFill>
              </a:rPr>
              <a:t>, vector_size = </a:t>
            </a:r>
            <a:r>
              <a:rPr lang="en-US" sz="1000" dirty="0">
                <a:solidFill>
                  <a:srgbClr val="FFFF00"/>
                </a:solidFill>
              </a:rPr>
              <a:t>vector_size</a:t>
            </a:r>
            <a:r>
              <a:rPr lang="en-US" sz="1000" dirty="0">
                <a:solidFill>
                  <a:schemeClr val="bg1"/>
                </a:solidFill>
              </a:rPr>
              <a:t>, window = </a:t>
            </a:r>
            <a:r>
              <a:rPr lang="en-US" sz="1000" dirty="0">
                <a:solidFill>
                  <a:srgbClr val="FFFF00"/>
                </a:solidFill>
              </a:rPr>
              <a:t>window_size</a:t>
            </a:r>
            <a:r>
              <a:rPr lang="en-US" sz="1000" dirty="0">
                <a:solidFill>
                  <a:schemeClr val="bg1"/>
                </a:solidFill>
              </a:rPr>
              <a:t>, workers=4, epochs=10, min_count=5)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368A1-5255-0A35-201B-AA8433C84058}"/>
              </a:ext>
            </a:extLst>
          </p:cNvPr>
          <p:cNvSpPr/>
          <p:nvPr/>
        </p:nvSpPr>
        <p:spPr>
          <a:xfrm>
            <a:off x="4476016" y="2970249"/>
            <a:ext cx="1379030" cy="23015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sentences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663A0-649E-5F41-68FE-38ABBA8CD590}"/>
              </a:ext>
            </a:extLst>
          </p:cNvPr>
          <p:cNvSpPr/>
          <p:nvPr/>
        </p:nvSpPr>
        <p:spPr>
          <a:xfrm>
            <a:off x="4511726" y="4127812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word2vec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C4DDCA-0D1D-D05A-22C5-964A0C0669D7}"/>
              </a:ext>
            </a:extLst>
          </p:cNvPr>
          <p:cNvSpPr/>
          <p:nvPr/>
        </p:nvSpPr>
        <p:spPr>
          <a:xfrm>
            <a:off x="167072" y="372788"/>
            <a:ext cx="9083254" cy="517065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7CEDF9-E1A4-975B-4146-7E1318D78EF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60136" y="3935572"/>
            <a:ext cx="1" cy="65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30E4-D884-9DE5-F4AF-B8E2699329B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660137" y="2790478"/>
            <a:ext cx="3990" cy="88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4BAC72-0C9F-8611-B095-63AF0E287066}"/>
              </a:ext>
            </a:extLst>
          </p:cNvPr>
          <p:cNvGrpSpPr/>
          <p:nvPr/>
        </p:nvGrpSpPr>
        <p:grpSpPr>
          <a:xfrm>
            <a:off x="2135239" y="4703146"/>
            <a:ext cx="4752976" cy="520007"/>
            <a:chOff x="2135239" y="4703146"/>
            <a:chExt cx="4752976" cy="52000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B48438-45FB-33FE-84F3-B718087A6180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905A9-90EB-D6C5-C0A7-83BB1B41CC7B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29" name="Graphic 28" descr="Atom with solid fill">
                <a:extLst>
                  <a:ext uri="{FF2B5EF4-FFF2-40B4-BE49-F238E27FC236}">
                    <a16:creationId xmlns:a16="http://schemas.microsoft.com/office/drawing/2014/main" id="{28AA6769-AB6A-620D-666F-A8A96EAF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5" name="Graphic 54" descr="Atom with solid fill">
                <a:extLst>
                  <a:ext uri="{FF2B5EF4-FFF2-40B4-BE49-F238E27FC236}">
                    <a16:creationId xmlns:a16="http://schemas.microsoft.com/office/drawing/2014/main" id="{3E24F76B-4788-5C2C-8B43-507FFD929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6" name="Graphic 55" descr="Atom with solid fill">
                <a:extLst>
                  <a:ext uri="{FF2B5EF4-FFF2-40B4-BE49-F238E27FC236}">
                    <a16:creationId xmlns:a16="http://schemas.microsoft.com/office/drawing/2014/main" id="{CC9200D2-4E26-678E-666D-2850887C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7" name="Graphic 56" descr="Atom with solid fill">
                <a:extLst>
                  <a:ext uri="{FF2B5EF4-FFF2-40B4-BE49-F238E27FC236}">
                    <a16:creationId xmlns:a16="http://schemas.microsoft.com/office/drawing/2014/main" id="{06549E68-C07E-B5C5-8DA7-E453586FC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8" name="Graphic 57" descr="Atom with solid fill">
                <a:extLst>
                  <a:ext uri="{FF2B5EF4-FFF2-40B4-BE49-F238E27FC236}">
                    <a16:creationId xmlns:a16="http://schemas.microsoft.com/office/drawing/2014/main" id="{269DFB1F-831D-3673-783B-25AA0209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9" name="Graphic 58" descr="Atom with solid fill">
                <a:extLst>
                  <a:ext uri="{FF2B5EF4-FFF2-40B4-BE49-F238E27FC236}">
                    <a16:creationId xmlns:a16="http://schemas.microsoft.com/office/drawing/2014/main" id="{8E10218B-490C-AE20-78C2-829370FED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0" name="Graphic 59" descr="Atom with solid fill">
                <a:extLst>
                  <a:ext uri="{FF2B5EF4-FFF2-40B4-BE49-F238E27FC236}">
                    <a16:creationId xmlns:a16="http://schemas.microsoft.com/office/drawing/2014/main" id="{1C3A1614-5639-6A50-3956-2233D5006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1" name="Graphic 60" descr="Atom with solid fill">
                <a:extLst>
                  <a:ext uri="{FF2B5EF4-FFF2-40B4-BE49-F238E27FC236}">
                    <a16:creationId xmlns:a16="http://schemas.microsoft.com/office/drawing/2014/main" id="{53CDCB6F-2C8B-1AA1-571C-602832559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F4C1A3-1BA2-BF17-ED90-7CB665B82D2E}"/>
              </a:ext>
            </a:extLst>
          </p:cNvPr>
          <p:cNvGrpSpPr/>
          <p:nvPr/>
        </p:nvGrpSpPr>
        <p:grpSpPr>
          <a:xfrm>
            <a:off x="2440039" y="5920408"/>
            <a:ext cx="4752976" cy="520007"/>
            <a:chOff x="2135239" y="4703146"/>
            <a:chExt cx="4752976" cy="52000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DC5149-2C41-8F0A-E920-66E04D44CF4D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28F5A-5A57-1CF4-5739-1B3D289795D4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68" name="Graphic 67" descr="Atom with solid fill">
                <a:extLst>
                  <a:ext uri="{FF2B5EF4-FFF2-40B4-BE49-F238E27FC236}">
                    <a16:creationId xmlns:a16="http://schemas.microsoft.com/office/drawing/2014/main" id="{129B101E-A49A-1CFF-9B2D-9A76D3DF4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9" name="Graphic 68" descr="Atom with solid fill">
                <a:extLst>
                  <a:ext uri="{FF2B5EF4-FFF2-40B4-BE49-F238E27FC236}">
                    <a16:creationId xmlns:a16="http://schemas.microsoft.com/office/drawing/2014/main" id="{C3BDC805-0513-B83D-828E-A082D983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0" name="Graphic 69" descr="Atom with solid fill">
                <a:extLst>
                  <a:ext uri="{FF2B5EF4-FFF2-40B4-BE49-F238E27FC236}">
                    <a16:creationId xmlns:a16="http://schemas.microsoft.com/office/drawing/2014/main" id="{D40C9169-4110-B163-91C0-82AFC5249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1" name="Graphic 70" descr="Atom with solid fill">
                <a:extLst>
                  <a:ext uri="{FF2B5EF4-FFF2-40B4-BE49-F238E27FC236}">
                    <a16:creationId xmlns:a16="http://schemas.microsoft.com/office/drawing/2014/main" id="{5CA29365-12BC-7A3D-5CFE-D6632FF4E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2" name="Graphic 71" descr="Atom with solid fill">
                <a:extLst>
                  <a:ext uri="{FF2B5EF4-FFF2-40B4-BE49-F238E27FC236}">
                    <a16:creationId xmlns:a16="http://schemas.microsoft.com/office/drawing/2014/main" id="{896977C9-7C1A-F6E0-81F6-E087EB5C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3" name="Graphic 72" descr="Atom with solid fill">
                <a:extLst>
                  <a:ext uri="{FF2B5EF4-FFF2-40B4-BE49-F238E27FC236}">
                    <a16:creationId xmlns:a16="http://schemas.microsoft.com/office/drawing/2014/main" id="{7C70DBBA-FC52-3B82-C6EC-286FD9D6B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4" name="Graphic 73" descr="Atom with solid fill">
                <a:extLst>
                  <a:ext uri="{FF2B5EF4-FFF2-40B4-BE49-F238E27FC236}">
                    <a16:creationId xmlns:a16="http://schemas.microsoft.com/office/drawing/2014/main" id="{17956EB5-A615-3A58-08F7-CCD196C94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5" name="Graphic 74" descr="Atom with solid fill">
                <a:extLst>
                  <a:ext uri="{FF2B5EF4-FFF2-40B4-BE49-F238E27FC236}">
                    <a16:creationId xmlns:a16="http://schemas.microsoft.com/office/drawing/2014/main" id="{4D8385BD-9D2C-F984-14C1-37CB0CE5C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9E5887-4664-AB5A-4013-46C4C049E9E8}"/>
              </a:ext>
            </a:extLst>
          </p:cNvPr>
          <p:cNvCxnSpPr/>
          <p:nvPr/>
        </p:nvCxnSpPr>
        <p:spPr>
          <a:xfrm>
            <a:off x="1358236" y="1123847"/>
            <a:ext cx="593518" cy="1704941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FD0FC07-719B-8724-99AF-04B45580E0B7}"/>
              </a:ext>
            </a:extLst>
          </p:cNvPr>
          <p:cNvSpPr/>
          <p:nvPr/>
        </p:nvSpPr>
        <p:spPr>
          <a:xfrm>
            <a:off x="572724" y="179778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157 files</a:t>
            </a:r>
          </a:p>
        </p:txBody>
      </p:sp>
      <p:pic>
        <p:nvPicPr>
          <p:cNvPr id="80" name="Graphic 79" descr="Clock with solid fill">
            <a:extLst>
              <a:ext uri="{FF2B5EF4-FFF2-40B4-BE49-F238E27FC236}">
                <a16:creationId xmlns:a16="http://schemas.microsoft.com/office/drawing/2014/main" id="{2095C901-1053-0887-0FD7-6E386CF6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65" y="3247423"/>
            <a:ext cx="247966" cy="24796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5BA710-2296-3E42-0D3E-B0D3BE799100}"/>
              </a:ext>
            </a:extLst>
          </p:cNvPr>
          <p:cNvSpPr/>
          <p:nvPr/>
        </p:nvSpPr>
        <p:spPr>
          <a:xfrm>
            <a:off x="4842019" y="3245405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800s to load all 157 files on </a:t>
            </a:r>
            <a:r>
              <a:rPr lang="en-US" sz="1000" dirty="0" err="1">
                <a:solidFill>
                  <a:schemeClr val="tx1"/>
                </a:solidFill>
              </a:rPr>
              <a:t>Macbook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Graphic 81" descr="Clock with solid fill">
            <a:extLst>
              <a:ext uri="{FF2B5EF4-FFF2-40B4-BE49-F238E27FC236}">
                <a16:creationId xmlns:a16="http://schemas.microsoft.com/office/drawing/2014/main" id="{0FDBEFB1-8471-7A83-510B-20BEE3DCD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112" y="4133539"/>
            <a:ext cx="247966" cy="247966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A7C8344-ED38-D827-6080-0C8D9A778139}"/>
              </a:ext>
            </a:extLst>
          </p:cNvPr>
          <p:cNvSpPr/>
          <p:nvPr/>
        </p:nvSpPr>
        <p:spPr>
          <a:xfrm>
            <a:off x="5995866" y="4131521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1976s v = 10, w = 5</a:t>
            </a:r>
          </a:p>
        </p:txBody>
      </p:sp>
    </p:spTree>
    <p:extLst>
      <p:ext uri="{BB962C8B-B14F-4D97-AF65-F5344CB8AC3E}">
        <p14:creationId xmlns:p14="http://schemas.microsoft.com/office/powerpoint/2010/main" val="6885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0C411F-A23D-8D77-9B58-9E6EBE628837}"/>
              </a:ext>
            </a:extLst>
          </p:cNvPr>
          <p:cNvSpPr/>
          <p:nvPr/>
        </p:nvSpPr>
        <p:spPr>
          <a:xfrm>
            <a:off x="3270323" y="1875489"/>
            <a:ext cx="4161651" cy="226582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00C971-FE2D-8C21-9A4B-707B24763BDB}"/>
              </a:ext>
            </a:extLst>
          </p:cNvPr>
          <p:cNvSpPr/>
          <p:nvPr/>
        </p:nvSpPr>
        <p:spPr>
          <a:xfrm>
            <a:off x="3192354" y="17656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F2DCCE-C93F-5A73-C55A-0B56F69C0895}"/>
              </a:ext>
            </a:extLst>
          </p:cNvPr>
          <p:cNvSpPr/>
          <p:nvPr/>
        </p:nvSpPr>
        <p:spPr>
          <a:xfrm>
            <a:off x="3103752" y="16132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A0493-8407-2865-3E55-A193CFD1EF8C}"/>
              </a:ext>
            </a:extLst>
          </p:cNvPr>
          <p:cNvSpPr/>
          <p:nvPr/>
        </p:nvSpPr>
        <p:spPr>
          <a:xfrm>
            <a:off x="3001457" y="14965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F64-E559-D77F-158A-FAA168CF6029}"/>
              </a:ext>
            </a:extLst>
          </p:cNvPr>
          <p:cNvGrpSpPr/>
          <p:nvPr/>
        </p:nvGrpSpPr>
        <p:grpSpPr>
          <a:xfrm>
            <a:off x="1030890" y="576584"/>
            <a:ext cx="4158376" cy="454954"/>
            <a:chOff x="2135239" y="4703146"/>
            <a:chExt cx="4752976" cy="5200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F5932C-DAB2-0F8A-3C31-994407D88DFE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2E497D-C315-BD1E-36A8-89667434176D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35" name="Graphic 34" descr="Atom with solid fill">
                <a:extLst>
                  <a:ext uri="{FF2B5EF4-FFF2-40B4-BE49-F238E27FC236}">
                    <a16:creationId xmlns:a16="http://schemas.microsoft.com/office/drawing/2014/main" id="{803E20D1-6132-E3E9-E0C8-561230FD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6" name="Graphic 35" descr="Atom with solid fill">
                <a:extLst>
                  <a:ext uri="{FF2B5EF4-FFF2-40B4-BE49-F238E27FC236}">
                    <a16:creationId xmlns:a16="http://schemas.microsoft.com/office/drawing/2014/main" id="{C3B70243-0AB1-6702-D161-58BC3E49B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7" name="Graphic 36" descr="Atom with solid fill">
                <a:extLst>
                  <a:ext uri="{FF2B5EF4-FFF2-40B4-BE49-F238E27FC236}">
                    <a16:creationId xmlns:a16="http://schemas.microsoft.com/office/drawing/2014/main" id="{B8341C49-8B7F-CC1B-6691-0BA37C082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8" name="Graphic 37" descr="Atom with solid fill">
                <a:extLst>
                  <a:ext uri="{FF2B5EF4-FFF2-40B4-BE49-F238E27FC236}">
                    <a16:creationId xmlns:a16="http://schemas.microsoft.com/office/drawing/2014/main" id="{027471A9-7CBF-67DD-7871-740B97F9E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9" name="Graphic 38" descr="Atom with solid fill">
                <a:extLst>
                  <a:ext uri="{FF2B5EF4-FFF2-40B4-BE49-F238E27FC236}">
                    <a16:creationId xmlns:a16="http://schemas.microsoft.com/office/drawing/2014/main" id="{A6108BD5-A8D9-5043-E553-83D04355D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0" name="Graphic 39" descr="Atom with solid fill">
                <a:extLst>
                  <a:ext uri="{FF2B5EF4-FFF2-40B4-BE49-F238E27FC236}">
                    <a16:creationId xmlns:a16="http://schemas.microsoft.com/office/drawing/2014/main" id="{5C805A81-9A2A-5850-B0DE-A81294CB6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1" name="Graphic 40" descr="Atom with solid fill">
                <a:extLst>
                  <a:ext uri="{FF2B5EF4-FFF2-40B4-BE49-F238E27FC236}">
                    <a16:creationId xmlns:a16="http://schemas.microsoft.com/office/drawing/2014/main" id="{CDA95D7C-FC32-F9D9-16B2-DFEF1E11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2" name="Graphic 41" descr="Atom with solid fill">
                <a:extLst>
                  <a:ext uri="{FF2B5EF4-FFF2-40B4-BE49-F238E27FC236}">
                    <a16:creationId xmlns:a16="http://schemas.microsoft.com/office/drawing/2014/main" id="{D3DFDC35-816F-B108-333D-FA5EA4F75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4B40D7-3C0B-9814-F7A2-56B51E4065B2}"/>
              </a:ext>
            </a:extLst>
          </p:cNvPr>
          <p:cNvCxnSpPr>
            <a:endCxn id="4" idx="1"/>
          </p:cNvCxnSpPr>
          <p:nvPr/>
        </p:nvCxnSpPr>
        <p:spPr>
          <a:xfrm>
            <a:off x="1329906" y="1011004"/>
            <a:ext cx="2107143" cy="1249612"/>
          </a:xfrm>
          <a:prstGeom prst="bentConnector3">
            <a:avLst>
              <a:gd name="adj1" fmla="val -46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aze with solid fill">
            <a:extLst>
              <a:ext uri="{FF2B5EF4-FFF2-40B4-BE49-F238E27FC236}">
                <a16:creationId xmlns:a16="http://schemas.microsoft.com/office/drawing/2014/main" id="{16CBA713-026D-A4AF-2874-8C21D82B2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1782993"/>
            <a:ext cx="473577" cy="473577"/>
          </a:xfrm>
          <a:prstGeom prst="rect">
            <a:avLst/>
          </a:prstGeom>
        </p:spPr>
      </p:pic>
      <p:pic>
        <p:nvPicPr>
          <p:cNvPr id="47" name="Graphic 46" descr="Maze with solid fill">
            <a:extLst>
              <a:ext uri="{FF2B5EF4-FFF2-40B4-BE49-F238E27FC236}">
                <a16:creationId xmlns:a16="http://schemas.microsoft.com/office/drawing/2014/main" id="{69FFB265-9040-3B11-4459-0784E80F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194948"/>
            <a:ext cx="473577" cy="473577"/>
          </a:xfrm>
          <a:prstGeom prst="rect">
            <a:avLst/>
          </a:prstGeom>
        </p:spPr>
      </p:pic>
      <p:pic>
        <p:nvPicPr>
          <p:cNvPr id="48" name="Graphic 47" descr="Maze with solid fill">
            <a:extLst>
              <a:ext uri="{FF2B5EF4-FFF2-40B4-BE49-F238E27FC236}">
                <a16:creationId xmlns:a16="http://schemas.microsoft.com/office/drawing/2014/main" id="{0907F4FE-D38F-BD55-2673-46FFA54AF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606903"/>
            <a:ext cx="473577" cy="473577"/>
          </a:xfrm>
          <a:prstGeom prst="rect">
            <a:avLst/>
          </a:prstGeom>
        </p:spPr>
      </p:pic>
      <p:pic>
        <p:nvPicPr>
          <p:cNvPr id="49" name="Graphic 48" descr="Maze with solid fill">
            <a:extLst>
              <a:ext uri="{FF2B5EF4-FFF2-40B4-BE49-F238E27FC236}">
                <a16:creationId xmlns:a16="http://schemas.microsoft.com/office/drawing/2014/main" id="{F35950A6-2326-2BD4-3845-E961C009B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018858"/>
            <a:ext cx="473577" cy="473577"/>
          </a:xfrm>
          <a:prstGeom prst="rect">
            <a:avLst/>
          </a:prstGeom>
        </p:spPr>
      </p:pic>
      <p:pic>
        <p:nvPicPr>
          <p:cNvPr id="50" name="Graphic 49" descr="Maze with solid fill">
            <a:extLst>
              <a:ext uri="{FF2B5EF4-FFF2-40B4-BE49-F238E27FC236}">
                <a16:creationId xmlns:a16="http://schemas.microsoft.com/office/drawing/2014/main" id="{BF5FC7CC-9562-7BD7-E4CB-0D0B50E3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430813"/>
            <a:ext cx="473577" cy="473577"/>
          </a:xfrm>
          <a:prstGeom prst="rect">
            <a:avLst/>
          </a:prstGeom>
        </p:spPr>
      </p:pic>
      <p:pic>
        <p:nvPicPr>
          <p:cNvPr id="55" name="Graphic 54" descr="Maze with solid fill">
            <a:extLst>
              <a:ext uri="{FF2B5EF4-FFF2-40B4-BE49-F238E27FC236}">
                <a16:creationId xmlns:a16="http://schemas.microsoft.com/office/drawing/2014/main" id="{31355D19-C71A-E422-C5A3-C5812D91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1775552"/>
            <a:ext cx="473577" cy="473577"/>
          </a:xfrm>
          <a:prstGeom prst="rect">
            <a:avLst/>
          </a:prstGeom>
        </p:spPr>
      </p:pic>
      <p:pic>
        <p:nvPicPr>
          <p:cNvPr id="56" name="Graphic 55" descr="Maze with solid fill">
            <a:extLst>
              <a:ext uri="{FF2B5EF4-FFF2-40B4-BE49-F238E27FC236}">
                <a16:creationId xmlns:a16="http://schemas.microsoft.com/office/drawing/2014/main" id="{3E312E37-C8E4-4BF6-056B-9155275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187507"/>
            <a:ext cx="473577" cy="473577"/>
          </a:xfrm>
          <a:prstGeom prst="rect">
            <a:avLst/>
          </a:prstGeom>
        </p:spPr>
      </p:pic>
      <p:pic>
        <p:nvPicPr>
          <p:cNvPr id="57" name="Graphic 56" descr="Maze with solid fill">
            <a:extLst>
              <a:ext uri="{FF2B5EF4-FFF2-40B4-BE49-F238E27FC236}">
                <a16:creationId xmlns:a16="http://schemas.microsoft.com/office/drawing/2014/main" id="{3100FE12-6BC8-1858-2F76-198EE4548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599462"/>
            <a:ext cx="473577" cy="473577"/>
          </a:xfrm>
          <a:prstGeom prst="rect">
            <a:avLst/>
          </a:prstGeom>
        </p:spPr>
      </p:pic>
      <p:pic>
        <p:nvPicPr>
          <p:cNvPr id="58" name="Graphic 57" descr="Maze with solid fill">
            <a:extLst>
              <a:ext uri="{FF2B5EF4-FFF2-40B4-BE49-F238E27FC236}">
                <a16:creationId xmlns:a16="http://schemas.microsoft.com/office/drawing/2014/main" id="{EFE592E3-9643-DC8D-B3C8-AEC587FC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011417"/>
            <a:ext cx="473577" cy="473577"/>
          </a:xfrm>
          <a:prstGeom prst="rect">
            <a:avLst/>
          </a:prstGeom>
        </p:spPr>
      </p:pic>
      <p:pic>
        <p:nvPicPr>
          <p:cNvPr id="59" name="Graphic 58" descr="Maze with solid fill">
            <a:extLst>
              <a:ext uri="{FF2B5EF4-FFF2-40B4-BE49-F238E27FC236}">
                <a16:creationId xmlns:a16="http://schemas.microsoft.com/office/drawing/2014/main" id="{C84E301B-E996-156A-2A1C-4E6008FFD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423372"/>
            <a:ext cx="473577" cy="473577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150D246F-544D-C4F4-3BE0-24683B27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049" y="1935896"/>
            <a:ext cx="649440" cy="649440"/>
          </a:xfrm>
          <a:prstGeom prst="rect">
            <a:avLst/>
          </a:prstGeom>
        </p:spPr>
      </p:pic>
      <p:pic>
        <p:nvPicPr>
          <p:cNvPr id="5" name="Graphic 4" descr="Maze with solid fill">
            <a:extLst>
              <a:ext uri="{FF2B5EF4-FFF2-40B4-BE49-F238E27FC236}">
                <a16:creationId xmlns:a16="http://schemas.microsoft.com/office/drawing/2014/main" id="{42FB77B8-F353-71FE-AC3B-5CCAFC3A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4457" y="2019782"/>
            <a:ext cx="473577" cy="473577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9D1B59BD-FDD4-1718-5CEA-2062296E1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917" y="3041360"/>
            <a:ext cx="529054" cy="52905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6534E7-3073-604F-8049-621640A269F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3533094" y="2812686"/>
            <a:ext cx="456024" cy="1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9BD04-D716-809C-66C1-D6CA4027990E}"/>
              </a:ext>
            </a:extLst>
          </p:cNvPr>
          <p:cNvCxnSpPr>
            <a:endCxn id="5" idx="1"/>
          </p:cNvCxnSpPr>
          <p:nvPr/>
        </p:nvCxnSpPr>
        <p:spPr>
          <a:xfrm>
            <a:off x="4086489" y="2256570"/>
            <a:ext cx="10779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AE449B-3C7B-E138-BB22-FB7B7EBD5B16}"/>
              </a:ext>
            </a:extLst>
          </p:cNvPr>
          <p:cNvSpPr/>
          <p:nvPr/>
        </p:nvSpPr>
        <p:spPr>
          <a:xfrm>
            <a:off x="3070928" y="3497385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unique pfam entries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60DEA-1365-CABE-5BD0-AE8A75074230}"/>
              </a:ext>
            </a:extLst>
          </p:cNvPr>
          <p:cNvSpPr/>
          <p:nvPr/>
        </p:nvSpPr>
        <p:spPr>
          <a:xfrm>
            <a:off x="3070928" y="1736936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55910-0858-FDFA-C0E8-07A812AE505D}"/>
              </a:ext>
            </a:extLst>
          </p:cNvPr>
          <p:cNvSpPr/>
          <p:nvPr/>
        </p:nvSpPr>
        <p:spPr>
          <a:xfrm>
            <a:off x="5638034" y="2124090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pfam encoding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E1F2C-A006-24E3-9A8F-78D9DAB7D2F9}"/>
              </a:ext>
            </a:extLst>
          </p:cNvPr>
          <p:cNvSpPr txBox="1"/>
          <p:nvPr/>
        </p:nvSpPr>
        <p:spPr>
          <a:xfrm>
            <a:off x="5235176" y="1539719"/>
            <a:ext cx="18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Get word encodings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5D2830-722E-7F84-A225-9822A93FF63B}"/>
              </a:ext>
            </a:extLst>
          </p:cNvPr>
          <p:cNvSpPr/>
          <p:nvPr/>
        </p:nvSpPr>
        <p:spPr>
          <a:xfrm>
            <a:off x="8130808" y="1533317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pfam encodings</a:t>
            </a:r>
          </a:p>
        </p:txBody>
      </p:sp>
    </p:spTree>
    <p:extLst>
      <p:ext uri="{BB962C8B-B14F-4D97-AF65-F5344CB8AC3E}">
        <p14:creationId xmlns:p14="http://schemas.microsoft.com/office/powerpoint/2010/main" val="412267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D3BF2D-AC47-E19A-78BD-C59C7A2F361D}"/>
              </a:ext>
            </a:extLst>
          </p:cNvPr>
          <p:cNvSpPr/>
          <p:nvPr/>
        </p:nvSpPr>
        <p:spPr>
          <a:xfrm>
            <a:off x="737419" y="599768"/>
            <a:ext cx="1700980" cy="1700980"/>
          </a:xfrm>
          <a:prstGeom prst="ellipse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95M </a:t>
            </a:r>
            <a:r>
              <a:rPr lang="en-US" b="1" dirty="0">
                <a:solidFill>
                  <a:schemeClr val="bg1"/>
                </a:solidFill>
              </a:rPr>
              <a:t>Eukaryotic</a:t>
            </a:r>
            <a:r>
              <a:rPr lang="en-US" sz="2400" b="1" dirty="0">
                <a:solidFill>
                  <a:schemeClr val="bg1"/>
                </a:solidFill>
              </a:rPr>
              <a:t> Proteins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7241C6-EDD2-A4B4-B16E-3178E70F8EB4}"/>
              </a:ext>
            </a:extLst>
          </p:cNvPr>
          <p:cNvSpPr/>
          <p:nvPr/>
        </p:nvSpPr>
        <p:spPr>
          <a:xfrm>
            <a:off x="737419" y="2453148"/>
            <a:ext cx="1700980" cy="1700980"/>
          </a:xfrm>
          <a:prstGeom prst="ellipse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300M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Pfam entries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7FF88-A95C-6AF8-4E8B-8E094C37DD8A}"/>
              </a:ext>
            </a:extLst>
          </p:cNvPr>
          <p:cNvSpPr/>
          <p:nvPr/>
        </p:nvSpPr>
        <p:spPr>
          <a:xfrm>
            <a:off x="737419" y="4375354"/>
            <a:ext cx="1700980" cy="1700980"/>
          </a:xfrm>
          <a:prstGeom prst="ellipse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Disorder 4BN lines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B59EE49-33B3-89B1-CE31-FDB718D789DB}"/>
              </a:ext>
            </a:extLst>
          </p:cNvPr>
          <p:cNvSpPr/>
          <p:nvPr/>
        </p:nvSpPr>
        <p:spPr>
          <a:xfrm rot="16200000">
            <a:off x="2687859" y="2932565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4E24-B134-42D5-B54C-5A2CD11CCFF7}"/>
              </a:ext>
            </a:extLst>
          </p:cNvPr>
          <p:cNvSpPr txBox="1"/>
          <p:nvPr/>
        </p:nvSpPr>
        <p:spPr>
          <a:xfrm>
            <a:off x="3696614" y="2609835"/>
            <a:ext cx="2762161" cy="1440426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Cleansing &amp; Corpus Preparation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38F1F7B-4640-60DB-3FD4-52B5079340CD}"/>
              </a:ext>
            </a:extLst>
          </p:cNvPr>
          <p:cNvSpPr/>
          <p:nvPr/>
        </p:nvSpPr>
        <p:spPr>
          <a:xfrm rot="14459666">
            <a:off x="2717771" y="4252940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2F714C9-A532-47F6-FF77-A82C5D7D4031}"/>
              </a:ext>
            </a:extLst>
          </p:cNvPr>
          <p:cNvSpPr/>
          <p:nvPr/>
        </p:nvSpPr>
        <p:spPr>
          <a:xfrm rot="18177063">
            <a:off x="2716617" y="1671989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61256A0F-CB7A-139A-E78E-B0B97DE95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0345" y="2432855"/>
            <a:ext cx="1700980" cy="1700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F1C549-8747-A487-A51F-EBA5D83AC907}"/>
              </a:ext>
            </a:extLst>
          </p:cNvPr>
          <p:cNvSpPr txBox="1"/>
          <p:nvPr/>
        </p:nvSpPr>
        <p:spPr>
          <a:xfrm>
            <a:off x="7063376" y="4166810"/>
            <a:ext cx="2074918" cy="7837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corpus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46M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sentences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3279B25-7A84-C96B-2EEA-2D671A25E59F}"/>
              </a:ext>
            </a:extLst>
          </p:cNvPr>
          <p:cNvSpPr/>
          <p:nvPr/>
        </p:nvSpPr>
        <p:spPr>
          <a:xfrm rot="16200000">
            <a:off x="6809103" y="2958976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Graphic 15" descr="Atom with solid fill">
            <a:extLst>
              <a:ext uri="{FF2B5EF4-FFF2-40B4-BE49-F238E27FC236}">
                <a16:creationId xmlns:a16="http://schemas.microsoft.com/office/drawing/2014/main" id="{ABF9ACBE-BD14-78E7-6F04-553AFC804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197" y="2609835"/>
            <a:ext cx="1331384" cy="133138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4097EBC4-9888-6903-03C8-F76771BA40F8}"/>
              </a:ext>
            </a:extLst>
          </p:cNvPr>
          <p:cNvSpPr/>
          <p:nvPr/>
        </p:nvSpPr>
        <p:spPr>
          <a:xfrm rot="16200000">
            <a:off x="9080082" y="2958975"/>
            <a:ext cx="484632" cy="742145"/>
          </a:xfrm>
          <a:prstGeom prst="downArrow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E0369-B02C-95FD-B989-4ADA9336F976}"/>
              </a:ext>
            </a:extLst>
          </p:cNvPr>
          <p:cNvSpPr txBox="1"/>
          <p:nvPr/>
        </p:nvSpPr>
        <p:spPr>
          <a:xfrm>
            <a:off x="9673941" y="4240553"/>
            <a:ext cx="2094106" cy="38345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144 word2vec models</a:t>
            </a:r>
          </a:p>
        </p:txBody>
      </p:sp>
    </p:spTree>
    <p:extLst>
      <p:ext uri="{BB962C8B-B14F-4D97-AF65-F5344CB8AC3E}">
        <p14:creationId xmlns:p14="http://schemas.microsoft.com/office/powerpoint/2010/main" val="262894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2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ED73E7D-4F65-8B83-7676-15C22D03CEB1}"/>
              </a:ext>
            </a:extLst>
          </p:cNvPr>
          <p:cNvSpPr/>
          <p:nvPr/>
        </p:nvSpPr>
        <p:spPr>
          <a:xfrm>
            <a:off x="903514" y="609600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81393DA-850A-F4E6-A439-1E07AFF34C48}"/>
              </a:ext>
            </a:extLst>
          </p:cNvPr>
          <p:cNvSpPr/>
          <p:nvPr/>
        </p:nvSpPr>
        <p:spPr>
          <a:xfrm>
            <a:off x="903513" y="1830589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 families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A3A01E1-4136-439F-02FB-54A3AFCC0BCB}"/>
              </a:ext>
            </a:extLst>
          </p:cNvPr>
          <p:cNvSpPr/>
          <p:nvPr/>
        </p:nvSpPr>
        <p:spPr>
          <a:xfrm>
            <a:off x="903513" y="3345492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disorder regions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88053E61-1047-592F-046B-006B13EDE7E7}"/>
              </a:ext>
            </a:extLst>
          </p:cNvPr>
          <p:cNvSpPr/>
          <p:nvPr/>
        </p:nvSpPr>
        <p:spPr>
          <a:xfrm>
            <a:off x="2592888" y="6096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E05AD8AC-8F7B-0126-3310-9682C311681B}"/>
              </a:ext>
            </a:extLst>
          </p:cNvPr>
          <p:cNvSpPr/>
          <p:nvPr/>
        </p:nvSpPr>
        <p:spPr>
          <a:xfrm>
            <a:off x="2745288" y="7620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257E8212-78BD-DC4F-3466-41861653753F}"/>
              </a:ext>
            </a:extLst>
          </p:cNvPr>
          <p:cNvSpPr/>
          <p:nvPr/>
        </p:nvSpPr>
        <p:spPr>
          <a:xfrm>
            <a:off x="2897688" y="9144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5252A43B-1399-7E51-5298-F28647B05FA0}"/>
              </a:ext>
            </a:extLst>
          </p:cNvPr>
          <p:cNvSpPr/>
          <p:nvPr/>
        </p:nvSpPr>
        <p:spPr>
          <a:xfrm>
            <a:off x="3050088" y="10668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1294F673-3AEF-3FCC-FB4F-F722DA864CA2}"/>
              </a:ext>
            </a:extLst>
          </p:cNvPr>
          <p:cNvSpPr/>
          <p:nvPr/>
        </p:nvSpPr>
        <p:spPr>
          <a:xfrm>
            <a:off x="3202488" y="12192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2C2B4-C389-15A7-26F7-E615B6624D36}"/>
              </a:ext>
            </a:extLst>
          </p:cNvPr>
          <p:cNvSpPr/>
          <p:nvPr/>
        </p:nvSpPr>
        <p:spPr>
          <a:xfrm>
            <a:off x="1746786" y="751113"/>
            <a:ext cx="609600" cy="28302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33B5B69-5E44-8B2C-5AFE-8A5C568D5D9D}"/>
              </a:ext>
            </a:extLst>
          </p:cNvPr>
          <p:cNvSpPr/>
          <p:nvPr/>
        </p:nvSpPr>
        <p:spPr>
          <a:xfrm>
            <a:off x="8066314" y="1086372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E143E-549A-22CE-EE55-EFF7F2F0D45A}"/>
              </a:ext>
            </a:extLst>
          </p:cNvPr>
          <p:cNvSpPr txBox="1"/>
          <p:nvPr/>
        </p:nvSpPr>
        <p:spPr>
          <a:xfrm>
            <a:off x="612742" y="130517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91B97-2E6D-DAE2-5A9A-99A770F3F38E}"/>
              </a:ext>
            </a:extLst>
          </p:cNvPr>
          <p:cNvSpPr txBox="1"/>
          <p:nvPr/>
        </p:nvSpPr>
        <p:spPr>
          <a:xfrm>
            <a:off x="5901697" y="204518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45253-8828-202F-CA7F-343BC2727863}"/>
              </a:ext>
            </a:extLst>
          </p:cNvPr>
          <p:cNvSpPr txBox="1"/>
          <p:nvPr/>
        </p:nvSpPr>
        <p:spPr>
          <a:xfrm>
            <a:off x="7915554" y="204518"/>
            <a:ext cx="127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 </a:t>
            </a:r>
          </a:p>
          <a:p>
            <a:pPr algn="ctr"/>
            <a:r>
              <a:rPr lang="en-US" dirty="0"/>
              <a:t>LOAD</a:t>
            </a: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E42B7342-7AC0-D600-D42F-E483B8198EDF}"/>
              </a:ext>
            </a:extLst>
          </p:cNvPr>
          <p:cNvSpPr/>
          <p:nvPr/>
        </p:nvSpPr>
        <p:spPr>
          <a:xfrm>
            <a:off x="10745095" y="1063557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25B80-B10F-2679-F058-150EDE0CD2C4}"/>
              </a:ext>
            </a:extLst>
          </p:cNvPr>
          <p:cNvSpPr txBox="1"/>
          <p:nvPr/>
        </p:nvSpPr>
        <p:spPr>
          <a:xfrm>
            <a:off x="3278739" y="15835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CLEANSE</a:t>
            </a:r>
          </a:p>
        </p:txBody>
      </p:sp>
      <p:sp>
        <p:nvSpPr>
          <p:cNvPr id="21" name="Document 20">
            <a:extLst>
              <a:ext uri="{FF2B5EF4-FFF2-40B4-BE49-F238E27FC236}">
                <a16:creationId xmlns:a16="http://schemas.microsoft.com/office/drawing/2014/main" id="{1B5529CB-18B7-DB23-2CC6-FD0851C6262C}"/>
              </a:ext>
            </a:extLst>
          </p:cNvPr>
          <p:cNvSpPr/>
          <p:nvPr/>
        </p:nvSpPr>
        <p:spPr>
          <a:xfrm>
            <a:off x="3627031" y="31179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9F30E4E3-6EEE-415B-DED8-AA5FB2C3EBC3}"/>
              </a:ext>
            </a:extLst>
          </p:cNvPr>
          <p:cNvSpPr/>
          <p:nvPr/>
        </p:nvSpPr>
        <p:spPr>
          <a:xfrm>
            <a:off x="3779431" y="32703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3" name="Document 22">
            <a:extLst>
              <a:ext uri="{FF2B5EF4-FFF2-40B4-BE49-F238E27FC236}">
                <a16:creationId xmlns:a16="http://schemas.microsoft.com/office/drawing/2014/main" id="{541056C4-E969-E865-7B72-1F96C777CA82}"/>
              </a:ext>
            </a:extLst>
          </p:cNvPr>
          <p:cNvSpPr/>
          <p:nvPr/>
        </p:nvSpPr>
        <p:spPr>
          <a:xfrm>
            <a:off x="3931831" y="34227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D399D09A-9844-78C3-682F-5C23DC0D7E50}"/>
              </a:ext>
            </a:extLst>
          </p:cNvPr>
          <p:cNvSpPr/>
          <p:nvPr/>
        </p:nvSpPr>
        <p:spPr>
          <a:xfrm>
            <a:off x="4084231" y="35751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EC541489-57AF-5270-8105-D08A9711CB37}"/>
              </a:ext>
            </a:extLst>
          </p:cNvPr>
          <p:cNvSpPr/>
          <p:nvPr/>
        </p:nvSpPr>
        <p:spPr>
          <a:xfrm>
            <a:off x="4236631" y="37275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2EA1ABFC-D522-48EA-5792-6528010B38DD}"/>
              </a:ext>
            </a:extLst>
          </p:cNvPr>
          <p:cNvSpPr/>
          <p:nvPr/>
        </p:nvSpPr>
        <p:spPr>
          <a:xfrm>
            <a:off x="2153507" y="3417405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7" name="Direct Access Storage 26">
            <a:extLst>
              <a:ext uri="{FF2B5EF4-FFF2-40B4-BE49-F238E27FC236}">
                <a16:creationId xmlns:a16="http://schemas.microsoft.com/office/drawing/2014/main" id="{4D74A5E6-C2C4-4158-7B6E-E278F06FBCBA}"/>
              </a:ext>
            </a:extLst>
          </p:cNvPr>
          <p:cNvSpPr/>
          <p:nvPr/>
        </p:nvSpPr>
        <p:spPr>
          <a:xfrm>
            <a:off x="3627031" y="5344886"/>
            <a:ext cx="9144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AC558-51E9-BD62-E383-7E9D8D8B318B}"/>
              </a:ext>
            </a:extLst>
          </p:cNvPr>
          <p:cNvSpPr txBox="1"/>
          <p:nvPr/>
        </p:nvSpPr>
        <p:spPr>
          <a:xfrm>
            <a:off x="609600" y="1524000"/>
            <a:ext cx="8595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&gt;UniRef100_</a:t>
            </a:r>
            <a:r>
              <a:rPr lang="en-GB" sz="11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Q6GZX4</a:t>
            </a:r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Putative transcription factor 001R n=4 Tax=Ranavirus TaxID=10492 RepID=001R_FRG3G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MAFSAEDVLKEYDRRRRMEALLLSLYYPNDRKLLDYKEWSPPRVQVECPKAPVEWNNPPS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EKGLIVGHFSGIKYKGEKAQASEVDVNKMCCWVSKFKDAMRRYQGIQTCKIPGKVLSDLD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AKIKAYNLTVEGVEGFVRYSRVTKQHVAAFLKELRHSKQYENVNLIHYILTDKRVDIQHL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EKDLVKDFKALVESAHRMRQGHMINVKYILYQLLKKHGHGPDGPDILTVKTGSKGVLYDD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SFRKIYTDLGWKFTPL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C82FF-E508-CBAA-825A-77DA4B0B2063}"/>
              </a:ext>
            </a:extLst>
          </p:cNvPr>
          <p:cNvSpPr/>
          <p:nvPr/>
        </p:nvSpPr>
        <p:spPr>
          <a:xfrm>
            <a:off x="1600197" y="1545772"/>
            <a:ext cx="631371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E4746-9D42-2B43-632D-CE4D2BFC376B}"/>
              </a:ext>
            </a:extLst>
          </p:cNvPr>
          <p:cNvSpPr/>
          <p:nvPr/>
        </p:nvSpPr>
        <p:spPr>
          <a:xfrm>
            <a:off x="696684" y="1752600"/>
            <a:ext cx="5148945" cy="9143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5B5687F6-0FDF-7351-52E1-E5968FC8127F}"/>
              </a:ext>
            </a:extLst>
          </p:cNvPr>
          <p:cNvSpPr/>
          <p:nvPr/>
        </p:nvSpPr>
        <p:spPr>
          <a:xfrm>
            <a:off x="6096000" y="2062079"/>
            <a:ext cx="1730829" cy="295439"/>
          </a:xfrm>
          <a:prstGeom prst="wedgeRectCallout">
            <a:avLst>
              <a:gd name="adj1" fmla="val -59243"/>
              <a:gd name="adj2" fmla="val -26342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Amino Acid sequence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0E715F7-A199-2ECC-5D05-797025FBFFEC}"/>
              </a:ext>
            </a:extLst>
          </p:cNvPr>
          <p:cNvSpPr/>
          <p:nvPr/>
        </p:nvSpPr>
        <p:spPr>
          <a:xfrm>
            <a:off x="1164769" y="1189670"/>
            <a:ext cx="2286002" cy="230915"/>
          </a:xfrm>
          <a:prstGeom prst="wedgeRectCallout">
            <a:avLst>
              <a:gd name="adj1" fmla="val -16969"/>
              <a:gd name="adj2" fmla="val 9990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Unique Identifier for a protein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270B8-79A4-6501-3961-204B55C5ED12}"/>
              </a:ext>
            </a:extLst>
          </p:cNvPr>
          <p:cNvSpPr txBox="1"/>
          <p:nvPr/>
        </p:nvSpPr>
        <p:spPr>
          <a:xfrm>
            <a:off x="609600" y="3564307"/>
            <a:ext cx="817082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A0A001</a:t>
            </a:r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IPR011527 ABC transporter type 1, transmembrane domain </a:t>
            </a:r>
            <a:r>
              <a:rPr lang="en-GB" sz="11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PF00664</a:t>
            </a:r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17 276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A0A001 IPR011527 ABC transporter type 1, transmembrane domain PS50929 17 289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A0A001 IPR017871 ABC transporter-like, conserved site PS00211 478 492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A0A001 IPR027417 P-loop containing nucleoside triphosphate hydrolase G3DSA:3.40.50.300 341 573</a:t>
            </a:r>
          </a:p>
          <a:p>
            <a:r>
              <a:rPr lang="en-GB" sz="11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A0A001 IPR027417 P-loop containing nucleoside triphosphate hydrolase SSF52540 342 565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44DC71F6-7C7B-DA72-740D-E8D5FFFC9F41}"/>
              </a:ext>
            </a:extLst>
          </p:cNvPr>
          <p:cNvSpPr/>
          <p:nvPr/>
        </p:nvSpPr>
        <p:spPr>
          <a:xfrm>
            <a:off x="631369" y="3206136"/>
            <a:ext cx="2286002" cy="230915"/>
          </a:xfrm>
          <a:prstGeom prst="wedgeRectCallout">
            <a:avLst>
              <a:gd name="adj1" fmla="val -31731"/>
              <a:gd name="adj2" fmla="val 95191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Unique Identifier for a protein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A84B8D8B-2121-DD21-DB95-F8B2FA43AC65}"/>
              </a:ext>
            </a:extLst>
          </p:cNvPr>
          <p:cNvSpPr/>
          <p:nvPr/>
        </p:nvSpPr>
        <p:spPr>
          <a:xfrm>
            <a:off x="5181600" y="3185082"/>
            <a:ext cx="3200399" cy="261992"/>
          </a:xfrm>
          <a:prstGeom prst="wedgeRectCallout">
            <a:avLst>
              <a:gd name="adj1" fmla="val -18105"/>
              <a:gd name="adj2" fmla="val 99904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Unique Identifier for a protein family (pfam)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C2969-4D85-30C0-6246-1F49EC1E8FB6}"/>
              </a:ext>
            </a:extLst>
          </p:cNvPr>
          <p:cNvSpPr/>
          <p:nvPr/>
        </p:nvSpPr>
        <p:spPr>
          <a:xfrm rot="10800000">
            <a:off x="631369" y="3587905"/>
            <a:ext cx="631371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2D2CB-9AD8-B6BD-3DC3-E8D9E3F44737}"/>
              </a:ext>
            </a:extLst>
          </p:cNvPr>
          <p:cNvSpPr/>
          <p:nvPr/>
        </p:nvSpPr>
        <p:spPr>
          <a:xfrm rot="10800000">
            <a:off x="5857604" y="3587905"/>
            <a:ext cx="694508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0FC05F-E7B0-DE58-FF81-D666C2933403}"/>
              </a:ext>
            </a:extLst>
          </p:cNvPr>
          <p:cNvSpPr/>
          <p:nvPr/>
        </p:nvSpPr>
        <p:spPr>
          <a:xfrm rot="10800000">
            <a:off x="6594926" y="3587905"/>
            <a:ext cx="521795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D838A135-03AA-1A5B-B1FC-67E7C2D836E9}"/>
              </a:ext>
            </a:extLst>
          </p:cNvPr>
          <p:cNvSpPr/>
          <p:nvPr/>
        </p:nvSpPr>
        <p:spPr>
          <a:xfrm>
            <a:off x="7355477" y="3495587"/>
            <a:ext cx="2539636" cy="538079"/>
          </a:xfrm>
          <a:prstGeom prst="wedgeRectCallout">
            <a:avLst>
              <a:gd name="adj1" fmla="val -57389"/>
              <a:gd name="adj2" fmla="val -17998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Start and end positions of the pfam item within the protein sequence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5EA5E-2C69-07D3-57F4-03E955A8651D}"/>
              </a:ext>
            </a:extLst>
          </p:cNvPr>
          <p:cNvSpPr txBox="1"/>
          <p:nvPr/>
        </p:nvSpPr>
        <p:spPr>
          <a:xfrm>
            <a:off x="532135" y="299402"/>
            <a:ext cx="5313494" cy="538079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Example : Protein A8KBH6</a:t>
            </a:r>
          </a:p>
        </p:txBody>
      </p:sp>
    </p:spTree>
    <p:extLst>
      <p:ext uri="{BB962C8B-B14F-4D97-AF65-F5344CB8AC3E}">
        <p14:creationId xmlns:p14="http://schemas.microsoft.com/office/powerpoint/2010/main" val="354222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A1AF77-ABD4-999A-1704-F23F700F8D73}"/>
              </a:ext>
            </a:extLst>
          </p:cNvPr>
          <p:cNvSpPr txBox="1"/>
          <p:nvPr/>
        </p:nvSpPr>
        <p:spPr>
          <a:xfrm>
            <a:off x="0" y="947057"/>
            <a:ext cx="110626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&lt;protein id="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A0A0B1TV04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 name="A0A0B1TV04_OESDE" length="107" crc64="DD962B54888583AE"&gt;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&lt;match id="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mobidb-lite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 name="disorder_prediction" </a:t>
            </a:r>
            <a:r>
              <a:rPr lang="en-GB" sz="1200" b="0" dirty="0" err="1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dbname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MOBIDBLT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 status="T" model="mobidb-lite" evd="MobiDBlite"&gt;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&lt;lcn start="1" end="25" sequence-feature="Polyampholyte"/&gt;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&lt;lcn 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start="1" end="38"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sequence-feature="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Consensus Disorder Prediction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"/&gt;</a:t>
            </a:r>
          </a:p>
          <a:p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&lt;lcn 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start="78" end="107" 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sequence-feature="</a:t>
            </a: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Consensus Disorder Prediction</a:t>
            </a:r>
            <a:r>
              <a:rPr lang="en-GB" sz="1200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"/&gt;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6EC83-BEF6-F1D3-3208-2DEF3D6AC1AE}"/>
              </a:ext>
            </a:extLst>
          </p:cNvPr>
          <p:cNvSpPr/>
          <p:nvPr/>
        </p:nvSpPr>
        <p:spPr>
          <a:xfrm>
            <a:off x="4762831" y="1175659"/>
            <a:ext cx="1627084" cy="2068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BF3E2-14D5-41E1-82A5-31CBF913351F}"/>
              </a:ext>
            </a:extLst>
          </p:cNvPr>
          <p:cNvSpPr/>
          <p:nvPr/>
        </p:nvSpPr>
        <p:spPr>
          <a:xfrm>
            <a:off x="1284513" y="968829"/>
            <a:ext cx="933902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1D15032-C01A-8BB7-0B97-BA8968A13AFE}"/>
              </a:ext>
            </a:extLst>
          </p:cNvPr>
          <p:cNvSpPr/>
          <p:nvPr/>
        </p:nvSpPr>
        <p:spPr>
          <a:xfrm>
            <a:off x="849084" y="612727"/>
            <a:ext cx="2286002" cy="230915"/>
          </a:xfrm>
          <a:prstGeom prst="wedgeRectCallout">
            <a:avLst>
              <a:gd name="adj1" fmla="val -16969"/>
              <a:gd name="adj2" fmla="val 9990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Unique Identifier for a protein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770F0-33D1-A62F-840F-F0F6AF249592}"/>
              </a:ext>
            </a:extLst>
          </p:cNvPr>
          <p:cNvSpPr/>
          <p:nvPr/>
        </p:nvSpPr>
        <p:spPr>
          <a:xfrm>
            <a:off x="470971" y="1518604"/>
            <a:ext cx="1747444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6CD6F-3C17-44E2-5D77-9E00EEB17C18}"/>
              </a:ext>
            </a:extLst>
          </p:cNvPr>
          <p:cNvSpPr/>
          <p:nvPr/>
        </p:nvSpPr>
        <p:spPr>
          <a:xfrm>
            <a:off x="3889108" y="1518604"/>
            <a:ext cx="2805889" cy="206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9C858D3-4EF3-5169-DFEE-F34B50DCDA04}"/>
              </a:ext>
            </a:extLst>
          </p:cNvPr>
          <p:cNvSpPr/>
          <p:nvPr/>
        </p:nvSpPr>
        <p:spPr>
          <a:xfrm>
            <a:off x="365379" y="1952921"/>
            <a:ext cx="2894656" cy="390213"/>
          </a:xfrm>
          <a:prstGeom prst="wedgeRectCallout">
            <a:avLst>
              <a:gd name="adj1" fmla="val -21344"/>
              <a:gd name="adj2" fmla="val -9648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start and end position of the disorder region on the protein sequence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35C1E9AE-F9D6-3AC3-0FAD-07836B6607BC}"/>
              </a:ext>
            </a:extLst>
          </p:cNvPr>
          <p:cNvSpPr/>
          <p:nvPr/>
        </p:nvSpPr>
        <p:spPr>
          <a:xfrm>
            <a:off x="4762831" y="1967049"/>
            <a:ext cx="2894656" cy="390213"/>
          </a:xfrm>
          <a:prstGeom prst="wedgeRectCallout">
            <a:avLst>
              <a:gd name="adj1" fmla="val -21893"/>
              <a:gd name="adj2" fmla="val -20040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 dbname of ‘MOBIDBLT’ indicates that this entry is for a disorder region</a:t>
            </a:r>
          </a:p>
        </p:txBody>
      </p:sp>
    </p:spTree>
    <p:extLst>
      <p:ext uri="{BB962C8B-B14F-4D97-AF65-F5344CB8AC3E}">
        <p14:creationId xmlns:p14="http://schemas.microsoft.com/office/powerpoint/2010/main" val="426798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8D76B-95CD-C433-0D34-3CCC40BD7211}"/>
              </a:ext>
            </a:extLst>
          </p:cNvPr>
          <p:cNvSpPr/>
          <p:nvPr/>
        </p:nvSpPr>
        <p:spPr>
          <a:xfrm>
            <a:off x="871538" y="1100138"/>
            <a:ext cx="10429875" cy="3614737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C702D-E282-4886-CB6E-F97CE9050CA6}"/>
              </a:ext>
            </a:extLst>
          </p:cNvPr>
          <p:cNvSpPr txBox="1"/>
          <p:nvPr/>
        </p:nvSpPr>
        <p:spPr>
          <a:xfrm>
            <a:off x="871538" y="823139"/>
            <a:ext cx="2871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vpc</a:t>
            </a:r>
            <a:r>
              <a:rPr lang="en-US" sz="1400" dirty="0">
                <a:solidFill>
                  <a:schemeClr val="accent1"/>
                </a:solidFill>
              </a:rPr>
              <a:t> : w2-dev-vpc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F3E56-DB64-0C3E-5258-027B50CCF654}"/>
              </a:ext>
            </a:extLst>
          </p:cNvPr>
          <p:cNvSpPr/>
          <p:nvPr/>
        </p:nvSpPr>
        <p:spPr>
          <a:xfrm>
            <a:off x="1300164" y="1595439"/>
            <a:ext cx="3157536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D23E-3038-AAA5-BDD0-E5EAEF308444}"/>
              </a:ext>
            </a:extLst>
          </p:cNvPr>
          <p:cNvSpPr txBox="1"/>
          <p:nvPr/>
        </p:nvSpPr>
        <p:spPr>
          <a:xfrm>
            <a:off x="1171577" y="1333829"/>
            <a:ext cx="4586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subnet : w2-dev-subnet : </a:t>
            </a:r>
            <a:r>
              <a:rPr lang="en-GB" sz="1400" dirty="0">
                <a:solidFill>
                  <a:schemeClr val="accent1"/>
                </a:solidFill>
              </a:rPr>
              <a:t>10.0.0.0/16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F77E-1968-37AD-36C7-072E8D3DC426}"/>
              </a:ext>
            </a:extLst>
          </p:cNvPr>
          <p:cNvSpPr/>
          <p:nvPr/>
        </p:nvSpPr>
        <p:spPr>
          <a:xfrm>
            <a:off x="2550319" y="887552"/>
            <a:ext cx="1550193" cy="336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w2v-igw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29CE-F0B1-875D-2B1B-87FC2EF05F3D}"/>
              </a:ext>
            </a:extLst>
          </p:cNvPr>
          <p:cNvSpPr txBox="1"/>
          <p:nvPr/>
        </p:nvSpPr>
        <p:spPr>
          <a:xfrm>
            <a:off x="871538" y="4800896"/>
            <a:ext cx="2350323" cy="144655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security group : w2v_security_group</a:t>
            </a:r>
          </a:p>
          <a:p>
            <a:endParaRPr lang="en-US" sz="1100" dirty="0"/>
          </a:p>
          <a:p>
            <a:r>
              <a:rPr lang="en-US" sz="1100" dirty="0"/>
              <a:t>Ingress from 0.0.0.0/0:  </a:t>
            </a:r>
          </a:p>
          <a:p>
            <a:r>
              <a:rPr lang="en-US" sz="1100" dirty="0"/>
              <a:t>HTTP</a:t>
            </a:r>
          </a:p>
          <a:p>
            <a:r>
              <a:rPr lang="en-US" sz="1100" dirty="0"/>
              <a:t>HTTPS,</a:t>
            </a:r>
          </a:p>
          <a:p>
            <a:r>
              <a:rPr lang="en-US" sz="1100" dirty="0"/>
              <a:t>3306</a:t>
            </a:r>
          </a:p>
          <a:p>
            <a:endParaRPr lang="en-US" sz="1100" dirty="0"/>
          </a:p>
          <a:p>
            <a:r>
              <a:rPr lang="en-US" sz="1100" dirty="0"/>
              <a:t>Egress: All TCP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B9A72-4ED1-BBB7-AA4C-604C68115160}"/>
              </a:ext>
            </a:extLst>
          </p:cNvPr>
          <p:cNvSpPr/>
          <p:nvPr/>
        </p:nvSpPr>
        <p:spPr>
          <a:xfrm>
            <a:off x="4722020" y="1595438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67D2B-D74F-6A77-0F88-86B472C9D361}"/>
              </a:ext>
            </a:extLst>
          </p:cNvPr>
          <p:cNvSpPr/>
          <p:nvPr/>
        </p:nvSpPr>
        <p:spPr>
          <a:xfrm>
            <a:off x="7734302" y="1595437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9EA62E08-5D62-4584-B989-EBAEF5F707CA}"/>
              </a:ext>
            </a:extLst>
          </p:cNvPr>
          <p:cNvSpPr/>
          <p:nvPr/>
        </p:nvSpPr>
        <p:spPr>
          <a:xfrm>
            <a:off x="5647900" y="2610144"/>
            <a:ext cx="896200" cy="81885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C92B7-1A72-53E1-8A81-E74E112A4CDE}"/>
              </a:ext>
            </a:extLst>
          </p:cNvPr>
          <p:cNvGrpSpPr/>
          <p:nvPr/>
        </p:nvGrpSpPr>
        <p:grpSpPr>
          <a:xfrm>
            <a:off x="2307431" y="2450306"/>
            <a:ext cx="1152524" cy="914400"/>
            <a:chOff x="2307431" y="2450306"/>
            <a:chExt cx="1152524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2001D-2D68-7FB1-8315-F44B948F3277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A79715-DC97-26DD-8BCF-AE2389895743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DFE83C-D496-DB83-D59D-FFC3A8318BF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75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B065814-9802-0ECE-94C8-4E951E1E8190}"/>
              </a:ext>
            </a:extLst>
          </p:cNvPr>
          <p:cNvGrpSpPr/>
          <p:nvPr/>
        </p:nvGrpSpPr>
        <p:grpSpPr>
          <a:xfrm>
            <a:off x="2863113" y="2667233"/>
            <a:ext cx="1382130" cy="1077912"/>
            <a:chOff x="2863113" y="2667233"/>
            <a:chExt cx="1382130" cy="10779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2B8D48-02EE-B890-B64D-4B06884EA23A}"/>
                </a:ext>
              </a:extLst>
            </p:cNvPr>
            <p:cNvSpPr/>
            <p:nvPr/>
          </p:nvSpPr>
          <p:spPr>
            <a:xfrm>
              <a:off x="2863114" y="2667233"/>
              <a:ext cx="138212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W2V_PROTEIN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ADDD9-2605-38B5-32E6-B50036596FE0}"/>
                </a:ext>
              </a:extLst>
            </p:cNvPr>
            <p:cNvSpPr/>
            <p:nvPr/>
          </p:nvSpPr>
          <p:spPr>
            <a:xfrm>
              <a:off x="2863113" y="2870314"/>
              <a:ext cx="1382130" cy="874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95A49-C056-4F6C-6F33-FB9E17818251}"/>
              </a:ext>
            </a:extLst>
          </p:cNvPr>
          <p:cNvGrpSpPr/>
          <p:nvPr/>
        </p:nvGrpSpPr>
        <p:grpSpPr>
          <a:xfrm>
            <a:off x="5235704" y="2667233"/>
            <a:ext cx="1379032" cy="1062618"/>
            <a:chOff x="4854127" y="1744590"/>
            <a:chExt cx="1379032" cy="1062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7B19C-431B-8A0E-C0F5-83DD0B08BB32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F75C8F-D610-E4F1-DA1A-38297C78A0E6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289228-87EC-A7FF-C767-3E53AB40B4EC}"/>
              </a:ext>
            </a:extLst>
          </p:cNvPr>
          <p:cNvGrpSpPr/>
          <p:nvPr/>
        </p:nvGrpSpPr>
        <p:grpSpPr>
          <a:xfrm>
            <a:off x="7990261" y="5442550"/>
            <a:ext cx="1379032" cy="1062618"/>
            <a:chOff x="4854127" y="4379020"/>
            <a:chExt cx="1379032" cy="10626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8633A-0C7F-12AB-0F2D-D27C8AB61B79}"/>
                </a:ext>
              </a:extLst>
            </p:cNvPr>
            <p:cNvSpPr/>
            <p:nvPr/>
          </p:nvSpPr>
          <p:spPr>
            <a:xfrm>
              <a:off x="4854128" y="43790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A1618E-1F64-1AD7-3B93-7B46C58BBFC4}"/>
                </a:ext>
              </a:extLst>
            </p:cNvPr>
            <p:cNvSpPr/>
            <p:nvPr/>
          </p:nvSpPr>
          <p:spPr>
            <a:xfrm>
              <a:off x="4854127" y="45821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0A0906-F7BC-AB94-0636-C86C13572446}"/>
              </a:ext>
            </a:extLst>
          </p:cNvPr>
          <p:cNvGrpSpPr/>
          <p:nvPr/>
        </p:nvGrpSpPr>
        <p:grpSpPr>
          <a:xfrm>
            <a:off x="6282781" y="5454220"/>
            <a:ext cx="1379032" cy="1062618"/>
            <a:chOff x="6282781" y="5644720"/>
            <a:chExt cx="1379032" cy="1062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D9D734-3BE4-A8F9-D87C-3976109706A3}"/>
                </a:ext>
              </a:extLst>
            </p:cNvPr>
            <p:cNvSpPr/>
            <p:nvPr/>
          </p:nvSpPr>
          <p:spPr>
            <a:xfrm>
              <a:off x="6282782" y="56447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W2V_TAX_CAT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057721-053B-C0AF-E0CD-D6C77B4C25F2}"/>
                </a:ext>
              </a:extLst>
            </p:cNvPr>
            <p:cNvSpPr/>
            <p:nvPr/>
          </p:nvSpPr>
          <p:spPr>
            <a:xfrm>
              <a:off x="6282781" y="58478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B5060A-48A2-052C-F26C-07DE78D36A56}"/>
              </a:ext>
            </a:extLst>
          </p:cNvPr>
          <p:cNvGrpSpPr/>
          <p:nvPr/>
        </p:nvGrpSpPr>
        <p:grpSpPr>
          <a:xfrm>
            <a:off x="483171" y="2660019"/>
            <a:ext cx="1752600" cy="1537962"/>
            <a:chOff x="8689848" y="1846131"/>
            <a:chExt cx="1752600" cy="15379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D96736-D36F-00B5-1F92-28744901E9C9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043EF6-BFF6-A98F-D29E-C9CC1702C207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8AB3-E879-B6DC-516E-8D23B552A763}"/>
              </a:ext>
            </a:extLst>
          </p:cNvPr>
          <p:cNvSpPr/>
          <p:nvPr/>
        </p:nvSpPr>
        <p:spPr>
          <a:xfrm>
            <a:off x="1787347" y="464678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UniProt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2155C1-AD17-9590-69DE-F74C2B83CCDF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3337540" y="632885"/>
            <a:ext cx="216638" cy="973558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4142BD-AC10-931C-112B-4133E6089194}"/>
              </a:ext>
            </a:extLst>
          </p:cNvPr>
          <p:cNvSpPr/>
          <p:nvPr/>
        </p:nvSpPr>
        <p:spPr>
          <a:xfrm>
            <a:off x="7302560" y="478253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XXX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</a:p>
        </p:txBody>
      </p:sp>
      <p:pic>
        <p:nvPicPr>
          <p:cNvPr id="28" name="Graphic 27" descr="Download from cloud with solid fill">
            <a:extLst>
              <a:ext uri="{FF2B5EF4-FFF2-40B4-BE49-F238E27FC236}">
                <a16:creationId xmlns:a16="http://schemas.microsoft.com/office/drawing/2014/main" id="{994EA85E-D9E3-F6FC-258D-0C88314A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400" y="992637"/>
            <a:ext cx="292395" cy="29239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3DB66DF-9041-E8D1-E985-C3261F20565D}"/>
              </a:ext>
            </a:extLst>
          </p:cNvPr>
          <p:cNvSpPr/>
          <p:nvPr/>
        </p:nvSpPr>
        <p:spPr>
          <a:xfrm>
            <a:off x="10402786" y="5885276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NCBI Website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A536E-007A-7B19-665E-EBB40D8625CB}"/>
              </a:ext>
            </a:extLst>
          </p:cNvPr>
          <p:cNvSpPr/>
          <p:nvPr/>
        </p:nvSpPr>
        <p:spPr>
          <a:xfrm>
            <a:off x="8279255" y="1469178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pfam entries only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9F2016-4D8B-E1FE-F4C4-981AC562DD1E}"/>
              </a:ext>
            </a:extLst>
          </p:cNvPr>
          <p:cNvSpPr/>
          <p:nvPr/>
        </p:nvSpPr>
        <p:spPr>
          <a:xfrm>
            <a:off x="8210138" y="223290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protein2ipr_pfam.dat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A058B-1299-A42E-604B-39A7A67713AE}"/>
              </a:ext>
            </a:extLst>
          </p:cNvPr>
          <p:cNvSpPr/>
          <p:nvPr/>
        </p:nvSpPr>
        <p:spPr>
          <a:xfrm>
            <a:off x="10402786" y="441652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FF00"/>
                </a:solidFill>
              </a:rPr>
              <a:t>Website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645D7D60-A737-D147-071A-4B97BA89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9282" y="2059798"/>
            <a:ext cx="457200" cy="4572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FC3DFBF-D91F-5D48-7BC8-3BC35A3F6A33}"/>
              </a:ext>
            </a:extLst>
          </p:cNvPr>
          <p:cNvSpPr/>
          <p:nvPr/>
        </p:nvSpPr>
        <p:spPr>
          <a:xfrm>
            <a:off x="11177882" y="2177643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extra.xml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0D7864-11E2-45ED-2005-916086F6322F}"/>
              </a:ext>
            </a:extLst>
          </p:cNvPr>
          <p:cNvGrpSpPr/>
          <p:nvPr/>
        </p:nvGrpSpPr>
        <p:grpSpPr>
          <a:xfrm>
            <a:off x="10949302" y="3062100"/>
            <a:ext cx="457160" cy="502424"/>
            <a:chOff x="7440062" y="3200400"/>
            <a:chExt cx="457160" cy="502424"/>
          </a:xfrm>
        </p:grpSpPr>
        <p:pic>
          <p:nvPicPr>
            <p:cNvPr id="57" name="Graphic 56" descr="Document with solid fill">
              <a:extLst>
                <a:ext uri="{FF2B5EF4-FFF2-40B4-BE49-F238E27FC236}">
                  <a16:creationId xmlns:a16="http://schemas.microsoft.com/office/drawing/2014/main" id="{192EC5D9-3EC7-0CB2-46D6-839E93BA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890AC71A-68B8-9028-D757-66097DF6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2" name="Graphic 61" descr="Document with solid fill">
              <a:extLst>
                <a:ext uri="{FF2B5EF4-FFF2-40B4-BE49-F238E27FC236}">
                  <a16:creationId xmlns:a16="http://schemas.microsoft.com/office/drawing/2014/main" id="{783733D6-E0BE-FC13-1DFC-F2893FEE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3" name="Graphic 62" descr="Document with solid fill">
              <a:extLst>
                <a:ext uri="{FF2B5EF4-FFF2-40B4-BE49-F238E27FC236}">
                  <a16:creationId xmlns:a16="http://schemas.microsoft.com/office/drawing/2014/main" id="{95D2D0B4-5C22-0FEF-BD5D-4D94DFFA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456E69-243D-6594-B609-E3C86B8EBF52}"/>
              </a:ext>
            </a:extLst>
          </p:cNvPr>
          <p:cNvGrpSpPr/>
          <p:nvPr/>
        </p:nvGrpSpPr>
        <p:grpSpPr>
          <a:xfrm>
            <a:off x="7911790" y="3062100"/>
            <a:ext cx="457160" cy="502424"/>
            <a:chOff x="7440062" y="3200400"/>
            <a:chExt cx="457160" cy="502424"/>
          </a:xfrm>
        </p:grpSpPr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DC35C384-BBB5-8523-90FD-F459CD06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7" name="Graphic 66" descr="Document with solid fill">
              <a:extLst>
                <a:ext uri="{FF2B5EF4-FFF2-40B4-BE49-F238E27FC236}">
                  <a16:creationId xmlns:a16="http://schemas.microsoft.com/office/drawing/2014/main" id="{AFEB4CFE-FCB6-A6F2-CB22-C9A21A2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8" name="Graphic 67" descr="Document with solid fill">
              <a:extLst>
                <a:ext uri="{FF2B5EF4-FFF2-40B4-BE49-F238E27FC236}">
                  <a16:creationId xmlns:a16="http://schemas.microsoft.com/office/drawing/2014/main" id="{6EDE80E0-907F-AC6B-2205-556F4A43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9" name="Graphic 68" descr="Document with solid fill">
              <a:extLst>
                <a:ext uri="{FF2B5EF4-FFF2-40B4-BE49-F238E27FC236}">
                  <a16:creationId xmlns:a16="http://schemas.microsoft.com/office/drawing/2014/main" id="{0D5A44C0-CBB5-411A-53BE-7C09ADF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8A68FF-0D0E-90FD-B0DA-CB97D92EFBF1}"/>
              </a:ext>
            </a:extLst>
          </p:cNvPr>
          <p:cNvCxnSpPr>
            <a:cxnSpLocks/>
          </p:cNvCxnSpPr>
          <p:nvPr/>
        </p:nvCxnSpPr>
        <p:spPr>
          <a:xfrm flipH="1">
            <a:off x="8382311" y="3313312"/>
            <a:ext cx="1208451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E242B-D817-CF9A-506D-E15F7323CA6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1177882" y="778065"/>
            <a:ext cx="1" cy="12616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B396C3-B68C-BA88-3116-739A844B6B51}"/>
              </a:ext>
            </a:extLst>
          </p:cNvPr>
          <p:cNvCxnSpPr>
            <a:cxnSpLocks/>
          </p:cNvCxnSpPr>
          <p:nvPr/>
        </p:nvCxnSpPr>
        <p:spPr>
          <a:xfrm>
            <a:off x="11177882" y="2497863"/>
            <a:ext cx="0" cy="5531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59B06C8-E989-4796-0135-19A25D388E7A}"/>
              </a:ext>
            </a:extLst>
          </p:cNvPr>
          <p:cNvSpPr/>
          <p:nvPr/>
        </p:nvSpPr>
        <p:spPr>
          <a:xfrm>
            <a:off x="3854312" y="909658"/>
            <a:ext cx="1381392" cy="3364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78M Eukaryotic proteins - </a:t>
            </a:r>
            <a:r>
              <a:rPr lang="en-US" sz="1050" dirty="0" err="1">
                <a:solidFill>
                  <a:schemeClr val="accent1"/>
                </a:solidFill>
              </a:rPr>
              <a:t>TrEMBL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443853-D7EF-7760-BDA6-00F79CA78020}"/>
              </a:ext>
            </a:extLst>
          </p:cNvPr>
          <p:cNvSpPr/>
          <p:nvPr/>
        </p:nvSpPr>
        <p:spPr>
          <a:xfrm>
            <a:off x="1378527" y="899329"/>
            <a:ext cx="1550193" cy="53593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95M Eukaryotic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proteins - UniRef100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96" name="Graphic 95" descr="Download from cloud with solid fill">
            <a:extLst>
              <a:ext uri="{FF2B5EF4-FFF2-40B4-BE49-F238E27FC236}">
                <a16:creationId xmlns:a16="http://schemas.microsoft.com/office/drawing/2014/main" id="{79993285-4D2B-4EC3-7858-FB71CCC2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34" y="975004"/>
            <a:ext cx="292395" cy="292395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C45E69-DBE2-2B8A-51A8-B3F789C9CE94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3554178" y="2039718"/>
            <a:ext cx="1" cy="6275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Gears with solid fill">
            <a:extLst>
              <a:ext uri="{FF2B5EF4-FFF2-40B4-BE49-F238E27FC236}">
                <a16:creationId xmlns:a16="http://schemas.microsoft.com/office/drawing/2014/main" id="{4AC82E5A-70CE-D3ED-89C9-793514D80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538" y="1635095"/>
            <a:ext cx="433275" cy="433275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B2872B-AB6D-2968-56D0-D7641C3A32F0}"/>
              </a:ext>
            </a:extLst>
          </p:cNvPr>
          <p:cNvCxnSpPr>
            <a:cxnSpLocks/>
            <a:stCxn id="109" idx="2"/>
            <a:endCxn id="15" idx="0"/>
          </p:cNvCxnSpPr>
          <p:nvPr/>
        </p:nvCxnSpPr>
        <p:spPr>
          <a:xfrm>
            <a:off x="1352176" y="2068370"/>
            <a:ext cx="7296" cy="5916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7113EA-D077-E17A-D7B6-D544BCF5838E}"/>
              </a:ext>
            </a:extLst>
          </p:cNvPr>
          <p:cNvSpPr/>
          <p:nvPr/>
        </p:nvSpPr>
        <p:spPr>
          <a:xfrm>
            <a:off x="-73624" y="7139066"/>
            <a:ext cx="59924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convert to </a:t>
            </a:r>
            <a:r>
              <a:rPr lang="en-US" sz="1000" dirty="0" err="1">
                <a:solidFill>
                  <a:schemeClr val="accent1"/>
                </a:solidFill>
              </a:rPr>
              <a:t>dat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FFE68F-BA8F-C12A-8A7E-8DAD7212B90E}"/>
              </a:ext>
            </a:extLst>
          </p:cNvPr>
          <p:cNvSpPr/>
          <p:nvPr/>
        </p:nvSpPr>
        <p:spPr>
          <a:xfrm>
            <a:off x="1434123" y="2205118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17" name="Graphic 116" descr="Gears with solid fill">
            <a:extLst>
              <a:ext uri="{FF2B5EF4-FFF2-40B4-BE49-F238E27FC236}">
                <a16:creationId xmlns:a16="http://schemas.microsoft.com/office/drawing/2014/main" id="{EDEA6D94-739C-1B08-16C3-9D45701AB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6200" y="1463003"/>
            <a:ext cx="433275" cy="433275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9D031879-66F3-A7C9-CED7-A2374CD04F9B}"/>
              </a:ext>
            </a:extLst>
          </p:cNvPr>
          <p:cNvSpPr/>
          <p:nvPr/>
        </p:nvSpPr>
        <p:spPr>
          <a:xfrm>
            <a:off x="8494779" y="1015285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protein2ipr.dat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CFD675D-C3FB-85A8-FBD1-DCDA762C4319}"/>
              </a:ext>
            </a:extLst>
          </p:cNvPr>
          <p:cNvCxnSpPr>
            <a:cxnSpLocks/>
          </p:cNvCxnSpPr>
          <p:nvPr/>
        </p:nvCxnSpPr>
        <p:spPr>
          <a:xfrm flipH="1">
            <a:off x="6614735" y="3313312"/>
            <a:ext cx="1297055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5E8AF2C-C5DA-8E2A-B691-68648618858D}"/>
              </a:ext>
            </a:extLst>
          </p:cNvPr>
          <p:cNvSpPr/>
          <p:nvPr/>
        </p:nvSpPr>
        <p:spPr>
          <a:xfrm>
            <a:off x="6321971" y="2077770"/>
            <a:ext cx="137902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37" name="Graphic 136" descr="Document with solid fill">
            <a:extLst>
              <a:ext uri="{FF2B5EF4-FFF2-40B4-BE49-F238E27FC236}">
                <a16:creationId xmlns:a16="http://schemas.microsoft.com/office/drawing/2014/main" id="{733B935E-219B-A840-08A5-C5236EEF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178" y="2229669"/>
            <a:ext cx="274194" cy="27419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A2BBC42-B507-33A9-A678-DC4FE7FA8282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8082275" y="1896278"/>
            <a:ext cx="563" cy="33339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E02AF4-ECCF-F894-56DF-951BBEBE36CF}"/>
              </a:ext>
            </a:extLst>
          </p:cNvPr>
          <p:cNvSpPr txBox="1"/>
          <p:nvPr/>
        </p:nvSpPr>
        <p:spPr>
          <a:xfrm>
            <a:off x="6645462" y="-41628"/>
            <a:ext cx="560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From raw downloads to database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F852AD16-D49B-725E-3985-F179DF83AE87}"/>
              </a:ext>
            </a:extLst>
          </p:cNvPr>
          <p:cNvSpPr/>
          <p:nvPr/>
        </p:nvSpPr>
        <p:spPr>
          <a:xfrm>
            <a:off x="5219701" y="4355416"/>
            <a:ext cx="1752597" cy="859536"/>
          </a:xfrm>
          <a:prstGeom prst="borderCallout2">
            <a:avLst>
              <a:gd name="adj1" fmla="val -6500"/>
              <a:gd name="adj2" fmla="val 36140"/>
              <a:gd name="adj3" fmla="val -43694"/>
              <a:gd name="adj4" fmla="val 37933"/>
              <a:gd name="adj5" fmla="val -62045"/>
              <a:gd name="adj6" fmla="val 3749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Note: W2V_TOKEN has all pfam entries from protein2ipr.dat – thus includes more than eukaryotic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Also contains all disorder entries irrespective of the protein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AF3F07FB-0830-F9B3-C68E-3E7D85E2ED17}"/>
              </a:ext>
            </a:extLst>
          </p:cNvPr>
          <p:cNvSpPr/>
          <p:nvPr/>
        </p:nvSpPr>
        <p:spPr>
          <a:xfrm>
            <a:off x="475804" y="4512922"/>
            <a:ext cx="1752597" cy="1334880"/>
          </a:xfrm>
          <a:prstGeom prst="borderCallout2">
            <a:avLst>
              <a:gd name="adj1" fmla="val -4084"/>
              <a:gd name="adj2" fmla="val 51812"/>
              <a:gd name="adj3" fmla="val -13597"/>
              <a:gd name="adj4" fmla="val 50724"/>
              <a:gd name="adj5" fmla="val -19815"/>
              <a:gd name="adj6" fmla="val 303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UNiRef100 – includes taxonomy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Note: adding a COUNTER (integer  increasing from 0) significantly increase the ability to select chunks of data as you can do it using &gt; and &lt;= clauses within the select statement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BB37CFDA-08DF-97CA-602B-161D2F30874A}"/>
              </a:ext>
            </a:extLst>
          </p:cNvPr>
          <p:cNvSpPr/>
          <p:nvPr/>
        </p:nvSpPr>
        <p:spPr>
          <a:xfrm>
            <a:off x="2587401" y="4344430"/>
            <a:ext cx="1752597" cy="428695"/>
          </a:xfrm>
          <a:prstGeom prst="borderCallout2">
            <a:avLst>
              <a:gd name="adj1" fmla="val -6259"/>
              <a:gd name="adj2" fmla="val 45931"/>
              <a:gd name="adj3" fmla="val -100990"/>
              <a:gd name="adj4" fmla="val 45399"/>
              <a:gd name="adj5" fmla="val -123027"/>
              <a:gd name="adj6" fmla="val 6191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</a:t>
            </a:r>
            <a:r>
              <a:rPr lang="en-US" sz="800" dirty="0" err="1">
                <a:solidFill>
                  <a:schemeClr val="tx1"/>
                </a:solidFill>
              </a:rPr>
              <a:t>TrEMBL</a:t>
            </a:r>
            <a:r>
              <a:rPr lang="en-US" sz="800" dirty="0">
                <a:solidFill>
                  <a:schemeClr val="tx1"/>
                </a:solidFill>
              </a:rPr>
              <a:t>  - excludes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F70C262-E70A-8BE4-4AD2-C632D39042C9}"/>
              </a:ext>
            </a:extLst>
          </p:cNvPr>
          <p:cNvCxnSpPr>
            <a:cxnSpLocks/>
            <a:stCxn id="17" idx="1"/>
            <a:endCxn id="109" idx="0"/>
          </p:cNvCxnSpPr>
          <p:nvPr/>
        </p:nvCxnSpPr>
        <p:spPr>
          <a:xfrm rot="10800000" flipV="1">
            <a:off x="1352177" y="632885"/>
            <a:ext cx="435171" cy="1002210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Gears with solid fill">
            <a:extLst>
              <a:ext uri="{FF2B5EF4-FFF2-40B4-BE49-F238E27FC236}">
                <a16:creationId xmlns:a16="http://schemas.microsoft.com/office/drawing/2014/main" id="{8ABCC32E-4551-B4CA-0934-C8AC7204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7540" y="1606443"/>
            <a:ext cx="433275" cy="433275"/>
          </a:xfrm>
          <a:prstGeom prst="rect">
            <a:avLst/>
          </a:prstGeom>
        </p:spPr>
      </p:pic>
      <p:pic>
        <p:nvPicPr>
          <p:cNvPr id="71" name="Graphic 70" descr="Download from cloud with solid fill">
            <a:extLst>
              <a:ext uri="{FF2B5EF4-FFF2-40B4-BE49-F238E27FC236}">
                <a16:creationId xmlns:a16="http://schemas.microsoft.com/office/drawing/2014/main" id="{AB75978C-618B-549A-376A-002D194E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37" y="920256"/>
            <a:ext cx="292395" cy="29239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0BA114-14ED-22CE-CA9F-6206F715B9ED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8077657" y="814666"/>
            <a:ext cx="5181" cy="6483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671DD1E-9FE8-BE89-7B0B-46804D63B44C}"/>
              </a:ext>
            </a:extLst>
          </p:cNvPr>
          <p:cNvCxnSpPr>
            <a:cxnSpLocks/>
            <a:stCxn id="137" idx="1"/>
            <a:endCxn id="9" idx="0"/>
          </p:cNvCxnSpPr>
          <p:nvPr/>
        </p:nvCxnSpPr>
        <p:spPr>
          <a:xfrm rot="10800000" flipV="1">
            <a:off x="5925222" y="2366765"/>
            <a:ext cx="2019957" cy="300467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5FF75F2-90D1-5FC5-5588-47576762E26E}"/>
              </a:ext>
            </a:extLst>
          </p:cNvPr>
          <p:cNvSpPr/>
          <p:nvPr/>
        </p:nvSpPr>
        <p:spPr>
          <a:xfrm>
            <a:off x="3554177" y="2230406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01" name="Graphic 100" descr="Download from cloud with solid fill">
            <a:extLst>
              <a:ext uri="{FF2B5EF4-FFF2-40B4-BE49-F238E27FC236}">
                <a16:creationId xmlns:a16="http://schemas.microsoft.com/office/drawing/2014/main" id="{21085506-D5A8-5CF1-5B0F-03ABD0BB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0284" y="1077864"/>
            <a:ext cx="292395" cy="292395"/>
          </a:xfrm>
          <a:prstGeom prst="rect">
            <a:avLst/>
          </a:prstGeom>
        </p:spPr>
      </p:pic>
      <p:pic>
        <p:nvPicPr>
          <p:cNvPr id="107" name="Graphic 106" descr="Scissors with solid fill">
            <a:extLst>
              <a:ext uri="{FF2B5EF4-FFF2-40B4-BE49-F238E27FC236}">
                <a16:creationId xmlns:a16="http://schemas.microsoft.com/office/drawing/2014/main" id="{94C0D9E8-FF82-190A-A93E-F48A1826B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4230" y="2616123"/>
            <a:ext cx="374590" cy="374590"/>
          </a:xfrm>
          <a:prstGeom prst="rect">
            <a:avLst/>
          </a:prstGeom>
        </p:spPr>
      </p:pic>
      <p:pic>
        <p:nvPicPr>
          <p:cNvPr id="108" name="Graphic 107" descr="Gears with solid fill">
            <a:extLst>
              <a:ext uri="{FF2B5EF4-FFF2-40B4-BE49-F238E27FC236}">
                <a16:creationId xmlns:a16="http://schemas.microsoft.com/office/drawing/2014/main" id="{B6CF2B59-13A9-8949-004E-A09B8F014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24" y="3096675"/>
            <a:ext cx="433275" cy="433275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A017C-5E0E-1D18-D61C-8769AA0B8AAF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9999599" y="3313313"/>
            <a:ext cx="94968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8ADAB9-DE3E-80C4-52FD-00F4D038D465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flipH="1">
            <a:off x="9369292" y="6053483"/>
            <a:ext cx="1033494" cy="2191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Graphic 123" descr="Download from cloud with solid fill">
            <a:extLst>
              <a:ext uri="{FF2B5EF4-FFF2-40B4-BE49-F238E27FC236}">
                <a16:creationId xmlns:a16="http://schemas.microsoft.com/office/drawing/2014/main" id="{E35431DA-760B-B979-EDA0-674443B8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8151" y="5772046"/>
            <a:ext cx="292395" cy="2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CB841-549D-94B4-C6D7-57225ABA9008}"/>
              </a:ext>
            </a:extLst>
          </p:cNvPr>
          <p:cNvGrpSpPr/>
          <p:nvPr/>
        </p:nvGrpSpPr>
        <p:grpSpPr>
          <a:xfrm>
            <a:off x="1067371" y="2897691"/>
            <a:ext cx="1752599" cy="1062618"/>
            <a:chOff x="4854127" y="1744590"/>
            <a:chExt cx="1379032" cy="10626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1127A-9126-D054-61A1-90CC75F7D4F5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9515B-967F-3B88-3ECB-A2E12645E6A2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BE736A-A0F6-F402-0EB5-603C07798140}"/>
              </a:ext>
            </a:extLst>
          </p:cNvPr>
          <p:cNvGrpSpPr/>
          <p:nvPr/>
        </p:nvGrpSpPr>
        <p:grpSpPr>
          <a:xfrm>
            <a:off x="1067371" y="1091286"/>
            <a:ext cx="1752600" cy="1537962"/>
            <a:chOff x="8689848" y="1846131"/>
            <a:chExt cx="1752600" cy="15379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C768A-2865-DEA6-C5F8-D40CAE5367F6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0A408-5294-5AB3-4213-739686FA9B7E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BD918096-456F-249D-E70A-F8D02126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360" y="4296594"/>
            <a:ext cx="780288" cy="780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EF801-3F16-FD3A-6BD6-54AFA91991F9}"/>
              </a:ext>
            </a:extLst>
          </p:cNvPr>
          <p:cNvSpPr txBox="1"/>
          <p:nvPr/>
        </p:nvSpPr>
        <p:spPr>
          <a:xfrm>
            <a:off x="3364594" y="1664751"/>
            <a:ext cx="6821821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SELECT W2V_PROTEIN_UREF100_E.UNIPROT_ID, </a:t>
            </a:r>
            <a:r>
              <a:rPr lang="en-US" sz="1400" b="1" dirty="0"/>
              <a:t>W2V_TOKEN.TOKEN </a:t>
            </a:r>
            <a:r>
              <a:rPr lang="en-US" sz="1400" dirty="0"/>
              <a:t>FROM ( SELECT UNIPROT_ID FROM W2V_PROTEIN_UREF100_E WHERE COUNTER &gt;= {</a:t>
            </a:r>
            <a:r>
              <a:rPr lang="en-US" sz="1400" dirty="0" err="1"/>
              <a:t>start_pos</a:t>
            </a:r>
            <a:r>
              <a:rPr lang="en-US" sz="1400" dirty="0"/>
              <a:t>} and </a:t>
            </a:r>
            <a:r>
              <a:rPr lang="en-US" sz="1400" dirty="0">
                <a:solidFill>
                  <a:srgbClr val="FF0000"/>
                </a:solidFill>
              </a:rPr>
              <a:t>COUNTER</a:t>
            </a:r>
            <a:r>
              <a:rPr lang="en-US" sz="1400" dirty="0"/>
              <a:t> &lt; {</a:t>
            </a:r>
            <a:r>
              <a:rPr lang="en-US" sz="1400" dirty="0" err="1"/>
              <a:t>end_pos</a:t>
            </a:r>
            <a:r>
              <a:rPr lang="en-US" sz="1400" dirty="0"/>
              <a:t>}) AS W2V_PROTEIN_UREF100_E </a:t>
            </a:r>
            <a:r>
              <a:rPr lang="en-US" sz="1400" b="1" dirty="0"/>
              <a:t>INNER JOIN </a:t>
            </a:r>
            <a:r>
              <a:rPr lang="en-US" sz="1400" dirty="0"/>
              <a:t>W2V_TOKEN AS W2V_TOKEN ON W2V_PROTEIN_UREF100_E.UNIPROT_ID = W2V_TOKEN.UNIPROT_ID WHERE W2V_TOKEN.TYPE = 'PFAM'</a:t>
            </a:r>
          </a:p>
          <a:p>
            <a:endParaRPr lang="en-US" sz="1400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80918C3-2D7B-ED5A-D4F0-3E96E64F632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19970" y="1961808"/>
            <a:ext cx="544624" cy="395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C3D80BC-B647-67DA-9FDC-787D48EFA04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19969" y="2357249"/>
            <a:ext cx="544625" cy="117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FEBDE-90CC-F753-E8D5-F25E9DB85A6B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6775504" y="3049746"/>
            <a:ext cx="1" cy="12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1F561-AD46-8DB5-A393-F11F6F379F12}"/>
              </a:ext>
            </a:extLst>
          </p:cNvPr>
          <p:cNvSpPr txBox="1"/>
          <p:nvPr/>
        </p:nvSpPr>
        <p:spPr>
          <a:xfrm>
            <a:off x="5090982" y="233237"/>
            <a:ext cx="640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Getting pfam ids for eukaryotic proteins</a:t>
            </a:r>
          </a:p>
        </p:txBody>
      </p:sp>
    </p:spTree>
    <p:extLst>
      <p:ext uri="{BB962C8B-B14F-4D97-AF65-F5344CB8AC3E}">
        <p14:creationId xmlns:p14="http://schemas.microsoft.com/office/powerpoint/2010/main" val="282584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1167</Words>
  <Application>Microsoft Macintosh PowerPoint</Application>
  <PresentationFormat>Widescreen</PresentationFormat>
  <Paragraphs>220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Lowry</dc:creator>
  <cp:lastModifiedBy>Patrick Lowry</cp:lastModifiedBy>
  <cp:revision>16</cp:revision>
  <dcterms:created xsi:type="dcterms:W3CDTF">2024-07-21T17:43:13Z</dcterms:created>
  <dcterms:modified xsi:type="dcterms:W3CDTF">2024-09-09T20:02:42Z</dcterms:modified>
</cp:coreProperties>
</file>