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6" r:id="rId3"/>
    <p:sldId id="267" r:id="rId4"/>
    <p:sldId id="270" r:id="rId5"/>
    <p:sldId id="271" r:id="rId6"/>
    <p:sldId id="273" r:id="rId7"/>
    <p:sldId id="268" r:id="rId8"/>
    <p:sldId id="256" r:id="rId9"/>
    <p:sldId id="272" r:id="rId10"/>
    <p:sldId id="269" r:id="rId11"/>
    <p:sldId id="265" r:id="rId12"/>
    <p:sldId id="257" r:id="rId13"/>
    <p:sldId id="258" r:id="rId14"/>
    <p:sldId id="262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D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5"/>
  </p:normalViewPr>
  <p:slideViewPr>
    <p:cSldViewPr snapToGrid="0">
      <p:cViewPr>
        <p:scale>
          <a:sx n="69" d="100"/>
          <a:sy n="69" d="100"/>
        </p:scale>
        <p:origin x="147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EE55-C97E-D844-3198-548A0E495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F6BFB-C66C-77F4-0BAD-3AFF8FFED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F59C-6760-3ACB-EC35-D99B5C7D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7E25A-C82B-53EC-E49F-BC4081F7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30173-791C-544E-2A98-14F7ECD7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9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E2B8-66F0-B3BB-43D7-490BDE15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DC069-25BC-FC5D-3258-04C727FFC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88A5D-6B10-2DF5-32A2-E90EC13D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74E0-E1F8-2D7F-D0D3-C9F29ECD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75E9D-9CF8-D864-7EC5-F5BBE111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DA646-37F9-6668-B83B-0B3915CB5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63331-E4E0-F3B1-54BA-ACCA40AD7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3E722-7F6F-6E10-F86F-99DF7222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9B4D7-6CDB-6495-4C43-5DE6051A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DFD1F-50E2-642A-126B-7898C653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3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67CA-73A5-B704-FC58-C55207E2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1F5C-10BA-6F8C-DCD0-6E26EA9B4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42C2-1713-5F3C-9DF6-1C2C8A07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94112-2CFB-625B-9CF0-D6D5F82C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E01C5-FFA8-BD8B-AD7E-8F48A403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1900-8C58-8932-68D7-5745BCA0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D4720-D82E-23AC-BFA3-CFA9AE4C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AC795-7254-7F4E-1D12-769031AE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87A7-BAB6-6F4A-5F6F-5340ACB9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D560C-C444-4AF6-EDB8-DED615F6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49B5-D9B1-7818-93FB-8190E7DF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F7CD-DD4B-FFD8-FA16-587C3384C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93676-34F9-7F4E-861F-65C9633A8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D2A9D-4264-8BB9-38C2-68C12515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8AA91-B36C-ECA1-C934-E76FF4DA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10C80-67CC-B8F8-81BD-3BC94560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4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3CF8-3AA9-FBBF-C295-C564938A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20D3A-842F-FB01-D5D5-2AFBEFDF3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68B26-AE6A-FF45-B97C-66C25CBA3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CF428-B386-0298-9E60-1A81A691E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43A59-DCD1-A396-FF8E-461C3A2A9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1387A-D4CC-CF50-6F8A-72895250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9A35F-1670-82AD-B37C-8DCD1233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6DEDA-03AC-93BF-498B-20731365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2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41A3-753A-4498-454C-66F5A006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FCF85-C5F4-0DFA-191A-0E4A6E7B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7DCC6-4102-6437-1ABA-63FEA80D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A1638-DF2A-30ED-21E9-D597D430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7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7028F-34B9-1CD1-D652-C57C37E2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8078D-5CDD-EF6A-5502-1313A077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E6171-8A3F-6224-A146-5FAF69F2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7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FDC9-CB0B-73CA-D98E-1CDD4E67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56A0-A1A8-23B0-08D2-B0DAF86CE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3C1AB-FCB2-7125-4DA8-7D5AE86B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CF06D-2208-834D-14DE-344543AC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EB99D-3381-4747-CE92-868E2F59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9732F-2461-8B3D-78D3-EF526852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ECDE-FD28-4EF5-99F6-BE9480F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B494F-50B4-D3EB-C4CD-910A1B6E7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76850-9DCD-FE94-F29C-C3FC34228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4E8E-A498-F0BA-3D8A-0C962491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C3DC6-6688-F1E2-E574-720AA0F7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8B4AD-9596-6AE1-52B0-850B0E4D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4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02BFE-BC0B-99B6-FEBE-5D6227D1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95525-C4C4-E345-FA01-5FA6FB01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D007-EE58-190B-973A-3359DBD20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A91D5-9C1C-D147-8922-274AA571275A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0F0C9-AB81-2B68-5542-68803C6DF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A555C-93FF-6914-9C75-6BC810F57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5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e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0.jpeg"/><Relationship Id="rId18" Type="http://schemas.openxmlformats.org/officeDocument/2006/relationships/image" Target="../media/image28.png"/><Relationship Id="rId3" Type="http://schemas.openxmlformats.org/officeDocument/2006/relationships/image" Target="../media/image22.png"/><Relationship Id="rId21" Type="http://schemas.openxmlformats.org/officeDocument/2006/relationships/image" Target="../media/image31.svg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17" Type="http://schemas.openxmlformats.org/officeDocument/2006/relationships/image" Target="../media/image27.svg"/><Relationship Id="rId2" Type="http://schemas.openxmlformats.org/officeDocument/2006/relationships/image" Target="../media/image18.jpe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image" Target="../media/image25.svg"/><Relationship Id="rId10" Type="http://schemas.openxmlformats.org/officeDocument/2006/relationships/image" Target="../media/image16.svg"/><Relationship Id="rId19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15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3.svg"/><Relationship Id="rId5" Type="http://schemas.openxmlformats.org/officeDocument/2006/relationships/image" Target="../media/image23.sv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>
            <a:extLst>
              <a:ext uri="{FF2B5EF4-FFF2-40B4-BE49-F238E27FC236}">
                <a16:creationId xmlns:a16="http://schemas.microsoft.com/office/drawing/2014/main" id="{DA217458-2FE6-DF05-9131-CDEA3A127FDD}"/>
              </a:ext>
            </a:extLst>
          </p:cNvPr>
          <p:cNvSpPr/>
          <p:nvPr/>
        </p:nvSpPr>
        <p:spPr>
          <a:xfrm>
            <a:off x="519895" y="849085"/>
            <a:ext cx="4742692" cy="484632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Data Preparation &amp; Corpus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652E2845-23FF-C2E6-44BA-8C146E185B2D}"/>
              </a:ext>
            </a:extLst>
          </p:cNvPr>
          <p:cNvSpPr/>
          <p:nvPr/>
        </p:nvSpPr>
        <p:spPr>
          <a:xfrm>
            <a:off x="5262588" y="849085"/>
            <a:ext cx="2245075" cy="484632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Model Creation &amp; Encoding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E7368A38-4229-17E0-E3E7-52F5577FF6CD}"/>
              </a:ext>
            </a:extLst>
          </p:cNvPr>
          <p:cNvSpPr/>
          <p:nvPr/>
        </p:nvSpPr>
        <p:spPr>
          <a:xfrm>
            <a:off x="7682692" y="849085"/>
            <a:ext cx="2245075" cy="484632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Experiments &amp;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AC18FC-AB68-86E9-A13E-4B83941B79DF}"/>
              </a:ext>
            </a:extLst>
          </p:cNvPr>
          <p:cNvSpPr/>
          <p:nvPr/>
        </p:nvSpPr>
        <p:spPr>
          <a:xfrm>
            <a:off x="519894" y="1565886"/>
            <a:ext cx="2245075" cy="186311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Download data from primary sources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Cleanse it/manipulate it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Extract pertinent information</a:t>
            </a:r>
          </a:p>
          <a:p>
            <a:pPr marL="455612" lvl="1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proteins</a:t>
            </a:r>
          </a:p>
          <a:p>
            <a:pPr marL="455612" lvl="1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pfam entries</a:t>
            </a:r>
          </a:p>
          <a:p>
            <a:pPr marL="455612" lvl="1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disorder </a:t>
            </a:r>
            <a:r>
              <a:rPr lang="en-US" sz="1100" dirty="0" err="1">
                <a:solidFill>
                  <a:schemeClr val="tx1"/>
                </a:solidFill>
              </a:rPr>
              <a:t>regoins</a:t>
            </a:r>
            <a:endParaRPr lang="en-US" sz="1100" dirty="0">
              <a:solidFill>
                <a:schemeClr val="tx1"/>
              </a:solidFill>
            </a:endParaRPr>
          </a:p>
          <a:p>
            <a:pPr marL="455612" lvl="1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taxonomy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6ED3CC-C27B-5B29-3E08-0A498F835513}"/>
              </a:ext>
            </a:extLst>
          </p:cNvPr>
          <p:cNvSpPr/>
          <p:nvPr/>
        </p:nvSpPr>
        <p:spPr>
          <a:xfrm>
            <a:off x="2882094" y="1565886"/>
            <a:ext cx="2245075" cy="186311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Combine data from previous step into a set of ‘sentences’ that can be passed to a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41DD17-15D8-1EC2-4E5B-EC08ACFCAA57}"/>
              </a:ext>
            </a:extLst>
          </p:cNvPr>
          <p:cNvSpPr/>
          <p:nvPr/>
        </p:nvSpPr>
        <p:spPr>
          <a:xfrm>
            <a:off x="5244294" y="1565885"/>
            <a:ext cx="2245075" cy="186311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Repeat for different parameters:</a:t>
            </a:r>
          </a:p>
          <a:p>
            <a:pPr marL="409575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Create word2vec models based upon the corpus</a:t>
            </a:r>
          </a:p>
          <a:p>
            <a:pPr marL="238125"/>
            <a:endParaRPr lang="en-US" sz="1100" dirty="0">
              <a:solidFill>
                <a:schemeClr val="tx1"/>
              </a:solidFill>
            </a:endParaRP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Repeat for each model:</a:t>
            </a:r>
          </a:p>
          <a:p>
            <a:pPr marL="400050" lvl="1" indent="-1301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Encode pfam entries into vector representation</a:t>
            </a:r>
          </a:p>
          <a:p>
            <a:pPr marL="400050" lvl="1" indent="-1301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Create distance matrix between pairs of fam vectors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DEA693-EC65-C011-58E4-F01E49800FE9}"/>
              </a:ext>
            </a:extLst>
          </p:cNvPr>
          <p:cNvSpPr/>
          <p:nvPr/>
        </p:nvSpPr>
        <p:spPr>
          <a:xfrm>
            <a:off x="7682692" y="1565885"/>
            <a:ext cx="2245075" cy="186311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Analyse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3FA324-E57E-85B1-C18D-718F41013848}"/>
              </a:ext>
            </a:extLst>
          </p:cNvPr>
          <p:cNvSpPr/>
          <p:nvPr/>
        </p:nvSpPr>
        <p:spPr>
          <a:xfrm>
            <a:off x="519894" y="3557972"/>
            <a:ext cx="2245075" cy="245094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53975"/>
            <a:r>
              <a:rPr lang="en-US" sz="1100" b="1" dirty="0">
                <a:solidFill>
                  <a:schemeClr val="tx1"/>
                </a:solidFill>
              </a:rPr>
              <a:t>Input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Raw data from various websites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53975"/>
            <a:r>
              <a:rPr lang="en-US" sz="1100" b="1" dirty="0">
                <a:solidFill>
                  <a:schemeClr val="tx1"/>
                </a:solidFill>
              </a:rPr>
              <a:t>Output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DAT files (tab delimited)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Database tables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FB8E3B-0DBA-6943-B688-E65022A647AA}"/>
              </a:ext>
            </a:extLst>
          </p:cNvPr>
          <p:cNvSpPr/>
          <p:nvPr/>
        </p:nvSpPr>
        <p:spPr>
          <a:xfrm>
            <a:off x="2882093" y="3557972"/>
            <a:ext cx="2245075" cy="245094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53975"/>
            <a:r>
              <a:rPr lang="en-US" sz="1100" b="1" dirty="0">
                <a:solidFill>
                  <a:schemeClr val="tx1"/>
                </a:solidFill>
              </a:rPr>
              <a:t>Input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DAT files from previous step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Database from previous step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53975"/>
            <a:r>
              <a:rPr lang="en-US" sz="1100" b="1" dirty="0">
                <a:solidFill>
                  <a:schemeClr val="tx1"/>
                </a:solidFill>
              </a:rPr>
              <a:t>Output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Set of sentences for each protein, each sentence consisting of words representing the protein in question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400050" lvl="1" indent="-1301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PFAM ENTRY</a:t>
            </a:r>
          </a:p>
          <a:p>
            <a:pPr marL="400050" lvl="1" indent="-1301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DISORDER REGION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E89700-3717-4224-8941-88028A59431D}"/>
              </a:ext>
            </a:extLst>
          </p:cNvPr>
          <p:cNvSpPr/>
          <p:nvPr/>
        </p:nvSpPr>
        <p:spPr>
          <a:xfrm>
            <a:off x="5262587" y="3557972"/>
            <a:ext cx="2245075" cy="245094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53975"/>
            <a:r>
              <a:rPr lang="en-US" sz="1100" b="1" dirty="0">
                <a:solidFill>
                  <a:schemeClr val="tx1"/>
                </a:solidFill>
              </a:rPr>
              <a:t>Input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Sentences from previous step (</a:t>
            </a:r>
            <a:r>
              <a:rPr lang="en-US" sz="1100" dirty="0" err="1">
                <a:solidFill>
                  <a:schemeClr val="tx1"/>
                </a:solidFill>
              </a:rPr>
              <a:t>ie</a:t>
            </a:r>
            <a:r>
              <a:rPr lang="en-US" sz="1100" dirty="0">
                <a:solidFill>
                  <a:schemeClr val="tx1"/>
                </a:solidFill>
              </a:rPr>
              <a:t> the corpus)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53975"/>
            <a:r>
              <a:rPr lang="en-US" sz="1100" b="1" dirty="0">
                <a:solidFill>
                  <a:schemeClr val="tx1"/>
                </a:solidFill>
              </a:rPr>
              <a:t>Output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 set of models for various word2vec configurations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Encodings for each pfam entry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Distance matrix for each pfam entry to each other and for each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494A7-A7F4-87AC-E2E9-F1D18EA8D834}"/>
              </a:ext>
            </a:extLst>
          </p:cNvPr>
          <p:cNvSpPr txBox="1"/>
          <p:nvPr/>
        </p:nvSpPr>
        <p:spPr>
          <a:xfrm>
            <a:off x="11029053" y="89001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4CA922-C4BE-CD04-11A1-3FC652E57582}"/>
              </a:ext>
            </a:extLst>
          </p:cNvPr>
          <p:cNvSpPr/>
          <p:nvPr/>
        </p:nvSpPr>
        <p:spPr>
          <a:xfrm>
            <a:off x="7682692" y="3557972"/>
            <a:ext cx="2245075" cy="245094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53975"/>
            <a:r>
              <a:rPr lang="en-US" sz="1100" b="1" dirty="0">
                <a:solidFill>
                  <a:schemeClr val="tx1"/>
                </a:solidFill>
              </a:rPr>
              <a:t>Input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XX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53975"/>
            <a:r>
              <a:rPr lang="en-US" sz="1100" b="1" dirty="0">
                <a:solidFill>
                  <a:schemeClr val="tx1"/>
                </a:solidFill>
              </a:rPr>
              <a:t>Output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55148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3303F2-4443-9A64-5E40-DBBBCB4C661A}"/>
              </a:ext>
            </a:extLst>
          </p:cNvPr>
          <p:cNvSpPr txBox="1"/>
          <p:nvPr/>
        </p:nvSpPr>
        <p:spPr>
          <a:xfrm>
            <a:off x="609600" y="1524000"/>
            <a:ext cx="100399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&gt;UniRef100_</a:t>
            </a:r>
            <a:r>
              <a:rPr lang="en-GB" sz="1100" b="1" dirty="0">
                <a:solidFill>
                  <a:srgbClr val="0070C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A0A010Q340</a:t>
            </a:r>
            <a:r>
              <a:rPr lang="en-GB" sz="110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Chitin deacetylase 1 n=1 Tax=Colletotrichum fioriniae PJ7 TaxID=1445577 RepID=A0A010Q340_9PEZI</a:t>
            </a:r>
          </a:p>
          <a:p>
            <a:r>
              <a:rPr lang="en-GB" sz="110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MVHVEESLQIPRDFEGFGEDGFDPKWPNGARIAVSFVLNYEEGGERSTLDGDPFSEPYLW</a:t>
            </a:r>
          </a:p>
          <a:p>
            <a:r>
              <a:rPr lang="en-GB" sz="110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EKGASGGYKEGARYLNAEQDFEYGSRSASWRLIRLFKEFGWSFTTYAVAYALKRNPTFAK</a:t>
            </a:r>
          </a:p>
          <a:p>
            <a:r>
              <a:rPr lang="en-GB" sz="110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ALVRDGHEIACHGLRWLDIWNYSLEEDKEYVKQNILMLKEVSGEMPVGAYFGRGTPNTPS</a:t>
            </a:r>
          </a:p>
          <a:p>
            <a:r>
              <a:rPr lang="en-GB" sz="110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LFPEVWKSLGGEFLWSSECYNDDVPYWLDLPWEKELPEEKREGMLLIPYNYDCNDGKFHM</a:t>
            </a:r>
          </a:p>
          <a:p>
            <a:r>
              <a:rPr lang="en-GB" sz="110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SPGFGSSVAETYEQYLKNTFDCLYREGGKLMNIPL . . cont’d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03127-7866-32EF-1059-E60EA2B1F040}"/>
              </a:ext>
            </a:extLst>
          </p:cNvPr>
          <p:cNvSpPr/>
          <p:nvPr/>
        </p:nvSpPr>
        <p:spPr>
          <a:xfrm>
            <a:off x="609600" y="1752600"/>
            <a:ext cx="5236030" cy="803787"/>
          </a:xfrm>
          <a:prstGeom prst="rect">
            <a:avLst/>
          </a:prstGeom>
          <a:noFill/>
          <a:ln w="63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75F9E-4601-63BA-9DA4-9BBCA1A28769}"/>
              </a:ext>
            </a:extLst>
          </p:cNvPr>
          <p:cNvSpPr txBox="1"/>
          <p:nvPr/>
        </p:nvSpPr>
        <p:spPr>
          <a:xfrm>
            <a:off x="609599" y="3605630"/>
            <a:ext cx="968127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A0A010Q340</a:t>
            </a:r>
            <a:r>
              <a:rPr lang="en-GB" sz="11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IPR001138       Zn(2)Cys(6) fungal-type DNA-binding domain      </a:t>
            </a:r>
            <a:r>
              <a:rPr lang="en-GB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PF00172</a:t>
            </a:r>
            <a:r>
              <a:rPr lang="en-GB" sz="11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346     368</a:t>
            </a:r>
          </a:p>
          <a:p>
            <a:r>
              <a:rPr lang="en-GB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A0A010Q340</a:t>
            </a:r>
            <a:r>
              <a:rPr lang="en-GB" sz="11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IPR001138       Zn(2)Cys(6) fungal-type DNA-binding domain      cd00067 343     365</a:t>
            </a:r>
          </a:p>
          <a:p>
            <a:r>
              <a:rPr lang="en-GB" sz="11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A0A010Q340</a:t>
            </a:r>
            <a:r>
              <a:rPr lang="en-GB" sz="11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IPR007219       Transcription factor domain, fungi      </a:t>
            </a:r>
            <a:r>
              <a:rPr lang="en-GB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PF04082</a:t>
            </a:r>
            <a:r>
              <a:rPr lang="en-GB" sz="11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513     755</a:t>
            </a:r>
          </a:p>
          <a:p>
            <a:r>
              <a:rPr lang="en-GB" sz="11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A0A010Q340</a:t>
            </a:r>
            <a:r>
              <a:rPr lang="en-GB" sz="1100" dirty="0">
                <a:solidFill>
                  <a:srgbClr val="FFEE95"/>
                </a:solidFill>
                <a:effectLst/>
                <a:latin typeface="Courier" panose="02070309020205020404" pitchFamily="49" charset="0"/>
              </a:rPr>
              <a:t>      </a:t>
            </a:r>
            <a:r>
              <a:rPr lang="en-GB" sz="11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IPR002509       NodB homology domain    </a:t>
            </a:r>
            <a:r>
              <a:rPr lang="en-GB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PF01522</a:t>
            </a:r>
            <a:r>
              <a:rPr lang="en-GB" sz="11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81      175</a:t>
            </a:r>
          </a:p>
          <a:p>
            <a:r>
              <a:rPr lang="en-GB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A0A010Q340</a:t>
            </a:r>
            <a:r>
              <a:rPr lang="en-GB" sz="11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IPR007219       Transcription factor domain, fungi      SM00906 624     697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463E0-467D-B89D-D661-28A578F1779D}"/>
              </a:ext>
            </a:extLst>
          </p:cNvPr>
          <p:cNvSpPr txBox="1"/>
          <p:nvPr/>
        </p:nvSpPr>
        <p:spPr>
          <a:xfrm>
            <a:off x="594741" y="3250174"/>
            <a:ext cx="1140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protein identifier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2C7624-03F5-98EC-098A-5280A1F23A7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164769" y="3504090"/>
            <a:ext cx="0" cy="121459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A16EF3-050A-2A46-16F3-2379B072948E}"/>
              </a:ext>
            </a:extLst>
          </p:cNvPr>
          <p:cNvSpPr txBox="1"/>
          <p:nvPr/>
        </p:nvSpPr>
        <p:spPr>
          <a:xfrm>
            <a:off x="6537248" y="3250174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pfam identifier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5C36DB-47AF-D457-4865-17A26A869900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7051973" y="3504090"/>
            <a:ext cx="302556" cy="121459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4F127F-2C3F-FBD0-AEE4-B420448714F4}"/>
              </a:ext>
            </a:extLst>
          </p:cNvPr>
          <p:cNvSpPr txBox="1"/>
          <p:nvPr/>
        </p:nvSpPr>
        <p:spPr>
          <a:xfrm>
            <a:off x="1404841" y="1167403"/>
            <a:ext cx="1140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protein identifier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2F3E40-04B4-55E6-CFA5-EC7BB08E3675}"/>
              </a:ext>
            </a:extLst>
          </p:cNvPr>
          <p:cNvCxnSpPr>
            <a:cxnSpLocks/>
          </p:cNvCxnSpPr>
          <p:nvPr/>
        </p:nvCxnSpPr>
        <p:spPr>
          <a:xfrm flipV="1">
            <a:off x="1974869" y="1382781"/>
            <a:ext cx="0" cy="164457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453155-122B-99A5-E339-2E57A15D8497}"/>
              </a:ext>
            </a:extLst>
          </p:cNvPr>
          <p:cNvSpPr txBox="1"/>
          <p:nvPr/>
        </p:nvSpPr>
        <p:spPr>
          <a:xfrm>
            <a:off x="6196705" y="1939235"/>
            <a:ext cx="1428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amino acid sequence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6CB433-B75B-33AE-EBA2-8B7A27877B7E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891475" y="2066193"/>
            <a:ext cx="30523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77E471-2E0D-2479-2381-2252DA0057C9}"/>
              </a:ext>
            </a:extLst>
          </p:cNvPr>
          <p:cNvSpPr txBox="1"/>
          <p:nvPr/>
        </p:nvSpPr>
        <p:spPr>
          <a:xfrm>
            <a:off x="578562" y="5785978"/>
            <a:ext cx="7997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START_GAP </a:t>
            </a:r>
            <a:r>
              <a:rPr lang="en-GB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PF01522</a:t>
            </a:r>
            <a:r>
              <a:rPr lang="en-GB" sz="11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GAP </a:t>
            </a:r>
            <a:r>
              <a:rPr lang="en-GB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PF00172</a:t>
            </a:r>
            <a:r>
              <a:rPr lang="en-GB" sz="11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GAP </a:t>
            </a:r>
            <a:r>
              <a:rPr lang="en-GB" sz="110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DISORDER</a:t>
            </a:r>
            <a:r>
              <a:rPr lang="en-GB" sz="11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GAP </a:t>
            </a:r>
            <a:r>
              <a:rPr lang="en-GB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PF04082</a:t>
            </a:r>
            <a:r>
              <a:rPr lang="en-GB" sz="11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GAP </a:t>
            </a:r>
            <a:r>
              <a:rPr lang="en-GB" sz="110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DISORDER</a:t>
            </a:r>
            <a:r>
              <a:rPr lang="en-GB" sz="11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STOP_GAP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9572F2-B6E5-18A8-8C31-03357932278F}"/>
              </a:ext>
            </a:extLst>
          </p:cNvPr>
          <p:cNvSpPr txBox="1"/>
          <p:nvPr/>
        </p:nvSpPr>
        <p:spPr>
          <a:xfrm>
            <a:off x="7625301" y="3250174"/>
            <a:ext cx="9509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start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68BA5A-A3C0-5F40-40AB-0F15B549B350}"/>
              </a:ext>
            </a:extLst>
          </p:cNvPr>
          <p:cNvSpPr txBox="1"/>
          <p:nvPr/>
        </p:nvSpPr>
        <p:spPr>
          <a:xfrm>
            <a:off x="8576202" y="3250174"/>
            <a:ext cx="901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end position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245F88-5BA2-B7DB-7FA7-11E98F7D53DA}"/>
              </a:ext>
            </a:extLst>
          </p:cNvPr>
          <p:cNvCxnSpPr>
            <a:cxnSpLocks/>
          </p:cNvCxnSpPr>
          <p:nvPr/>
        </p:nvCxnSpPr>
        <p:spPr>
          <a:xfrm flipH="1" flipV="1">
            <a:off x="8098263" y="3470540"/>
            <a:ext cx="124433" cy="16796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F982EE-B125-435D-B641-29B1BE399F63}"/>
              </a:ext>
            </a:extLst>
          </p:cNvPr>
          <p:cNvCxnSpPr>
            <a:cxnSpLocks/>
          </p:cNvCxnSpPr>
          <p:nvPr/>
        </p:nvCxnSpPr>
        <p:spPr>
          <a:xfrm flipV="1">
            <a:off x="8876191" y="3510294"/>
            <a:ext cx="0" cy="11525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6DBDEA-2C4E-8928-08CE-1AAEB43DEBC6}"/>
              </a:ext>
            </a:extLst>
          </p:cNvPr>
          <p:cNvSpPr txBox="1"/>
          <p:nvPr/>
        </p:nvSpPr>
        <p:spPr>
          <a:xfrm>
            <a:off x="532135" y="299402"/>
            <a:ext cx="5313494" cy="538079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Example : Protein </a:t>
            </a:r>
            <a:r>
              <a:rPr lang="en-GB" sz="2400" b="1" dirty="0">
                <a:solidFill>
                  <a:srgbClr val="0070C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A0A010Q340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011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A1AF77-ABD4-999A-1704-F23F700F8D73}"/>
              </a:ext>
            </a:extLst>
          </p:cNvPr>
          <p:cNvSpPr txBox="1"/>
          <p:nvPr/>
        </p:nvSpPr>
        <p:spPr>
          <a:xfrm>
            <a:off x="0" y="947057"/>
            <a:ext cx="1106264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&lt;protein id="</a:t>
            </a:r>
            <a:r>
              <a:rPr lang="en-GB" sz="1200" b="1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A0A0B1TV04</a:t>
            </a:r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" name="A0A0B1TV04_OESDE" length="107" crc64="DD962B54888583AE"&gt;</a:t>
            </a:r>
          </a:p>
          <a:p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&lt;match id="</a:t>
            </a:r>
            <a:r>
              <a:rPr lang="en-GB" sz="1200" b="1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mobidb-lite</a:t>
            </a:r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" name="disorder_prediction" dbname="</a:t>
            </a:r>
            <a:r>
              <a:rPr lang="en-GB" sz="1200" b="1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MOBIDBLT</a:t>
            </a:r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" status="T" model="mobidb-lite" evd="MobiDBlite"&gt;</a:t>
            </a:r>
          </a:p>
          <a:p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&lt;lcn start="1" end="25" sequence-feature="Polyampholyte"/&gt;</a:t>
            </a:r>
          </a:p>
          <a:p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&lt;lcn </a:t>
            </a:r>
            <a:r>
              <a:rPr lang="en-GB" sz="1200" b="1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start="1" end="38"</a:t>
            </a:r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 sequence-feature="</a:t>
            </a:r>
            <a:r>
              <a:rPr lang="en-GB" sz="1200" b="1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Consensus Disorder Prediction</a:t>
            </a:r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"/&gt;</a:t>
            </a:r>
          </a:p>
          <a:p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&lt;lcn </a:t>
            </a:r>
            <a:r>
              <a:rPr lang="en-GB" sz="1200" b="1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start="78" end="107" </a:t>
            </a:r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sequence-feature="</a:t>
            </a:r>
            <a:r>
              <a:rPr lang="en-GB" sz="1200" b="1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Consensus Disorder Prediction</a:t>
            </a:r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"/&gt;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6EC83-BEF6-F1D3-3208-2DEF3D6AC1AE}"/>
              </a:ext>
            </a:extLst>
          </p:cNvPr>
          <p:cNvSpPr/>
          <p:nvPr/>
        </p:nvSpPr>
        <p:spPr>
          <a:xfrm>
            <a:off x="4762831" y="1175659"/>
            <a:ext cx="1627084" cy="2068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BF3E2-14D5-41E1-82A5-31CBF913351F}"/>
              </a:ext>
            </a:extLst>
          </p:cNvPr>
          <p:cNvSpPr/>
          <p:nvPr/>
        </p:nvSpPr>
        <p:spPr>
          <a:xfrm>
            <a:off x="1284513" y="968829"/>
            <a:ext cx="933902" cy="206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F1D15032-C01A-8BB7-0B97-BA8968A13AFE}"/>
              </a:ext>
            </a:extLst>
          </p:cNvPr>
          <p:cNvSpPr/>
          <p:nvPr/>
        </p:nvSpPr>
        <p:spPr>
          <a:xfrm>
            <a:off x="849084" y="612727"/>
            <a:ext cx="2286002" cy="230915"/>
          </a:xfrm>
          <a:prstGeom prst="wedgeRectCallout">
            <a:avLst>
              <a:gd name="adj1" fmla="val -16969"/>
              <a:gd name="adj2" fmla="val 99905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Unique Identifier for a protein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770F0-33D1-A62F-840F-F0F6AF249592}"/>
              </a:ext>
            </a:extLst>
          </p:cNvPr>
          <p:cNvSpPr/>
          <p:nvPr/>
        </p:nvSpPr>
        <p:spPr>
          <a:xfrm>
            <a:off x="470971" y="1518604"/>
            <a:ext cx="1747444" cy="206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F6CD6F-3C17-44E2-5D77-9E00EEB17C18}"/>
              </a:ext>
            </a:extLst>
          </p:cNvPr>
          <p:cNvSpPr/>
          <p:nvPr/>
        </p:nvSpPr>
        <p:spPr>
          <a:xfrm>
            <a:off x="3889108" y="1518604"/>
            <a:ext cx="2805889" cy="206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29C858D3-4EF3-5169-DFEE-F34B50DCDA04}"/>
              </a:ext>
            </a:extLst>
          </p:cNvPr>
          <p:cNvSpPr/>
          <p:nvPr/>
        </p:nvSpPr>
        <p:spPr>
          <a:xfrm>
            <a:off x="365379" y="1952921"/>
            <a:ext cx="2894656" cy="390213"/>
          </a:xfrm>
          <a:prstGeom prst="wedgeRectCallout">
            <a:avLst>
              <a:gd name="adj1" fmla="val -21344"/>
              <a:gd name="adj2" fmla="val -96483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start and end position of the disorder region on the protein sequence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35C1E9AE-F9D6-3AC3-0FAD-07836B6607BC}"/>
              </a:ext>
            </a:extLst>
          </p:cNvPr>
          <p:cNvSpPr/>
          <p:nvPr/>
        </p:nvSpPr>
        <p:spPr>
          <a:xfrm>
            <a:off x="4762831" y="1967049"/>
            <a:ext cx="2894656" cy="390213"/>
          </a:xfrm>
          <a:prstGeom prst="wedgeRectCallout">
            <a:avLst>
              <a:gd name="adj1" fmla="val -21893"/>
              <a:gd name="adj2" fmla="val -200405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A dbname of ‘MOBIDBLT’ indicates that this entry is for a disorder region</a:t>
            </a:r>
          </a:p>
        </p:txBody>
      </p:sp>
    </p:spTree>
    <p:extLst>
      <p:ext uri="{BB962C8B-B14F-4D97-AF65-F5344CB8AC3E}">
        <p14:creationId xmlns:p14="http://schemas.microsoft.com/office/powerpoint/2010/main" val="426798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78D76B-95CD-C433-0D34-3CCC40BD7211}"/>
              </a:ext>
            </a:extLst>
          </p:cNvPr>
          <p:cNvSpPr/>
          <p:nvPr/>
        </p:nvSpPr>
        <p:spPr>
          <a:xfrm>
            <a:off x="871538" y="1100138"/>
            <a:ext cx="10429875" cy="3614737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C702D-E282-4886-CB6E-F97CE9050CA6}"/>
              </a:ext>
            </a:extLst>
          </p:cNvPr>
          <p:cNvSpPr txBox="1"/>
          <p:nvPr/>
        </p:nvSpPr>
        <p:spPr>
          <a:xfrm>
            <a:off x="871538" y="823139"/>
            <a:ext cx="28717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vpc</a:t>
            </a:r>
            <a:r>
              <a:rPr lang="en-US" sz="1400" dirty="0">
                <a:solidFill>
                  <a:schemeClr val="accent1"/>
                </a:solidFill>
              </a:rPr>
              <a:t> : w2-dev-vpc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6F3E56-DB64-0C3E-5258-027B50CCF654}"/>
              </a:ext>
            </a:extLst>
          </p:cNvPr>
          <p:cNvSpPr/>
          <p:nvPr/>
        </p:nvSpPr>
        <p:spPr>
          <a:xfrm>
            <a:off x="1300164" y="1595439"/>
            <a:ext cx="3157536" cy="2805111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6D23E-3038-AAA5-BDD0-E5EAEF308444}"/>
              </a:ext>
            </a:extLst>
          </p:cNvPr>
          <p:cNvSpPr txBox="1"/>
          <p:nvPr/>
        </p:nvSpPr>
        <p:spPr>
          <a:xfrm>
            <a:off x="1171577" y="1333829"/>
            <a:ext cx="4586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subnet : w2-dev-subnet : </a:t>
            </a:r>
            <a:r>
              <a:rPr lang="en-GB" sz="1400" dirty="0">
                <a:solidFill>
                  <a:schemeClr val="accent1"/>
                </a:solidFill>
              </a:rPr>
              <a:t>10.0.0.0/16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55F77E-1968-37AD-36C7-072E8D3DC426}"/>
              </a:ext>
            </a:extLst>
          </p:cNvPr>
          <p:cNvSpPr/>
          <p:nvPr/>
        </p:nvSpPr>
        <p:spPr>
          <a:xfrm>
            <a:off x="2550319" y="887552"/>
            <a:ext cx="1550193" cy="3364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w2v-igw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A29CE-F0B1-875D-2B1B-87FC2EF05F3D}"/>
              </a:ext>
            </a:extLst>
          </p:cNvPr>
          <p:cNvSpPr txBox="1"/>
          <p:nvPr/>
        </p:nvSpPr>
        <p:spPr>
          <a:xfrm>
            <a:off x="871538" y="4800896"/>
            <a:ext cx="2350323" cy="144655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security group : w2v_security_group</a:t>
            </a:r>
          </a:p>
          <a:p>
            <a:endParaRPr lang="en-US" sz="1100" dirty="0"/>
          </a:p>
          <a:p>
            <a:r>
              <a:rPr lang="en-US" sz="1100" dirty="0"/>
              <a:t>Ingress from 0.0.0.0/0:  </a:t>
            </a:r>
          </a:p>
          <a:p>
            <a:r>
              <a:rPr lang="en-US" sz="1100" dirty="0"/>
              <a:t>HTTP</a:t>
            </a:r>
          </a:p>
          <a:p>
            <a:r>
              <a:rPr lang="en-US" sz="1100" dirty="0"/>
              <a:t>HTTPS,</a:t>
            </a:r>
          </a:p>
          <a:p>
            <a:r>
              <a:rPr lang="en-US" sz="1100" dirty="0"/>
              <a:t>3306</a:t>
            </a:r>
          </a:p>
          <a:p>
            <a:endParaRPr lang="en-US" sz="1100" dirty="0"/>
          </a:p>
          <a:p>
            <a:r>
              <a:rPr lang="en-US" sz="1100" dirty="0"/>
              <a:t>Egress: All TCP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FB9A72-4ED1-BBB7-AA4C-604C68115160}"/>
              </a:ext>
            </a:extLst>
          </p:cNvPr>
          <p:cNvSpPr/>
          <p:nvPr/>
        </p:nvSpPr>
        <p:spPr>
          <a:xfrm>
            <a:off x="4722020" y="1595438"/>
            <a:ext cx="2607468" cy="2805111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67D2B-D74F-6A77-0F88-86B472C9D361}"/>
              </a:ext>
            </a:extLst>
          </p:cNvPr>
          <p:cNvSpPr/>
          <p:nvPr/>
        </p:nvSpPr>
        <p:spPr>
          <a:xfrm>
            <a:off x="7734302" y="1595437"/>
            <a:ext cx="2607468" cy="2805111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9EA62E08-5D62-4584-B989-EBAEF5F707CA}"/>
              </a:ext>
            </a:extLst>
          </p:cNvPr>
          <p:cNvSpPr/>
          <p:nvPr/>
        </p:nvSpPr>
        <p:spPr>
          <a:xfrm>
            <a:off x="5647900" y="2610144"/>
            <a:ext cx="896200" cy="818856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6C92B7-1A72-53E1-8A81-E74E112A4CDE}"/>
              </a:ext>
            </a:extLst>
          </p:cNvPr>
          <p:cNvGrpSpPr/>
          <p:nvPr/>
        </p:nvGrpSpPr>
        <p:grpSpPr>
          <a:xfrm>
            <a:off x="2307431" y="2450306"/>
            <a:ext cx="1152524" cy="914400"/>
            <a:chOff x="2307431" y="2450306"/>
            <a:chExt cx="1152524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92001D-2D68-7FB1-8315-F44B948F3277}"/>
                </a:ext>
              </a:extLst>
            </p:cNvPr>
            <p:cNvSpPr/>
            <p:nvPr/>
          </p:nvSpPr>
          <p:spPr>
            <a:xfrm>
              <a:off x="2307431" y="2450306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EC2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A79715-DC97-26DD-8BCF-AE2389895743}"/>
                </a:ext>
              </a:extLst>
            </p:cNvPr>
            <p:cNvSpPr/>
            <p:nvPr/>
          </p:nvSpPr>
          <p:spPr>
            <a:xfrm>
              <a:off x="2976561" y="2604997"/>
              <a:ext cx="483394" cy="211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000">
                <a:solidFill>
                  <a:schemeClr val="accent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DFE83C-D496-DB83-D59D-FFC3A8318BF0}"/>
                </a:ext>
              </a:extLst>
            </p:cNvPr>
            <p:cNvSpPr/>
            <p:nvPr/>
          </p:nvSpPr>
          <p:spPr>
            <a:xfrm>
              <a:off x="2967038" y="2874540"/>
              <a:ext cx="483394" cy="211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0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75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DB065814-9802-0ECE-94C8-4E951E1E8190}"/>
              </a:ext>
            </a:extLst>
          </p:cNvPr>
          <p:cNvGrpSpPr/>
          <p:nvPr/>
        </p:nvGrpSpPr>
        <p:grpSpPr>
          <a:xfrm>
            <a:off x="2863113" y="2667233"/>
            <a:ext cx="1382130" cy="1077912"/>
            <a:chOff x="2863113" y="2667233"/>
            <a:chExt cx="1382130" cy="10779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2B8D48-02EE-B890-B64D-4B06884EA23A}"/>
                </a:ext>
              </a:extLst>
            </p:cNvPr>
            <p:cNvSpPr/>
            <p:nvPr/>
          </p:nvSpPr>
          <p:spPr>
            <a:xfrm>
              <a:off x="2863114" y="2667233"/>
              <a:ext cx="1382129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W2V_PROTEIN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EADDD9-2605-38B5-32E6-B50036596FE0}"/>
                </a:ext>
              </a:extLst>
            </p:cNvPr>
            <p:cNvSpPr/>
            <p:nvPr/>
          </p:nvSpPr>
          <p:spPr>
            <a:xfrm>
              <a:off x="2863113" y="2870314"/>
              <a:ext cx="1382130" cy="8748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A995A49-C056-4F6C-6F33-FB9E17818251}"/>
              </a:ext>
            </a:extLst>
          </p:cNvPr>
          <p:cNvGrpSpPr/>
          <p:nvPr/>
        </p:nvGrpSpPr>
        <p:grpSpPr>
          <a:xfrm>
            <a:off x="5235704" y="2667233"/>
            <a:ext cx="1379032" cy="1062618"/>
            <a:chOff x="4854127" y="1744590"/>
            <a:chExt cx="1379032" cy="10626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C7B19C-431B-8A0E-C0F5-83DD0B08BB32}"/>
                </a:ext>
              </a:extLst>
            </p:cNvPr>
            <p:cNvSpPr/>
            <p:nvPr/>
          </p:nvSpPr>
          <p:spPr>
            <a:xfrm>
              <a:off x="4854128" y="1744590"/>
              <a:ext cx="1379031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W2V_TOKEN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F75C8F-D610-E4F1-DA1A-38297C78A0E6}"/>
                </a:ext>
              </a:extLst>
            </p:cNvPr>
            <p:cNvSpPr/>
            <p:nvPr/>
          </p:nvSpPr>
          <p:spPr>
            <a:xfrm>
              <a:off x="4854127" y="1947672"/>
              <a:ext cx="1379031" cy="8595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TOKEN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289228-87EC-A7FF-C767-3E53AB40B4EC}"/>
              </a:ext>
            </a:extLst>
          </p:cNvPr>
          <p:cNvGrpSpPr/>
          <p:nvPr/>
        </p:nvGrpSpPr>
        <p:grpSpPr>
          <a:xfrm>
            <a:off x="7990261" y="5442550"/>
            <a:ext cx="1379032" cy="1062618"/>
            <a:chOff x="4854127" y="4379020"/>
            <a:chExt cx="1379032" cy="106261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48633A-0C7F-12AB-0F2D-D27C8AB61B79}"/>
                </a:ext>
              </a:extLst>
            </p:cNvPr>
            <p:cNvSpPr/>
            <p:nvPr/>
          </p:nvSpPr>
          <p:spPr>
            <a:xfrm>
              <a:off x="4854128" y="4379020"/>
              <a:ext cx="1379031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W2V_TAX_NAME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A1618E-1F64-1AD7-3B93-7B46C58BBFC4}"/>
                </a:ext>
              </a:extLst>
            </p:cNvPr>
            <p:cNvSpPr/>
            <p:nvPr/>
          </p:nvSpPr>
          <p:spPr>
            <a:xfrm>
              <a:off x="4854127" y="4582102"/>
              <a:ext cx="1379031" cy="8595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TOKEN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D0A0906-F7BC-AB94-0636-C86C13572446}"/>
              </a:ext>
            </a:extLst>
          </p:cNvPr>
          <p:cNvGrpSpPr/>
          <p:nvPr/>
        </p:nvGrpSpPr>
        <p:grpSpPr>
          <a:xfrm>
            <a:off x="6282781" y="5454220"/>
            <a:ext cx="1379032" cy="1062618"/>
            <a:chOff x="6282781" y="5644720"/>
            <a:chExt cx="1379032" cy="10626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D9D734-3BE4-A8F9-D87C-3976109706A3}"/>
                </a:ext>
              </a:extLst>
            </p:cNvPr>
            <p:cNvSpPr/>
            <p:nvPr/>
          </p:nvSpPr>
          <p:spPr>
            <a:xfrm>
              <a:off x="6282782" y="5644720"/>
              <a:ext cx="1379031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W2V_TAX_CAT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057721-053B-C0AF-E0CD-D6C77B4C25F2}"/>
                </a:ext>
              </a:extLst>
            </p:cNvPr>
            <p:cNvSpPr/>
            <p:nvPr/>
          </p:nvSpPr>
          <p:spPr>
            <a:xfrm>
              <a:off x="6282781" y="5847802"/>
              <a:ext cx="1379031" cy="8595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TOKEN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B5060A-48A2-052C-F26C-07DE78D36A56}"/>
              </a:ext>
            </a:extLst>
          </p:cNvPr>
          <p:cNvGrpSpPr/>
          <p:nvPr/>
        </p:nvGrpSpPr>
        <p:grpSpPr>
          <a:xfrm>
            <a:off x="483171" y="2660019"/>
            <a:ext cx="1752600" cy="1537962"/>
            <a:chOff x="8689848" y="1846131"/>
            <a:chExt cx="1752600" cy="15379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D96736-D36F-00B5-1F92-28744901E9C9}"/>
                </a:ext>
              </a:extLst>
            </p:cNvPr>
            <p:cNvSpPr/>
            <p:nvPr/>
          </p:nvSpPr>
          <p:spPr>
            <a:xfrm>
              <a:off x="8689849" y="1846131"/>
              <a:ext cx="1752599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W2V_UNIREF100_PROTEIN_E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043EF6-BFF6-A98F-D29E-C9CC1702C207}"/>
                </a:ext>
              </a:extLst>
            </p:cNvPr>
            <p:cNvSpPr/>
            <p:nvPr/>
          </p:nvSpPr>
          <p:spPr>
            <a:xfrm>
              <a:off x="8689848" y="2049212"/>
              <a:ext cx="1752599" cy="133488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FF0000"/>
                  </a:solidFill>
                </a:rPr>
                <a:t>COUNTER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LEN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N_MEMBERS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TAX_ID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TAX_NAME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7A68AB3-E879-B6DC-516E-8D23B552A763}"/>
              </a:ext>
            </a:extLst>
          </p:cNvPr>
          <p:cNvSpPr/>
          <p:nvPr/>
        </p:nvSpPr>
        <p:spPr>
          <a:xfrm>
            <a:off x="1787347" y="464678"/>
            <a:ext cx="1550193" cy="33641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UniProt</a:t>
            </a:r>
            <a:r>
              <a:rPr lang="en-US" sz="1200" dirty="0">
                <a:solidFill>
                  <a:schemeClr val="bg1"/>
                </a:solidFill>
              </a:rPr>
              <a:t> Website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32155C1-AD17-9590-69DE-F74C2B83CCDF}"/>
              </a:ext>
            </a:extLst>
          </p:cNvPr>
          <p:cNvCxnSpPr>
            <a:cxnSpLocks/>
            <a:stCxn id="17" idx="3"/>
            <a:endCxn id="44" idx="0"/>
          </p:cNvCxnSpPr>
          <p:nvPr/>
        </p:nvCxnSpPr>
        <p:spPr>
          <a:xfrm>
            <a:off x="3337540" y="632885"/>
            <a:ext cx="216638" cy="973558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4142BD-AC10-931C-112B-4133E6089194}"/>
              </a:ext>
            </a:extLst>
          </p:cNvPr>
          <p:cNvSpPr/>
          <p:nvPr/>
        </p:nvSpPr>
        <p:spPr>
          <a:xfrm>
            <a:off x="7302560" y="478253"/>
            <a:ext cx="1550193" cy="33641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XXX</a:t>
            </a:r>
            <a:r>
              <a:rPr lang="en-US" sz="1200" dirty="0">
                <a:solidFill>
                  <a:schemeClr val="bg1"/>
                </a:solidFill>
              </a:rPr>
              <a:t> Website</a:t>
            </a:r>
          </a:p>
        </p:txBody>
      </p:sp>
      <p:pic>
        <p:nvPicPr>
          <p:cNvPr id="28" name="Graphic 27" descr="Download from cloud with solid fill">
            <a:extLst>
              <a:ext uri="{FF2B5EF4-FFF2-40B4-BE49-F238E27FC236}">
                <a16:creationId xmlns:a16="http://schemas.microsoft.com/office/drawing/2014/main" id="{994EA85E-D9E3-F6FC-258D-0C88314A4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5400" y="992637"/>
            <a:ext cx="292395" cy="29239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3DB66DF-9041-E8D1-E985-C3261F20565D}"/>
              </a:ext>
            </a:extLst>
          </p:cNvPr>
          <p:cNvSpPr/>
          <p:nvPr/>
        </p:nvSpPr>
        <p:spPr>
          <a:xfrm>
            <a:off x="10402786" y="5885276"/>
            <a:ext cx="1550193" cy="33641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NCBI Website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CA536E-007A-7B19-665E-EBB40D8625CB}"/>
              </a:ext>
            </a:extLst>
          </p:cNvPr>
          <p:cNvSpPr/>
          <p:nvPr/>
        </p:nvSpPr>
        <p:spPr>
          <a:xfrm>
            <a:off x="8279255" y="1469178"/>
            <a:ext cx="1010798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extract pfam entries only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9F2016-4D8B-E1FE-F4C4-981AC562DD1E}"/>
              </a:ext>
            </a:extLst>
          </p:cNvPr>
          <p:cNvSpPr/>
          <p:nvPr/>
        </p:nvSpPr>
        <p:spPr>
          <a:xfrm>
            <a:off x="8210138" y="2232903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protein2ipr_pfam.dat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8A058B-1299-A42E-604B-39A7A67713AE}"/>
              </a:ext>
            </a:extLst>
          </p:cNvPr>
          <p:cNvSpPr/>
          <p:nvPr/>
        </p:nvSpPr>
        <p:spPr>
          <a:xfrm>
            <a:off x="10402786" y="441652"/>
            <a:ext cx="1550193" cy="33641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FF00"/>
                </a:solidFill>
              </a:rPr>
              <a:t>Website</a:t>
            </a:r>
            <a:endParaRPr lang="en-US" sz="1200" dirty="0">
              <a:solidFill>
                <a:srgbClr val="FFFF00"/>
              </a:solidFill>
            </a:endParaRPr>
          </a:p>
        </p:txBody>
      </p:sp>
      <p:pic>
        <p:nvPicPr>
          <p:cNvPr id="53" name="Graphic 52" descr="Document with solid fill">
            <a:extLst>
              <a:ext uri="{FF2B5EF4-FFF2-40B4-BE49-F238E27FC236}">
                <a16:creationId xmlns:a16="http://schemas.microsoft.com/office/drawing/2014/main" id="{645D7D60-A737-D147-071A-4B97BA89F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49282" y="2059798"/>
            <a:ext cx="457200" cy="4572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FC3DFBF-D91F-5D48-7BC8-3BC35A3F6A33}"/>
              </a:ext>
            </a:extLst>
          </p:cNvPr>
          <p:cNvSpPr/>
          <p:nvPr/>
        </p:nvSpPr>
        <p:spPr>
          <a:xfrm>
            <a:off x="11177882" y="2177643"/>
            <a:ext cx="1010798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extra.xml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0D7864-11E2-45ED-2005-916086F6322F}"/>
              </a:ext>
            </a:extLst>
          </p:cNvPr>
          <p:cNvGrpSpPr/>
          <p:nvPr/>
        </p:nvGrpSpPr>
        <p:grpSpPr>
          <a:xfrm>
            <a:off x="10949302" y="3062100"/>
            <a:ext cx="457160" cy="502424"/>
            <a:chOff x="7440062" y="3200400"/>
            <a:chExt cx="457160" cy="502424"/>
          </a:xfrm>
        </p:grpSpPr>
        <p:pic>
          <p:nvPicPr>
            <p:cNvPr id="57" name="Graphic 56" descr="Document with solid fill">
              <a:extLst>
                <a:ext uri="{FF2B5EF4-FFF2-40B4-BE49-F238E27FC236}">
                  <a16:creationId xmlns:a16="http://schemas.microsoft.com/office/drawing/2014/main" id="{192EC5D9-3EC7-0CB2-46D6-839E93BA7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062" y="3200400"/>
              <a:ext cx="264960" cy="264960"/>
            </a:xfrm>
            <a:prstGeom prst="rect">
              <a:avLst/>
            </a:prstGeom>
          </p:spPr>
        </p:pic>
        <p:pic>
          <p:nvPicPr>
            <p:cNvPr id="60" name="Graphic 59" descr="Document with solid fill">
              <a:extLst>
                <a:ext uri="{FF2B5EF4-FFF2-40B4-BE49-F238E27FC236}">
                  <a16:creationId xmlns:a16="http://schemas.microsoft.com/office/drawing/2014/main" id="{890AC71A-68B8-9028-D757-66097DF6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2262" y="3200400"/>
              <a:ext cx="264960" cy="264960"/>
            </a:xfrm>
            <a:prstGeom prst="rect">
              <a:avLst/>
            </a:prstGeom>
          </p:spPr>
        </p:pic>
        <p:pic>
          <p:nvPicPr>
            <p:cNvPr id="62" name="Graphic 61" descr="Document with solid fill">
              <a:extLst>
                <a:ext uri="{FF2B5EF4-FFF2-40B4-BE49-F238E27FC236}">
                  <a16:creationId xmlns:a16="http://schemas.microsoft.com/office/drawing/2014/main" id="{783733D6-E0BE-FC13-1DFC-F2893FEE2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062" y="3437864"/>
              <a:ext cx="264960" cy="264960"/>
            </a:xfrm>
            <a:prstGeom prst="rect">
              <a:avLst/>
            </a:prstGeom>
          </p:spPr>
        </p:pic>
        <p:pic>
          <p:nvPicPr>
            <p:cNvPr id="63" name="Graphic 62" descr="Document with solid fill">
              <a:extLst>
                <a:ext uri="{FF2B5EF4-FFF2-40B4-BE49-F238E27FC236}">
                  <a16:creationId xmlns:a16="http://schemas.microsoft.com/office/drawing/2014/main" id="{95D2D0B4-5C22-0FEF-BD5D-4D94DFFAD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2262" y="3437864"/>
              <a:ext cx="264960" cy="26496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456E69-243D-6594-B609-E3C86B8EBF52}"/>
              </a:ext>
            </a:extLst>
          </p:cNvPr>
          <p:cNvGrpSpPr/>
          <p:nvPr/>
        </p:nvGrpSpPr>
        <p:grpSpPr>
          <a:xfrm>
            <a:off x="7911790" y="3062100"/>
            <a:ext cx="457160" cy="502424"/>
            <a:chOff x="7440062" y="3200400"/>
            <a:chExt cx="457160" cy="502424"/>
          </a:xfrm>
        </p:grpSpPr>
        <p:pic>
          <p:nvPicPr>
            <p:cNvPr id="66" name="Graphic 65" descr="Document with solid fill">
              <a:extLst>
                <a:ext uri="{FF2B5EF4-FFF2-40B4-BE49-F238E27FC236}">
                  <a16:creationId xmlns:a16="http://schemas.microsoft.com/office/drawing/2014/main" id="{DC35C384-BBB5-8523-90FD-F459CD068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062" y="3200400"/>
              <a:ext cx="264960" cy="264960"/>
            </a:xfrm>
            <a:prstGeom prst="rect">
              <a:avLst/>
            </a:prstGeom>
          </p:spPr>
        </p:pic>
        <p:pic>
          <p:nvPicPr>
            <p:cNvPr id="67" name="Graphic 66" descr="Document with solid fill">
              <a:extLst>
                <a:ext uri="{FF2B5EF4-FFF2-40B4-BE49-F238E27FC236}">
                  <a16:creationId xmlns:a16="http://schemas.microsoft.com/office/drawing/2014/main" id="{AFEB4CFE-FCB6-A6F2-CB22-C9A21A2E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2262" y="3200400"/>
              <a:ext cx="264960" cy="264960"/>
            </a:xfrm>
            <a:prstGeom prst="rect">
              <a:avLst/>
            </a:prstGeom>
          </p:spPr>
        </p:pic>
        <p:pic>
          <p:nvPicPr>
            <p:cNvPr id="68" name="Graphic 67" descr="Document with solid fill">
              <a:extLst>
                <a:ext uri="{FF2B5EF4-FFF2-40B4-BE49-F238E27FC236}">
                  <a16:creationId xmlns:a16="http://schemas.microsoft.com/office/drawing/2014/main" id="{6EDE80E0-907F-AC6B-2205-556F4A434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062" y="3437864"/>
              <a:ext cx="264960" cy="264960"/>
            </a:xfrm>
            <a:prstGeom prst="rect">
              <a:avLst/>
            </a:prstGeom>
          </p:spPr>
        </p:pic>
        <p:pic>
          <p:nvPicPr>
            <p:cNvPr id="69" name="Graphic 68" descr="Document with solid fill">
              <a:extLst>
                <a:ext uri="{FF2B5EF4-FFF2-40B4-BE49-F238E27FC236}">
                  <a16:creationId xmlns:a16="http://schemas.microsoft.com/office/drawing/2014/main" id="{0D5A44C0-CBB5-411A-53BE-7C09ADF75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2262" y="3437864"/>
              <a:ext cx="264960" cy="264960"/>
            </a:xfrm>
            <a:prstGeom prst="rect">
              <a:avLst/>
            </a:prstGeom>
          </p:spPr>
        </p:pic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C8A68FF-0D0E-90FD-B0DA-CB97D92EFBF1}"/>
              </a:ext>
            </a:extLst>
          </p:cNvPr>
          <p:cNvCxnSpPr>
            <a:cxnSpLocks/>
          </p:cNvCxnSpPr>
          <p:nvPr/>
        </p:nvCxnSpPr>
        <p:spPr>
          <a:xfrm flipH="1">
            <a:off x="8382311" y="3313312"/>
            <a:ext cx="1208451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C3E242B-D817-CF9A-506D-E15F7323CA6A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11177882" y="778065"/>
            <a:ext cx="1" cy="126165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1B396C3-B68C-BA88-3116-739A844B6B51}"/>
              </a:ext>
            </a:extLst>
          </p:cNvPr>
          <p:cNvCxnSpPr>
            <a:cxnSpLocks/>
          </p:cNvCxnSpPr>
          <p:nvPr/>
        </p:nvCxnSpPr>
        <p:spPr>
          <a:xfrm>
            <a:off x="11177882" y="2497863"/>
            <a:ext cx="0" cy="55316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59B06C8-E989-4796-0135-19A25D388E7A}"/>
              </a:ext>
            </a:extLst>
          </p:cNvPr>
          <p:cNvSpPr/>
          <p:nvPr/>
        </p:nvSpPr>
        <p:spPr>
          <a:xfrm>
            <a:off x="3854312" y="909658"/>
            <a:ext cx="1381392" cy="33641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accent1"/>
                </a:solidFill>
              </a:rPr>
              <a:t>78M Eukaryotic proteins - </a:t>
            </a:r>
            <a:r>
              <a:rPr lang="en-US" sz="1050" dirty="0" err="1">
                <a:solidFill>
                  <a:schemeClr val="accent1"/>
                </a:solidFill>
              </a:rPr>
              <a:t>TrEMBL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443853-D7EF-7760-BDA6-00F79CA78020}"/>
              </a:ext>
            </a:extLst>
          </p:cNvPr>
          <p:cNvSpPr/>
          <p:nvPr/>
        </p:nvSpPr>
        <p:spPr>
          <a:xfrm>
            <a:off x="1378527" y="899329"/>
            <a:ext cx="1550193" cy="53593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95M Eukaryotic 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proteins - UniRef100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96" name="Graphic 95" descr="Download from cloud with solid fill">
            <a:extLst>
              <a:ext uri="{FF2B5EF4-FFF2-40B4-BE49-F238E27FC236}">
                <a16:creationId xmlns:a16="http://schemas.microsoft.com/office/drawing/2014/main" id="{79993285-4D2B-4EC3-7858-FB71CCC2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134" y="975004"/>
            <a:ext cx="292395" cy="292395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9C45E69-DBE2-2B8A-51A8-B3F789C9CE94}"/>
              </a:ext>
            </a:extLst>
          </p:cNvPr>
          <p:cNvCxnSpPr>
            <a:cxnSpLocks/>
            <a:stCxn id="44" idx="2"/>
            <a:endCxn id="7" idx="0"/>
          </p:cNvCxnSpPr>
          <p:nvPr/>
        </p:nvCxnSpPr>
        <p:spPr>
          <a:xfrm>
            <a:off x="3554178" y="2039718"/>
            <a:ext cx="1" cy="62751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Gears with solid fill">
            <a:extLst>
              <a:ext uri="{FF2B5EF4-FFF2-40B4-BE49-F238E27FC236}">
                <a16:creationId xmlns:a16="http://schemas.microsoft.com/office/drawing/2014/main" id="{4AC82E5A-70CE-D3ED-89C9-793514D80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538" y="1635095"/>
            <a:ext cx="433275" cy="433275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CB2872B-AB6D-2968-56D0-D7641C3A32F0}"/>
              </a:ext>
            </a:extLst>
          </p:cNvPr>
          <p:cNvCxnSpPr>
            <a:cxnSpLocks/>
            <a:stCxn id="109" idx="2"/>
            <a:endCxn id="15" idx="0"/>
          </p:cNvCxnSpPr>
          <p:nvPr/>
        </p:nvCxnSpPr>
        <p:spPr>
          <a:xfrm>
            <a:off x="1352176" y="2068370"/>
            <a:ext cx="7296" cy="59164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87113EA-D077-E17A-D7B6-D544BCF5838E}"/>
              </a:ext>
            </a:extLst>
          </p:cNvPr>
          <p:cNvSpPr/>
          <p:nvPr/>
        </p:nvSpPr>
        <p:spPr>
          <a:xfrm>
            <a:off x="-73624" y="7139066"/>
            <a:ext cx="599249" cy="362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convert to </a:t>
            </a:r>
            <a:r>
              <a:rPr lang="en-US" sz="1000" dirty="0" err="1">
                <a:solidFill>
                  <a:schemeClr val="accent1"/>
                </a:solidFill>
              </a:rPr>
              <a:t>dat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9FFE68F-BA8F-C12A-8A7E-8DAD7212B90E}"/>
              </a:ext>
            </a:extLst>
          </p:cNvPr>
          <p:cNvSpPr/>
          <p:nvPr/>
        </p:nvSpPr>
        <p:spPr>
          <a:xfrm>
            <a:off x="1434123" y="2205118"/>
            <a:ext cx="730720" cy="362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database import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117" name="Graphic 116" descr="Gears with solid fill">
            <a:extLst>
              <a:ext uri="{FF2B5EF4-FFF2-40B4-BE49-F238E27FC236}">
                <a16:creationId xmlns:a16="http://schemas.microsoft.com/office/drawing/2014/main" id="{EDEA6D94-739C-1B08-16C3-9D45701AB1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6200" y="1463003"/>
            <a:ext cx="433275" cy="433275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9D031879-66F3-A7C9-CED7-A2374CD04F9B}"/>
              </a:ext>
            </a:extLst>
          </p:cNvPr>
          <p:cNvSpPr/>
          <p:nvPr/>
        </p:nvSpPr>
        <p:spPr>
          <a:xfrm>
            <a:off x="8494779" y="1015285"/>
            <a:ext cx="1010798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protein2ipr.dat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CFD675D-C3FB-85A8-FBD1-DCDA762C4319}"/>
              </a:ext>
            </a:extLst>
          </p:cNvPr>
          <p:cNvCxnSpPr>
            <a:cxnSpLocks/>
          </p:cNvCxnSpPr>
          <p:nvPr/>
        </p:nvCxnSpPr>
        <p:spPr>
          <a:xfrm flipH="1">
            <a:off x="6614735" y="3313312"/>
            <a:ext cx="1297055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5E8AF2C-C5DA-8E2A-B691-68648618858D}"/>
              </a:ext>
            </a:extLst>
          </p:cNvPr>
          <p:cNvSpPr/>
          <p:nvPr/>
        </p:nvSpPr>
        <p:spPr>
          <a:xfrm>
            <a:off x="6321971" y="2077770"/>
            <a:ext cx="1379029" cy="362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database import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137" name="Graphic 136" descr="Document with solid fill">
            <a:extLst>
              <a:ext uri="{FF2B5EF4-FFF2-40B4-BE49-F238E27FC236}">
                <a16:creationId xmlns:a16="http://schemas.microsoft.com/office/drawing/2014/main" id="{733B935E-219B-A840-08A5-C5236EEF1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5178" y="2229669"/>
            <a:ext cx="274194" cy="274194"/>
          </a:xfrm>
          <a:prstGeom prst="rect">
            <a:avLst/>
          </a:prstGeom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A2BBC42-B507-33A9-A678-DC4FE7FA8282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 flipH="1">
            <a:off x="8082275" y="1896278"/>
            <a:ext cx="563" cy="33339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E02AF4-ECCF-F894-56DF-951BBEBE36CF}"/>
              </a:ext>
            </a:extLst>
          </p:cNvPr>
          <p:cNvSpPr txBox="1"/>
          <p:nvPr/>
        </p:nvSpPr>
        <p:spPr>
          <a:xfrm>
            <a:off x="6645462" y="-41628"/>
            <a:ext cx="560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Preparation – From raw downloads to database</a:t>
            </a:r>
          </a:p>
        </p:txBody>
      </p:sp>
      <p:sp>
        <p:nvSpPr>
          <p:cNvPr id="3" name="Line Callout 2 2">
            <a:extLst>
              <a:ext uri="{FF2B5EF4-FFF2-40B4-BE49-F238E27FC236}">
                <a16:creationId xmlns:a16="http://schemas.microsoft.com/office/drawing/2014/main" id="{F852AD16-D49B-725E-3985-F179DF83AE87}"/>
              </a:ext>
            </a:extLst>
          </p:cNvPr>
          <p:cNvSpPr/>
          <p:nvPr/>
        </p:nvSpPr>
        <p:spPr>
          <a:xfrm>
            <a:off x="5219701" y="4355416"/>
            <a:ext cx="1752597" cy="859536"/>
          </a:xfrm>
          <a:prstGeom prst="borderCallout2">
            <a:avLst>
              <a:gd name="adj1" fmla="val -6500"/>
              <a:gd name="adj2" fmla="val 36140"/>
              <a:gd name="adj3" fmla="val -43694"/>
              <a:gd name="adj4" fmla="val 37933"/>
              <a:gd name="adj5" fmla="val -62045"/>
              <a:gd name="adj6" fmla="val 37498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>
                <a:solidFill>
                  <a:schemeClr val="tx1"/>
                </a:solidFill>
              </a:rPr>
              <a:t>Note: W2V_TOKEN has all pfam entries from protein2ipr.dat – thus includes more than eukaryotic</a:t>
            </a:r>
          </a:p>
          <a:p>
            <a:pPr algn="just"/>
            <a:endParaRPr lang="en-US" sz="800" dirty="0">
              <a:solidFill>
                <a:schemeClr val="tx1"/>
              </a:solidFill>
            </a:endParaRPr>
          </a:p>
          <a:p>
            <a:pPr algn="just"/>
            <a:r>
              <a:rPr lang="en-US" sz="800" dirty="0">
                <a:solidFill>
                  <a:schemeClr val="tx1"/>
                </a:solidFill>
              </a:rPr>
              <a:t>Also contains all disorder entries irrespective of the protein</a:t>
            </a:r>
          </a:p>
        </p:txBody>
      </p:sp>
      <p:sp>
        <p:nvSpPr>
          <p:cNvPr id="4" name="Line Callout 2 3">
            <a:extLst>
              <a:ext uri="{FF2B5EF4-FFF2-40B4-BE49-F238E27FC236}">
                <a16:creationId xmlns:a16="http://schemas.microsoft.com/office/drawing/2014/main" id="{AF3F07FB-0830-F9B3-C68E-3E7D85E2ED17}"/>
              </a:ext>
            </a:extLst>
          </p:cNvPr>
          <p:cNvSpPr/>
          <p:nvPr/>
        </p:nvSpPr>
        <p:spPr>
          <a:xfrm>
            <a:off x="475804" y="4512922"/>
            <a:ext cx="1752597" cy="1334880"/>
          </a:xfrm>
          <a:prstGeom prst="borderCallout2">
            <a:avLst>
              <a:gd name="adj1" fmla="val -4084"/>
              <a:gd name="adj2" fmla="val 51812"/>
              <a:gd name="adj3" fmla="val -13597"/>
              <a:gd name="adj4" fmla="val 50724"/>
              <a:gd name="adj5" fmla="val -19815"/>
              <a:gd name="adj6" fmla="val 303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>
                <a:solidFill>
                  <a:schemeClr val="tx1"/>
                </a:solidFill>
              </a:rPr>
              <a:t>Eukaryotic proteins only but UNiRef100 – includes taxonomy</a:t>
            </a:r>
          </a:p>
          <a:p>
            <a:pPr algn="just"/>
            <a:endParaRPr lang="en-US" sz="800" dirty="0">
              <a:solidFill>
                <a:schemeClr val="tx1"/>
              </a:solidFill>
            </a:endParaRPr>
          </a:p>
          <a:p>
            <a:pPr algn="just"/>
            <a:r>
              <a:rPr lang="en-US" sz="800" dirty="0">
                <a:solidFill>
                  <a:schemeClr val="tx1"/>
                </a:solidFill>
              </a:rPr>
              <a:t>Note: adding a COUNTER (integer  increasing from 0) significantly increase the ability to select chunks of data as you can do it using &gt; and &lt;= clauses within the select statement</a:t>
            </a:r>
          </a:p>
        </p:txBody>
      </p:sp>
      <p:sp>
        <p:nvSpPr>
          <p:cNvPr id="22" name="Line Callout 2 21">
            <a:extLst>
              <a:ext uri="{FF2B5EF4-FFF2-40B4-BE49-F238E27FC236}">
                <a16:creationId xmlns:a16="http://schemas.microsoft.com/office/drawing/2014/main" id="{BB37CFDA-08DF-97CA-602B-161D2F30874A}"/>
              </a:ext>
            </a:extLst>
          </p:cNvPr>
          <p:cNvSpPr/>
          <p:nvPr/>
        </p:nvSpPr>
        <p:spPr>
          <a:xfrm>
            <a:off x="2587401" y="4344430"/>
            <a:ext cx="1752597" cy="428695"/>
          </a:xfrm>
          <a:prstGeom prst="borderCallout2">
            <a:avLst>
              <a:gd name="adj1" fmla="val -6259"/>
              <a:gd name="adj2" fmla="val 45931"/>
              <a:gd name="adj3" fmla="val -100990"/>
              <a:gd name="adj4" fmla="val 45399"/>
              <a:gd name="adj5" fmla="val -123027"/>
              <a:gd name="adj6" fmla="val 6191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>
                <a:solidFill>
                  <a:schemeClr val="tx1"/>
                </a:solidFill>
              </a:rPr>
              <a:t>Eukaryotic proteins only but </a:t>
            </a:r>
            <a:r>
              <a:rPr lang="en-US" sz="800" dirty="0" err="1">
                <a:solidFill>
                  <a:schemeClr val="tx1"/>
                </a:solidFill>
              </a:rPr>
              <a:t>TrEMBL</a:t>
            </a:r>
            <a:r>
              <a:rPr lang="en-US" sz="800" dirty="0">
                <a:solidFill>
                  <a:schemeClr val="tx1"/>
                </a:solidFill>
              </a:rPr>
              <a:t>  - excludes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FF70C262-E70A-8BE4-4AD2-C632D39042C9}"/>
              </a:ext>
            </a:extLst>
          </p:cNvPr>
          <p:cNvCxnSpPr>
            <a:cxnSpLocks/>
            <a:stCxn id="17" idx="1"/>
            <a:endCxn id="109" idx="0"/>
          </p:cNvCxnSpPr>
          <p:nvPr/>
        </p:nvCxnSpPr>
        <p:spPr>
          <a:xfrm rot="10800000" flipV="1">
            <a:off x="1352177" y="632885"/>
            <a:ext cx="435171" cy="1002210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Gears with solid fill">
            <a:extLst>
              <a:ext uri="{FF2B5EF4-FFF2-40B4-BE49-F238E27FC236}">
                <a16:creationId xmlns:a16="http://schemas.microsoft.com/office/drawing/2014/main" id="{8ABCC32E-4551-B4CA-0934-C8AC7204E5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37540" y="1606443"/>
            <a:ext cx="433275" cy="433275"/>
          </a:xfrm>
          <a:prstGeom prst="rect">
            <a:avLst/>
          </a:prstGeom>
        </p:spPr>
      </p:pic>
      <p:pic>
        <p:nvPicPr>
          <p:cNvPr id="71" name="Graphic 70" descr="Download from cloud with solid fill">
            <a:extLst>
              <a:ext uri="{FF2B5EF4-FFF2-40B4-BE49-F238E27FC236}">
                <a16:creationId xmlns:a16="http://schemas.microsoft.com/office/drawing/2014/main" id="{AB75978C-618B-549A-376A-002D194E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6537" y="920256"/>
            <a:ext cx="292395" cy="292395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20BA114-14ED-22CE-CA9F-6206F715B9ED}"/>
              </a:ext>
            </a:extLst>
          </p:cNvPr>
          <p:cNvCxnSpPr>
            <a:cxnSpLocks/>
            <a:stCxn id="26" idx="2"/>
            <a:endCxn id="117" idx="0"/>
          </p:cNvCxnSpPr>
          <p:nvPr/>
        </p:nvCxnSpPr>
        <p:spPr>
          <a:xfrm>
            <a:off x="8077657" y="814666"/>
            <a:ext cx="5181" cy="64833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4671DD1E-9FE8-BE89-7B0B-46804D63B44C}"/>
              </a:ext>
            </a:extLst>
          </p:cNvPr>
          <p:cNvCxnSpPr>
            <a:cxnSpLocks/>
            <a:stCxn id="137" idx="1"/>
            <a:endCxn id="9" idx="0"/>
          </p:cNvCxnSpPr>
          <p:nvPr/>
        </p:nvCxnSpPr>
        <p:spPr>
          <a:xfrm rot="10800000" flipV="1">
            <a:off x="5925222" y="2366765"/>
            <a:ext cx="2019957" cy="300467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5FF75F2-90D1-5FC5-5588-47576762E26E}"/>
              </a:ext>
            </a:extLst>
          </p:cNvPr>
          <p:cNvSpPr/>
          <p:nvPr/>
        </p:nvSpPr>
        <p:spPr>
          <a:xfrm>
            <a:off x="3554177" y="2230406"/>
            <a:ext cx="730720" cy="362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database import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101" name="Graphic 100" descr="Download from cloud with solid fill">
            <a:extLst>
              <a:ext uri="{FF2B5EF4-FFF2-40B4-BE49-F238E27FC236}">
                <a16:creationId xmlns:a16="http://schemas.microsoft.com/office/drawing/2014/main" id="{21085506-D5A8-5CF1-5B0F-03ABD0BB0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0284" y="1077864"/>
            <a:ext cx="292395" cy="292395"/>
          </a:xfrm>
          <a:prstGeom prst="rect">
            <a:avLst/>
          </a:prstGeom>
        </p:spPr>
      </p:pic>
      <p:pic>
        <p:nvPicPr>
          <p:cNvPr id="107" name="Graphic 106" descr="Scissors with solid fill">
            <a:extLst>
              <a:ext uri="{FF2B5EF4-FFF2-40B4-BE49-F238E27FC236}">
                <a16:creationId xmlns:a16="http://schemas.microsoft.com/office/drawing/2014/main" id="{94C0D9E8-FF82-190A-A93E-F48A1826B9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34230" y="2616123"/>
            <a:ext cx="374590" cy="374590"/>
          </a:xfrm>
          <a:prstGeom prst="rect">
            <a:avLst/>
          </a:prstGeom>
        </p:spPr>
      </p:pic>
      <p:pic>
        <p:nvPicPr>
          <p:cNvPr id="108" name="Graphic 107" descr="Gears with solid fill">
            <a:extLst>
              <a:ext uri="{FF2B5EF4-FFF2-40B4-BE49-F238E27FC236}">
                <a16:creationId xmlns:a16="http://schemas.microsoft.com/office/drawing/2014/main" id="{B6CF2B59-13A9-8949-004E-A09B8F0141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6324" y="3096675"/>
            <a:ext cx="433275" cy="433275"/>
          </a:xfrm>
          <a:prstGeom prst="rect">
            <a:avLst/>
          </a:prstGeom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05A017C-5E0E-1D18-D61C-8769AA0B8AAF}"/>
              </a:ext>
            </a:extLst>
          </p:cNvPr>
          <p:cNvCxnSpPr>
            <a:cxnSpLocks/>
            <a:endCxn id="108" idx="3"/>
          </p:cNvCxnSpPr>
          <p:nvPr/>
        </p:nvCxnSpPr>
        <p:spPr>
          <a:xfrm flipH="1">
            <a:off x="9999599" y="3313313"/>
            <a:ext cx="949683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C8ADAB9-DE3E-80C4-52FD-00F4D038D465}"/>
              </a:ext>
            </a:extLst>
          </p:cNvPr>
          <p:cNvCxnSpPr>
            <a:cxnSpLocks/>
            <a:stCxn id="46" idx="1"/>
            <a:endCxn id="12" idx="3"/>
          </p:cNvCxnSpPr>
          <p:nvPr/>
        </p:nvCxnSpPr>
        <p:spPr>
          <a:xfrm flipH="1">
            <a:off x="9369292" y="6053483"/>
            <a:ext cx="1033494" cy="2191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Graphic 123" descr="Download from cloud with solid fill">
            <a:extLst>
              <a:ext uri="{FF2B5EF4-FFF2-40B4-BE49-F238E27FC236}">
                <a16:creationId xmlns:a16="http://schemas.microsoft.com/office/drawing/2014/main" id="{E35431DA-760B-B979-EDA0-674443B8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8151" y="5772046"/>
            <a:ext cx="292395" cy="2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54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CCB841-549D-94B4-C6D7-57225ABA9008}"/>
              </a:ext>
            </a:extLst>
          </p:cNvPr>
          <p:cNvGrpSpPr/>
          <p:nvPr/>
        </p:nvGrpSpPr>
        <p:grpSpPr>
          <a:xfrm>
            <a:off x="1067371" y="2897691"/>
            <a:ext cx="1752599" cy="1062618"/>
            <a:chOff x="4854127" y="1744590"/>
            <a:chExt cx="1379032" cy="10626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B1127A-9126-D054-61A1-90CC75F7D4F5}"/>
                </a:ext>
              </a:extLst>
            </p:cNvPr>
            <p:cNvSpPr/>
            <p:nvPr/>
          </p:nvSpPr>
          <p:spPr>
            <a:xfrm>
              <a:off x="4854128" y="1744590"/>
              <a:ext cx="1379031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W2V_TOKEN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B9515B-967F-3B88-3ECB-A2E12645E6A2}"/>
                </a:ext>
              </a:extLst>
            </p:cNvPr>
            <p:cNvSpPr/>
            <p:nvPr/>
          </p:nvSpPr>
          <p:spPr>
            <a:xfrm>
              <a:off x="4854127" y="1947672"/>
              <a:ext cx="1379031" cy="8595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TOKEN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4BE736A-A0F6-F402-0EB5-603C07798140}"/>
              </a:ext>
            </a:extLst>
          </p:cNvPr>
          <p:cNvGrpSpPr/>
          <p:nvPr/>
        </p:nvGrpSpPr>
        <p:grpSpPr>
          <a:xfrm>
            <a:off x="1067371" y="1091286"/>
            <a:ext cx="1752600" cy="1537962"/>
            <a:chOff x="8689848" y="1846131"/>
            <a:chExt cx="1752600" cy="15379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AC768A-2865-DEA6-C5F8-D40CAE5367F6}"/>
                </a:ext>
              </a:extLst>
            </p:cNvPr>
            <p:cNvSpPr/>
            <p:nvPr/>
          </p:nvSpPr>
          <p:spPr>
            <a:xfrm>
              <a:off x="8689849" y="1846131"/>
              <a:ext cx="1752599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W2V_UNIREF100_PROTEIN_E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30A408-5294-5AB3-4213-739686FA9B7E}"/>
                </a:ext>
              </a:extLst>
            </p:cNvPr>
            <p:cNvSpPr/>
            <p:nvPr/>
          </p:nvSpPr>
          <p:spPr>
            <a:xfrm>
              <a:off x="8689848" y="2049212"/>
              <a:ext cx="1752599" cy="133488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FF0000"/>
                  </a:solidFill>
                </a:rPr>
                <a:t>COUNTER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LEN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N_MEMBERS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TAX_ID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TAX_NAME</a:t>
              </a:r>
            </a:p>
          </p:txBody>
        </p:sp>
      </p:grpSp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BD918096-456F-249D-E70A-F8D021263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360" y="4296594"/>
            <a:ext cx="780288" cy="7802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7EF801-3F16-FD3A-6BD6-54AFA91991F9}"/>
              </a:ext>
            </a:extLst>
          </p:cNvPr>
          <p:cNvSpPr txBox="1"/>
          <p:nvPr/>
        </p:nvSpPr>
        <p:spPr>
          <a:xfrm>
            <a:off x="3364594" y="1664751"/>
            <a:ext cx="6821821" cy="13849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SELECT W2V_PROTEIN_UREF100_E.UNIPROT_ID, </a:t>
            </a:r>
            <a:r>
              <a:rPr lang="en-US" sz="1400" b="1" dirty="0"/>
              <a:t>W2V_TOKEN.TOKEN </a:t>
            </a:r>
            <a:r>
              <a:rPr lang="en-US" sz="1400" dirty="0"/>
              <a:t>FROM ( SELECT UNIPROT_ID FROM W2V_PROTEIN_UREF100_E WHERE COUNTER &gt;= {</a:t>
            </a:r>
            <a:r>
              <a:rPr lang="en-US" sz="1400" dirty="0" err="1"/>
              <a:t>start_pos</a:t>
            </a:r>
            <a:r>
              <a:rPr lang="en-US" sz="1400" dirty="0"/>
              <a:t>} and </a:t>
            </a:r>
            <a:r>
              <a:rPr lang="en-US" sz="1400" dirty="0">
                <a:solidFill>
                  <a:srgbClr val="FF0000"/>
                </a:solidFill>
              </a:rPr>
              <a:t>COUNTER</a:t>
            </a:r>
            <a:r>
              <a:rPr lang="en-US" sz="1400" dirty="0"/>
              <a:t> &lt; {</a:t>
            </a:r>
            <a:r>
              <a:rPr lang="en-US" sz="1400" dirty="0" err="1"/>
              <a:t>end_pos</a:t>
            </a:r>
            <a:r>
              <a:rPr lang="en-US" sz="1400" dirty="0"/>
              <a:t>}) AS W2V_PROTEIN_UREF100_E </a:t>
            </a:r>
            <a:r>
              <a:rPr lang="en-US" sz="1400" b="1" dirty="0"/>
              <a:t>INNER JOIN </a:t>
            </a:r>
            <a:r>
              <a:rPr lang="en-US" sz="1400" dirty="0"/>
              <a:t>W2V_TOKEN AS W2V_TOKEN ON W2V_PROTEIN_UREF100_E.UNIPROT_ID = W2V_TOKEN.UNIPROT_ID WHERE W2V_TOKEN.TYPE = 'PFAM'</a:t>
            </a:r>
          </a:p>
          <a:p>
            <a:endParaRPr lang="en-US" sz="1400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80918C3-2D7B-ED5A-D4F0-3E96E64F632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819970" y="1961808"/>
            <a:ext cx="544624" cy="3954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C3D80BC-B647-67DA-9FDC-787D48EFA04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819969" y="2357249"/>
            <a:ext cx="544625" cy="117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AFEBDE-90CC-F753-E8D5-F25E9DB85A6B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6775504" y="3049746"/>
            <a:ext cx="1" cy="1246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AA1F561-AD46-8DB5-A393-F11F6F379F12}"/>
              </a:ext>
            </a:extLst>
          </p:cNvPr>
          <p:cNvSpPr txBox="1"/>
          <p:nvPr/>
        </p:nvSpPr>
        <p:spPr>
          <a:xfrm>
            <a:off x="5090982" y="233237"/>
            <a:ext cx="640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Preparation – Getting pfam ids for eukaryotic proteins</a:t>
            </a:r>
          </a:p>
        </p:txBody>
      </p:sp>
    </p:spTree>
    <p:extLst>
      <p:ext uri="{BB962C8B-B14F-4D97-AF65-F5344CB8AC3E}">
        <p14:creationId xmlns:p14="http://schemas.microsoft.com/office/powerpoint/2010/main" val="2825843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71D99B2-37BD-EE58-5AFD-857BD5B7FCF8}"/>
              </a:ext>
            </a:extLst>
          </p:cNvPr>
          <p:cNvSpPr txBox="1"/>
          <p:nvPr/>
        </p:nvSpPr>
        <p:spPr>
          <a:xfrm>
            <a:off x="446601" y="593662"/>
            <a:ext cx="4793350" cy="2835338"/>
          </a:xfrm>
          <a:prstGeom prst="rect">
            <a:avLst/>
          </a:prstGeom>
          <a:solidFill>
            <a:schemeClr val="bg2"/>
          </a:solidFill>
        </p:spPr>
        <p:txBody>
          <a:bodyPr wrap="none" rtlCol="0" anchor="t">
            <a:no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pPr algn="l"/>
            <a:r>
              <a:rPr lang="en-US" dirty="0"/>
              <a:t>AWS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ACF02-CA88-B038-C4A5-40EF8056BD78}"/>
              </a:ext>
            </a:extLst>
          </p:cNvPr>
          <p:cNvSpPr txBox="1"/>
          <p:nvPr/>
        </p:nvSpPr>
        <p:spPr>
          <a:xfrm>
            <a:off x="9379738" y="-12675"/>
            <a:ext cx="2853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From Database to Corpus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18980F-82BA-B290-D44B-2F30EBECDD62}"/>
              </a:ext>
            </a:extLst>
          </p:cNvPr>
          <p:cNvSpPr/>
          <p:nvPr/>
        </p:nvSpPr>
        <p:spPr>
          <a:xfrm>
            <a:off x="950216" y="836572"/>
            <a:ext cx="1752597" cy="20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W2V_PROTEIN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FF3442-7290-9305-A712-B05E848E781A}"/>
              </a:ext>
            </a:extLst>
          </p:cNvPr>
          <p:cNvSpPr/>
          <p:nvPr/>
        </p:nvSpPr>
        <p:spPr>
          <a:xfrm>
            <a:off x="950216" y="1039654"/>
            <a:ext cx="1752598" cy="704088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UNIPROT_ID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START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A5BBA3-6405-BD7D-C135-B2D04BF5A0EA}"/>
              </a:ext>
            </a:extLst>
          </p:cNvPr>
          <p:cNvSpPr/>
          <p:nvPr/>
        </p:nvSpPr>
        <p:spPr>
          <a:xfrm>
            <a:off x="3336987" y="820349"/>
            <a:ext cx="1379031" cy="20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W2V_TOKEN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F8F6CF-CF38-953F-948A-50A4356F12C4}"/>
              </a:ext>
            </a:extLst>
          </p:cNvPr>
          <p:cNvSpPr/>
          <p:nvPr/>
        </p:nvSpPr>
        <p:spPr>
          <a:xfrm>
            <a:off x="3336986" y="1023431"/>
            <a:ext cx="1379031" cy="859536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UNIPROT_ID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TOKEN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START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5D6E08-00D1-F3FF-1D21-76604B72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714" y="674812"/>
            <a:ext cx="4274048" cy="1667921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B380F84-DFDB-C756-9EC2-9EE358C388FA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16200000" flipH="1">
            <a:off x="1787656" y="1782601"/>
            <a:ext cx="1063464" cy="985746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214BD1D-C14B-9050-F2CA-245D27C7030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5400000">
            <a:off x="2957263" y="1737966"/>
            <a:ext cx="924239" cy="1214241"/>
          </a:xfrm>
          <a:prstGeom prst="bentConnector3">
            <a:avLst>
              <a:gd name="adj1" fmla="val 51898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891C3F-DC03-24D3-97A0-441BFE45EFF7}"/>
              </a:ext>
            </a:extLst>
          </p:cNvPr>
          <p:cNvSpPr txBox="1"/>
          <p:nvPr/>
        </p:nvSpPr>
        <p:spPr>
          <a:xfrm>
            <a:off x="1697966" y="2807206"/>
            <a:ext cx="2228589" cy="4289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sql</a:t>
            </a:r>
            <a:r>
              <a:rPr lang="en-US" sz="900" dirty="0">
                <a:solidFill>
                  <a:schemeClr val="bg1"/>
                </a:solidFill>
              </a:rPr>
              <a:t> output (on AWS)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18C9C1BA-3E99-CD38-A8B3-97B7290641A5}"/>
              </a:ext>
            </a:extLst>
          </p:cNvPr>
          <p:cNvSpPr/>
          <p:nvPr/>
        </p:nvSpPr>
        <p:spPr>
          <a:xfrm>
            <a:off x="612271" y="2189734"/>
            <a:ext cx="577091" cy="5272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RDS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C1037C-DEEC-2AAE-B643-3AF3299EA647}"/>
              </a:ext>
            </a:extLst>
          </p:cNvPr>
          <p:cNvGrpSpPr/>
          <p:nvPr/>
        </p:nvGrpSpPr>
        <p:grpSpPr>
          <a:xfrm>
            <a:off x="645895" y="2766602"/>
            <a:ext cx="624029" cy="495098"/>
            <a:chOff x="2307431" y="2450306"/>
            <a:chExt cx="1152524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0AC753-75C8-E261-3D24-FE52B9778E6C}"/>
                </a:ext>
              </a:extLst>
            </p:cNvPr>
            <p:cNvSpPr/>
            <p:nvPr/>
          </p:nvSpPr>
          <p:spPr>
            <a:xfrm>
              <a:off x="2307431" y="2450306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EC2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F0E786-4648-37B9-A00F-245826B43E37}"/>
                </a:ext>
              </a:extLst>
            </p:cNvPr>
            <p:cNvSpPr/>
            <p:nvPr/>
          </p:nvSpPr>
          <p:spPr>
            <a:xfrm>
              <a:off x="2976561" y="2604997"/>
              <a:ext cx="483394" cy="211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000">
                <a:solidFill>
                  <a:schemeClr val="accent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FAF52B-4559-09D3-9581-C3F21053DCA0}"/>
                </a:ext>
              </a:extLst>
            </p:cNvPr>
            <p:cNvSpPr/>
            <p:nvPr/>
          </p:nvSpPr>
          <p:spPr>
            <a:xfrm>
              <a:off x="2967038" y="2874540"/>
              <a:ext cx="483394" cy="211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000">
                <a:solidFill>
                  <a:schemeClr val="accent1"/>
                </a:solidFill>
              </a:endParaRP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01A8556-F425-EA37-7BBE-D659F23CEDCC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3926555" y="1508773"/>
            <a:ext cx="3316159" cy="1512884"/>
          </a:xfrm>
          <a:prstGeom prst="bentConnector3">
            <a:avLst>
              <a:gd name="adj1" fmla="val 64354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ular Callout 39">
            <a:extLst>
              <a:ext uri="{FF2B5EF4-FFF2-40B4-BE49-F238E27FC236}">
                <a16:creationId xmlns:a16="http://schemas.microsoft.com/office/drawing/2014/main" id="{BBC4F05A-5B94-078F-258D-151E37672DD2}"/>
              </a:ext>
            </a:extLst>
          </p:cNvPr>
          <p:cNvSpPr/>
          <p:nvPr/>
        </p:nvSpPr>
        <p:spPr>
          <a:xfrm>
            <a:off x="950217" y="3657839"/>
            <a:ext cx="2200768" cy="475248"/>
          </a:xfrm>
          <a:prstGeom prst="wedgeRectCallout">
            <a:avLst>
              <a:gd name="adj1" fmla="val 20771"/>
              <a:gd name="adj2" fmla="val -1172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one row per token that exists for each protein in W2V-PROTEIN where tokens are pfam entries or disorder regions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21AE82-7C66-3306-8AD4-23E96707C94C}"/>
              </a:ext>
            </a:extLst>
          </p:cNvPr>
          <p:cNvSpPr/>
          <p:nvPr/>
        </p:nvSpPr>
        <p:spPr>
          <a:xfrm>
            <a:off x="7598960" y="2359284"/>
            <a:ext cx="3744686" cy="3727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sql_output_00M_00.dat &gt; sql_output_70M_16.dat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A0E7114-2C00-23C7-CC2C-0B7AC36FC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082" y="3670509"/>
            <a:ext cx="7772400" cy="1277654"/>
          </a:xfrm>
          <a:prstGeom prst="rect">
            <a:avLst/>
          </a:prstGeom>
        </p:spPr>
      </p:pic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54EA2ECC-C2C1-40B7-6999-82226AE243A2}"/>
              </a:ext>
            </a:extLst>
          </p:cNvPr>
          <p:cNvCxnSpPr>
            <a:cxnSpLocks/>
            <a:stCxn id="10" idx="3"/>
            <a:endCxn id="50" idx="0"/>
          </p:cNvCxnSpPr>
          <p:nvPr/>
        </p:nvCxnSpPr>
        <p:spPr>
          <a:xfrm flipH="1">
            <a:off x="8183282" y="1508773"/>
            <a:ext cx="3333480" cy="2161736"/>
          </a:xfrm>
          <a:prstGeom prst="bentConnector4">
            <a:avLst>
              <a:gd name="adj1" fmla="val -6858"/>
              <a:gd name="adj2" fmla="val 61756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A99334B-622E-2055-B96D-0B51B0086FDC}"/>
              </a:ext>
            </a:extLst>
          </p:cNvPr>
          <p:cNvSpPr/>
          <p:nvPr/>
        </p:nvSpPr>
        <p:spPr>
          <a:xfrm>
            <a:off x="446601" y="297084"/>
            <a:ext cx="4419221" cy="3727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1. Extract tokens and disorder regions from database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1F4A26-789C-B69B-2415-B9EDB88ACE43}"/>
              </a:ext>
            </a:extLst>
          </p:cNvPr>
          <p:cNvSpPr/>
          <p:nvPr/>
        </p:nvSpPr>
        <p:spPr>
          <a:xfrm>
            <a:off x="7336971" y="369332"/>
            <a:ext cx="3245789" cy="3727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2. Convert raw SQL output to csv</a:t>
            </a:r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15816CBD-27F4-A10F-E5DE-64BF6EEDF78B}"/>
              </a:ext>
            </a:extLst>
          </p:cNvPr>
          <p:cNvSpPr/>
          <p:nvPr/>
        </p:nvSpPr>
        <p:spPr>
          <a:xfrm>
            <a:off x="4807527" y="686019"/>
            <a:ext cx="379520" cy="327173"/>
          </a:xfrm>
          <a:prstGeom prst="triangle">
            <a:avLst/>
          </a:prstGeom>
          <a:solidFill>
            <a:srgbClr val="FFC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!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6EF38CE-1EBC-6BFA-F82C-27F47BFD3E8D}"/>
              </a:ext>
            </a:extLst>
          </p:cNvPr>
          <p:cNvSpPr/>
          <p:nvPr/>
        </p:nvSpPr>
        <p:spPr>
          <a:xfrm>
            <a:off x="8357007" y="2972135"/>
            <a:ext cx="1985776" cy="3727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3. Create pre-corpus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3884B1-8CF0-F18C-6424-2FECB30F9F2D}"/>
              </a:ext>
            </a:extLst>
          </p:cNvPr>
          <p:cNvSpPr/>
          <p:nvPr/>
        </p:nvSpPr>
        <p:spPr>
          <a:xfrm>
            <a:off x="8043445" y="4450060"/>
            <a:ext cx="3744686" cy="197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precorpus_00M_00.dat &gt; </a:t>
            </a:r>
            <a:r>
              <a:rPr lang="en-US" sz="1000" dirty="0" err="1">
                <a:solidFill>
                  <a:schemeClr val="tx1"/>
                </a:solidFill>
              </a:rPr>
              <a:t>precorpus</a:t>
            </a:r>
            <a:r>
              <a:rPr lang="en-US" sz="1000" dirty="0">
                <a:solidFill>
                  <a:schemeClr val="tx1"/>
                </a:solidFill>
              </a:rPr>
              <a:t> _70M_16.dat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0667396-D43E-773B-FB76-BDD30B913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282" y="5487676"/>
            <a:ext cx="6553200" cy="1079500"/>
          </a:xfrm>
          <a:prstGeom prst="rect">
            <a:avLst/>
          </a:prstGeom>
        </p:spPr>
      </p:pic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0CB96956-6AC4-888A-9873-79D4C09ADEA6}"/>
              </a:ext>
            </a:extLst>
          </p:cNvPr>
          <p:cNvCxnSpPr>
            <a:cxnSpLocks/>
            <a:stCxn id="50" idx="2"/>
            <a:endCxn id="73" idx="0"/>
          </p:cNvCxnSpPr>
          <p:nvPr/>
        </p:nvCxnSpPr>
        <p:spPr>
          <a:xfrm rot="16200000" flipH="1">
            <a:off x="8218326" y="4913119"/>
            <a:ext cx="539513" cy="609600"/>
          </a:xfrm>
          <a:prstGeom prst="bentConnector3">
            <a:avLst>
              <a:gd name="adj1" fmla="val 77118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DB2A9C5-5120-51A0-7702-5AA107865260}"/>
              </a:ext>
            </a:extLst>
          </p:cNvPr>
          <p:cNvSpPr/>
          <p:nvPr/>
        </p:nvSpPr>
        <p:spPr>
          <a:xfrm>
            <a:off x="8857134" y="5000274"/>
            <a:ext cx="1985776" cy="3727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4. Create corpus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B4F18F-25AC-31E2-CF29-BFB01D10CEB8}"/>
              </a:ext>
            </a:extLst>
          </p:cNvPr>
          <p:cNvSpPr/>
          <p:nvPr/>
        </p:nvSpPr>
        <p:spPr>
          <a:xfrm>
            <a:off x="-383766" y="4924124"/>
            <a:ext cx="7069502" cy="30246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protein id : start : end : num tokens : num pfam tokens : num disorder tokens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2AE35E3-31B5-5DE6-A226-8D445200B9CE}"/>
              </a:ext>
            </a:extLst>
          </p:cNvPr>
          <p:cNvSpPr/>
          <p:nvPr/>
        </p:nvSpPr>
        <p:spPr>
          <a:xfrm>
            <a:off x="259536" y="5288193"/>
            <a:ext cx="4980415" cy="1512280"/>
          </a:xfrm>
          <a:prstGeom prst="rect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MySQL Python library was too slow – had to revert to raw SQL on the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Had to do queries in chunks of 100K (after some experimentation)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Thus, ended up with 157 files of SQL output – each with 100k worth of protein tokens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Also not possible to avail of the formatting tools to save to a file locally so instead had to output raw </a:t>
            </a:r>
            <a:r>
              <a:rPr lang="en-US" sz="1000" dirty="0" err="1">
                <a:solidFill>
                  <a:schemeClr val="tx1"/>
                </a:solidFill>
              </a:rPr>
              <a:t>sql</a:t>
            </a:r>
            <a:r>
              <a:rPr lang="en-US" sz="1000" dirty="0">
                <a:solidFill>
                  <a:schemeClr val="tx1"/>
                </a:solidFill>
              </a:rPr>
              <a:t> to client command line this mandated another step – </a:t>
            </a:r>
            <a:r>
              <a:rPr lang="en-US" sz="1000" dirty="0" err="1">
                <a:solidFill>
                  <a:schemeClr val="tx1"/>
                </a:solidFill>
              </a:rPr>
              <a:t>ie</a:t>
            </a:r>
            <a:r>
              <a:rPr lang="en-US" sz="1000" dirty="0">
                <a:solidFill>
                  <a:schemeClr val="tx1"/>
                </a:solidFill>
              </a:rPr>
              <a:t> step 2, rather than being able to go from the database direct to pre-corpus in a single 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Also tried AWS Redshift and AWS Glue Data Crawlers but learning curve was too high and the pricing mechanism was not transparent enough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6E87FD-4B27-0074-C4A5-F2215A83CB61}"/>
              </a:ext>
            </a:extLst>
          </p:cNvPr>
          <p:cNvSpPr/>
          <p:nvPr/>
        </p:nvSpPr>
        <p:spPr>
          <a:xfrm>
            <a:off x="1934016" y="2210652"/>
            <a:ext cx="1760858" cy="24166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extract_tokens_from_db.sh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7C4B45-12B3-7FE1-5280-B267F951E5EB}"/>
              </a:ext>
            </a:extLst>
          </p:cNvPr>
          <p:cNvSpPr/>
          <p:nvPr/>
        </p:nvSpPr>
        <p:spPr>
          <a:xfrm>
            <a:off x="5341230" y="2221903"/>
            <a:ext cx="1760858" cy="24166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convert_db_tokens_dat.sh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BD9C05D-E6CB-3A2E-F1FE-19E43CC3F4CD}"/>
              </a:ext>
            </a:extLst>
          </p:cNvPr>
          <p:cNvSpPr/>
          <p:nvPr/>
        </p:nvSpPr>
        <p:spPr>
          <a:xfrm>
            <a:off x="8357007" y="2768200"/>
            <a:ext cx="1760858" cy="24166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combine_db_tokens_dat.sh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2F1D3FE-CC60-0410-1192-B04C33DCD4CD}"/>
              </a:ext>
            </a:extLst>
          </p:cNvPr>
          <p:cNvSpPr/>
          <p:nvPr/>
        </p:nvSpPr>
        <p:spPr>
          <a:xfrm>
            <a:off x="6952051" y="5080624"/>
            <a:ext cx="1760858" cy="24166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create_corpus.py</a:t>
            </a:r>
          </a:p>
        </p:txBody>
      </p:sp>
    </p:spTree>
    <p:extLst>
      <p:ext uri="{BB962C8B-B14F-4D97-AF65-F5344CB8AC3E}">
        <p14:creationId xmlns:p14="http://schemas.microsoft.com/office/powerpoint/2010/main" val="3312329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EFFBFC-D2DA-9F69-B0B9-15A47CA7D52F}"/>
              </a:ext>
            </a:extLst>
          </p:cNvPr>
          <p:cNvSpPr/>
          <p:nvPr/>
        </p:nvSpPr>
        <p:spPr>
          <a:xfrm>
            <a:off x="1823344" y="712747"/>
            <a:ext cx="4448174" cy="3727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157 CORPUS FILES – ONE LINE PER EUKARYOTIC PROTEIN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1A8583-C1D0-F7DB-1D76-7DF66FC965A0}"/>
              </a:ext>
            </a:extLst>
          </p:cNvPr>
          <p:cNvGrpSpPr/>
          <p:nvPr/>
        </p:nvGrpSpPr>
        <p:grpSpPr>
          <a:xfrm>
            <a:off x="1982839" y="1009759"/>
            <a:ext cx="4905375" cy="1780719"/>
            <a:chOff x="481012" y="843942"/>
            <a:chExt cx="4905375" cy="17807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200814-B977-41F3-F68B-907E09FE8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12" y="843942"/>
              <a:ext cx="4448175" cy="132351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85B816-E702-1D9E-8612-A640DED85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412" y="996342"/>
              <a:ext cx="4448175" cy="13235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77E406-A7A0-5E80-E031-384BEEA3A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812" y="1148742"/>
              <a:ext cx="4448175" cy="13235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D9E719F-037A-497F-1E9B-18AE82FE9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212" y="1301142"/>
              <a:ext cx="4448175" cy="13235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4763221-34FD-D687-10D2-A406197590EA}"/>
              </a:ext>
            </a:extLst>
          </p:cNvPr>
          <p:cNvSpPr/>
          <p:nvPr/>
        </p:nvSpPr>
        <p:spPr>
          <a:xfrm>
            <a:off x="481012" y="3670612"/>
            <a:ext cx="8358249" cy="26496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w2v = Word2Vec (</a:t>
            </a:r>
            <a:r>
              <a:rPr lang="en-US" sz="1000" dirty="0">
                <a:solidFill>
                  <a:srgbClr val="FFFF00"/>
                </a:solidFill>
              </a:rPr>
              <a:t>sentences</a:t>
            </a:r>
            <a:r>
              <a:rPr lang="en-US" sz="1000" dirty="0">
                <a:solidFill>
                  <a:schemeClr val="bg1"/>
                </a:solidFill>
              </a:rPr>
              <a:t>, vector_size = </a:t>
            </a:r>
            <a:r>
              <a:rPr lang="en-US" sz="1000" dirty="0">
                <a:solidFill>
                  <a:srgbClr val="FFFF00"/>
                </a:solidFill>
              </a:rPr>
              <a:t>vector_size</a:t>
            </a:r>
            <a:r>
              <a:rPr lang="en-US" sz="1000" dirty="0">
                <a:solidFill>
                  <a:schemeClr val="bg1"/>
                </a:solidFill>
              </a:rPr>
              <a:t>, window = </a:t>
            </a:r>
            <a:r>
              <a:rPr lang="en-US" sz="1000" dirty="0">
                <a:solidFill>
                  <a:srgbClr val="FFFF00"/>
                </a:solidFill>
              </a:rPr>
              <a:t>window_size</a:t>
            </a:r>
            <a:r>
              <a:rPr lang="en-US" sz="1000" dirty="0">
                <a:solidFill>
                  <a:schemeClr val="bg1"/>
                </a:solidFill>
              </a:rPr>
              <a:t>, workers=4, epochs=10, min_count=5)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368A1-5255-0A35-201B-AA8433C84058}"/>
              </a:ext>
            </a:extLst>
          </p:cNvPr>
          <p:cNvSpPr/>
          <p:nvPr/>
        </p:nvSpPr>
        <p:spPr>
          <a:xfrm>
            <a:off x="4476016" y="2970249"/>
            <a:ext cx="1379030" cy="23015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sentences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663A0-649E-5F41-68FE-38ABBA8CD590}"/>
              </a:ext>
            </a:extLst>
          </p:cNvPr>
          <p:cNvSpPr/>
          <p:nvPr/>
        </p:nvSpPr>
        <p:spPr>
          <a:xfrm>
            <a:off x="4511726" y="4127812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word2vec models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C4DDCA-0D1D-D05A-22C5-964A0C0669D7}"/>
              </a:ext>
            </a:extLst>
          </p:cNvPr>
          <p:cNvSpPr/>
          <p:nvPr/>
        </p:nvSpPr>
        <p:spPr>
          <a:xfrm>
            <a:off x="167072" y="372788"/>
            <a:ext cx="9083254" cy="5170653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7CEDF9-E1A4-975B-4146-7E1318D78EF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660136" y="3935572"/>
            <a:ext cx="1" cy="658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F5F30E4-D884-9DE5-F4AF-B8E2699329B2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660137" y="2790478"/>
            <a:ext cx="3990" cy="88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04BAC72-0C9F-8611-B095-63AF0E287066}"/>
              </a:ext>
            </a:extLst>
          </p:cNvPr>
          <p:cNvGrpSpPr/>
          <p:nvPr/>
        </p:nvGrpSpPr>
        <p:grpSpPr>
          <a:xfrm>
            <a:off x="2135239" y="4703146"/>
            <a:ext cx="4752976" cy="520007"/>
            <a:chOff x="2135239" y="4703146"/>
            <a:chExt cx="4752976" cy="52000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9B48438-45FB-33FE-84F3-B718087A6180}"/>
                </a:ext>
              </a:extLst>
            </p:cNvPr>
            <p:cNvSpPr/>
            <p:nvPr/>
          </p:nvSpPr>
          <p:spPr>
            <a:xfrm>
              <a:off x="2135239" y="4703146"/>
              <a:ext cx="4752976" cy="520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23905A9-90EB-D6C5-C0A7-83BB1B41CC7B}"/>
                </a:ext>
              </a:extLst>
            </p:cNvPr>
            <p:cNvGrpSpPr/>
            <p:nvPr/>
          </p:nvGrpSpPr>
          <p:grpSpPr>
            <a:xfrm>
              <a:off x="2237316" y="4720292"/>
              <a:ext cx="4650898" cy="479391"/>
              <a:chOff x="3401484" y="5107113"/>
              <a:chExt cx="4650898" cy="479391"/>
            </a:xfrm>
          </p:grpSpPr>
          <p:pic>
            <p:nvPicPr>
              <p:cNvPr id="29" name="Graphic 28" descr="Atom with solid fill">
                <a:extLst>
                  <a:ext uri="{FF2B5EF4-FFF2-40B4-BE49-F238E27FC236}">
                    <a16:creationId xmlns:a16="http://schemas.microsoft.com/office/drawing/2014/main" id="{28AA6769-AB6A-620D-666F-A8A96EAF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40148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55" name="Graphic 54" descr="Atom with solid fill">
                <a:extLst>
                  <a:ext uri="{FF2B5EF4-FFF2-40B4-BE49-F238E27FC236}">
                    <a16:creationId xmlns:a16="http://schemas.microsoft.com/office/drawing/2014/main" id="{3E24F76B-4788-5C2C-8B43-507FFD9290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9741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56" name="Graphic 55" descr="Atom with solid fill">
                <a:extLst>
                  <a:ext uri="{FF2B5EF4-FFF2-40B4-BE49-F238E27FC236}">
                    <a16:creationId xmlns:a16="http://schemas.microsoft.com/office/drawing/2014/main" id="{CC9200D2-4E26-678E-666D-2850887C7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9334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57" name="Graphic 56" descr="Atom with solid fill">
                <a:extLst>
                  <a:ext uri="{FF2B5EF4-FFF2-40B4-BE49-F238E27FC236}">
                    <a16:creationId xmlns:a16="http://schemas.microsoft.com/office/drawing/2014/main" id="{06549E68-C07E-B5C5-8DA7-E453586FCA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927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58" name="Graphic 57" descr="Atom with solid fill">
                <a:extLst>
                  <a:ext uri="{FF2B5EF4-FFF2-40B4-BE49-F238E27FC236}">
                    <a16:creationId xmlns:a16="http://schemas.microsoft.com/office/drawing/2014/main" id="{269DFB1F-831D-3673-783B-25AA02091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8520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59" name="Graphic 58" descr="Atom with solid fill">
                <a:extLst>
                  <a:ext uri="{FF2B5EF4-FFF2-40B4-BE49-F238E27FC236}">
                    <a16:creationId xmlns:a16="http://schemas.microsoft.com/office/drawing/2014/main" id="{8E10218B-490C-AE20-78C2-829370FED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38113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60" name="Graphic 59" descr="Atom with solid fill">
                <a:extLst>
                  <a:ext uri="{FF2B5EF4-FFF2-40B4-BE49-F238E27FC236}">
                    <a16:creationId xmlns:a16="http://schemas.microsoft.com/office/drawing/2014/main" id="{1C3A1614-5639-6A50-3956-2233D5006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7706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61" name="Graphic 60" descr="Atom with solid fill">
                <a:extLst>
                  <a:ext uri="{FF2B5EF4-FFF2-40B4-BE49-F238E27FC236}">
                    <a16:creationId xmlns:a16="http://schemas.microsoft.com/office/drawing/2014/main" id="{53CDCB6F-2C8B-1AA1-571C-602832559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72991" y="5107113"/>
                <a:ext cx="479391" cy="479391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CF4C1A3-1BA2-BF17-ED90-7CB665B82D2E}"/>
              </a:ext>
            </a:extLst>
          </p:cNvPr>
          <p:cNvGrpSpPr/>
          <p:nvPr/>
        </p:nvGrpSpPr>
        <p:grpSpPr>
          <a:xfrm>
            <a:off x="2440039" y="5920408"/>
            <a:ext cx="4752976" cy="520007"/>
            <a:chOff x="2135239" y="4703146"/>
            <a:chExt cx="4752976" cy="52000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8DC5149-2C41-8F0A-E920-66E04D44CF4D}"/>
                </a:ext>
              </a:extLst>
            </p:cNvPr>
            <p:cNvSpPr/>
            <p:nvPr/>
          </p:nvSpPr>
          <p:spPr>
            <a:xfrm>
              <a:off x="2135239" y="4703146"/>
              <a:ext cx="4752976" cy="520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0128F5A-5A57-1CF4-5739-1B3D289795D4}"/>
                </a:ext>
              </a:extLst>
            </p:cNvPr>
            <p:cNvGrpSpPr/>
            <p:nvPr/>
          </p:nvGrpSpPr>
          <p:grpSpPr>
            <a:xfrm>
              <a:off x="2237316" y="4720292"/>
              <a:ext cx="4650898" cy="479391"/>
              <a:chOff x="3401484" y="5107113"/>
              <a:chExt cx="4650898" cy="479391"/>
            </a:xfrm>
          </p:grpSpPr>
          <p:pic>
            <p:nvPicPr>
              <p:cNvPr id="68" name="Graphic 67" descr="Atom with solid fill">
                <a:extLst>
                  <a:ext uri="{FF2B5EF4-FFF2-40B4-BE49-F238E27FC236}">
                    <a16:creationId xmlns:a16="http://schemas.microsoft.com/office/drawing/2014/main" id="{129B101E-A49A-1CFF-9B2D-9A76D3DF4F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40148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69" name="Graphic 68" descr="Atom with solid fill">
                <a:extLst>
                  <a:ext uri="{FF2B5EF4-FFF2-40B4-BE49-F238E27FC236}">
                    <a16:creationId xmlns:a16="http://schemas.microsoft.com/office/drawing/2014/main" id="{C3BDC805-0513-B83D-828E-A082D9838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9741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0" name="Graphic 69" descr="Atom with solid fill">
                <a:extLst>
                  <a:ext uri="{FF2B5EF4-FFF2-40B4-BE49-F238E27FC236}">
                    <a16:creationId xmlns:a16="http://schemas.microsoft.com/office/drawing/2014/main" id="{D40C9169-4110-B163-91C0-82AFC5249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9334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1" name="Graphic 70" descr="Atom with solid fill">
                <a:extLst>
                  <a:ext uri="{FF2B5EF4-FFF2-40B4-BE49-F238E27FC236}">
                    <a16:creationId xmlns:a16="http://schemas.microsoft.com/office/drawing/2014/main" id="{5CA29365-12BC-7A3D-5CFE-D6632FF4E1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927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2" name="Graphic 71" descr="Atom with solid fill">
                <a:extLst>
                  <a:ext uri="{FF2B5EF4-FFF2-40B4-BE49-F238E27FC236}">
                    <a16:creationId xmlns:a16="http://schemas.microsoft.com/office/drawing/2014/main" id="{896977C9-7C1A-F6E0-81F6-E087EB5C9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8520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3" name="Graphic 72" descr="Atom with solid fill">
                <a:extLst>
                  <a:ext uri="{FF2B5EF4-FFF2-40B4-BE49-F238E27FC236}">
                    <a16:creationId xmlns:a16="http://schemas.microsoft.com/office/drawing/2014/main" id="{7C70DBBA-FC52-3B82-C6EC-286FD9D6B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38113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4" name="Graphic 73" descr="Atom with solid fill">
                <a:extLst>
                  <a:ext uri="{FF2B5EF4-FFF2-40B4-BE49-F238E27FC236}">
                    <a16:creationId xmlns:a16="http://schemas.microsoft.com/office/drawing/2014/main" id="{17956EB5-A615-3A58-08F7-CCD196C94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7706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5" name="Graphic 74" descr="Atom with solid fill">
                <a:extLst>
                  <a:ext uri="{FF2B5EF4-FFF2-40B4-BE49-F238E27FC236}">
                    <a16:creationId xmlns:a16="http://schemas.microsoft.com/office/drawing/2014/main" id="{4D8385BD-9D2C-F984-14C1-37CB0CE5C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72991" y="5107113"/>
                <a:ext cx="479391" cy="479391"/>
              </a:xfrm>
              <a:prstGeom prst="rect">
                <a:avLst/>
              </a:prstGeom>
            </p:spPr>
          </p:pic>
        </p:grp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9E5887-4664-AB5A-4013-46C4C049E9E8}"/>
              </a:ext>
            </a:extLst>
          </p:cNvPr>
          <p:cNvCxnSpPr/>
          <p:nvPr/>
        </p:nvCxnSpPr>
        <p:spPr>
          <a:xfrm>
            <a:off x="1358236" y="1123847"/>
            <a:ext cx="593518" cy="1704941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FD0FC07-719B-8724-99AF-04B45580E0B7}"/>
              </a:ext>
            </a:extLst>
          </p:cNvPr>
          <p:cNvSpPr/>
          <p:nvPr/>
        </p:nvSpPr>
        <p:spPr>
          <a:xfrm>
            <a:off x="572724" y="1797783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157 files</a:t>
            </a:r>
          </a:p>
        </p:txBody>
      </p:sp>
      <p:pic>
        <p:nvPicPr>
          <p:cNvPr id="80" name="Graphic 79" descr="Clock with solid fill">
            <a:extLst>
              <a:ext uri="{FF2B5EF4-FFF2-40B4-BE49-F238E27FC236}">
                <a16:creationId xmlns:a16="http://schemas.microsoft.com/office/drawing/2014/main" id="{2095C901-1053-0887-0FD7-6E386CF63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4265" y="3247423"/>
            <a:ext cx="247966" cy="247966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225BA710-2296-3E42-0D3E-B0D3BE799100}"/>
              </a:ext>
            </a:extLst>
          </p:cNvPr>
          <p:cNvSpPr/>
          <p:nvPr/>
        </p:nvSpPr>
        <p:spPr>
          <a:xfrm>
            <a:off x="4842019" y="3245405"/>
            <a:ext cx="2394295" cy="2288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800s to load all 157 files on </a:t>
            </a:r>
            <a:r>
              <a:rPr lang="en-US" sz="1000" dirty="0" err="1">
                <a:solidFill>
                  <a:schemeClr val="tx1"/>
                </a:solidFill>
              </a:rPr>
              <a:t>Macbook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2" name="Graphic 81" descr="Clock with solid fill">
            <a:extLst>
              <a:ext uri="{FF2B5EF4-FFF2-40B4-BE49-F238E27FC236}">
                <a16:creationId xmlns:a16="http://schemas.microsoft.com/office/drawing/2014/main" id="{0FDBEFB1-8471-7A83-510B-20BEE3DCD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8112" y="4133539"/>
            <a:ext cx="247966" cy="247966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A7C8344-ED38-D827-6080-0C8D9A778139}"/>
              </a:ext>
            </a:extLst>
          </p:cNvPr>
          <p:cNvSpPr/>
          <p:nvPr/>
        </p:nvSpPr>
        <p:spPr>
          <a:xfrm>
            <a:off x="5995866" y="4131521"/>
            <a:ext cx="2394295" cy="2288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1976s v = 10, w = 5</a:t>
            </a:r>
          </a:p>
        </p:txBody>
      </p:sp>
    </p:spTree>
    <p:extLst>
      <p:ext uri="{BB962C8B-B14F-4D97-AF65-F5344CB8AC3E}">
        <p14:creationId xmlns:p14="http://schemas.microsoft.com/office/powerpoint/2010/main" val="688545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C0C411F-A23D-8D77-9B58-9E6EBE628837}"/>
              </a:ext>
            </a:extLst>
          </p:cNvPr>
          <p:cNvSpPr/>
          <p:nvPr/>
        </p:nvSpPr>
        <p:spPr>
          <a:xfrm>
            <a:off x="3270323" y="1875489"/>
            <a:ext cx="4161651" cy="2265824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00C971-FE2D-8C21-9A4B-707B24763BDB}"/>
              </a:ext>
            </a:extLst>
          </p:cNvPr>
          <p:cNvSpPr/>
          <p:nvPr/>
        </p:nvSpPr>
        <p:spPr>
          <a:xfrm>
            <a:off x="3192354" y="1765621"/>
            <a:ext cx="4161651" cy="2265824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F2DCCE-C93F-5A73-C55A-0B56F69C0895}"/>
              </a:ext>
            </a:extLst>
          </p:cNvPr>
          <p:cNvSpPr/>
          <p:nvPr/>
        </p:nvSpPr>
        <p:spPr>
          <a:xfrm>
            <a:off x="3103752" y="1613221"/>
            <a:ext cx="4161651" cy="2265824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2A0493-8407-2865-3E55-A193CFD1EF8C}"/>
              </a:ext>
            </a:extLst>
          </p:cNvPr>
          <p:cNvSpPr/>
          <p:nvPr/>
        </p:nvSpPr>
        <p:spPr>
          <a:xfrm>
            <a:off x="3001457" y="1496521"/>
            <a:ext cx="4161651" cy="2265824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F64-E559-D77F-158A-FAA168CF6029}"/>
              </a:ext>
            </a:extLst>
          </p:cNvPr>
          <p:cNvGrpSpPr/>
          <p:nvPr/>
        </p:nvGrpSpPr>
        <p:grpSpPr>
          <a:xfrm>
            <a:off x="1030890" y="576584"/>
            <a:ext cx="4158376" cy="454954"/>
            <a:chOff x="2135239" y="4703146"/>
            <a:chExt cx="4752976" cy="52000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F5932C-DAB2-0F8A-3C31-994407D88DFE}"/>
                </a:ext>
              </a:extLst>
            </p:cNvPr>
            <p:cNvSpPr/>
            <p:nvPr/>
          </p:nvSpPr>
          <p:spPr>
            <a:xfrm>
              <a:off x="2135239" y="4703146"/>
              <a:ext cx="4752976" cy="520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2E497D-C315-BD1E-36A8-89667434176D}"/>
                </a:ext>
              </a:extLst>
            </p:cNvPr>
            <p:cNvGrpSpPr/>
            <p:nvPr/>
          </p:nvGrpSpPr>
          <p:grpSpPr>
            <a:xfrm>
              <a:off x="2237316" y="4720292"/>
              <a:ext cx="4650898" cy="479391"/>
              <a:chOff x="3401484" y="5107113"/>
              <a:chExt cx="4650898" cy="479391"/>
            </a:xfrm>
          </p:grpSpPr>
          <p:pic>
            <p:nvPicPr>
              <p:cNvPr id="35" name="Graphic 34" descr="Atom with solid fill">
                <a:extLst>
                  <a:ext uri="{FF2B5EF4-FFF2-40B4-BE49-F238E27FC236}">
                    <a16:creationId xmlns:a16="http://schemas.microsoft.com/office/drawing/2014/main" id="{803E20D1-6132-E3E9-E0C8-561230FD3A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148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36" name="Graphic 35" descr="Atom with solid fill">
                <a:extLst>
                  <a:ext uri="{FF2B5EF4-FFF2-40B4-BE49-F238E27FC236}">
                    <a16:creationId xmlns:a16="http://schemas.microsoft.com/office/drawing/2014/main" id="{C3B70243-0AB1-6702-D161-58BC3E49BA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9741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37" name="Graphic 36" descr="Atom with solid fill">
                <a:extLst>
                  <a:ext uri="{FF2B5EF4-FFF2-40B4-BE49-F238E27FC236}">
                    <a16:creationId xmlns:a16="http://schemas.microsoft.com/office/drawing/2014/main" id="{B8341C49-8B7F-CC1B-6691-0BA37C0820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9334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38" name="Graphic 37" descr="Atom with solid fill">
                <a:extLst>
                  <a:ext uri="{FF2B5EF4-FFF2-40B4-BE49-F238E27FC236}">
                    <a16:creationId xmlns:a16="http://schemas.microsoft.com/office/drawing/2014/main" id="{027471A9-7CBF-67DD-7871-740B97F9E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8927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39" name="Graphic 38" descr="Atom with solid fill">
                <a:extLst>
                  <a:ext uri="{FF2B5EF4-FFF2-40B4-BE49-F238E27FC236}">
                    <a16:creationId xmlns:a16="http://schemas.microsoft.com/office/drawing/2014/main" id="{A6108BD5-A8D9-5043-E553-83D04355D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8520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40" name="Graphic 39" descr="Atom with solid fill">
                <a:extLst>
                  <a:ext uri="{FF2B5EF4-FFF2-40B4-BE49-F238E27FC236}">
                    <a16:creationId xmlns:a16="http://schemas.microsoft.com/office/drawing/2014/main" id="{5C805A81-9A2A-5850-B0DE-A81294CB67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8113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41" name="Graphic 40" descr="Atom with solid fill">
                <a:extLst>
                  <a:ext uri="{FF2B5EF4-FFF2-40B4-BE49-F238E27FC236}">
                    <a16:creationId xmlns:a16="http://schemas.microsoft.com/office/drawing/2014/main" id="{CDA95D7C-FC32-F9D9-16B2-DFEF1E11F8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7706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42" name="Graphic 41" descr="Atom with solid fill">
                <a:extLst>
                  <a:ext uri="{FF2B5EF4-FFF2-40B4-BE49-F238E27FC236}">
                    <a16:creationId xmlns:a16="http://schemas.microsoft.com/office/drawing/2014/main" id="{D3DFDC35-816F-B108-333D-FA5EA4F75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72991" y="5107113"/>
                <a:ext cx="479391" cy="479391"/>
              </a:xfrm>
              <a:prstGeom prst="rect">
                <a:avLst/>
              </a:prstGeom>
            </p:spPr>
          </p:pic>
        </p:grpSp>
      </p:grp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A4B40D7-3C0B-9814-F7A2-56B51E4065B2}"/>
              </a:ext>
            </a:extLst>
          </p:cNvPr>
          <p:cNvCxnSpPr>
            <a:endCxn id="4" idx="1"/>
          </p:cNvCxnSpPr>
          <p:nvPr/>
        </p:nvCxnSpPr>
        <p:spPr>
          <a:xfrm>
            <a:off x="1329906" y="1011004"/>
            <a:ext cx="2107143" cy="1249612"/>
          </a:xfrm>
          <a:prstGeom prst="bentConnector3">
            <a:avLst>
              <a:gd name="adj1" fmla="val -46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Maze with solid fill">
            <a:extLst>
              <a:ext uri="{FF2B5EF4-FFF2-40B4-BE49-F238E27FC236}">
                <a16:creationId xmlns:a16="http://schemas.microsoft.com/office/drawing/2014/main" id="{16CBA713-026D-A4AF-2874-8C21D82B2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283" y="1782993"/>
            <a:ext cx="473577" cy="473577"/>
          </a:xfrm>
          <a:prstGeom prst="rect">
            <a:avLst/>
          </a:prstGeom>
        </p:spPr>
      </p:pic>
      <p:pic>
        <p:nvPicPr>
          <p:cNvPr id="47" name="Graphic 46" descr="Maze with solid fill">
            <a:extLst>
              <a:ext uri="{FF2B5EF4-FFF2-40B4-BE49-F238E27FC236}">
                <a16:creationId xmlns:a16="http://schemas.microsoft.com/office/drawing/2014/main" id="{69FFB265-9040-3B11-4459-0784E80F1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283" y="2194948"/>
            <a:ext cx="473577" cy="473577"/>
          </a:xfrm>
          <a:prstGeom prst="rect">
            <a:avLst/>
          </a:prstGeom>
        </p:spPr>
      </p:pic>
      <p:pic>
        <p:nvPicPr>
          <p:cNvPr id="48" name="Graphic 47" descr="Maze with solid fill">
            <a:extLst>
              <a:ext uri="{FF2B5EF4-FFF2-40B4-BE49-F238E27FC236}">
                <a16:creationId xmlns:a16="http://schemas.microsoft.com/office/drawing/2014/main" id="{0907F4FE-D38F-BD55-2673-46FFA54AF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283" y="2606903"/>
            <a:ext cx="473577" cy="473577"/>
          </a:xfrm>
          <a:prstGeom prst="rect">
            <a:avLst/>
          </a:prstGeom>
        </p:spPr>
      </p:pic>
      <p:pic>
        <p:nvPicPr>
          <p:cNvPr id="49" name="Graphic 48" descr="Maze with solid fill">
            <a:extLst>
              <a:ext uri="{FF2B5EF4-FFF2-40B4-BE49-F238E27FC236}">
                <a16:creationId xmlns:a16="http://schemas.microsoft.com/office/drawing/2014/main" id="{F35950A6-2326-2BD4-3845-E961C009B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283" y="3018858"/>
            <a:ext cx="473577" cy="473577"/>
          </a:xfrm>
          <a:prstGeom prst="rect">
            <a:avLst/>
          </a:prstGeom>
        </p:spPr>
      </p:pic>
      <p:pic>
        <p:nvPicPr>
          <p:cNvPr id="50" name="Graphic 49" descr="Maze with solid fill">
            <a:extLst>
              <a:ext uri="{FF2B5EF4-FFF2-40B4-BE49-F238E27FC236}">
                <a16:creationId xmlns:a16="http://schemas.microsoft.com/office/drawing/2014/main" id="{BF5FC7CC-9562-7BD7-E4CB-0D0B50E3F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283" y="3430813"/>
            <a:ext cx="473577" cy="473577"/>
          </a:xfrm>
          <a:prstGeom prst="rect">
            <a:avLst/>
          </a:prstGeom>
        </p:spPr>
      </p:pic>
      <p:pic>
        <p:nvPicPr>
          <p:cNvPr id="55" name="Graphic 54" descr="Maze with solid fill">
            <a:extLst>
              <a:ext uri="{FF2B5EF4-FFF2-40B4-BE49-F238E27FC236}">
                <a16:creationId xmlns:a16="http://schemas.microsoft.com/office/drawing/2014/main" id="{31355D19-C71A-E422-C5A3-C5812D91F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7910" y="1775552"/>
            <a:ext cx="473577" cy="473577"/>
          </a:xfrm>
          <a:prstGeom prst="rect">
            <a:avLst/>
          </a:prstGeom>
        </p:spPr>
      </p:pic>
      <p:pic>
        <p:nvPicPr>
          <p:cNvPr id="56" name="Graphic 55" descr="Maze with solid fill">
            <a:extLst>
              <a:ext uri="{FF2B5EF4-FFF2-40B4-BE49-F238E27FC236}">
                <a16:creationId xmlns:a16="http://schemas.microsoft.com/office/drawing/2014/main" id="{3E312E37-C8E4-4BF6-056B-915527580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7910" y="2187507"/>
            <a:ext cx="473577" cy="473577"/>
          </a:xfrm>
          <a:prstGeom prst="rect">
            <a:avLst/>
          </a:prstGeom>
        </p:spPr>
      </p:pic>
      <p:pic>
        <p:nvPicPr>
          <p:cNvPr id="57" name="Graphic 56" descr="Maze with solid fill">
            <a:extLst>
              <a:ext uri="{FF2B5EF4-FFF2-40B4-BE49-F238E27FC236}">
                <a16:creationId xmlns:a16="http://schemas.microsoft.com/office/drawing/2014/main" id="{3100FE12-6BC8-1858-2F76-198EE4548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7910" y="2599462"/>
            <a:ext cx="473577" cy="473577"/>
          </a:xfrm>
          <a:prstGeom prst="rect">
            <a:avLst/>
          </a:prstGeom>
        </p:spPr>
      </p:pic>
      <p:pic>
        <p:nvPicPr>
          <p:cNvPr id="58" name="Graphic 57" descr="Maze with solid fill">
            <a:extLst>
              <a:ext uri="{FF2B5EF4-FFF2-40B4-BE49-F238E27FC236}">
                <a16:creationId xmlns:a16="http://schemas.microsoft.com/office/drawing/2014/main" id="{EFE592E3-9643-DC8D-B3C8-AEC587FC7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7910" y="3011417"/>
            <a:ext cx="473577" cy="473577"/>
          </a:xfrm>
          <a:prstGeom prst="rect">
            <a:avLst/>
          </a:prstGeom>
        </p:spPr>
      </p:pic>
      <p:pic>
        <p:nvPicPr>
          <p:cNvPr id="59" name="Graphic 58" descr="Maze with solid fill">
            <a:extLst>
              <a:ext uri="{FF2B5EF4-FFF2-40B4-BE49-F238E27FC236}">
                <a16:creationId xmlns:a16="http://schemas.microsoft.com/office/drawing/2014/main" id="{C84E301B-E996-156A-2A1C-4E6008FFD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7910" y="3423372"/>
            <a:ext cx="473577" cy="473577"/>
          </a:xfrm>
          <a:prstGeom prst="rect">
            <a:avLst/>
          </a:prstGeom>
        </p:spPr>
      </p:pic>
      <p:pic>
        <p:nvPicPr>
          <p:cNvPr id="4" name="Graphic 3" descr="Atom with solid fill">
            <a:extLst>
              <a:ext uri="{FF2B5EF4-FFF2-40B4-BE49-F238E27FC236}">
                <a16:creationId xmlns:a16="http://schemas.microsoft.com/office/drawing/2014/main" id="{150D246F-544D-C4F4-3BE0-24683B276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7049" y="1935896"/>
            <a:ext cx="649440" cy="649440"/>
          </a:xfrm>
          <a:prstGeom prst="rect">
            <a:avLst/>
          </a:prstGeom>
        </p:spPr>
      </p:pic>
      <p:pic>
        <p:nvPicPr>
          <p:cNvPr id="5" name="Graphic 4" descr="Maze with solid fill">
            <a:extLst>
              <a:ext uri="{FF2B5EF4-FFF2-40B4-BE49-F238E27FC236}">
                <a16:creationId xmlns:a16="http://schemas.microsoft.com/office/drawing/2014/main" id="{42FB77B8-F353-71FE-AC3B-5CCAFC3A6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4457" y="2019782"/>
            <a:ext cx="473577" cy="473577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9D1B59BD-FDD4-1718-5CEA-2062296E1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5917" y="3041360"/>
            <a:ext cx="529054" cy="529054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B6534E7-3073-604F-8049-621640A269FF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3533094" y="2812686"/>
            <a:ext cx="456024" cy="13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19BD04-D716-809C-66C1-D6CA4027990E}"/>
              </a:ext>
            </a:extLst>
          </p:cNvPr>
          <p:cNvCxnSpPr>
            <a:endCxn id="5" idx="1"/>
          </p:cNvCxnSpPr>
          <p:nvPr/>
        </p:nvCxnSpPr>
        <p:spPr>
          <a:xfrm>
            <a:off x="4086489" y="2256570"/>
            <a:ext cx="10779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DAE449B-3C7B-E138-BB22-FB7B7EBD5B16}"/>
              </a:ext>
            </a:extLst>
          </p:cNvPr>
          <p:cNvSpPr/>
          <p:nvPr/>
        </p:nvSpPr>
        <p:spPr>
          <a:xfrm>
            <a:off x="3070928" y="3497385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unique pfam entries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460DEA-1365-CABE-5BD0-AE8A75074230}"/>
              </a:ext>
            </a:extLst>
          </p:cNvPr>
          <p:cNvSpPr/>
          <p:nvPr/>
        </p:nvSpPr>
        <p:spPr>
          <a:xfrm>
            <a:off x="3070928" y="1736936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D55910-0858-FDFA-C0E8-07A812AE505D}"/>
              </a:ext>
            </a:extLst>
          </p:cNvPr>
          <p:cNvSpPr/>
          <p:nvPr/>
        </p:nvSpPr>
        <p:spPr>
          <a:xfrm>
            <a:off x="5638034" y="2124090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pfam encoding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E1F2C-A006-24E3-9A8F-78D9DAB7D2F9}"/>
              </a:ext>
            </a:extLst>
          </p:cNvPr>
          <p:cNvSpPr txBox="1"/>
          <p:nvPr/>
        </p:nvSpPr>
        <p:spPr>
          <a:xfrm>
            <a:off x="5235176" y="1539719"/>
            <a:ext cx="1803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Get word encodings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5D2830-722E-7F84-A225-9822A93FF63B}"/>
              </a:ext>
            </a:extLst>
          </p:cNvPr>
          <p:cNvSpPr/>
          <p:nvPr/>
        </p:nvSpPr>
        <p:spPr>
          <a:xfrm>
            <a:off x="8130808" y="1533317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pfam encodings</a:t>
            </a:r>
          </a:p>
        </p:txBody>
      </p:sp>
    </p:spTree>
    <p:extLst>
      <p:ext uri="{BB962C8B-B14F-4D97-AF65-F5344CB8AC3E}">
        <p14:creationId xmlns:p14="http://schemas.microsoft.com/office/powerpoint/2010/main" val="412267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3D3BF2D-AC47-E19A-78BD-C59C7A2F361D}"/>
              </a:ext>
            </a:extLst>
          </p:cNvPr>
          <p:cNvSpPr/>
          <p:nvPr/>
        </p:nvSpPr>
        <p:spPr>
          <a:xfrm>
            <a:off x="737419" y="599768"/>
            <a:ext cx="1700980" cy="1700980"/>
          </a:xfrm>
          <a:prstGeom prst="ellipse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95M </a:t>
            </a:r>
            <a:r>
              <a:rPr lang="en-US" b="1" dirty="0">
                <a:solidFill>
                  <a:schemeClr val="bg1"/>
                </a:solidFill>
              </a:rPr>
              <a:t>Eukaryotic</a:t>
            </a:r>
            <a:r>
              <a:rPr lang="en-US" sz="2400" b="1" dirty="0">
                <a:solidFill>
                  <a:schemeClr val="bg1"/>
                </a:solidFill>
              </a:rPr>
              <a:t> Proteins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7241C6-EDD2-A4B4-B16E-3178E70F8EB4}"/>
              </a:ext>
            </a:extLst>
          </p:cNvPr>
          <p:cNvSpPr/>
          <p:nvPr/>
        </p:nvSpPr>
        <p:spPr>
          <a:xfrm>
            <a:off x="737419" y="2453148"/>
            <a:ext cx="1700980" cy="1700980"/>
          </a:xfrm>
          <a:prstGeom prst="ellipse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300M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Pfam entries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07FF88-A95C-6AF8-4E8B-8E094C37DD8A}"/>
              </a:ext>
            </a:extLst>
          </p:cNvPr>
          <p:cNvSpPr/>
          <p:nvPr/>
        </p:nvSpPr>
        <p:spPr>
          <a:xfrm>
            <a:off x="737419" y="4375354"/>
            <a:ext cx="1700980" cy="1700980"/>
          </a:xfrm>
          <a:prstGeom prst="ellipse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Disorder 4BN lines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CB59EE49-33B3-89B1-CE31-FDB718D789DB}"/>
              </a:ext>
            </a:extLst>
          </p:cNvPr>
          <p:cNvSpPr/>
          <p:nvPr/>
        </p:nvSpPr>
        <p:spPr>
          <a:xfrm rot="16200000">
            <a:off x="2687859" y="2932565"/>
            <a:ext cx="484632" cy="742145"/>
          </a:xfrm>
          <a:prstGeom prst="downArrow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C4E24-B134-42D5-B54C-5A2CD11CCFF7}"/>
              </a:ext>
            </a:extLst>
          </p:cNvPr>
          <p:cNvSpPr txBox="1"/>
          <p:nvPr/>
        </p:nvSpPr>
        <p:spPr>
          <a:xfrm>
            <a:off x="3696614" y="2609835"/>
            <a:ext cx="2762161" cy="1440426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Cleansing &amp; Corpus Preparation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38F1F7B-4640-60DB-3FD4-52B5079340CD}"/>
              </a:ext>
            </a:extLst>
          </p:cNvPr>
          <p:cNvSpPr/>
          <p:nvPr/>
        </p:nvSpPr>
        <p:spPr>
          <a:xfrm rot="14459666">
            <a:off x="2717771" y="4252940"/>
            <a:ext cx="484632" cy="742145"/>
          </a:xfrm>
          <a:prstGeom prst="downArrow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82F714C9-A532-47F6-FF77-A82C5D7D4031}"/>
              </a:ext>
            </a:extLst>
          </p:cNvPr>
          <p:cNvSpPr/>
          <p:nvPr/>
        </p:nvSpPr>
        <p:spPr>
          <a:xfrm rot="18177063">
            <a:off x="2716617" y="1671989"/>
            <a:ext cx="484632" cy="742145"/>
          </a:xfrm>
          <a:prstGeom prst="downArrow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61256A0F-CB7A-139A-E78E-B0B97DE95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0345" y="2432855"/>
            <a:ext cx="1700980" cy="17009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F1C549-8747-A487-A51F-EBA5D83AC907}"/>
              </a:ext>
            </a:extLst>
          </p:cNvPr>
          <p:cNvSpPr txBox="1"/>
          <p:nvPr/>
        </p:nvSpPr>
        <p:spPr>
          <a:xfrm>
            <a:off x="7063376" y="4166810"/>
            <a:ext cx="2074918" cy="78370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corpus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46M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sentences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53279B25-7A84-C96B-2EEA-2D671A25E59F}"/>
              </a:ext>
            </a:extLst>
          </p:cNvPr>
          <p:cNvSpPr/>
          <p:nvPr/>
        </p:nvSpPr>
        <p:spPr>
          <a:xfrm rot="16200000">
            <a:off x="6809103" y="2958976"/>
            <a:ext cx="484632" cy="742145"/>
          </a:xfrm>
          <a:prstGeom prst="downArrow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6" name="Graphic 15" descr="Atom with solid fill">
            <a:extLst>
              <a:ext uri="{FF2B5EF4-FFF2-40B4-BE49-F238E27FC236}">
                <a16:creationId xmlns:a16="http://schemas.microsoft.com/office/drawing/2014/main" id="{ABF9ACBE-BD14-78E7-6F04-553AFC804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3197" y="2609835"/>
            <a:ext cx="1331384" cy="1331384"/>
          </a:xfrm>
          <a:prstGeom prst="rect">
            <a:avLst/>
          </a:prstGeom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4097EBC4-9888-6903-03C8-F76771BA40F8}"/>
              </a:ext>
            </a:extLst>
          </p:cNvPr>
          <p:cNvSpPr/>
          <p:nvPr/>
        </p:nvSpPr>
        <p:spPr>
          <a:xfrm rot="16200000">
            <a:off x="9080082" y="2958975"/>
            <a:ext cx="484632" cy="742145"/>
          </a:xfrm>
          <a:prstGeom prst="downArrow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8E0369-B02C-95FD-B989-4ADA9336F976}"/>
              </a:ext>
            </a:extLst>
          </p:cNvPr>
          <p:cNvSpPr txBox="1"/>
          <p:nvPr/>
        </p:nvSpPr>
        <p:spPr>
          <a:xfrm>
            <a:off x="9673941" y="4240553"/>
            <a:ext cx="2094106" cy="38345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144 word2vec models</a:t>
            </a:r>
          </a:p>
        </p:txBody>
      </p:sp>
    </p:spTree>
    <p:extLst>
      <p:ext uri="{BB962C8B-B14F-4D97-AF65-F5344CB8AC3E}">
        <p14:creationId xmlns:p14="http://schemas.microsoft.com/office/powerpoint/2010/main" val="262894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088A24-9FBB-2A56-C7C4-848CA0BDC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38545"/>
              </p:ext>
            </p:extLst>
          </p:nvPr>
        </p:nvGraphicFramePr>
        <p:xfrm>
          <a:off x="286655" y="2316117"/>
          <a:ext cx="4934857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857">
                  <a:extLst>
                    <a:ext uri="{9D8B030D-6E8A-4147-A177-3AD203B41FA5}">
                      <a16:colId xmlns:a16="http://schemas.microsoft.com/office/drawing/2014/main" val="1947306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PFAM ENTRIES – FROM INTERPRO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41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Download from </a:t>
                      </a:r>
                      <a:r>
                        <a:rPr lang="en-US" sz="1000" dirty="0" err="1"/>
                        <a:t>interpro</a:t>
                      </a:r>
                      <a:r>
                        <a:rPr lang="en-US" sz="1000" dirty="0"/>
                        <a:t> (tab delimited file)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Parse into </a:t>
                      </a:r>
                      <a:r>
                        <a:rPr lang="en-US" sz="1000" dirty="0" err="1"/>
                        <a:t>dat</a:t>
                      </a:r>
                      <a:r>
                        <a:rPr lang="en-US" sz="1000" dirty="0"/>
                        <a:t> file, keeping only lines with PFAM entries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Import into database (W2V_TOKEN)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input</a:t>
                      </a:r>
                    </a:p>
                    <a:p>
                      <a:pPr marL="357188" lvl="1" indent="-173038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000" dirty="0"/>
                        <a:t>protein2ipr.dat (98.7GB)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output</a:t>
                      </a:r>
                    </a:p>
                    <a:p>
                      <a:pPr marL="314325" lvl="1" indent="-130175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000" dirty="0"/>
                        <a:t>protein2ipr_pfam_20240715.dat (9.13GB)</a:t>
                      </a:r>
                    </a:p>
                    <a:p>
                      <a:pPr marL="314325" lvl="1" indent="-130175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000" dirty="0"/>
                        <a:t>W2V_TOKEN in database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20508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CE4424-5620-1470-B21F-D00D48976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03308"/>
              </p:ext>
            </p:extLst>
          </p:nvPr>
        </p:nvGraphicFramePr>
        <p:xfrm>
          <a:off x="286656" y="231986"/>
          <a:ext cx="4934857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857">
                  <a:extLst>
                    <a:ext uri="{9D8B030D-6E8A-4147-A177-3AD203B41FA5}">
                      <a16:colId xmlns:a16="http://schemas.microsoft.com/office/drawing/2014/main" val="1947306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EUKARYOTIC PROTEINS – FROM UNIPROT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41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Download eukaryotic proteins from </a:t>
                      </a:r>
                      <a:r>
                        <a:rPr lang="en-US" sz="1000" dirty="0" err="1"/>
                        <a:t>uniprot</a:t>
                      </a:r>
                      <a:r>
                        <a:rPr lang="en-US" sz="1000" dirty="0"/>
                        <a:t> (tab delimited)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Parse into </a:t>
                      </a:r>
                      <a:r>
                        <a:rPr lang="en-US" sz="1000" dirty="0" err="1"/>
                        <a:t>dat</a:t>
                      </a:r>
                      <a:r>
                        <a:rPr lang="en-US" sz="1000" dirty="0"/>
                        <a:t> file keeping only the protein id and length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Import into database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input</a:t>
                      </a:r>
                    </a:p>
                    <a:p>
                      <a:pPr marL="357188" lvl="1" indent="-173038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000" dirty="0"/>
                        <a:t>uniref_100only_2759-95272305_0804.fasta (62.28GB)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output</a:t>
                      </a:r>
                    </a:p>
                    <a:p>
                      <a:pPr marL="314325" lvl="1" indent="-130175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000" dirty="0"/>
                        <a:t>uniref100only_2759-95272305_20240805.dat (5.6 GB)</a:t>
                      </a:r>
                    </a:p>
                    <a:p>
                      <a:pPr marL="314325" marR="0" lvl="1" indent="-1301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Loaded into DB : </a:t>
                      </a:r>
                      <a:r>
                        <a:rPr lang="en-GB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W2V_PROTEIN_UREF100_E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2050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92E817-F2FB-EEEB-2A06-13A340E03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6599"/>
              </p:ext>
            </p:extLst>
          </p:nvPr>
        </p:nvGraphicFramePr>
        <p:xfrm>
          <a:off x="286655" y="4402669"/>
          <a:ext cx="493485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857">
                  <a:extLst>
                    <a:ext uri="{9D8B030D-6E8A-4147-A177-3AD203B41FA5}">
                      <a16:colId xmlns:a16="http://schemas.microsoft.com/office/drawing/2014/main" val="1947306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DISORDER ENTRIES – FROM INTERPRO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41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Download from </a:t>
                      </a:r>
                      <a:r>
                        <a:rPr lang="en-US" sz="1000" dirty="0" err="1"/>
                        <a:t>interpro</a:t>
                      </a:r>
                      <a:r>
                        <a:rPr lang="en-US" sz="1000" dirty="0"/>
                        <a:t> (xml with &lt;protein&gt; elements)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Break into separate xml chunks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Parse xml to find disorder regions for proteins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Output to tab delimited file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Import into database (W2V_TOKEN)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input</a:t>
                      </a:r>
                    </a:p>
                    <a:p>
                      <a:pPr marL="357188" lvl="1" indent="-173038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000" dirty="0" err="1"/>
                        <a:t>extra.xml</a:t>
                      </a:r>
                      <a:r>
                        <a:rPr lang="en-US" sz="1000" dirty="0"/>
                        <a:t> 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188.4GB</a:t>
                      </a:r>
                      <a:r>
                        <a:rPr lang="en-US" sz="10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output</a:t>
                      </a:r>
                    </a:p>
                    <a:p>
                      <a:pPr marL="314325" lvl="1" indent="-130175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000" dirty="0"/>
                        <a:t>disordered_tokens_20240719.dat</a:t>
                      </a:r>
                    </a:p>
                    <a:p>
                      <a:pPr marL="314325" lvl="1" indent="-130175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000" dirty="0"/>
                        <a:t>W2V_TOKEN in database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205089"/>
                  </a:ext>
                </a:extLst>
              </a:tr>
            </a:tbl>
          </a:graphicData>
        </a:graphic>
      </p:graphicFrame>
      <p:sp>
        <p:nvSpPr>
          <p:cNvPr id="11" name="Down Arrow 10">
            <a:extLst>
              <a:ext uri="{FF2B5EF4-FFF2-40B4-BE49-F238E27FC236}">
                <a16:creationId xmlns:a16="http://schemas.microsoft.com/office/drawing/2014/main" id="{592FFBFE-8740-3382-81BC-55D941162953}"/>
              </a:ext>
            </a:extLst>
          </p:cNvPr>
          <p:cNvSpPr/>
          <p:nvPr/>
        </p:nvSpPr>
        <p:spPr>
          <a:xfrm rot="16200000">
            <a:off x="6580628" y="48526"/>
            <a:ext cx="484632" cy="2576246"/>
          </a:xfrm>
          <a:prstGeom prst="downArrow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6BEE6CCC-AFC0-E2AC-D96C-23158F13D6C1}"/>
              </a:ext>
            </a:extLst>
          </p:cNvPr>
          <p:cNvSpPr/>
          <p:nvPr/>
        </p:nvSpPr>
        <p:spPr>
          <a:xfrm rot="16200000">
            <a:off x="6650354" y="2277268"/>
            <a:ext cx="484632" cy="2436798"/>
          </a:xfrm>
          <a:prstGeom prst="downArrow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39E1F031-6CE8-4BED-3300-A433D05A8FBA}"/>
              </a:ext>
            </a:extLst>
          </p:cNvPr>
          <p:cNvSpPr/>
          <p:nvPr/>
        </p:nvSpPr>
        <p:spPr>
          <a:xfrm rot="14419967">
            <a:off x="6650353" y="3424788"/>
            <a:ext cx="484632" cy="2842054"/>
          </a:xfrm>
          <a:prstGeom prst="downArrow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41B66394-0F4B-0013-FB1C-FAA09C596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4636" y="1578965"/>
            <a:ext cx="609141" cy="609141"/>
          </a:xfrm>
          <a:prstGeom prst="rect">
            <a:avLst/>
          </a:prstGeom>
        </p:spPr>
      </p:pic>
      <p:pic>
        <p:nvPicPr>
          <p:cNvPr id="15" name="Graphic 14" descr="Document with solid fill">
            <a:extLst>
              <a:ext uri="{FF2B5EF4-FFF2-40B4-BE49-F238E27FC236}">
                <a16:creationId xmlns:a16="http://schemas.microsoft.com/office/drawing/2014/main" id="{1DE66B54-307A-96F2-E1B1-C3B1EE9D0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4635" y="3693256"/>
            <a:ext cx="609141" cy="609141"/>
          </a:xfrm>
          <a:prstGeom prst="rect">
            <a:avLst/>
          </a:prstGeom>
        </p:spPr>
      </p:pic>
      <p:pic>
        <p:nvPicPr>
          <p:cNvPr id="16" name="Graphic 15" descr="Document with solid fill">
            <a:extLst>
              <a:ext uri="{FF2B5EF4-FFF2-40B4-BE49-F238E27FC236}">
                <a16:creationId xmlns:a16="http://schemas.microsoft.com/office/drawing/2014/main" id="{0814C174-B74C-012C-6115-71414C82E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1242" y="5585619"/>
            <a:ext cx="609141" cy="6091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2677B2-65B4-C75D-6D3C-66860E3C42AF}"/>
              </a:ext>
            </a:extLst>
          </p:cNvPr>
          <p:cNvSpPr txBox="1"/>
          <p:nvPr/>
        </p:nvSpPr>
        <p:spPr>
          <a:xfrm>
            <a:off x="5366233" y="4219029"/>
            <a:ext cx="1662081" cy="3289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pfam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dat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04480-BD19-2AD8-08E5-E721B08B3352}"/>
              </a:ext>
            </a:extLst>
          </p:cNvPr>
          <p:cNvSpPr txBox="1"/>
          <p:nvPr/>
        </p:nvSpPr>
        <p:spPr>
          <a:xfrm>
            <a:off x="5359169" y="6185014"/>
            <a:ext cx="1662081" cy="3289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disorder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dat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67DC0D-9ADC-088B-E862-1EFB7BF14D00}"/>
              </a:ext>
            </a:extLst>
          </p:cNvPr>
          <p:cNvSpPr txBox="1"/>
          <p:nvPr/>
        </p:nvSpPr>
        <p:spPr>
          <a:xfrm>
            <a:off x="5530564" y="2268058"/>
            <a:ext cx="1662081" cy="3289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protein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dat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74FFA37-D694-B499-99F2-777D53FDBDE0}"/>
              </a:ext>
            </a:extLst>
          </p:cNvPr>
          <p:cNvSpPr/>
          <p:nvPr/>
        </p:nvSpPr>
        <p:spPr>
          <a:xfrm>
            <a:off x="8342371" y="1153405"/>
            <a:ext cx="2245157" cy="1216152"/>
          </a:xfrm>
          <a:prstGeom prst="can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1200" dirty="0">
                <a:solidFill>
                  <a:schemeClr val="accent4">
                    <a:lumMod val="50000"/>
                  </a:schemeClr>
                </a:solidFill>
              </a:rPr>
              <a:t>Duck DB</a:t>
            </a:r>
          </a:p>
          <a:p>
            <a:pPr algn="ctr"/>
            <a:r>
              <a:rPr lang="en-GB" sz="1200" b="1" dirty="0">
                <a:solidFill>
                  <a:schemeClr val="accent1"/>
                </a:solidFill>
              </a:rPr>
              <a:t>W2V_PROTEIN_UREF100_E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E96C9C3E-73A2-CEBA-EDE5-639DA3B28C52}"/>
              </a:ext>
            </a:extLst>
          </p:cNvPr>
          <p:cNvSpPr/>
          <p:nvPr/>
        </p:nvSpPr>
        <p:spPr>
          <a:xfrm>
            <a:off x="8342370" y="3098494"/>
            <a:ext cx="2245157" cy="1216152"/>
          </a:xfrm>
          <a:prstGeom prst="can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1200" dirty="0">
                <a:solidFill>
                  <a:schemeClr val="accent4">
                    <a:lumMod val="50000"/>
                  </a:schemeClr>
                </a:solidFill>
              </a:rPr>
              <a:t>Duck DB</a:t>
            </a:r>
          </a:p>
          <a:p>
            <a:pPr algn="ctr"/>
            <a:r>
              <a:rPr lang="en-GB" sz="1200" b="1" dirty="0">
                <a:solidFill>
                  <a:schemeClr val="accent1"/>
                </a:solidFill>
              </a:rPr>
              <a:t>W2V_TOKEN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E7AF25C-302C-EF96-D7B4-BD502387E172}"/>
              </a:ext>
            </a:extLst>
          </p:cNvPr>
          <p:cNvCxnSpPr>
            <a:cxnSpLocks/>
            <a:stCxn id="28" idx="4"/>
            <a:endCxn id="29" idx="4"/>
          </p:cNvCxnSpPr>
          <p:nvPr/>
        </p:nvCxnSpPr>
        <p:spPr>
          <a:xfrm flipH="1">
            <a:off x="10587527" y="1761481"/>
            <a:ext cx="1" cy="1945089"/>
          </a:xfrm>
          <a:prstGeom prst="bentConnector3">
            <a:avLst>
              <a:gd name="adj1" fmla="val -228600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C4DC01-A09B-F271-7D2E-4D0271C5AE07}"/>
              </a:ext>
            </a:extLst>
          </p:cNvPr>
          <p:cNvSpPr txBox="1"/>
          <p:nvPr/>
        </p:nvSpPr>
        <p:spPr>
          <a:xfrm>
            <a:off x="9663237" y="2577566"/>
            <a:ext cx="2177286" cy="35919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b="0" dirty="0">
                <a:solidFill>
                  <a:schemeClr val="accent4">
                    <a:lumMod val="50000"/>
                  </a:schemeClr>
                </a:solidFill>
              </a:rPr>
              <a:t>foreign key / primary key relationship on on </a:t>
            </a:r>
            <a:r>
              <a:rPr lang="en-US" sz="1100" b="0" dirty="0" err="1">
                <a:solidFill>
                  <a:schemeClr val="accent4">
                    <a:lumMod val="50000"/>
                  </a:schemeClr>
                </a:solidFill>
              </a:rPr>
              <a:t>uniprot_id</a:t>
            </a:r>
            <a:endParaRPr lang="en-US" sz="1100" b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040469-A982-79CF-9F01-FFCF3942F324}"/>
              </a:ext>
            </a:extLst>
          </p:cNvPr>
          <p:cNvSpPr txBox="1"/>
          <p:nvPr/>
        </p:nvSpPr>
        <p:spPr>
          <a:xfrm>
            <a:off x="5537980" y="136199"/>
            <a:ext cx="6309957" cy="53807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From external source to local database</a:t>
            </a:r>
          </a:p>
        </p:txBody>
      </p:sp>
    </p:spTree>
    <p:extLst>
      <p:ext uri="{BB962C8B-B14F-4D97-AF65-F5344CB8AC3E}">
        <p14:creationId xmlns:p14="http://schemas.microsoft.com/office/powerpoint/2010/main" val="199724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3EFE67-E796-8711-113A-6A8C5CE3610E}"/>
              </a:ext>
            </a:extLst>
          </p:cNvPr>
          <p:cNvSpPr txBox="1"/>
          <p:nvPr/>
        </p:nvSpPr>
        <p:spPr>
          <a:xfrm>
            <a:off x="1960643" y="681066"/>
            <a:ext cx="1666659" cy="6341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Uniprot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DA179-DFAD-5C4B-B368-0A051E54F8FA}"/>
              </a:ext>
            </a:extLst>
          </p:cNvPr>
          <p:cNvSpPr txBox="1"/>
          <p:nvPr/>
        </p:nvSpPr>
        <p:spPr>
          <a:xfrm>
            <a:off x="148382" y="687710"/>
            <a:ext cx="1363710" cy="6341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>
                <a:solidFill>
                  <a:schemeClr val="tx2">
                    <a:lumMod val="90000"/>
                    <a:lumOff val="10000"/>
                  </a:schemeClr>
                </a:solidFill>
              </a:rPr>
              <a:t>Interpro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E7D9CB64-E721-E421-B6EC-95D93FA8D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4065" y="1383250"/>
            <a:ext cx="415696" cy="415696"/>
          </a:xfrm>
          <a:prstGeom prst="rect">
            <a:avLst/>
          </a:prstGeom>
        </p:spPr>
      </p:pic>
      <p:sp>
        <p:nvSpPr>
          <p:cNvPr id="11" name="Can 10">
            <a:extLst>
              <a:ext uri="{FF2B5EF4-FFF2-40B4-BE49-F238E27FC236}">
                <a16:creationId xmlns:a16="http://schemas.microsoft.com/office/drawing/2014/main" id="{F9909BED-C3FF-55A5-BEFA-BD4B14A94667}"/>
              </a:ext>
            </a:extLst>
          </p:cNvPr>
          <p:cNvSpPr/>
          <p:nvPr/>
        </p:nvSpPr>
        <p:spPr>
          <a:xfrm>
            <a:off x="1010490" y="4777334"/>
            <a:ext cx="1735661" cy="768935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Local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2A58F-04E4-296F-8D1D-9DFABACE5776}"/>
              </a:ext>
            </a:extLst>
          </p:cNvPr>
          <p:cNvSpPr txBox="1"/>
          <p:nvPr/>
        </p:nvSpPr>
        <p:spPr>
          <a:xfrm>
            <a:off x="148381" y="2953846"/>
            <a:ext cx="3281817" cy="41569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Python Parsing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0F22B8-FCF2-4B09-4312-2913708193DC}"/>
              </a:ext>
            </a:extLst>
          </p:cNvPr>
          <p:cNvCxnSpPr>
            <a:cxnSpLocks/>
          </p:cNvCxnSpPr>
          <p:nvPr/>
        </p:nvCxnSpPr>
        <p:spPr>
          <a:xfrm>
            <a:off x="2329543" y="1383250"/>
            <a:ext cx="0" cy="1494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519B4F-54A6-1B4C-8702-96DEF5BF9FE1}"/>
              </a:ext>
            </a:extLst>
          </p:cNvPr>
          <p:cNvCxnSpPr>
            <a:cxnSpLocks/>
          </p:cNvCxnSpPr>
          <p:nvPr/>
        </p:nvCxnSpPr>
        <p:spPr>
          <a:xfrm>
            <a:off x="681493" y="1383250"/>
            <a:ext cx="0" cy="1494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Scissors with solid fill">
            <a:extLst>
              <a:ext uri="{FF2B5EF4-FFF2-40B4-BE49-F238E27FC236}">
                <a16:creationId xmlns:a16="http://schemas.microsoft.com/office/drawing/2014/main" id="{FEF7549C-5069-1E6B-7638-0BD41C96B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9387" y="2002981"/>
            <a:ext cx="323365" cy="323365"/>
          </a:xfrm>
          <a:prstGeom prst="rect">
            <a:avLst/>
          </a:prstGeom>
        </p:spPr>
      </p:pic>
      <p:pic>
        <p:nvPicPr>
          <p:cNvPr id="22" name="Graphic 21" descr="Document with solid fill">
            <a:extLst>
              <a:ext uri="{FF2B5EF4-FFF2-40B4-BE49-F238E27FC236}">
                <a16:creationId xmlns:a16="http://schemas.microsoft.com/office/drawing/2014/main" id="{47C15274-63E6-CEB6-371C-7D4B845D0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3796" y="2454322"/>
            <a:ext cx="273262" cy="273262"/>
          </a:xfrm>
          <a:prstGeom prst="rect">
            <a:avLst/>
          </a:prstGeom>
        </p:spPr>
      </p:pic>
      <p:pic>
        <p:nvPicPr>
          <p:cNvPr id="25" name="Graphic 24" descr="Document with solid fill">
            <a:extLst>
              <a:ext uri="{FF2B5EF4-FFF2-40B4-BE49-F238E27FC236}">
                <a16:creationId xmlns:a16="http://schemas.microsoft.com/office/drawing/2014/main" id="{AA872916-BB7A-DE33-9054-EDCA1D490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4046" y="2451564"/>
            <a:ext cx="273262" cy="273262"/>
          </a:xfrm>
          <a:prstGeom prst="rect">
            <a:avLst/>
          </a:prstGeom>
        </p:spPr>
      </p:pic>
      <p:pic>
        <p:nvPicPr>
          <p:cNvPr id="27" name="Graphic 26" descr="Document with solid fill">
            <a:extLst>
              <a:ext uri="{FF2B5EF4-FFF2-40B4-BE49-F238E27FC236}">
                <a16:creationId xmlns:a16="http://schemas.microsoft.com/office/drawing/2014/main" id="{1E886596-8D0E-2CB1-E973-FD20F3A0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779" y="1383250"/>
            <a:ext cx="415696" cy="415696"/>
          </a:xfrm>
          <a:prstGeom prst="rect">
            <a:avLst/>
          </a:prstGeom>
        </p:spPr>
      </p:pic>
      <p:pic>
        <p:nvPicPr>
          <p:cNvPr id="28" name="Graphic 27" descr="Document with solid fill">
            <a:extLst>
              <a:ext uri="{FF2B5EF4-FFF2-40B4-BE49-F238E27FC236}">
                <a16:creationId xmlns:a16="http://schemas.microsoft.com/office/drawing/2014/main" id="{6206D9F1-3538-4AE5-CAA4-52588B41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8318" y="1383250"/>
            <a:ext cx="415696" cy="41569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F9640D-E5B6-4F1D-BB97-8DBAEA6D0846}"/>
              </a:ext>
            </a:extLst>
          </p:cNvPr>
          <p:cNvCxnSpPr>
            <a:cxnSpLocks/>
          </p:cNvCxnSpPr>
          <p:nvPr/>
        </p:nvCxnSpPr>
        <p:spPr>
          <a:xfrm>
            <a:off x="3153796" y="1421350"/>
            <a:ext cx="0" cy="581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24EB54-4A5C-8972-4E6E-EBB42657A156}"/>
              </a:ext>
            </a:extLst>
          </p:cNvPr>
          <p:cNvCxnSpPr>
            <a:cxnSpLocks/>
          </p:cNvCxnSpPr>
          <p:nvPr/>
        </p:nvCxnSpPr>
        <p:spPr>
          <a:xfrm>
            <a:off x="3153796" y="2296193"/>
            <a:ext cx="0" cy="581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BB82F75-0FA4-3EBF-2BC2-C4CF6D8D3D86}"/>
              </a:ext>
            </a:extLst>
          </p:cNvPr>
          <p:cNvCxnSpPr>
            <a:cxnSpLocks/>
            <a:endCxn id="11" idx="2"/>
          </p:cNvCxnSpPr>
          <p:nvPr/>
        </p:nvCxnSpPr>
        <p:spPr>
          <a:xfrm rot="16200000" flipH="1">
            <a:off x="-50139" y="4101173"/>
            <a:ext cx="1792260" cy="3289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49E691A2-DE59-96C8-9F7F-580A539E749B}"/>
              </a:ext>
            </a:extLst>
          </p:cNvPr>
          <p:cNvCxnSpPr>
            <a:cxnSpLocks/>
            <a:endCxn id="11" idx="4"/>
          </p:cNvCxnSpPr>
          <p:nvPr/>
        </p:nvCxnSpPr>
        <p:spPr>
          <a:xfrm rot="5400000">
            <a:off x="2091856" y="4099862"/>
            <a:ext cx="1716236" cy="4076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EB756C-5D50-1FD3-DC4B-58A1A3F53ADB}"/>
              </a:ext>
            </a:extLst>
          </p:cNvPr>
          <p:cNvCxnSpPr>
            <a:cxnSpLocks/>
          </p:cNvCxnSpPr>
          <p:nvPr/>
        </p:nvCxnSpPr>
        <p:spPr>
          <a:xfrm>
            <a:off x="2329543" y="3402547"/>
            <a:ext cx="0" cy="747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82276EB3-10ED-1D6E-68CB-188C479608DB}"/>
              </a:ext>
            </a:extLst>
          </p:cNvPr>
          <p:cNvCxnSpPr>
            <a:cxnSpLocks/>
            <a:stCxn id="11" idx="3"/>
            <a:endCxn id="47" idx="2"/>
          </p:cNvCxnSpPr>
          <p:nvPr/>
        </p:nvCxnSpPr>
        <p:spPr>
          <a:xfrm rot="5400000" flipH="1" flipV="1">
            <a:off x="2400356" y="3180043"/>
            <a:ext cx="1844191" cy="2888262"/>
          </a:xfrm>
          <a:prstGeom prst="bentConnector3">
            <a:avLst>
              <a:gd name="adj1" fmla="val -234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Document with solid fill">
            <a:extLst>
              <a:ext uri="{FF2B5EF4-FFF2-40B4-BE49-F238E27FC236}">
                <a16:creationId xmlns:a16="http://schemas.microsoft.com/office/drawing/2014/main" id="{4331A992-0746-F037-1F2E-074CE7197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4456" y="2877824"/>
            <a:ext cx="824254" cy="824254"/>
          </a:xfrm>
          <a:prstGeom prst="rect">
            <a:avLst/>
          </a:prstGeom>
        </p:spPr>
      </p:pic>
      <p:pic>
        <p:nvPicPr>
          <p:cNvPr id="48" name="Graphic 47" descr="Document with solid fill">
            <a:extLst>
              <a:ext uri="{FF2B5EF4-FFF2-40B4-BE49-F238E27FC236}">
                <a16:creationId xmlns:a16="http://schemas.microsoft.com/office/drawing/2014/main" id="{3A4FE0F9-73CB-34CE-2FC8-C0DEEA027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3873" y="681066"/>
            <a:ext cx="824254" cy="824254"/>
          </a:xfrm>
          <a:prstGeom prst="rect">
            <a:avLst/>
          </a:prstGeom>
        </p:spPr>
      </p:pic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D73A432-B763-E788-B0B2-B55D7CFD2391}"/>
              </a:ext>
            </a:extLst>
          </p:cNvPr>
          <p:cNvCxnSpPr>
            <a:cxnSpLocks/>
            <a:stCxn id="47" idx="0"/>
            <a:endCxn id="48" idx="1"/>
          </p:cNvCxnSpPr>
          <p:nvPr/>
        </p:nvCxnSpPr>
        <p:spPr>
          <a:xfrm rot="5400000" flipH="1" flipV="1">
            <a:off x="4332913" y="1526864"/>
            <a:ext cx="1784631" cy="9172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8C65C41-D848-5DAD-2C80-FCCF60000CF4}"/>
              </a:ext>
            </a:extLst>
          </p:cNvPr>
          <p:cNvSpPr txBox="1"/>
          <p:nvPr/>
        </p:nvSpPr>
        <p:spPr>
          <a:xfrm>
            <a:off x="2207207" y="5965921"/>
            <a:ext cx="1564360" cy="4156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inner join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4AB674-1F06-68AE-F954-C47E63CD7666}"/>
              </a:ext>
            </a:extLst>
          </p:cNvPr>
          <p:cNvSpPr txBox="1"/>
          <p:nvPr/>
        </p:nvSpPr>
        <p:spPr>
          <a:xfrm>
            <a:off x="5258789" y="1421350"/>
            <a:ext cx="1564360" cy="4156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corpus</a:t>
            </a:r>
          </a:p>
        </p:txBody>
      </p:sp>
      <p:pic>
        <p:nvPicPr>
          <p:cNvPr id="62" name="Graphic 61" descr="Atom with solid fill">
            <a:extLst>
              <a:ext uri="{FF2B5EF4-FFF2-40B4-BE49-F238E27FC236}">
                <a16:creationId xmlns:a16="http://schemas.microsoft.com/office/drawing/2014/main" id="{835C47E1-9436-BCDE-5B08-B8E7C4E761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10297" y="1534299"/>
            <a:ext cx="778903" cy="77890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887CEDF-9EFE-1F50-6181-E5BDD379A69A}"/>
              </a:ext>
            </a:extLst>
          </p:cNvPr>
          <p:cNvSpPr txBox="1"/>
          <p:nvPr/>
        </p:nvSpPr>
        <p:spPr>
          <a:xfrm>
            <a:off x="7271705" y="628229"/>
            <a:ext cx="1666659" cy="634108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E9162B-61BB-2DBC-641D-6C2384F9A704}"/>
              </a:ext>
            </a:extLst>
          </p:cNvPr>
          <p:cNvSpPr txBox="1"/>
          <p:nvPr/>
        </p:nvSpPr>
        <p:spPr>
          <a:xfrm>
            <a:off x="7271706" y="1591098"/>
            <a:ext cx="1666659" cy="63410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Local Mac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0C96C218-8697-3C03-821B-7DB2A0EFDDDD}"/>
              </a:ext>
            </a:extLst>
          </p:cNvPr>
          <p:cNvCxnSpPr>
            <a:cxnSpLocks/>
            <a:stCxn id="48" idx="3"/>
            <a:endCxn id="68" idx="1"/>
          </p:cNvCxnSpPr>
          <p:nvPr/>
        </p:nvCxnSpPr>
        <p:spPr>
          <a:xfrm flipV="1">
            <a:off x="6508127" y="945283"/>
            <a:ext cx="763578" cy="1479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FB055658-EDA8-7A68-FEC3-209D33C20BA3}"/>
              </a:ext>
            </a:extLst>
          </p:cNvPr>
          <p:cNvCxnSpPr>
            <a:cxnSpLocks/>
            <a:endCxn id="69" idx="1"/>
          </p:cNvCxnSpPr>
          <p:nvPr/>
        </p:nvCxnSpPr>
        <p:spPr>
          <a:xfrm rot="16200000" flipH="1">
            <a:off x="6671194" y="1307640"/>
            <a:ext cx="830900" cy="3701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Graphic 80" descr="Atom with solid fill">
            <a:extLst>
              <a:ext uri="{FF2B5EF4-FFF2-40B4-BE49-F238E27FC236}">
                <a16:creationId xmlns:a16="http://schemas.microsoft.com/office/drawing/2014/main" id="{6F7B56F9-3F08-5AC0-2281-86DA02220D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3078" y="555831"/>
            <a:ext cx="778903" cy="778903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F00CD19-18B8-6508-C78C-939BA96096F5}"/>
              </a:ext>
            </a:extLst>
          </p:cNvPr>
          <p:cNvCxnSpPr>
            <a:cxnSpLocks/>
            <a:stCxn id="68" idx="3"/>
            <a:endCxn id="81" idx="1"/>
          </p:cNvCxnSpPr>
          <p:nvPr/>
        </p:nvCxnSpPr>
        <p:spPr>
          <a:xfrm>
            <a:off x="8938364" y="945283"/>
            <a:ext cx="824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54B872F-DDC4-495A-7755-796ADCFEF69F}"/>
              </a:ext>
            </a:extLst>
          </p:cNvPr>
          <p:cNvCxnSpPr>
            <a:cxnSpLocks/>
          </p:cNvCxnSpPr>
          <p:nvPr/>
        </p:nvCxnSpPr>
        <p:spPr>
          <a:xfrm>
            <a:off x="8946719" y="1872124"/>
            <a:ext cx="915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D5D6A5D-F2B1-5AA5-32C9-FDC3203E42D5}"/>
              </a:ext>
            </a:extLst>
          </p:cNvPr>
          <p:cNvSpPr txBox="1"/>
          <p:nvPr/>
        </p:nvSpPr>
        <p:spPr>
          <a:xfrm>
            <a:off x="4766583" y="3618918"/>
            <a:ext cx="1564360" cy="4156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corpus metadata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C0C5C03-A81E-B88D-909F-3B653AE8266D}"/>
              </a:ext>
            </a:extLst>
          </p:cNvPr>
          <p:cNvSpPr txBox="1"/>
          <p:nvPr/>
        </p:nvSpPr>
        <p:spPr>
          <a:xfrm>
            <a:off x="9317568" y="2379160"/>
            <a:ext cx="1564360" cy="4156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word2vec models</a:t>
            </a:r>
          </a:p>
        </p:txBody>
      </p:sp>
    </p:spTree>
    <p:extLst>
      <p:ext uri="{BB962C8B-B14F-4D97-AF65-F5344CB8AC3E}">
        <p14:creationId xmlns:p14="http://schemas.microsoft.com/office/powerpoint/2010/main" val="140209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>
            <a:extLst>
              <a:ext uri="{FF2B5EF4-FFF2-40B4-BE49-F238E27FC236}">
                <a16:creationId xmlns:a16="http://schemas.microsoft.com/office/drawing/2014/main" id="{B99C084E-CC62-0510-04C1-5A95381F6FD4}"/>
              </a:ext>
            </a:extLst>
          </p:cNvPr>
          <p:cNvSpPr/>
          <p:nvPr/>
        </p:nvSpPr>
        <p:spPr>
          <a:xfrm>
            <a:off x="2212191" y="4499798"/>
            <a:ext cx="295191" cy="369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287EBA-A936-0E80-6CFB-8B44A682ECD2}"/>
              </a:ext>
            </a:extLst>
          </p:cNvPr>
          <p:cNvCxnSpPr>
            <a:cxnSpLocks/>
          </p:cNvCxnSpPr>
          <p:nvPr/>
        </p:nvCxnSpPr>
        <p:spPr>
          <a:xfrm>
            <a:off x="1677192" y="4661855"/>
            <a:ext cx="1811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4E169D-42DD-FE08-48BF-DE13CAA0957D}"/>
              </a:ext>
            </a:extLst>
          </p:cNvPr>
          <p:cNvSpPr txBox="1"/>
          <p:nvPr/>
        </p:nvSpPr>
        <p:spPr>
          <a:xfrm>
            <a:off x="236349" y="1640210"/>
            <a:ext cx="1363710" cy="11156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sz="1600" b="1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Uniprot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DD5B3-3866-2609-7EFD-7A0DE93C1506}"/>
              </a:ext>
            </a:extLst>
          </p:cNvPr>
          <p:cNvSpPr txBox="1"/>
          <p:nvPr/>
        </p:nvSpPr>
        <p:spPr>
          <a:xfrm>
            <a:off x="236349" y="3199346"/>
            <a:ext cx="1363710" cy="19792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sz="1600" b="1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5F2FF-3C5C-FFA2-30B6-6970D67D41CA}"/>
              </a:ext>
            </a:extLst>
          </p:cNvPr>
          <p:cNvSpPr txBox="1"/>
          <p:nvPr/>
        </p:nvSpPr>
        <p:spPr>
          <a:xfrm rot="16200000">
            <a:off x="2155893" y="3147671"/>
            <a:ext cx="3538425" cy="5235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sz="1600" b="1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Python Parsing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AE4634-9612-C9D2-2F7F-CC3183C2E0CF}"/>
              </a:ext>
            </a:extLst>
          </p:cNvPr>
          <p:cNvSpPr/>
          <p:nvPr/>
        </p:nvSpPr>
        <p:spPr>
          <a:xfrm>
            <a:off x="2597454" y="4477089"/>
            <a:ext cx="295191" cy="369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cissors with solid fill">
            <a:extLst>
              <a:ext uri="{FF2B5EF4-FFF2-40B4-BE49-F238E27FC236}">
                <a16:creationId xmlns:a16="http://schemas.microsoft.com/office/drawing/2014/main" id="{48B7481E-F121-CE5F-52B1-D693DECBD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9280" y="4513423"/>
            <a:ext cx="323365" cy="323365"/>
          </a:xfrm>
          <a:prstGeom prst="rect">
            <a:avLst/>
          </a:prstGeom>
        </p:spPr>
      </p:pic>
      <p:sp>
        <p:nvSpPr>
          <p:cNvPr id="8" name="Can 7">
            <a:extLst>
              <a:ext uri="{FF2B5EF4-FFF2-40B4-BE49-F238E27FC236}">
                <a16:creationId xmlns:a16="http://schemas.microsoft.com/office/drawing/2014/main" id="{239AF93F-088A-D2C7-E0E7-5BA6C90D542A}"/>
              </a:ext>
            </a:extLst>
          </p:cNvPr>
          <p:cNvSpPr/>
          <p:nvPr/>
        </p:nvSpPr>
        <p:spPr>
          <a:xfrm>
            <a:off x="5352118" y="2774948"/>
            <a:ext cx="1231354" cy="1268950"/>
          </a:xfrm>
          <a:prstGeom prst="can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1600" b="1" dirty="0">
                <a:solidFill>
                  <a:schemeClr val="bg2">
                    <a:lumMod val="25000"/>
                  </a:schemeClr>
                </a:solidFill>
              </a:rPr>
              <a:t>Local Database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278A92-1577-520A-B060-6E052759B2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00059" y="2198055"/>
            <a:ext cx="1782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B85270-DDFA-49E0-A9E7-5B0E404C65D0}"/>
              </a:ext>
            </a:extLst>
          </p:cNvPr>
          <p:cNvCxnSpPr>
            <a:cxnSpLocks/>
          </p:cNvCxnSpPr>
          <p:nvPr/>
        </p:nvCxnSpPr>
        <p:spPr>
          <a:xfrm>
            <a:off x="1677192" y="3569655"/>
            <a:ext cx="1811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1ACFB9-38B3-B063-CE79-6BA26E62FC18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>
            <a:off x="4186858" y="3409423"/>
            <a:ext cx="116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94519F-8C9A-8B93-771F-A7DBD1394F9C}"/>
              </a:ext>
            </a:extLst>
          </p:cNvPr>
          <p:cNvCxnSpPr>
            <a:cxnSpLocks/>
          </p:cNvCxnSpPr>
          <p:nvPr/>
        </p:nvCxnSpPr>
        <p:spPr>
          <a:xfrm flipH="1" flipV="1">
            <a:off x="7237150" y="3607072"/>
            <a:ext cx="6003" cy="1040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99BC5CC-0690-E597-2899-83B7A4BF41E9}"/>
              </a:ext>
            </a:extLst>
          </p:cNvPr>
          <p:cNvCxnSpPr>
            <a:cxnSpLocks/>
            <a:stCxn id="8" idx="3"/>
            <a:endCxn id="110" idx="1"/>
          </p:cNvCxnSpPr>
          <p:nvPr/>
        </p:nvCxnSpPr>
        <p:spPr>
          <a:xfrm rot="16200000" flipH="1">
            <a:off x="5999537" y="4012156"/>
            <a:ext cx="906511" cy="9699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Document with solid fill">
            <a:extLst>
              <a:ext uri="{FF2B5EF4-FFF2-40B4-BE49-F238E27FC236}">
                <a16:creationId xmlns:a16="http://schemas.microsoft.com/office/drawing/2014/main" id="{C202B5FF-FC80-79B4-E34A-30B552236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8024" y="1320054"/>
            <a:ext cx="824254" cy="824254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BABFD9-B017-B288-E246-B2D651DCBCF8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H="1" flipV="1">
            <a:off x="7240151" y="2327045"/>
            <a:ext cx="1" cy="675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79BC21-3E27-7A82-5AEA-2BCD07EDB447}"/>
              </a:ext>
            </a:extLst>
          </p:cNvPr>
          <p:cNvSpPr txBox="1"/>
          <p:nvPr/>
        </p:nvSpPr>
        <p:spPr>
          <a:xfrm>
            <a:off x="6457971" y="2069065"/>
            <a:ext cx="1564360" cy="2579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>
                <a:solidFill>
                  <a:srgbClr val="0070C0"/>
                </a:solidFill>
              </a:rPr>
              <a:t>corpus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56" name="Graphic 55" descr="Atom with solid fill">
            <a:extLst>
              <a:ext uri="{FF2B5EF4-FFF2-40B4-BE49-F238E27FC236}">
                <a16:creationId xmlns:a16="http://schemas.microsoft.com/office/drawing/2014/main" id="{908ABAE2-D1E0-4BF1-F011-F7A259120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422" y="4440243"/>
            <a:ext cx="778903" cy="77890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7B5E582-2221-0DCA-618D-9996EB4A2BBA}"/>
              </a:ext>
            </a:extLst>
          </p:cNvPr>
          <p:cNvSpPr txBox="1"/>
          <p:nvPr/>
        </p:nvSpPr>
        <p:spPr>
          <a:xfrm>
            <a:off x="8643989" y="1327002"/>
            <a:ext cx="1223912" cy="634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sz="1600" b="1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AWS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EC1E41-4053-9343-C5BC-B9385E7799DF}"/>
              </a:ext>
            </a:extLst>
          </p:cNvPr>
          <p:cNvSpPr txBox="1"/>
          <p:nvPr/>
        </p:nvSpPr>
        <p:spPr>
          <a:xfrm>
            <a:off x="8643990" y="2547296"/>
            <a:ext cx="1223912" cy="634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sz="1600" b="1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Local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667ACEF-519C-1606-93BE-B498F7E49AB2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7652278" y="1732181"/>
            <a:ext cx="991712" cy="11321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Atom with solid fill">
            <a:extLst>
              <a:ext uri="{FF2B5EF4-FFF2-40B4-BE49-F238E27FC236}">
                <a16:creationId xmlns:a16="http://schemas.microsoft.com/office/drawing/2014/main" id="{2EFFE24A-B216-71A6-5FDC-BAF89CE24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2080" y="4440243"/>
            <a:ext cx="778903" cy="77890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C4BA0DA-4A43-428A-D257-2B32C434A80A}"/>
              </a:ext>
            </a:extLst>
          </p:cNvPr>
          <p:cNvSpPr txBox="1"/>
          <p:nvPr/>
        </p:nvSpPr>
        <p:spPr>
          <a:xfrm>
            <a:off x="9622720" y="5277165"/>
            <a:ext cx="2238480" cy="4156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word2vec models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F059FD1-0F41-D652-4949-FA52E0A62AD0}"/>
              </a:ext>
            </a:extLst>
          </p:cNvPr>
          <p:cNvGrpSpPr/>
          <p:nvPr/>
        </p:nvGrpSpPr>
        <p:grpSpPr>
          <a:xfrm>
            <a:off x="1769991" y="1795194"/>
            <a:ext cx="1196558" cy="309176"/>
            <a:chOff x="1319936" y="5920569"/>
            <a:chExt cx="1196558" cy="3091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6C1672-93B3-CFEC-A8F9-F98CF8FB1BA8}"/>
                </a:ext>
              </a:extLst>
            </p:cNvPr>
            <p:cNvSpPr txBox="1"/>
            <p:nvPr/>
          </p:nvSpPr>
          <p:spPr>
            <a:xfrm>
              <a:off x="1474524" y="5972444"/>
              <a:ext cx="1041970" cy="20542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/>
                <a:t>proteins</a:t>
              </a:r>
            </a:p>
          </p:txBody>
        </p:sp>
        <p:pic>
          <p:nvPicPr>
            <p:cNvPr id="82" name="Graphic 81" descr="Document outline">
              <a:extLst>
                <a:ext uri="{FF2B5EF4-FFF2-40B4-BE49-F238E27FC236}">
                  <a16:creationId xmlns:a16="http://schemas.microsoft.com/office/drawing/2014/main" id="{9373BE8E-626D-96FC-B43B-22C6AFEB1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19936" y="5920569"/>
              <a:ext cx="309176" cy="309176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9E9EC58-F918-CEED-4626-24BF4C32FAFA}"/>
              </a:ext>
            </a:extLst>
          </p:cNvPr>
          <p:cNvGrpSpPr/>
          <p:nvPr/>
        </p:nvGrpSpPr>
        <p:grpSpPr>
          <a:xfrm>
            <a:off x="1769991" y="3139838"/>
            <a:ext cx="1196558" cy="309176"/>
            <a:chOff x="1319936" y="5920569"/>
            <a:chExt cx="1196558" cy="30917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0EF77FE-7602-74DD-D24E-88C7773A4036}"/>
                </a:ext>
              </a:extLst>
            </p:cNvPr>
            <p:cNvSpPr txBox="1"/>
            <p:nvPr/>
          </p:nvSpPr>
          <p:spPr>
            <a:xfrm>
              <a:off x="1474524" y="5972444"/>
              <a:ext cx="1041970" cy="20542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1400" dirty="0"/>
                <a:t>     pfams</a:t>
              </a:r>
            </a:p>
          </p:txBody>
        </p:sp>
        <p:pic>
          <p:nvPicPr>
            <p:cNvPr id="90" name="Graphic 89" descr="Document outline">
              <a:extLst>
                <a:ext uri="{FF2B5EF4-FFF2-40B4-BE49-F238E27FC236}">
                  <a16:creationId xmlns:a16="http://schemas.microsoft.com/office/drawing/2014/main" id="{33A31D83-411F-1AFF-54AE-372753B5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19936" y="5920569"/>
              <a:ext cx="309176" cy="309176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D201D1B-16D5-6411-F9D5-548F05E2537E}"/>
              </a:ext>
            </a:extLst>
          </p:cNvPr>
          <p:cNvGrpSpPr/>
          <p:nvPr/>
        </p:nvGrpSpPr>
        <p:grpSpPr>
          <a:xfrm>
            <a:off x="1769991" y="4795821"/>
            <a:ext cx="1718948" cy="309176"/>
            <a:chOff x="1319936" y="5920569"/>
            <a:chExt cx="1718948" cy="30917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2BDB0E4-9AE7-01C5-9D0E-D3261F8301F5}"/>
                </a:ext>
              </a:extLst>
            </p:cNvPr>
            <p:cNvSpPr txBox="1"/>
            <p:nvPr/>
          </p:nvSpPr>
          <p:spPr>
            <a:xfrm>
              <a:off x="1474524" y="5972444"/>
              <a:ext cx="1564360" cy="23239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1400" dirty="0"/>
                <a:t>     disorder regions</a:t>
              </a:r>
            </a:p>
          </p:txBody>
        </p:sp>
        <p:pic>
          <p:nvPicPr>
            <p:cNvPr id="93" name="Graphic 92" descr="Document outline">
              <a:extLst>
                <a:ext uri="{FF2B5EF4-FFF2-40B4-BE49-F238E27FC236}">
                  <a16:creationId xmlns:a16="http://schemas.microsoft.com/office/drawing/2014/main" id="{EBE06402-FF9C-7179-19DB-BAB06343B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19936" y="5920569"/>
              <a:ext cx="309176" cy="309176"/>
            </a:xfrm>
            <a:prstGeom prst="rect">
              <a:avLst/>
            </a:prstGeom>
          </p:spPr>
        </p:pic>
      </p:grpSp>
      <p:pic>
        <p:nvPicPr>
          <p:cNvPr id="102" name="Graphic 101" descr="Document outline">
            <a:extLst>
              <a:ext uri="{FF2B5EF4-FFF2-40B4-BE49-F238E27FC236}">
                <a16:creationId xmlns:a16="http://schemas.microsoft.com/office/drawing/2014/main" id="{CB8681DE-2C26-448A-7416-43B987991F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1653" y="3033032"/>
            <a:ext cx="309176" cy="309176"/>
          </a:xfrm>
          <a:prstGeom prst="rect">
            <a:avLst/>
          </a:prstGeom>
        </p:spPr>
      </p:pic>
      <p:pic>
        <p:nvPicPr>
          <p:cNvPr id="103" name="Graphic 102" descr="Document outline">
            <a:extLst>
              <a:ext uri="{FF2B5EF4-FFF2-40B4-BE49-F238E27FC236}">
                <a16:creationId xmlns:a16="http://schemas.microsoft.com/office/drawing/2014/main" id="{873F3262-038F-75B9-D351-29E2CFA618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35467" y="3036904"/>
            <a:ext cx="309176" cy="309176"/>
          </a:xfrm>
          <a:prstGeom prst="rect">
            <a:avLst/>
          </a:prstGeom>
        </p:spPr>
      </p:pic>
      <p:pic>
        <p:nvPicPr>
          <p:cNvPr id="104" name="Graphic 103" descr="Document outline">
            <a:extLst>
              <a:ext uri="{FF2B5EF4-FFF2-40B4-BE49-F238E27FC236}">
                <a16:creationId xmlns:a16="http://schemas.microsoft.com/office/drawing/2014/main" id="{AF9F2AC7-B0DD-D33E-E5D1-4B4277EBD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01268" y="3036904"/>
            <a:ext cx="309176" cy="309176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6D938C4C-36B7-166E-7291-81DAF2AEA1C9}"/>
              </a:ext>
            </a:extLst>
          </p:cNvPr>
          <p:cNvSpPr txBox="1"/>
          <p:nvPr/>
        </p:nvSpPr>
        <p:spPr>
          <a:xfrm>
            <a:off x="4186856" y="3496234"/>
            <a:ext cx="1041970" cy="2054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400" dirty="0"/>
              <a:t>     csv files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3CF2B3-FD2B-7777-40A0-A01B260A308C}"/>
              </a:ext>
            </a:extLst>
          </p:cNvPr>
          <p:cNvSpPr txBox="1"/>
          <p:nvPr/>
        </p:nvSpPr>
        <p:spPr>
          <a:xfrm>
            <a:off x="5002515" y="4576000"/>
            <a:ext cx="1619124" cy="3091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400" dirty="0"/>
              <a:t>     data </a:t>
            </a:r>
          </a:p>
          <a:p>
            <a:pPr algn="l"/>
            <a:r>
              <a:rPr lang="en-US" sz="1400" dirty="0"/>
              <a:t>extraction</a:t>
            </a:r>
          </a:p>
        </p:txBody>
      </p:sp>
      <p:pic>
        <p:nvPicPr>
          <p:cNvPr id="110" name="Graphic 109" descr="Document outline">
            <a:extLst>
              <a:ext uri="{FF2B5EF4-FFF2-40B4-BE49-F238E27FC236}">
                <a16:creationId xmlns:a16="http://schemas.microsoft.com/office/drawing/2014/main" id="{CF3D4ECC-67A0-D9D2-EF45-D4003DCFED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37789" y="4648046"/>
            <a:ext cx="604725" cy="604725"/>
          </a:xfrm>
          <a:prstGeom prst="rect">
            <a:avLst/>
          </a:prstGeom>
        </p:spPr>
      </p:pic>
      <p:pic>
        <p:nvPicPr>
          <p:cNvPr id="111" name="Graphic 110" descr="Document outline">
            <a:extLst>
              <a:ext uri="{FF2B5EF4-FFF2-40B4-BE49-F238E27FC236}">
                <a16:creationId xmlns:a16="http://schemas.microsoft.com/office/drawing/2014/main" id="{780A1E93-AF45-AB8A-0B28-4248D4EF8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37789" y="3002347"/>
            <a:ext cx="604725" cy="604725"/>
          </a:xfrm>
          <a:prstGeom prst="rect">
            <a:avLst/>
          </a:prstGeom>
        </p:spPr>
      </p:pic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17DCF55D-FEFF-1055-A0AD-7111EC87DED9}"/>
              </a:ext>
            </a:extLst>
          </p:cNvPr>
          <p:cNvCxnSpPr>
            <a:cxnSpLocks/>
            <a:stCxn id="48" idx="3"/>
            <a:endCxn id="57" idx="1"/>
          </p:cNvCxnSpPr>
          <p:nvPr/>
        </p:nvCxnSpPr>
        <p:spPr>
          <a:xfrm flipV="1">
            <a:off x="7652278" y="1644056"/>
            <a:ext cx="991711" cy="881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9DDE84C-0380-3864-DC22-EDFAA2A71514}"/>
              </a:ext>
            </a:extLst>
          </p:cNvPr>
          <p:cNvSpPr txBox="1"/>
          <p:nvPr/>
        </p:nvSpPr>
        <p:spPr>
          <a:xfrm>
            <a:off x="8384308" y="312952"/>
            <a:ext cx="2186017" cy="4156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model creation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28D1259-C84C-7450-2951-2C370673B5E3}"/>
              </a:ext>
            </a:extLst>
          </p:cNvPr>
          <p:cNvSpPr txBox="1"/>
          <p:nvPr/>
        </p:nvSpPr>
        <p:spPr>
          <a:xfrm>
            <a:off x="5350951" y="312952"/>
            <a:ext cx="2186017" cy="4156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corpus creation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5F2EFE0-CD8D-9F63-1977-823C3E546F79}"/>
              </a:ext>
            </a:extLst>
          </p:cNvPr>
          <p:cNvSpPr txBox="1"/>
          <p:nvPr/>
        </p:nvSpPr>
        <p:spPr>
          <a:xfrm>
            <a:off x="-106850" y="312952"/>
            <a:ext cx="2186017" cy="4156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data sources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AEF436-46D5-0BCF-EB2B-83892A732EFC}"/>
              </a:ext>
            </a:extLst>
          </p:cNvPr>
          <p:cNvSpPr txBox="1"/>
          <p:nvPr/>
        </p:nvSpPr>
        <p:spPr>
          <a:xfrm>
            <a:off x="2924427" y="312952"/>
            <a:ext cx="2186017" cy="4156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data processing</a:t>
            </a:r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5E3B80F6-1D8E-44F2-2A25-522711FD790D}"/>
              </a:ext>
            </a:extLst>
          </p:cNvPr>
          <p:cNvCxnSpPr>
            <a:cxnSpLocks/>
            <a:stCxn id="58" idx="3"/>
            <a:endCxn id="56" idx="0"/>
          </p:cNvCxnSpPr>
          <p:nvPr/>
        </p:nvCxnSpPr>
        <p:spPr>
          <a:xfrm>
            <a:off x="9867902" y="2864350"/>
            <a:ext cx="312972" cy="15758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A4EFACAE-E6B4-1108-A4C9-6BD0075A23EC}"/>
              </a:ext>
            </a:extLst>
          </p:cNvPr>
          <p:cNvCxnSpPr>
            <a:cxnSpLocks/>
            <a:stCxn id="57" idx="3"/>
            <a:endCxn id="60" idx="0"/>
          </p:cNvCxnSpPr>
          <p:nvPr/>
        </p:nvCxnSpPr>
        <p:spPr>
          <a:xfrm>
            <a:off x="9867901" y="1644056"/>
            <a:ext cx="1413631" cy="27961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logo with a smile&#10;&#10;Description automatically generated">
            <a:extLst>
              <a:ext uri="{FF2B5EF4-FFF2-40B4-BE49-F238E27FC236}">
                <a16:creationId xmlns:a16="http://schemas.microsoft.com/office/drawing/2014/main" id="{535C4026-AAF4-378A-C5B5-1C32012E7C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6189" y="1454998"/>
            <a:ext cx="710098" cy="426059"/>
          </a:xfrm>
          <a:prstGeom prst="rect">
            <a:avLst/>
          </a:prstGeom>
        </p:spPr>
      </p:pic>
      <p:pic>
        <p:nvPicPr>
          <p:cNvPr id="152" name="Picture 151" descr="A blue and yellow snake logo&#10;&#10;Description automatically generated">
            <a:extLst>
              <a:ext uri="{FF2B5EF4-FFF2-40B4-BE49-F238E27FC236}">
                <a16:creationId xmlns:a16="http://schemas.microsoft.com/office/drawing/2014/main" id="{7DCE9406-64CB-7F89-5A06-D59ECC2293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69567" y="4762778"/>
            <a:ext cx="341726" cy="375260"/>
          </a:xfrm>
          <a:prstGeom prst="rect">
            <a:avLst/>
          </a:prstGeom>
        </p:spPr>
      </p:pic>
      <p:pic>
        <p:nvPicPr>
          <p:cNvPr id="154" name="Picture 153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96DC1E26-0744-543F-B936-1B078F608C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681" y="3305593"/>
            <a:ext cx="990671" cy="293354"/>
          </a:xfrm>
          <a:prstGeom prst="rect">
            <a:avLst/>
          </a:prstGeom>
        </p:spPr>
      </p:pic>
      <p:pic>
        <p:nvPicPr>
          <p:cNvPr id="156" name="Picture 155" descr="A logo with blue dots&#10;&#10;Description automatically generated">
            <a:extLst>
              <a:ext uri="{FF2B5EF4-FFF2-40B4-BE49-F238E27FC236}">
                <a16:creationId xmlns:a16="http://schemas.microsoft.com/office/drawing/2014/main" id="{992BDA29-D141-BC93-DA93-755145825C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9635" y="1832012"/>
            <a:ext cx="1040985" cy="624591"/>
          </a:xfrm>
          <a:prstGeom prst="rect">
            <a:avLst/>
          </a:prstGeom>
        </p:spPr>
      </p:pic>
      <p:pic>
        <p:nvPicPr>
          <p:cNvPr id="157" name="Picture 156" descr="A blue and yellow snake logo&#10;&#10;Description automatically generated">
            <a:extLst>
              <a:ext uri="{FF2B5EF4-FFF2-40B4-BE49-F238E27FC236}">
                <a16:creationId xmlns:a16="http://schemas.microsoft.com/office/drawing/2014/main" id="{4F40BA20-329B-E566-DB5B-EC251B016A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12077" y="4471361"/>
            <a:ext cx="341726" cy="375260"/>
          </a:xfrm>
          <a:prstGeom prst="rect">
            <a:avLst/>
          </a:prstGeom>
        </p:spPr>
      </p:pic>
      <p:pic>
        <p:nvPicPr>
          <p:cNvPr id="159" name="Picture 158" descr="A blue hexagon with a white letter c and plus symbol&#10;&#10;Description automatically generated">
            <a:extLst>
              <a:ext uri="{FF2B5EF4-FFF2-40B4-BE49-F238E27FC236}">
                <a16:creationId xmlns:a16="http://schemas.microsoft.com/office/drawing/2014/main" id="{D070EA00-4ADB-40DF-6104-A4F43DF9C9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56849" y="4567121"/>
            <a:ext cx="195657" cy="195657"/>
          </a:xfrm>
          <a:prstGeom prst="rect">
            <a:avLst/>
          </a:prstGeom>
        </p:spPr>
      </p:pic>
      <p:pic>
        <p:nvPicPr>
          <p:cNvPr id="164" name="Picture 163" descr="A blue and yellow snake logo&#10;&#10;Description automatically generated">
            <a:extLst>
              <a:ext uri="{FF2B5EF4-FFF2-40B4-BE49-F238E27FC236}">
                <a16:creationId xmlns:a16="http://schemas.microsoft.com/office/drawing/2014/main" id="{3490BB1C-7CC0-4ECB-9C56-E14C449063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8682" y="4091753"/>
            <a:ext cx="341726" cy="375260"/>
          </a:xfrm>
          <a:prstGeom prst="rect">
            <a:avLst/>
          </a:prstGeom>
        </p:spPr>
      </p:pic>
      <p:pic>
        <p:nvPicPr>
          <p:cNvPr id="165" name="Picture 164" descr="A blue and yellow snake logo&#10;&#10;Description automatically generated">
            <a:extLst>
              <a:ext uri="{FF2B5EF4-FFF2-40B4-BE49-F238E27FC236}">
                <a16:creationId xmlns:a16="http://schemas.microsoft.com/office/drawing/2014/main" id="{D899721F-E1E3-FD16-325F-2EAC21FC6D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69755" y="2555202"/>
            <a:ext cx="341726" cy="375260"/>
          </a:xfrm>
          <a:prstGeom prst="rect">
            <a:avLst/>
          </a:prstGeom>
        </p:spPr>
      </p:pic>
      <p:pic>
        <p:nvPicPr>
          <p:cNvPr id="166" name="Picture 165" descr="A blue and yellow snake logo&#10;&#10;Description automatically generated">
            <a:extLst>
              <a:ext uri="{FF2B5EF4-FFF2-40B4-BE49-F238E27FC236}">
                <a16:creationId xmlns:a16="http://schemas.microsoft.com/office/drawing/2014/main" id="{CCEBF7A2-4D9A-974F-9E95-9906EAA349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10670" y="3603933"/>
            <a:ext cx="341726" cy="375260"/>
          </a:xfrm>
          <a:prstGeom prst="rect">
            <a:avLst/>
          </a:prstGeom>
        </p:spPr>
      </p:pic>
      <p:pic>
        <p:nvPicPr>
          <p:cNvPr id="167" name="Picture 166" descr="A blue and yellow snake logo&#10;&#10;Description automatically generated">
            <a:extLst>
              <a:ext uri="{FF2B5EF4-FFF2-40B4-BE49-F238E27FC236}">
                <a16:creationId xmlns:a16="http://schemas.microsoft.com/office/drawing/2014/main" id="{537214CA-F36A-EAED-FCFC-2E11DBDDF8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51568" y="3596213"/>
            <a:ext cx="341726" cy="375260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C11099D6-AE91-D253-E9B7-F9C9A7286968}"/>
              </a:ext>
            </a:extLst>
          </p:cNvPr>
          <p:cNvSpPr txBox="1"/>
          <p:nvPr/>
        </p:nvSpPr>
        <p:spPr>
          <a:xfrm>
            <a:off x="5555306" y="1628203"/>
            <a:ext cx="119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51M sentences</a:t>
            </a:r>
            <a:endParaRPr lang="en-US" sz="1050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BDE7ABE-7CCA-56E8-D945-CC42B1A56532}"/>
              </a:ext>
            </a:extLst>
          </p:cNvPr>
          <p:cNvCxnSpPr>
            <a:cxnSpLocks/>
          </p:cNvCxnSpPr>
          <p:nvPr/>
        </p:nvCxnSpPr>
        <p:spPr>
          <a:xfrm flipH="1">
            <a:off x="6701586" y="1777568"/>
            <a:ext cx="22021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5E84591-F378-3099-1521-9E59B9D0989E}"/>
              </a:ext>
            </a:extLst>
          </p:cNvPr>
          <p:cNvSpPr txBox="1"/>
          <p:nvPr/>
        </p:nvSpPr>
        <p:spPr>
          <a:xfrm>
            <a:off x="1232548" y="5596907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230,397,847 sentences</a:t>
            </a:r>
            <a:endParaRPr lang="en-US" sz="105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260BCF8-9992-470B-C9CE-AFF300179A3C}"/>
              </a:ext>
            </a:extLst>
          </p:cNvPr>
          <p:cNvSpPr txBox="1"/>
          <p:nvPr/>
        </p:nvSpPr>
        <p:spPr>
          <a:xfrm>
            <a:off x="5707706" y="1780603"/>
            <a:ext cx="119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51M sentences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7985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94519F-8C9A-8B93-771F-A7DBD1394F9C}"/>
              </a:ext>
            </a:extLst>
          </p:cNvPr>
          <p:cNvCxnSpPr>
            <a:cxnSpLocks/>
          </p:cNvCxnSpPr>
          <p:nvPr/>
        </p:nvCxnSpPr>
        <p:spPr>
          <a:xfrm flipH="1" flipV="1">
            <a:off x="12766700" y="3905389"/>
            <a:ext cx="6003" cy="1040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 descr="A blue and yellow snake logo&#10;&#10;Description automatically generated">
            <a:extLst>
              <a:ext uri="{FF2B5EF4-FFF2-40B4-BE49-F238E27FC236}">
                <a16:creationId xmlns:a16="http://schemas.microsoft.com/office/drawing/2014/main" id="{7DCE9406-64CB-7F89-5A06-D59ECC22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54" y="6466620"/>
            <a:ext cx="341726" cy="375260"/>
          </a:xfrm>
          <a:prstGeom prst="rect">
            <a:avLst/>
          </a:prstGeom>
        </p:spPr>
      </p:pic>
      <p:pic>
        <p:nvPicPr>
          <p:cNvPr id="157" name="Picture 156" descr="A blue and yellow snake logo&#10;&#10;Description automatically generated">
            <a:extLst>
              <a:ext uri="{FF2B5EF4-FFF2-40B4-BE49-F238E27FC236}">
                <a16:creationId xmlns:a16="http://schemas.microsoft.com/office/drawing/2014/main" id="{4F40BA20-329B-E566-DB5B-EC251B016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223" y="5297383"/>
            <a:ext cx="341726" cy="375260"/>
          </a:xfrm>
          <a:prstGeom prst="rect">
            <a:avLst/>
          </a:prstGeom>
        </p:spPr>
      </p:pic>
      <p:pic>
        <p:nvPicPr>
          <p:cNvPr id="164" name="Picture 163" descr="A blue and yellow snake logo&#10;&#10;Description automatically generated">
            <a:extLst>
              <a:ext uri="{FF2B5EF4-FFF2-40B4-BE49-F238E27FC236}">
                <a16:creationId xmlns:a16="http://schemas.microsoft.com/office/drawing/2014/main" id="{3490BB1C-7CC0-4ECB-9C56-E14C4490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240" y="3255886"/>
            <a:ext cx="341726" cy="375260"/>
          </a:xfrm>
          <a:prstGeom prst="rect">
            <a:avLst/>
          </a:prstGeom>
        </p:spPr>
      </p:pic>
      <p:pic>
        <p:nvPicPr>
          <p:cNvPr id="165" name="Picture 164" descr="A blue and yellow snake logo&#10;&#10;Description automatically generated">
            <a:extLst>
              <a:ext uri="{FF2B5EF4-FFF2-40B4-BE49-F238E27FC236}">
                <a16:creationId xmlns:a16="http://schemas.microsoft.com/office/drawing/2014/main" id="{D899721F-E1E3-FD16-325F-2EAC21FC6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0480" y="500582"/>
            <a:ext cx="341726" cy="375260"/>
          </a:xfrm>
          <a:prstGeom prst="rect">
            <a:avLst/>
          </a:prstGeom>
        </p:spPr>
      </p:pic>
      <p:pic>
        <p:nvPicPr>
          <p:cNvPr id="166" name="Picture 165" descr="A blue and yellow snake logo&#10;&#10;Description automatically generated">
            <a:extLst>
              <a:ext uri="{FF2B5EF4-FFF2-40B4-BE49-F238E27FC236}">
                <a16:creationId xmlns:a16="http://schemas.microsoft.com/office/drawing/2014/main" id="{CCEBF7A2-4D9A-974F-9E95-9906EAA34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378" y="402062"/>
            <a:ext cx="341726" cy="375260"/>
          </a:xfrm>
          <a:prstGeom prst="rect">
            <a:avLst/>
          </a:prstGeom>
        </p:spPr>
      </p:pic>
      <p:pic>
        <p:nvPicPr>
          <p:cNvPr id="167" name="Picture 166" descr="A blue and yellow snake logo&#10;&#10;Description automatically generated">
            <a:extLst>
              <a:ext uri="{FF2B5EF4-FFF2-40B4-BE49-F238E27FC236}">
                <a16:creationId xmlns:a16="http://schemas.microsoft.com/office/drawing/2014/main" id="{537214CA-F36A-EAED-FCFC-2E11DBDDF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5259" y="4066515"/>
            <a:ext cx="341726" cy="375260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B5E84591-F378-3099-1521-9E59B9D0989E}"/>
              </a:ext>
            </a:extLst>
          </p:cNvPr>
          <p:cNvSpPr txBox="1"/>
          <p:nvPr/>
        </p:nvSpPr>
        <p:spPr>
          <a:xfrm>
            <a:off x="12132607" y="6606008"/>
            <a:ext cx="1630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230,397,847 sentences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1" name="Graphic 130" descr="Atom with solid fill">
            <a:extLst>
              <a:ext uri="{FF2B5EF4-FFF2-40B4-BE49-F238E27FC236}">
                <a16:creationId xmlns:a16="http://schemas.microsoft.com/office/drawing/2014/main" id="{72E7E977-FA63-FBC4-0E07-2BCA87889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69525" y="1357515"/>
            <a:ext cx="518584" cy="518584"/>
          </a:xfrm>
          <a:prstGeom prst="rect">
            <a:avLst/>
          </a:prstGeom>
        </p:spPr>
      </p:pic>
      <p:pic>
        <p:nvPicPr>
          <p:cNvPr id="136" name="Graphic 135" descr="Atom with solid fill">
            <a:extLst>
              <a:ext uri="{FF2B5EF4-FFF2-40B4-BE49-F238E27FC236}">
                <a16:creationId xmlns:a16="http://schemas.microsoft.com/office/drawing/2014/main" id="{D48881D4-6067-1E49-6078-5FDFAC4E1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69525" y="1885977"/>
            <a:ext cx="518584" cy="518584"/>
          </a:xfrm>
          <a:prstGeom prst="rect">
            <a:avLst/>
          </a:prstGeom>
        </p:spPr>
      </p:pic>
      <p:pic>
        <p:nvPicPr>
          <p:cNvPr id="137" name="Graphic 136" descr="Atom with solid fill">
            <a:extLst>
              <a:ext uri="{FF2B5EF4-FFF2-40B4-BE49-F238E27FC236}">
                <a16:creationId xmlns:a16="http://schemas.microsoft.com/office/drawing/2014/main" id="{4403E9DD-C28A-6691-EEF3-6293D4DDA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69525" y="2414439"/>
            <a:ext cx="518584" cy="518584"/>
          </a:xfrm>
          <a:prstGeom prst="rect">
            <a:avLst/>
          </a:prstGeom>
        </p:spPr>
      </p:pic>
      <p:pic>
        <p:nvPicPr>
          <p:cNvPr id="140" name="Graphic 139" descr="Atom with solid fill">
            <a:extLst>
              <a:ext uri="{FF2B5EF4-FFF2-40B4-BE49-F238E27FC236}">
                <a16:creationId xmlns:a16="http://schemas.microsoft.com/office/drawing/2014/main" id="{1FF63C75-F0F7-1334-BBA4-CEEDEB90A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34657" y="1362454"/>
            <a:ext cx="518584" cy="518584"/>
          </a:xfrm>
          <a:prstGeom prst="rect">
            <a:avLst/>
          </a:prstGeom>
        </p:spPr>
      </p:pic>
      <p:pic>
        <p:nvPicPr>
          <p:cNvPr id="142" name="Graphic 141" descr="Atom with solid fill">
            <a:extLst>
              <a:ext uri="{FF2B5EF4-FFF2-40B4-BE49-F238E27FC236}">
                <a16:creationId xmlns:a16="http://schemas.microsoft.com/office/drawing/2014/main" id="{A5F7593D-5E3B-807C-B362-8CFCBEE0C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34657" y="1890916"/>
            <a:ext cx="518584" cy="518584"/>
          </a:xfrm>
          <a:prstGeom prst="rect">
            <a:avLst/>
          </a:prstGeom>
        </p:spPr>
      </p:pic>
      <p:pic>
        <p:nvPicPr>
          <p:cNvPr id="143" name="Graphic 142" descr="Atom with solid fill">
            <a:extLst>
              <a:ext uri="{FF2B5EF4-FFF2-40B4-BE49-F238E27FC236}">
                <a16:creationId xmlns:a16="http://schemas.microsoft.com/office/drawing/2014/main" id="{26E36B3C-2676-87F3-7BCF-5BD8540B2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34657" y="2622574"/>
            <a:ext cx="518584" cy="518584"/>
          </a:xfrm>
          <a:prstGeom prst="rect">
            <a:avLst/>
          </a:prstGeom>
        </p:spPr>
      </p:pic>
      <p:pic>
        <p:nvPicPr>
          <p:cNvPr id="149" name="Graphic 148" descr="Atom with solid fill">
            <a:extLst>
              <a:ext uri="{FF2B5EF4-FFF2-40B4-BE49-F238E27FC236}">
                <a16:creationId xmlns:a16="http://schemas.microsoft.com/office/drawing/2014/main" id="{8DCABB18-4C18-EB02-2279-730BB817C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90789" y="1890916"/>
            <a:ext cx="518584" cy="518584"/>
          </a:xfrm>
          <a:prstGeom prst="rect">
            <a:avLst/>
          </a:prstGeom>
        </p:spPr>
      </p:pic>
      <p:pic>
        <p:nvPicPr>
          <p:cNvPr id="150" name="Graphic 149" descr="Atom with solid fill">
            <a:extLst>
              <a:ext uri="{FF2B5EF4-FFF2-40B4-BE49-F238E27FC236}">
                <a16:creationId xmlns:a16="http://schemas.microsoft.com/office/drawing/2014/main" id="{592BD782-6783-91AD-A34B-FA609D44A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90789" y="2419378"/>
            <a:ext cx="518584" cy="518584"/>
          </a:xfrm>
          <a:prstGeom prst="rect">
            <a:avLst/>
          </a:prstGeom>
        </p:spPr>
      </p:pic>
      <p:grpSp>
        <p:nvGrpSpPr>
          <p:cNvPr id="284" name="Group 283">
            <a:extLst>
              <a:ext uri="{FF2B5EF4-FFF2-40B4-BE49-F238E27FC236}">
                <a16:creationId xmlns:a16="http://schemas.microsoft.com/office/drawing/2014/main" id="{D3654970-AD4F-E2EE-C944-006635186799}"/>
              </a:ext>
            </a:extLst>
          </p:cNvPr>
          <p:cNvGrpSpPr/>
          <p:nvPr/>
        </p:nvGrpSpPr>
        <p:grpSpPr>
          <a:xfrm>
            <a:off x="231239" y="385457"/>
            <a:ext cx="11651520" cy="6222158"/>
            <a:chOff x="585798" y="254830"/>
            <a:chExt cx="11651520" cy="6222158"/>
          </a:xfrm>
        </p:grpSpPr>
        <p:sp>
          <p:nvSpPr>
            <p:cNvPr id="273" name="Rounded Rectangle 272">
              <a:extLst>
                <a:ext uri="{FF2B5EF4-FFF2-40B4-BE49-F238E27FC236}">
                  <a16:creationId xmlns:a16="http://schemas.microsoft.com/office/drawing/2014/main" id="{92B908F5-336C-A454-E7E7-CCC2E50C2E60}"/>
                </a:ext>
              </a:extLst>
            </p:cNvPr>
            <p:cNvSpPr/>
            <p:nvPr/>
          </p:nvSpPr>
          <p:spPr>
            <a:xfrm>
              <a:off x="8430687" y="4664526"/>
              <a:ext cx="3806631" cy="1812462"/>
            </a:xfrm>
            <a:prstGeom prst="roundRect">
              <a:avLst>
                <a:gd name="adj" fmla="val 392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2">
                  <a:lumMod val="1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ounded Rectangle 248">
              <a:extLst>
                <a:ext uri="{FF2B5EF4-FFF2-40B4-BE49-F238E27FC236}">
                  <a16:creationId xmlns:a16="http://schemas.microsoft.com/office/drawing/2014/main" id="{2F3EBDA3-63C2-6C9D-5D4E-453CC4F0BEF5}"/>
                </a:ext>
              </a:extLst>
            </p:cNvPr>
            <p:cNvSpPr/>
            <p:nvPr/>
          </p:nvSpPr>
          <p:spPr>
            <a:xfrm>
              <a:off x="585798" y="271952"/>
              <a:ext cx="3806631" cy="6205035"/>
            </a:xfrm>
            <a:prstGeom prst="roundRect">
              <a:avLst>
                <a:gd name="adj" fmla="val 392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ounded Rectangle 251">
              <a:extLst>
                <a:ext uri="{FF2B5EF4-FFF2-40B4-BE49-F238E27FC236}">
                  <a16:creationId xmlns:a16="http://schemas.microsoft.com/office/drawing/2014/main" id="{582CCA08-3C8E-E7B4-CBBE-3787D0569976}"/>
                </a:ext>
              </a:extLst>
            </p:cNvPr>
            <p:cNvSpPr/>
            <p:nvPr/>
          </p:nvSpPr>
          <p:spPr>
            <a:xfrm>
              <a:off x="8422936" y="265278"/>
              <a:ext cx="3806631" cy="4299461"/>
            </a:xfrm>
            <a:prstGeom prst="roundRect">
              <a:avLst>
                <a:gd name="adj" fmla="val 392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ed Rectangle 250">
              <a:extLst>
                <a:ext uri="{FF2B5EF4-FFF2-40B4-BE49-F238E27FC236}">
                  <a16:creationId xmlns:a16="http://schemas.microsoft.com/office/drawing/2014/main" id="{FB48634B-74B4-9914-C0D5-0D49CA46C461}"/>
                </a:ext>
              </a:extLst>
            </p:cNvPr>
            <p:cNvSpPr/>
            <p:nvPr/>
          </p:nvSpPr>
          <p:spPr>
            <a:xfrm>
              <a:off x="4509928" y="4637028"/>
              <a:ext cx="3806631" cy="1839960"/>
            </a:xfrm>
            <a:prstGeom prst="roundRect">
              <a:avLst>
                <a:gd name="adj" fmla="val 392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FA08FF94-F455-07A2-F0D1-D0510A89B69C}"/>
                </a:ext>
              </a:extLst>
            </p:cNvPr>
            <p:cNvSpPr/>
            <p:nvPr/>
          </p:nvSpPr>
          <p:spPr>
            <a:xfrm>
              <a:off x="4504171" y="254830"/>
              <a:ext cx="3806631" cy="4299461"/>
            </a:xfrm>
            <a:prstGeom prst="roundRect">
              <a:avLst>
                <a:gd name="adj" fmla="val 3920"/>
              </a:avLst>
            </a:prstGeom>
            <a:solidFill>
              <a:srgbClr val="A7DDFB">
                <a:alpha val="54118"/>
              </a:srgbClr>
            </a:solidFill>
            <a:ln w="63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17BD5680-41B8-D4DD-6F1A-68EC36E92D19}"/>
                </a:ext>
              </a:extLst>
            </p:cNvPr>
            <p:cNvCxnSpPr>
              <a:cxnSpLocks/>
              <a:stCxn id="5" idx="3"/>
              <a:endCxn id="6" idx="3"/>
            </p:cNvCxnSpPr>
            <p:nvPr/>
          </p:nvCxnSpPr>
          <p:spPr>
            <a:xfrm>
              <a:off x="2927438" y="1173973"/>
              <a:ext cx="164592" cy="1853062"/>
            </a:xfrm>
            <a:prstGeom prst="bentConnector3">
              <a:avLst>
                <a:gd name="adj1" fmla="val 23888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C5F2FF-3C5C-FFA2-30B6-6970D67D41CA}"/>
                </a:ext>
              </a:extLst>
            </p:cNvPr>
            <p:cNvSpPr txBox="1"/>
            <p:nvPr/>
          </p:nvSpPr>
          <p:spPr>
            <a:xfrm>
              <a:off x="795295" y="2765283"/>
              <a:ext cx="2296735" cy="5235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>
              <a:defPPr>
                <a:defRPr lang="en-US"/>
              </a:defPPr>
              <a:lvl1pPr algn="ctr">
                <a:defRPr sz="1600" b="1">
                  <a:solidFill>
                    <a:schemeClr val="bg2">
                      <a:lumMod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Extract data into csv</a:t>
              </a: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94BAA6F9-6C87-F492-4661-C5723A6DF4B5}"/>
                </a:ext>
              </a:extLst>
            </p:cNvPr>
            <p:cNvGrpSpPr/>
            <p:nvPr/>
          </p:nvGrpSpPr>
          <p:grpSpPr>
            <a:xfrm>
              <a:off x="3094861" y="2230525"/>
              <a:ext cx="468333" cy="257364"/>
              <a:chOff x="3012834" y="2541090"/>
              <a:chExt cx="468333" cy="257364"/>
            </a:xfrm>
          </p:grpSpPr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A90C2B78-1B11-ACED-56B1-CE8933DB87A6}"/>
                  </a:ext>
                </a:extLst>
              </p:cNvPr>
              <p:cNvSpPr txBox="1"/>
              <p:nvPr/>
            </p:nvSpPr>
            <p:spPr>
              <a:xfrm>
                <a:off x="3012834" y="2541090"/>
                <a:ext cx="468333" cy="2573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>
                <a:defPPr>
                  <a:defRPr lang="en-US"/>
                </a:defPPr>
                <a:lvl1pPr algn="ctr">
                  <a:defRPr sz="1600" b="1">
                    <a:solidFill>
                      <a:schemeClr val="bg2">
                        <a:lumMod val="25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7" name="Graphic 6" descr="Scissors with solid fill">
                <a:extLst>
                  <a:ext uri="{FF2B5EF4-FFF2-40B4-BE49-F238E27FC236}">
                    <a16:creationId xmlns:a16="http://schemas.microsoft.com/office/drawing/2014/main" id="{48B7481E-F121-CE5F-52B1-D693DECBDC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123761" y="2549675"/>
                <a:ext cx="246478" cy="240195"/>
              </a:xfrm>
              <a:prstGeom prst="rect">
                <a:avLst/>
              </a:prstGeom>
            </p:spPr>
          </p:pic>
        </p:grp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239AF93F-088A-D2C7-E0E7-5BA6C90D542A}"/>
                </a:ext>
              </a:extLst>
            </p:cNvPr>
            <p:cNvSpPr/>
            <p:nvPr/>
          </p:nvSpPr>
          <p:spPr>
            <a:xfrm>
              <a:off x="1465082" y="4053842"/>
              <a:ext cx="947302" cy="85702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r>
                <a:rPr lang="en-GB" sz="1400" b="1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Local Database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7278A92-1577-520A-B060-6E052759B277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307852" y="1446588"/>
              <a:ext cx="0" cy="1316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B99BC5CC-0690-E597-2899-83B7A4BF41E9}"/>
                </a:ext>
              </a:extLst>
            </p:cNvPr>
            <p:cNvCxnSpPr>
              <a:cxnSpLocks/>
              <a:stCxn id="264" idx="3"/>
              <a:endCxn id="245" idx="1"/>
            </p:cNvCxnSpPr>
            <p:nvPr/>
          </p:nvCxnSpPr>
          <p:spPr>
            <a:xfrm flipV="1">
              <a:off x="3081786" y="1150211"/>
              <a:ext cx="2928375" cy="4595839"/>
            </a:xfrm>
            <a:prstGeom prst="bentConnector3">
              <a:avLst>
                <a:gd name="adj1" fmla="val 40632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DBABFD9-B017-B288-E246-B2D651DCBCF8}"/>
                </a:ext>
              </a:extLst>
            </p:cNvPr>
            <p:cNvCxnSpPr>
              <a:cxnSpLocks/>
              <a:stCxn id="110" idx="3"/>
              <a:endCxn id="264" idx="1"/>
            </p:cNvCxnSpPr>
            <p:nvPr/>
          </p:nvCxnSpPr>
          <p:spPr>
            <a:xfrm>
              <a:off x="1652131" y="5734735"/>
              <a:ext cx="824930" cy="113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B5E582-2221-0DCA-618D-9996EB4A2BBA}"/>
                </a:ext>
              </a:extLst>
            </p:cNvPr>
            <p:cNvSpPr txBox="1"/>
            <p:nvPr/>
          </p:nvSpPr>
          <p:spPr>
            <a:xfrm>
              <a:off x="4980439" y="2452408"/>
              <a:ext cx="1223912" cy="6341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>
              <a:defPPr>
                <a:defRPr lang="en-US"/>
              </a:defPPr>
              <a:lvl1pPr algn="ctr">
                <a:defRPr sz="1600" b="1">
                  <a:solidFill>
                    <a:schemeClr val="bg2">
                      <a:lumMod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2EC1E41-4053-9343-C5BC-B9385E7799DF}"/>
                </a:ext>
              </a:extLst>
            </p:cNvPr>
            <p:cNvSpPr txBox="1"/>
            <p:nvPr/>
          </p:nvSpPr>
          <p:spPr>
            <a:xfrm>
              <a:off x="6413305" y="2460675"/>
              <a:ext cx="1223912" cy="6341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>
              <a:defPPr>
                <a:defRPr lang="en-US"/>
              </a:defPPr>
              <a:lvl1pPr algn="ctr">
                <a:defRPr sz="1600" b="1">
                  <a:solidFill>
                    <a:schemeClr val="bg2">
                      <a:lumMod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Macbook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9667ACEF-519C-1606-93BE-B498F7E49AB2}"/>
                </a:ext>
              </a:extLst>
            </p:cNvPr>
            <p:cNvCxnSpPr>
              <a:cxnSpLocks/>
              <a:stCxn id="245" idx="2"/>
              <a:endCxn id="58" idx="0"/>
            </p:cNvCxnSpPr>
            <p:nvPr/>
          </p:nvCxnSpPr>
          <p:spPr>
            <a:xfrm rot="16200000" flipH="1">
              <a:off x="6164841" y="1600255"/>
              <a:ext cx="1008102" cy="71273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6C1672-93B3-CFEC-A8F9-F98CF8FB1BA8}"/>
                </a:ext>
              </a:extLst>
            </p:cNvPr>
            <p:cNvSpPr txBox="1"/>
            <p:nvPr/>
          </p:nvSpPr>
          <p:spPr>
            <a:xfrm>
              <a:off x="779690" y="2132206"/>
              <a:ext cx="1041970" cy="2054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proteins</a:t>
              </a:r>
            </a:p>
          </p:txBody>
        </p:sp>
        <p:pic>
          <p:nvPicPr>
            <p:cNvPr id="102" name="Graphic 101" descr="Document outline">
              <a:extLst>
                <a:ext uri="{FF2B5EF4-FFF2-40B4-BE49-F238E27FC236}">
                  <a16:creationId xmlns:a16="http://schemas.microsoft.com/office/drawing/2014/main" id="{CB8681DE-2C26-448A-7416-43B987991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16188" y="3367786"/>
              <a:ext cx="309176" cy="309176"/>
            </a:xfrm>
            <a:prstGeom prst="rect">
              <a:avLst/>
            </a:prstGeom>
          </p:spPr>
        </p:pic>
        <p:pic>
          <p:nvPicPr>
            <p:cNvPr id="103" name="Graphic 102" descr="Document outline">
              <a:extLst>
                <a:ext uri="{FF2B5EF4-FFF2-40B4-BE49-F238E27FC236}">
                  <a16:creationId xmlns:a16="http://schemas.microsoft.com/office/drawing/2014/main" id="{873F3262-038F-75B9-D351-29E2CFA61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70002" y="3371658"/>
              <a:ext cx="309176" cy="309176"/>
            </a:xfrm>
            <a:prstGeom prst="rect">
              <a:avLst/>
            </a:prstGeom>
          </p:spPr>
        </p:pic>
        <p:pic>
          <p:nvPicPr>
            <p:cNvPr id="104" name="Graphic 103" descr="Document outline">
              <a:extLst>
                <a:ext uri="{FF2B5EF4-FFF2-40B4-BE49-F238E27FC236}">
                  <a16:creationId xmlns:a16="http://schemas.microsoft.com/office/drawing/2014/main" id="{AF9F2AC7-B0DD-D33E-E5D1-4B4277EBD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35803" y="3371658"/>
              <a:ext cx="309176" cy="309176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D938C4C-36B7-166E-7291-81DAF2AEA1C9}"/>
                </a:ext>
              </a:extLst>
            </p:cNvPr>
            <p:cNvSpPr txBox="1"/>
            <p:nvPr/>
          </p:nvSpPr>
          <p:spPr>
            <a:xfrm>
              <a:off x="1986202" y="3709944"/>
              <a:ext cx="1041970" cy="20542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1200" b="0" dirty="0">
                  <a:latin typeface="Calibri" panose="020F0502020204030204" pitchFamily="34" charset="0"/>
                  <a:cs typeface="Calibri" panose="020F0502020204030204" pitchFamily="34" charset="0"/>
                </a:rPr>
                <a:t>     csv files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93CF2B3-FD2B-7777-40A0-A01B260A308C}"/>
                </a:ext>
              </a:extLst>
            </p:cNvPr>
            <p:cNvSpPr txBox="1"/>
            <p:nvPr/>
          </p:nvSpPr>
          <p:spPr>
            <a:xfrm>
              <a:off x="5860800" y="3252849"/>
              <a:ext cx="1183721" cy="3091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w2v models</a:t>
              </a:r>
            </a:p>
          </p:txBody>
        </p:sp>
        <p:pic>
          <p:nvPicPr>
            <p:cNvPr id="110" name="Graphic 109" descr="Document outline">
              <a:extLst>
                <a:ext uri="{FF2B5EF4-FFF2-40B4-BE49-F238E27FC236}">
                  <a16:creationId xmlns:a16="http://schemas.microsoft.com/office/drawing/2014/main" id="{CF3D4ECC-67A0-D9D2-EF45-D4003DCFE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47406" y="5432372"/>
              <a:ext cx="604725" cy="604725"/>
            </a:xfrm>
            <a:prstGeom prst="rect">
              <a:avLst/>
            </a:prstGeom>
          </p:spPr>
        </p:pic>
        <p:cxnSp>
          <p:nvCxnSpPr>
            <p:cNvPr id="124" name="Elbow Connector 123">
              <a:extLst>
                <a:ext uri="{FF2B5EF4-FFF2-40B4-BE49-F238E27FC236}">
                  <a16:creationId xmlns:a16="http://schemas.microsoft.com/office/drawing/2014/main" id="{17DCF55D-FEFF-1055-A0AD-7111EC87DED9}"/>
                </a:ext>
              </a:extLst>
            </p:cNvPr>
            <p:cNvCxnSpPr>
              <a:cxnSpLocks/>
              <a:stCxn id="245" idx="2"/>
              <a:endCxn id="57" idx="0"/>
            </p:cNvCxnSpPr>
            <p:nvPr/>
          </p:nvCxnSpPr>
          <p:spPr>
            <a:xfrm rot="5400000">
              <a:off x="5452543" y="1592426"/>
              <a:ext cx="999835" cy="72012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8" name="Picture 147" descr="A logo with a smile&#10;&#10;Description automatically generated">
              <a:extLst>
                <a:ext uri="{FF2B5EF4-FFF2-40B4-BE49-F238E27FC236}">
                  <a16:creationId xmlns:a16="http://schemas.microsoft.com/office/drawing/2014/main" id="{535C4026-AAF4-378A-C5B5-1C32012E7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50184" y="2661783"/>
              <a:ext cx="484418" cy="29065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42DD5B3-3866-2609-7EFD-7A0DE93C1506}"/>
                </a:ext>
              </a:extLst>
            </p:cNvPr>
            <p:cNvSpPr txBox="1"/>
            <p:nvPr/>
          </p:nvSpPr>
          <p:spPr>
            <a:xfrm>
              <a:off x="1917288" y="896418"/>
              <a:ext cx="1010150" cy="555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>
              <a:defPPr>
                <a:defRPr lang="en-US"/>
              </a:defPPr>
              <a:lvl1pPr algn="ctr">
                <a:defRPr sz="1600" b="1">
                  <a:solidFill>
                    <a:schemeClr val="bg2">
                      <a:lumMod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54" name="Picture 153" descr="A blue text on a white background&#10;&#10;Description automatically generated">
              <a:extLst>
                <a:ext uri="{FF2B5EF4-FFF2-40B4-BE49-F238E27FC236}">
                  <a16:creationId xmlns:a16="http://schemas.microsoft.com/office/drawing/2014/main" id="{96DC1E26-0744-543F-B936-1B078F608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31644" y="1061516"/>
              <a:ext cx="818015" cy="24222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4E169D-42DD-FE08-48BF-DE13CAA0957D}"/>
                </a:ext>
              </a:extLst>
            </p:cNvPr>
            <p:cNvSpPr txBox="1"/>
            <p:nvPr/>
          </p:nvSpPr>
          <p:spPr>
            <a:xfrm>
              <a:off x="803692" y="885044"/>
              <a:ext cx="1008320" cy="5615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>
              <a:defPPr>
                <a:defRPr lang="en-US"/>
              </a:defPPr>
              <a:lvl1pPr algn="ctr">
                <a:defRPr sz="1600" b="1">
                  <a:solidFill>
                    <a:schemeClr val="bg2">
                      <a:lumMod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Ω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56" name="Picture 155" descr="A logo with blue dots&#10;&#10;Description automatically generated">
              <a:extLst>
                <a:ext uri="{FF2B5EF4-FFF2-40B4-BE49-F238E27FC236}">
                  <a16:creationId xmlns:a16="http://schemas.microsoft.com/office/drawing/2014/main" id="{992BDA29-D141-BC93-DA93-755145825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61353" y="953359"/>
              <a:ext cx="780780" cy="468468"/>
            </a:xfrm>
            <a:prstGeom prst="rect">
              <a:avLst/>
            </a:prstGeom>
          </p:spPr>
        </p:pic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260BCF8-9992-470B-C9CE-AFF300179A3C}"/>
                </a:ext>
              </a:extLst>
            </p:cNvPr>
            <p:cNvSpPr txBox="1"/>
            <p:nvPr/>
          </p:nvSpPr>
          <p:spPr>
            <a:xfrm>
              <a:off x="6524515" y="901163"/>
              <a:ext cx="11353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corpus</a:t>
              </a:r>
            </a:p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51M sentences</a:t>
              </a:r>
              <a:endParaRPr 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00FBFB1-5460-CD97-536D-4FF52B2AEDF4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2422363" y="1451528"/>
              <a:ext cx="0" cy="1311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9368C8F-0C67-98F3-B7EB-9AC4BF8C6158}"/>
                </a:ext>
              </a:extLst>
            </p:cNvPr>
            <p:cNvCxnSpPr>
              <a:cxnSpLocks/>
              <a:stCxn id="6" idx="2"/>
              <a:endCxn id="8" idx="1"/>
            </p:cNvCxnSpPr>
            <p:nvPr/>
          </p:nvCxnSpPr>
          <p:spPr>
            <a:xfrm flipH="1">
              <a:off x="1938733" y="3288787"/>
              <a:ext cx="4930" cy="765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440EE49-3CAB-A5B5-E560-11D39D977ECC}"/>
                </a:ext>
              </a:extLst>
            </p:cNvPr>
            <p:cNvSpPr txBox="1"/>
            <p:nvPr/>
          </p:nvSpPr>
          <p:spPr>
            <a:xfrm>
              <a:off x="786867" y="6093382"/>
              <a:ext cx="1041970" cy="20542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    all tokens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3AB9484-D1AE-F517-4D59-5EDEB1776B2B}"/>
                </a:ext>
              </a:extLst>
            </p:cNvPr>
            <p:cNvSpPr txBox="1"/>
            <p:nvPr/>
          </p:nvSpPr>
          <p:spPr>
            <a:xfrm>
              <a:off x="1965445" y="6170161"/>
              <a:ext cx="1731651" cy="1313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combined tokens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BD4D564-7709-6028-F97A-C4B02B78CF1B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5592395" y="3086516"/>
              <a:ext cx="0" cy="417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3" name="Graphic 122" descr="Maze with solid fill">
              <a:extLst>
                <a:ext uri="{FF2B5EF4-FFF2-40B4-BE49-F238E27FC236}">
                  <a16:creationId xmlns:a16="http://schemas.microsoft.com/office/drawing/2014/main" id="{556338B9-5D99-D25B-93DD-BA665A752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312524" y="6100228"/>
              <a:ext cx="376759" cy="376759"/>
            </a:xfrm>
            <a:prstGeom prst="rect">
              <a:avLst/>
            </a:prstGeom>
          </p:spPr>
        </p:pic>
        <p:pic>
          <p:nvPicPr>
            <p:cNvPr id="126" name="Graphic 125" descr="Maze with solid fill">
              <a:extLst>
                <a:ext uri="{FF2B5EF4-FFF2-40B4-BE49-F238E27FC236}">
                  <a16:creationId xmlns:a16="http://schemas.microsoft.com/office/drawing/2014/main" id="{D989F8FC-9FEC-877B-3D5B-724AE9985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944406" y="4849734"/>
              <a:ext cx="363510" cy="363510"/>
            </a:xfrm>
            <a:prstGeom prst="rect">
              <a:avLst/>
            </a:prstGeom>
          </p:spPr>
        </p:pic>
        <p:pic>
          <p:nvPicPr>
            <p:cNvPr id="130" name="Graphic 129" descr="Atom with solid fill">
              <a:extLst>
                <a:ext uri="{FF2B5EF4-FFF2-40B4-BE49-F238E27FC236}">
                  <a16:creationId xmlns:a16="http://schemas.microsoft.com/office/drawing/2014/main" id="{05EDEE94-EB25-6852-1A50-5B1ACAB0A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79242" y="3525073"/>
              <a:ext cx="363509" cy="363509"/>
            </a:xfrm>
            <a:prstGeom prst="rect">
              <a:avLst/>
            </a:prstGeom>
          </p:spPr>
        </p:pic>
        <p:pic>
          <p:nvPicPr>
            <p:cNvPr id="139" name="Graphic 138" descr="Atom with solid fill">
              <a:extLst>
                <a:ext uri="{FF2B5EF4-FFF2-40B4-BE49-F238E27FC236}">
                  <a16:creationId xmlns:a16="http://schemas.microsoft.com/office/drawing/2014/main" id="{52F54641-3763-271A-9926-78C59677E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22928" y="3525073"/>
              <a:ext cx="363509" cy="363509"/>
            </a:xfrm>
            <a:prstGeom prst="rect">
              <a:avLst/>
            </a:prstGeom>
          </p:spPr>
        </p:pic>
        <p:pic>
          <p:nvPicPr>
            <p:cNvPr id="146" name="Graphic 145" descr="Atom with solid fill">
              <a:extLst>
                <a:ext uri="{FF2B5EF4-FFF2-40B4-BE49-F238E27FC236}">
                  <a16:creationId xmlns:a16="http://schemas.microsoft.com/office/drawing/2014/main" id="{E0334313-F1E3-EE21-A8EF-87D167B50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66614" y="3525073"/>
              <a:ext cx="363509" cy="363509"/>
            </a:xfrm>
            <a:prstGeom prst="rect">
              <a:avLst/>
            </a:prstGeom>
          </p:spPr>
        </p:pic>
        <p:pic>
          <p:nvPicPr>
            <p:cNvPr id="147" name="Graphic 146" descr="Atom with solid fill">
              <a:extLst>
                <a:ext uri="{FF2B5EF4-FFF2-40B4-BE49-F238E27FC236}">
                  <a16:creationId xmlns:a16="http://schemas.microsoft.com/office/drawing/2014/main" id="{3DF6D0C8-1155-A990-1958-0EE97118A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10300" y="3525073"/>
              <a:ext cx="363509" cy="363509"/>
            </a:xfrm>
            <a:prstGeom prst="rect">
              <a:avLst/>
            </a:prstGeom>
          </p:spPr>
        </p:pic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79E2675B-6D30-62C4-966C-EACC508ED260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7025261" y="3094783"/>
              <a:ext cx="0" cy="4609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1" name="Graphic 160" descr="Atom with solid fill">
              <a:extLst>
                <a:ext uri="{FF2B5EF4-FFF2-40B4-BE49-F238E27FC236}">
                  <a16:creationId xmlns:a16="http://schemas.microsoft.com/office/drawing/2014/main" id="{86626D7A-3C43-9163-44D6-C4996F692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353986" y="3639373"/>
              <a:ext cx="363509" cy="363509"/>
            </a:xfrm>
            <a:prstGeom prst="rect">
              <a:avLst/>
            </a:prstGeom>
          </p:spPr>
        </p:pic>
        <p:pic>
          <p:nvPicPr>
            <p:cNvPr id="163" name="Graphic 162" descr="Atom with solid fill">
              <a:extLst>
                <a:ext uri="{FF2B5EF4-FFF2-40B4-BE49-F238E27FC236}">
                  <a16:creationId xmlns:a16="http://schemas.microsoft.com/office/drawing/2014/main" id="{3ABE0519-108A-399D-1D86-A61EE9A0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97672" y="3525073"/>
              <a:ext cx="363509" cy="363509"/>
            </a:xfrm>
            <a:prstGeom prst="rect">
              <a:avLst/>
            </a:prstGeom>
          </p:spPr>
        </p:pic>
        <p:pic>
          <p:nvPicPr>
            <p:cNvPr id="168" name="Graphic 167" descr="Atom with solid fill">
              <a:extLst>
                <a:ext uri="{FF2B5EF4-FFF2-40B4-BE49-F238E27FC236}">
                  <a16:creationId xmlns:a16="http://schemas.microsoft.com/office/drawing/2014/main" id="{EE2B3C92-8816-86EE-5189-00701537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41358" y="3525073"/>
              <a:ext cx="363509" cy="363509"/>
            </a:xfrm>
            <a:prstGeom prst="rect">
              <a:avLst/>
            </a:prstGeom>
          </p:spPr>
        </p:pic>
        <p:pic>
          <p:nvPicPr>
            <p:cNvPr id="171" name="Graphic 170" descr="Atom with solid fill">
              <a:extLst>
                <a:ext uri="{FF2B5EF4-FFF2-40B4-BE49-F238E27FC236}">
                  <a16:creationId xmlns:a16="http://schemas.microsoft.com/office/drawing/2014/main" id="{D3E9F6F7-E679-29E9-E5B1-D85576791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85044" y="3525073"/>
              <a:ext cx="363509" cy="363509"/>
            </a:xfrm>
            <a:prstGeom prst="rect">
              <a:avLst/>
            </a:prstGeom>
          </p:spPr>
        </p:pic>
        <p:pic>
          <p:nvPicPr>
            <p:cNvPr id="174" name="Graphic 173" descr="Maze with solid fill">
              <a:extLst>
                <a:ext uri="{FF2B5EF4-FFF2-40B4-BE49-F238E27FC236}">
                  <a16:creationId xmlns:a16="http://schemas.microsoft.com/office/drawing/2014/main" id="{798027CA-E56C-366D-6CF4-F5A4AA17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288092" y="4849734"/>
              <a:ext cx="363510" cy="363510"/>
            </a:xfrm>
            <a:prstGeom prst="rect">
              <a:avLst/>
            </a:prstGeom>
          </p:spPr>
        </p:pic>
        <p:pic>
          <p:nvPicPr>
            <p:cNvPr id="175" name="Graphic 174" descr="Maze with solid fill">
              <a:extLst>
                <a:ext uri="{FF2B5EF4-FFF2-40B4-BE49-F238E27FC236}">
                  <a16:creationId xmlns:a16="http://schemas.microsoft.com/office/drawing/2014/main" id="{092C22E1-BF27-BD1E-072B-C9E51FC68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631778" y="4849734"/>
              <a:ext cx="363510" cy="363510"/>
            </a:xfrm>
            <a:prstGeom prst="rect">
              <a:avLst/>
            </a:prstGeom>
          </p:spPr>
        </p:pic>
        <p:pic>
          <p:nvPicPr>
            <p:cNvPr id="176" name="Graphic 175" descr="Maze with solid fill">
              <a:extLst>
                <a:ext uri="{FF2B5EF4-FFF2-40B4-BE49-F238E27FC236}">
                  <a16:creationId xmlns:a16="http://schemas.microsoft.com/office/drawing/2014/main" id="{693E45A9-CD5E-C032-F780-A09CBE481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975464" y="4849734"/>
              <a:ext cx="363510" cy="363510"/>
            </a:xfrm>
            <a:prstGeom prst="rect">
              <a:avLst/>
            </a:prstGeom>
          </p:spPr>
        </p:pic>
        <p:pic>
          <p:nvPicPr>
            <p:cNvPr id="177" name="Graphic 176" descr="Maze with solid fill">
              <a:extLst>
                <a:ext uri="{FF2B5EF4-FFF2-40B4-BE49-F238E27FC236}">
                  <a16:creationId xmlns:a16="http://schemas.microsoft.com/office/drawing/2014/main" id="{F56D9681-BECA-9247-E920-8806BF636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319150" y="4976734"/>
              <a:ext cx="363510" cy="363510"/>
            </a:xfrm>
            <a:prstGeom prst="rect">
              <a:avLst/>
            </a:prstGeom>
          </p:spPr>
        </p:pic>
        <p:pic>
          <p:nvPicPr>
            <p:cNvPr id="178" name="Graphic 177" descr="Maze with solid fill">
              <a:extLst>
                <a:ext uri="{FF2B5EF4-FFF2-40B4-BE49-F238E27FC236}">
                  <a16:creationId xmlns:a16="http://schemas.microsoft.com/office/drawing/2014/main" id="{10442F65-1194-3E98-4DBF-647E53FF4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62836" y="4849734"/>
              <a:ext cx="363510" cy="363510"/>
            </a:xfrm>
            <a:prstGeom prst="rect">
              <a:avLst/>
            </a:prstGeom>
          </p:spPr>
        </p:pic>
        <p:pic>
          <p:nvPicPr>
            <p:cNvPr id="180" name="Graphic 179" descr="Maze with solid fill">
              <a:extLst>
                <a:ext uri="{FF2B5EF4-FFF2-40B4-BE49-F238E27FC236}">
                  <a16:creationId xmlns:a16="http://schemas.microsoft.com/office/drawing/2014/main" id="{C783546B-8303-CB68-BB2F-FE62125D1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006522" y="4849734"/>
              <a:ext cx="363510" cy="363510"/>
            </a:xfrm>
            <a:prstGeom prst="rect">
              <a:avLst/>
            </a:prstGeom>
          </p:spPr>
        </p:pic>
        <p:pic>
          <p:nvPicPr>
            <p:cNvPr id="181" name="Graphic 180" descr="Maze with solid fill">
              <a:extLst>
                <a:ext uri="{FF2B5EF4-FFF2-40B4-BE49-F238E27FC236}">
                  <a16:creationId xmlns:a16="http://schemas.microsoft.com/office/drawing/2014/main" id="{A7CFB40A-A6B3-2ED2-A66E-CE9813A53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350207" y="4849734"/>
              <a:ext cx="363510" cy="363510"/>
            </a:xfrm>
            <a:prstGeom prst="rect">
              <a:avLst/>
            </a:prstGeom>
          </p:spPr>
        </p:pic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01B3861-6CAF-56C8-EAFD-9487CCD8FDB7}"/>
                </a:ext>
              </a:extLst>
            </p:cNvPr>
            <p:cNvSpPr txBox="1"/>
            <p:nvPr/>
          </p:nvSpPr>
          <p:spPr>
            <a:xfrm>
              <a:off x="6817407" y="5544942"/>
              <a:ext cx="1559441" cy="3091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w2v distance matrices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B2F5D161-DC11-1AD7-C01A-DDC34AD032B5}"/>
                </a:ext>
              </a:extLst>
            </p:cNvPr>
            <p:cNvCxnSpPr>
              <a:cxnSpLocks/>
              <a:stCxn id="177" idx="2"/>
              <a:endCxn id="123" idx="0"/>
            </p:cNvCxnSpPr>
            <p:nvPr/>
          </p:nvCxnSpPr>
          <p:spPr>
            <a:xfrm flipH="1">
              <a:off x="6500904" y="5340244"/>
              <a:ext cx="1" cy="759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Elbow Connector 187">
              <a:extLst>
                <a:ext uri="{FF2B5EF4-FFF2-40B4-BE49-F238E27FC236}">
                  <a16:creationId xmlns:a16="http://schemas.microsoft.com/office/drawing/2014/main" id="{86685879-9CB0-D4CA-B396-A0F964BF8501}"/>
                </a:ext>
              </a:extLst>
            </p:cNvPr>
            <p:cNvCxnSpPr>
              <a:cxnSpLocks/>
              <a:stCxn id="161" idx="2"/>
              <a:endCxn id="200" idx="1"/>
            </p:cNvCxnSpPr>
            <p:nvPr/>
          </p:nvCxnSpPr>
          <p:spPr>
            <a:xfrm rot="5400000" flipH="1" flipV="1">
              <a:off x="6717483" y="1153621"/>
              <a:ext cx="2667519" cy="3031004"/>
            </a:xfrm>
            <a:prstGeom prst="bentConnector4">
              <a:avLst>
                <a:gd name="adj1" fmla="val -8570"/>
                <a:gd name="adj2" fmla="val 52998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492744D-00AE-7891-A00D-6B1E868E55C7}"/>
                </a:ext>
              </a:extLst>
            </p:cNvPr>
            <p:cNvSpPr txBox="1"/>
            <p:nvPr/>
          </p:nvSpPr>
          <p:spPr>
            <a:xfrm>
              <a:off x="4655339" y="5553369"/>
              <a:ext cx="2316387" cy="3091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mantel test comparison</a:t>
              </a:r>
            </a:p>
          </p:txBody>
        </p:sp>
        <p:cxnSp>
          <p:nvCxnSpPr>
            <p:cNvPr id="194" name="Elbow Connector 193">
              <a:extLst>
                <a:ext uri="{FF2B5EF4-FFF2-40B4-BE49-F238E27FC236}">
                  <a16:creationId xmlns:a16="http://schemas.microsoft.com/office/drawing/2014/main" id="{B3FA400B-7583-311D-73F3-E6C7E6D3D8CC}"/>
                </a:ext>
              </a:extLst>
            </p:cNvPr>
            <p:cNvCxnSpPr>
              <a:cxnSpLocks/>
              <a:stCxn id="5" idx="0"/>
              <a:endCxn id="203" idx="3"/>
            </p:cNvCxnSpPr>
            <p:nvPr/>
          </p:nvCxnSpPr>
          <p:spPr>
            <a:xfrm rot="16200000" flipH="1">
              <a:off x="5702068" y="-2383288"/>
              <a:ext cx="2075315" cy="8634727"/>
            </a:xfrm>
            <a:prstGeom prst="bentConnector4">
              <a:avLst>
                <a:gd name="adj1" fmla="val -11015"/>
                <a:gd name="adj2" fmla="val 10653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5353ACB-CBCB-77FA-F646-E9578BDA7E19}"/>
                </a:ext>
              </a:extLst>
            </p:cNvPr>
            <p:cNvSpPr txBox="1"/>
            <p:nvPr/>
          </p:nvSpPr>
          <p:spPr>
            <a:xfrm>
              <a:off x="11205507" y="1018308"/>
              <a:ext cx="966092" cy="2854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    clans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C914ABDC-25EA-7AC1-E7AD-700772CA6C1E}"/>
                </a:ext>
              </a:extLst>
            </p:cNvPr>
            <p:cNvSpPr txBox="1"/>
            <p:nvPr/>
          </p:nvSpPr>
          <p:spPr>
            <a:xfrm>
              <a:off x="9566745" y="1018309"/>
              <a:ext cx="1490345" cy="6341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>
              <a:defPPr>
                <a:defRPr lang="en-US"/>
              </a:defPPr>
              <a:lvl1pPr algn="ctr">
                <a:defRPr sz="1600" b="1">
                  <a:solidFill>
                    <a:schemeClr val="bg2">
                      <a:lumMod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cluster model vocab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46A36EC-3341-540A-D2C2-80CE3B61E864}"/>
                </a:ext>
              </a:extLst>
            </p:cNvPr>
            <p:cNvSpPr txBox="1"/>
            <p:nvPr/>
          </p:nvSpPr>
          <p:spPr>
            <a:xfrm>
              <a:off x="9566745" y="2654678"/>
              <a:ext cx="1490345" cy="6341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>
              <a:defPPr>
                <a:defRPr lang="en-US"/>
              </a:defPPr>
              <a:lvl1pPr algn="ctr">
                <a:defRPr sz="1600" b="1">
                  <a:solidFill>
                    <a:schemeClr val="bg2">
                      <a:lumMod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clan comparison</a:t>
              </a:r>
            </a:p>
          </p:txBody>
        </p:sp>
        <p:pic>
          <p:nvPicPr>
            <p:cNvPr id="209" name="Graphic 208" descr="Atom with solid fill">
              <a:extLst>
                <a:ext uri="{FF2B5EF4-FFF2-40B4-BE49-F238E27FC236}">
                  <a16:creationId xmlns:a16="http://schemas.microsoft.com/office/drawing/2014/main" id="{E7D3DA64-522E-F124-7804-7EE1DA78E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44921" y="1413837"/>
              <a:ext cx="363509" cy="363509"/>
            </a:xfrm>
            <a:prstGeom prst="rect">
              <a:avLst/>
            </a:prstGeom>
          </p:spPr>
        </p:pic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0791B592-13E8-CD47-E59C-46DD6F58B8DB}"/>
                </a:ext>
              </a:extLst>
            </p:cNvPr>
            <p:cNvCxnSpPr>
              <a:cxnSpLocks/>
              <a:stCxn id="200" idx="2"/>
              <a:endCxn id="203" idx="0"/>
            </p:cNvCxnSpPr>
            <p:nvPr/>
          </p:nvCxnSpPr>
          <p:spPr>
            <a:xfrm>
              <a:off x="10311918" y="1652417"/>
              <a:ext cx="0" cy="10022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3775431-F980-43EF-0B91-9D8AE612D0DF}"/>
                </a:ext>
              </a:extLst>
            </p:cNvPr>
            <p:cNvSpPr txBox="1"/>
            <p:nvPr/>
          </p:nvSpPr>
          <p:spPr>
            <a:xfrm>
              <a:off x="9566745" y="5236314"/>
              <a:ext cx="1490345" cy="6341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>
              <a:defPPr>
                <a:defRPr lang="en-US"/>
              </a:defPPr>
              <a:lvl1pPr algn="ctr">
                <a:defRPr sz="1600" b="1">
                  <a:solidFill>
                    <a:schemeClr val="bg2">
                      <a:lumMod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further analysis</a:t>
              </a:r>
            </a:p>
          </p:txBody>
        </p: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3EC90566-1877-0DEE-AF42-5AAC008C6C4C}"/>
                </a:ext>
              </a:extLst>
            </p:cNvPr>
            <p:cNvCxnSpPr>
              <a:cxnSpLocks/>
              <a:stCxn id="203" idx="2"/>
              <a:endCxn id="216" idx="0"/>
            </p:cNvCxnSpPr>
            <p:nvPr/>
          </p:nvCxnSpPr>
          <p:spPr>
            <a:xfrm>
              <a:off x="10311918" y="3288787"/>
              <a:ext cx="0" cy="19475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2A4B9F8-F191-44F7-83BD-FF3468B3C877}"/>
                </a:ext>
              </a:extLst>
            </p:cNvPr>
            <p:cNvSpPr txBox="1"/>
            <p:nvPr/>
          </p:nvSpPr>
          <p:spPr>
            <a:xfrm>
              <a:off x="2067984" y="2132206"/>
              <a:ext cx="706136" cy="2054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pfams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2BDB0E4-9AE7-01C5-9D0E-D3261F8301F5}"/>
                </a:ext>
              </a:extLst>
            </p:cNvPr>
            <p:cNvSpPr txBox="1"/>
            <p:nvPr/>
          </p:nvSpPr>
          <p:spPr>
            <a:xfrm>
              <a:off x="2692451" y="1508172"/>
              <a:ext cx="1273153" cy="3902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disorder </a:t>
              </a:r>
            </a:p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regions</a:t>
              </a:r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2C789F8-D96B-BF2F-E0DF-F2A2C109FA87}"/>
                </a:ext>
              </a:extLst>
            </p:cNvPr>
            <p:cNvCxnSpPr>
              <a:cxnSpLocks/>
              <a:stCxn id="8" idx="3"/>
              <a:endCxn id="110" idx="0"/>
            </p:cNvCxnSpPr>
            <p:nvPr/>
          </p:nvCxnSpPr>
          <p:spPr>
            <a:xfrm flipH="1">
              <a:off x="1349769" y="4910862"/>
              <a:ext cx="588964" cy="5215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45" name="Graphic 244" descr="Document outline">
              <a:extLst>
                <a:ext uri="{FF2B5EF4-FFF2-40B4-BE49-F238E27FC236}">
                  <a16:creationId xmlns:a16="http://schemas.microsoft.com/office/drawing/2014/main" id="{685B9C76-0A06-2979-8A60-93C72E511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10161" y="847848"/>
              <a:ext cx="604725" cy="604725"/>
            </a:xfrm>
            <a:prstGeom prst="rect">
              <a:avLst/>
            </a:prstGeom>
          </p:spPr>
        </p:pic>
        <p:pic>
          <p:nvPicPr>
            <p:cNvPr id="264" name="Graphic 263" descr="Document outline">
              <a:extLst>
                <a:ext uri="{FF2B5EF4-FFF2-40B4-BE49-F238E27FC236}">
                  <a16:creationId xmlns:a16="http://schemas.microsoft.com/office/drawing/2014/main" id="{A63EB0F3-A469-3D9C-BEA7-5C60CDA84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77061" y="5443687"/>
              <a:ext cx="604725" cy="604725"/>
            </a:xfrm>
            <a:prstGeom prst="rect">
              <a:avLst/>
            </a:prstGeom>
          </p:spPr>
        </p:pic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751D8C1B-D4C6-3DDF-6EE9-0AB99CF0EC0F}"/>
                </a:ext>
              </a:extLst>
            </p:cNvPr>
            <p:cNvSpPr txBox="1"/>
            <p:nvPr/>
          </p:nvSpPr>
          <p:spPr>
            <a:xfrm>
              <a:off x="716840" y="623898"/>
              <a:ext cx="1453936" cy="2054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raw data sources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FC4EEA46-836C-4F4E-C8E6-BA9521BF3EB8}"/>
                </a:ext>
              </a:extLst>
            </p:cNvPr>
            <p:cNvSpPr txBox="1"/>
            <p:nvPr/>
          </p:nvSpPr>
          <p:spPr>
            <a:xfrm>
              <a:off x="8543629" y="1747209"/>
              <a:ext cx="966092" cy="2854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  best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93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57248B9C-42FC-1923-D3DB-26140D4A4EE0}"/>
              </a:ext>
            </a:extLst>
          </p:cNvPr>
          <p:cNvSpPr/>
          <p:nvPr/>
        </p:nvSpPr>
        <p:spPr>
          <a:xfrm>
            <a:off x="536834" y="1300627"/>
            <a:ext cx="2245157" cy="1216152"/>
          </a:xfrm>
          <a:prstGeom prst="can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1200" dirty="0">
                <a:solidFill>
                  <a:schemeClr val="accent4">
                    <a:lumMod val="50000"/>
                  </a:schemeClr>
                </a:solidFill>
              </a:rPr>
              <a:t>Duck DB</a:t>
            </a:r>
          </a:p>
          <a:p>
            <a:pPr algn="ctr"/>
            <a:r>
              <a:rPr lang="en-GB" sz="1200" b="1" dirty="0">
                <a:solidFill>
                  <a:schemeClr val="accent1"/>
                </a:solidFill>
              </a:rPr>
              <a:t>W2V_PROTEIN_UREF100_E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087A5B78-25B9-9CC3-D0DD-5BB44AD9B703}"/>
              </a:ext>
            </a:extLst>
          </p:cNvPr>
          <p:cNvSpPr/>
          <p:nvPr/>
        </p:nvSpPr>
        <p:spPr>
          <a:xfrm>
            <a:off x="536833" y="3431979"/>
            <a:ext cx="2245157" cy="1216152"/>
          </a:xfrm>
          <a:prstGeom prst="can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1200" dirty="0">
                <a:solidFill>
                  <a:schemeClr val="accent4">
                    <a:lumMod val="50000"/>
                  </a:schemeClr>
                </a:solidFill>
              </a:rPr>
              <a:t>Duck DB</a:t>
            </a:r>
          </a:p>
          <a:p>
            <a:pPr algn="ctr"/>
            <a:r>
              <a:rPr lang="en-GB" sz="1200" b="1" dirty="0">
                <a:solidFill>
                  <a:schemeClr val="accent1"/>
                </a:solidFill>
              </a:rPr>
              <a:t>W2V_TOKEN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2B41951-F9A9-CD4F-12DA-2CFEAC0ED93E}"/>
              </a:ext>
            </a:extLst>
          </p:cNvPr>
          <p:cNvCxnSpPr>
            <a:cxnSpLocks/>
            <a:stCxn id="4" idx="4"/>
            <a:endCxn id="5" idx="4"/>
          </p:cNvCxnSpPr>
          <p:nvPr/>
        </p:nvCxnSpPr>
        <p:spPr>
          <a:xfrm flipH="1">
            <a:off x="2781990" y="1908703"/>
            <a:ext cx="1" cy="2131352"/>
          </a:xfrm>
          <a:prstGeom prst="bentConnector3">
            <a:avLst>
              <a:gd name="adj1" fmla="val -228600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3183C6-4189-E384-D1B3-36C50F0F9399}"/>
              </a:ext>
            </a:extLst>
          </p:cNvPr>
          <p:cNvCxnSpPr>
            <a:cxnSpLocks/>
          </p:cNvCxnSpPr>
          <p:nvPr/>
        </p:nvCxnSpPr>
        <p:spPr>
          <a:xfrm flipV="1">
            <a:off x="3005400" y="2705215"/>
            <a:ext cx="16154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AC9D4A32-51E1-7F85-D6EF-76C743379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0886" y="2400645"/>
            <a:ext cx="609141" cy="609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0E3C32-87AA-C5E0-4B70-193C1E82DBBD}"/>
              </a:ext>
            </a:extLst>
          </p:cNvPr>
          <p:cNvSpPr txBox="1"/>
          <p:nvPr/>
        </p:nvSpPr>
        <p:spPr>
          <a:xfrm>
            <a:off x="4265846" y="2741010"/>
            <a:ext cx="1891407" cy="11476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100" b="0" dirty="0">
                <a:solidFill>
                  <a:schemeClr val="accent4">
                    <a:lumMod val="50000"/>
                  </a:schemeClr>
                </a:solidFill>
              </a:rPr>
              <a:t>all eukaryotic protein tokens</a:t>
            </a:r>
          </a:p>
          <a:p>
            <a:endParaRPr lang="en-US" sz="1100" b="0" dirty="0">
              <a:solidFill>
                <a:schemeClr val="accent4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accent4">
                    <a:lumMod val="50000"/>
                  </a:schemeClr>
                </a:solidFill>
              </a:rPr>
              <a:t>one line </a:t>
            </a:r>
            <a:r>
              <a:rPr lang="en-US" sz="1100" b="0" u="sng" dirty="0">
                <a:solidFill>
                  <a:schemeClr val="accent4">
                    <a:lumMod val="50000"/>
                  </a:schemeClr>
                </a:solidFill>
              </a:rPr>
              <a:t>per token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57692E-B661-6E0B-2425-3FCBE6EFCFB0}"/>
              </a:ext>
            </a:extLst>
          </p:cNvPr>
          <p:cNvCxnSpPr>
            <a:cxnSpLocks/>
            <a:stCxn id="15" idx="0"/>
            <a:endCxn id="17" idx="1"/>
          </p:cNvCxnSpPr>
          <p:nvPr/>
        </p:nvCxnSpPr>
        <p:spPr>
          <a:xfrm>
            <a:off x="5211550" y="2741010"/>
            <a:ext cx="19013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Document with solid fill">
            <a:extLst>
              <a:ext uri="{FF2B5EF4-FFF2-40B4-BE49-F238E27FC236}">
                <a16:creationId xmlns:a16="http://schemas.microsoft.com/office/drawing/2014/main" id="{F00D4C8E-C984-9A07-03DF-1FE45BD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2853" y="2436439"/>
            <a:ext cx="609141" cy="60914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63EFE9-590B-F479-90DA-A96DD5D019F0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7721994" y="2737987"/>
            <a:ext cx="1778143" cy="3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Document with solid fill">
            <a:extLst>
              <a:ext uri="{FF2B5EF4-FFF2-40B4-BE49-F238E27FC236}">
                <a16:creationId xmlns:a16="http://schemas.microsoft.com/office/drawing/2014/main" id="{896CF60E-7F60-2851-0271-AEBBA2A4A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0137" y="2433416"/>
            <a:ext cx="609141" cy="6091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CF5DD3-A7A5-4261-81D3-336D8CA8A7EB}"/>
              </a:ext>
            </a:extLst>
          </p:cNvPr>
          <p:cNvSpPr txBox="1"/>
          <p:nvPr/>
        </p:nvSpPr>
        <p:spPr>
          <a:xfrm>
            <a:off x="94344" y="140965"/>
            <a:ext cx="12126717" cy="53807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From database to a corpus of pfam tokens and disorder regions for eukaryotic proteins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1C60C3-0FE9-C524-05B8-A09C64DCBBCE}"/>
              </a:ext>
            </a:extLst>
          </p:cNvPr>
          <p:cNvSpPr txBox="1"/>
          <p:nvPr/>
        </p:nvSpPr>
        <p:spPr>
          <a:xfrm>
            <a:off x="1857700" y="2929304"/>
            <a:ext cx="2177286" cy="1546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b="0" i="1" dirty="0">
                <a:solidFill>
                  <a:schemeClr val="accent4">
                    <a:lumMod val="50000"/>
                  </a:schemeClr>
                </a:solidFill>
              </a:rPr>
              <a:t>inner join on </a:t>
            </a:r>
            <a:r>
              <a:rPr lang="en-US" sz="1100" b="0" i="1" dirty="0" err="1">
                <a:solidFill>
                  <a:schemeClr val="accent4">
                    <a:lumMod val="50000"/>
                  </a:schemeClr>
                </a:solidFill>
              </a:rPr>
              <a:t>uniprot_id</a:t>
            </a:r>
            <a:endParaRPr lang="en-US" sz="1100" b="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692507-F03A-239E-33E5-22FFBA48486E}"/>
              </a:ext>
            </a:extLst>
          </p:cNvPr>
          <p:cNvSpPr txBox="1"/>
          <p:nvPr/>
        </p:nvSpPr>
        <p:spPr>
          <a:xfrm>
            <a:off x="388408" y="4802447"/>
            <a:ext cx="4147407" cy="12161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100" dirty="0">
                <a:solidFill>
                  <a:schemeClr val="accent4">
                    <a:lumMod val="50000"/>
                  </a:schemeClr>
                </a:solidFill>
              </a:rPr>
              <a:t>Performance Note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accent4">
                    <a:lumMod val="50000"/>
                  </a:schemeClr>
                </a:solidFill>
              </a:rPr>
              <a:t>The inner join across two tables was able to extract 1,000,000 proteins and write the relevant protein details, pfam details and disorder details in 10 seconds.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b="0" dirty="0">
              <a:solidFill>
                <a:schemeClr val="accent4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accent4">
                    <a:lumMod val="50000"/>
                  </a:schemeClr>
                </a:solidFill>
              </a:rPr>
              <a:t>To process the 95M proteins thus took just over 15 minutes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A08C26-71D0-173A-F9DC-1403AD49CC91}"/>
              </a:ext>
            </a:extLst>
          </p:cNvPr>
          <p:cNvSpPr txBox="1"/>
          <p:nvPr/>
        </p:nvSpPr>
        <p:spPr>
          <a:xfrm>
            <a:off x="8611065" y="3004100"/>
            <a:ext cx="3049169" cy="215233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100" dirty="0">
                <a:solidFill>
                  <a:schemeClr val="accent4">
                    <a:lumMod val="50000"/>
                  </a:schemeClr>
                </a:solidFill>
              </a:rPr>
              <a:t>final corpus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accent4">
                    <a:lumMod val="50000"/>
                  </a:schemeClr>
                </a:solidFill>
              </a:rPr>
              <a:t>one line (sentence) per eukaryotic protein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b="0" dirty="0">
              <a:solidFill>
                <a:schemeClr val="accent4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1" dirty="0">
                <a:solidFill>
                  <a:schemeClr val="accent4">
                    <a:lumMod val="50000"/>
                  </a:schemeClr>
                </a:solidFill>
              </a:rPr>
              <a:t>Rules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accent4">
                    <a:lumMod val="50000"/>
                  </a:schemeClr>
                </a:solidFill>
              </a:rPr>
              <a:t>proteins with no pfam entry excluded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accent4">
                    <a:lumMod val="50000"/>
                  </a:schemeClr>
                </a:solidFill>
              </a:rPr>
              <a:t>pfam entries given priority over disorder regions where there is an overlap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b="0" dirty="0">
              <a:solidFill>
                <a:schemeClr val="accent4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accent4">
                    <a:lumMod val="50000"/>
                  </a:schemeClr>
                </a:solidFill>
              </a:rPr>
              <a:t>gaps marked with the word ‘GAP’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accent4">
                    <a:lumMod val="50000"/>
                  </a:schemeClr>
                </a:solidFill>
              </a:rPr>
              <a:t>disorder regions given the word “DISORDER”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accent4">
                    <a:lumMod val="50000"/>
                  </a:schemeClr>
                </a:solidFill>
              </a:rPr>
              <a:t>pfam regions given the pfam id – </a:t>
            </a:r>
            <a:r>
              <a:rPr lang="en-US" sz="1100" b="0" dirty="0" err="1">
                <a:solidFill>
                  <a:schemeClr val="accent4">
                    <a:lumMod val="50000"/>
                  </a:schemeClr>
                </a:solidFill>
              </a:rPr>
              <a:t>e.g</a:t>
            </a:r>
            <a:r>
              <a:rPr lang="en-US" sz="1100" b="0" dirty="0">
                <a:solidFill>
                  <a:schemeClr val="accent4">
                    <a:lumMod val="50000"/>
                  </a:schemeClr>
                </a:solidFill>
              </a:rPr>
              <a:t> ‘PF0040’</a:t>
            </a:r>
          </a:p>
          <a:p>
            <a:endParaRPr lang="en-US" sz="1100" b="0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08C11F-22F8-7944-B6AF-DB731467225D}"/>
              </a:ext>
            </a:extLst>
          </p:cNvPr>
          <p:cNvSpPr txBox="1"/>
          <p:nvPr/>
        </p:nvSpPr>
        <p:spPr>
          <a:xfrm>
            <a:off x="6388113" y="2875629"/>
            <a:ext cx="2765565" cy="87837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100" b="0" dirty="0">
                <a:solidFill>
                  <a:schemeClr val="accent4">
                    <a:lumMod val="50000"/>
                  </a:schemeClr>
                </a:solidFill>
              </a:rPr>
              <a:t>all eukaryotic protein tokens</a:t>
            </a:r>
          </a:p>
          <a:p>
            <a:pPr algn="l"/>
            <a:endParaRPr lang="en-US" sz="1100" b="0" dirty="0">
              <a:solidFill>
                <a:schemeClr val="accent4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accent4">
                    <a:lumMod val="50000"/>
                  </a:schemeClr>
                </a:solidFill>
              </a:rPr>
              <a:t>one line </a:t>
            </a:r>
            <a:r>
              <a:rPr lang="en-US" sz="1100" b="0" u="sng" dirty="0">
                <a:solidFill>
                  <a:schemeClr val="accent4">
                    <a:lumMod val="50000"/>
                  </a:schemeClr>
                </a:solidFill>
              </a:rPr>
              <a:t>per protein</a:t>
            </a:r>
          </a:p>
        </p:txBody>
      </p:sp>
    </p:spTree>
    <p:extLst>
      <p:ext uri="{BB962C8B-B14F-4D97-AF65-F5344CB8AC3E}">
        <p14:creationId xmlns:p14="http://schemas.microsoft.com/office/powerpoint/2010/main" val="25803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Document with solid fill">
            <a:extLst>
              <a:ext uri="{FF2B5EF4-FFF2-40B4-BE49-F238E27FC236}">
                <a16:creationId xmlns:a16="http://schemas.microsoft.com/office/drawing/2014/main" id="{79ED8DAD-AA64-CF1B-8E2A-8D910716C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204" y="613106"/>
            <a:ext cx="609141" cy="609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67775A-1057-6A91-1009-F77E0270B35B}"/>
              </a:ext>
            </a:extLst>
          </p:cNvPr>
          <p:cNvSpPr txBox="1"/>
          <p:nvPr/>
        </p:nvSpPr>
        <p:spPr>
          <a:xfrm>
            <a:off x="362257" y="1071852"/>
            <a:ext cx="1024002" cy="6091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b="0" dirty="0">
                <a:solidFill>
                  <a:schemeClr val="accent4">
                    <a:lumMod val="50000"/>
                  </a:schemeClr>
                </a:solidFill>
              </a:rPr>
              <a:t>corpus</a:t>
            </a:r>
            <a:endParaRPr lang="en-US" sz="1100" b="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57CA0F-6EDA-8EC7-6DCD-D204FC79F92A}"/>
              </a:ext>
            </a:extLst>
          </p:cNvPr>
          <p:cNvGrpSpPr/>
          <p:nvPr/>
        </p:nvGrpSpPr>
        <p:grpSpPr>
          <a:xfrm>
            <a:off x="9810731" y="1118772"/>
            <a:ext cx="518584" cy="2103970"/>
            <a:chOff x="4205817" y="940556"/>
            <a:chExt cx="518584" cy="2103970"/>
          </a:xfrm>
          <a:solidFill>
            <a:schemeClr val="bg1">
              <a:lumMod val="50000"/>
            </a:schemeClr>
          </a:solidFill>
        </p:grpSpPr>
        <p:pic>
          <p:nvPicPr>
            <p:cNvPr id="5" name="Graphic 4" descr="Atom with solid fill">
              <a:extLst>
                <a:ext uri="{FF2B5EF4-FFF2-40B4-BE49-F238E27FC236}">
                  <a16:creationId xmlns:a16="http://schemas.microsoft.com/office/drawing/2014/main" id="{3E065DE9-3945-EAA0-C6BD-1EB4DB59C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05817" y="940556"/>
              <a:ext cx="518584" cy="518584"/>
            </a:xfrm>
            <a:prstGeom prst="rect">
              <a:avLst/>
            </a:prstGeom>
          </p:spPr>
        </p:pic>
        <p:pic>
          <p:nvPicPr>
            <p:cNvPr id="28" name="Graphic 27" descr="Atom with solid fill">
              <a:extLst>
                <a:ext uri="{FF2B5EF4-FFF2-40B4-BE49-F238E27FC236}">
                  <a16:creationId xmlns:a16="http://schemas.microsoft.com/office/drawing/2014/main" id="{D9024BE2-003B-1258-13DB-1968DB352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05817" y="1469018"/>
              <a:ext cx="518584" cy="518584"/>
            </a:xfrm>
            <a:prstGeom prst="rect">
              <a:avLst/>
            </a:prstGeom>
          </p:spPr>
        </p:pic>
        <p:pic>
          <p:nvPicPr>
            <p:cNvPr id="29" name="Graphic 28" descr="Atom with solid fill">
              <a:extLst>
                <a:ext uri="{FF2B5EF4-FFF2-40B4-BE49-F238E27FC236}">
                  <a16:creationId xmlns:a16="http://schemas.microsoft.com/office/drawing/2014/main" id="{DBCC6F40-C19C-DDC8-7495-3C878F449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05817" y="1997480"/>
              <a:ext cx="518584" cy="518584"/>
            </a:xfrm>
            <a:prstGeom prst="rect">
              <a:avLst/>
            </a:prstGeom>
          </p:spPr>
        </p:pic>
        <p:pic>
          <p:nvPicPr>
            <p:cNvPr id="30" name="Graphic 29" descr="Atom with solid fill">
              <a:extLst>
                <a:ext uri="{FF2B5EF4-FFF2-40B4-BE49-F238E27FC236}">
                  <a16:creationId xmlns:a16="http://schemas.microsoft.com/office/drawing/2014/main" id="{98C69409-1D35-A04D-0982-082556B17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05817" y="2525942"/>
              <a:ext cx="518584" cy="518584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7FDB6E-3303-2547-51B8-7938B20A36A9}"/>
              </a:ext>
            </a:extLst>
          </p:cNvPr>
          <p:cNvGrpSpPr/>
          <p:nvPr/>
        </p:nvGrpSpPr>
        <p:grpSpPr>
          <a:xfrm>
            <a:off x="10275863" y="1123711"/>
            <a:ext cx="518584" cy="2307166"/>
            <a:chOff x="4205817" y="940556"/>
            <a:chExt cx="518584" cy="2307166"/>
          </a:xfrm>
          <a:solidFill>
            <a:schemeClr val="bg1">
              <a:lumMod val="50000"/>
            </a:schemeClr>
          </a:solidFill>
        </p:grpSpPr>
        <p:pic>
          <p:nvPicPr>
            <p:cNvPr id="33" name="Graphic 32" descr="Atom with solid fill">
              <a:extLst>
                <a:ext uri="{FF2B5EF4-FFF2-40B4-BE49-F238E27FC236}">
                  <a16:creationId xmlns:a16="http://schemas.microsoft.com/office/drawing/2014/main" id="{C08A2818-7ACA-DC42-A89C-4C6FB2207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05817" y="940556"/>
              <a:ext cx="518584" cy="518584"/>
            </a:xfrm>
            <a:prstGeom prst="rect">
              <a:avLst/>
            </a:prstGeom>
          </p:spPr>
        </p:pic>
        <p:pic>
          <p:nvPicPr>
            <p:cNvPr id="34" name="Graphic 33" descr="Atom with solid fill">
              <a:extLst>
                <a:ext uri="{FF2B5EF4-FFF2-40B4-BE49-F238E27FC236}">
                  <a16:creationId xmlns:a16="http://schemas.microsoft.com/office/drawing/2014/main" id="{D4D32B53-F365-2A3F-2B47-A9FEF12A4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05817" y="1469018"/>
              <a:ext cx="518584" cy="518584"/>
            </a:xfrm>
            <a:prstGeom prst="rect">
              <a:avLst/>
            </a:prstGeom>
          </p:spPr>
        </p:pic>
        <p:pic>
          <p:nvPicPr>
            <p:cNvPr id="35" name="Graphic 34" descr="Atom with solid fill">
              <a:extLst>
                <a:ext uri="{FF2B5EF4-FFF2-40B4-BE49-F238E27FC236}">
                  <a16:creationId xmlns:a16="http://schemas.microsoft.com/office/drawing/2014/main" id="{90FDC392-05F9-CDEF-FFE2-5CC46EC91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05817" y="1997480"/>
              <a:ext cx="518584" cy="518584"/>
            </a:xfrm>
            <a:prstGeom prst="rect">
              <a:avLst/>
            </a:prstGeom>
          </p:spPr>
        </p:pic>
        <p:pic>
          <p:nvPicPr>
            <p:cNvPr id="36" name="Graphic 35" descr="Atom with solid fill">
              <a:extLst>
                <a:ext uri="{FF2B5EF4-FFF2-40B4-BE49-F238E27FC236}">
                  <a16:creationId xmlns:a16="http://schemas.microsoft.com/office/drawing/2014/main" id="{3CEA0893-6EFF-B296-307D-568580A6B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05817" y="2729138"/>
              <a:ext cx="518584" cy="518584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F71367-87C7-3CC8-E831-58353E770492}"/>
              </a:ext>
            </a:extLst>
          </p:cNvPr>
          <p:cNvGrpSpPr/>
          <p:nvPr/>
        </p:nvGrpSpPr>
        <p:grpSpPr>
          <a:xfrm>
            <a:off x="10731995" y="1123711"/>
            <a:ext cx="518584" cy="2103970"/>
            <a:chOff x="4205817" y="940556"/>
            <a:chExt cx="518584" cy="2103970"/>
          </a:xfrm>
          <a:solidFill>
            <a:schemeClr val="bg1">
              <a:lumMod val="50000"/>
            </a:schemeClr>
          </a:solidFill>
        </p:grpSpPr>
        <p:pic>
          <p:nvPicPr>
            <p:cNvPr id="38" name="Graphic 37" descr="Atom with solid fill">
              <a:extLst>
                <a:ext uri="{FF2B5EF4-FFF2-40B4-BE49-F238E27FC236}">
                  <a16:creationId xmlns:a16="http://schemas.microsoft.com/office/drawing/2014/main" id="{753A7487-4C3D-9E6F-C1BD-F72093BBF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05817" y="940556"/>
              <a:ext cx="518584" cy="518584"/>
            </a:xfrm>
            <a:prstGeom prst="rect">
              <a:avLst/>
            </a:prstGeom>
          </p:spPr>
        </p:pic>
        <p:pic>
          <p:nvPicPr>
            <p:cNvPr id="39" name="Graphic 38" descr="Atom with solid fill">
              <a:extLst>
                <a:ext uri="{FF2B5EF4-FFF2-40B4-BE49-F238E27FC236}">
                  <a16:creationId xmlns:a16="http://schemas.microsoft.com/office/drawing/2014/main" id="{16D83E27-9CCA-0A40-09A9-96446B05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05817" y="1469018"/>
              <a:ext cx="518584" cy="518584"/>
            </a:xfrm>
            <a:prstGeom prst="rect">
              <a:avLst/>
            </a:prstGeom>
          </p:spPr>
        </p:pic>
        <p:pic>
          <p:nvPicPr>
            <p:cNvPr id="40" name="Graphic 39" descr="Atom with solid fill">
              <a:extLst>
                <a:ext uri="{FF2B5EF4-FFF2-40B4-BE49-F238E27FC236}">
                  <a16:creationId xmlns:a16="http://schemas.microsoft.com/office/drawing/2014/main" id="{14B27100-FB0E-86D3-CCF6-03A917C68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05817" y="1997480"/>
              <a:ext cx="518584" cy="518584"/>
            </a:xfrm>
            <a:prstGeom prst="rect">
              <a:avLst/>
            </a:prstGeom>
          </p:spPr>
        </p:pic>
        <p:pic>
          <p:nvPicPr>
            <p:cNvPr id="41" name="Graphic 40" descr="Atom with solid fill">
              <a:extLst>
                <a:ext uri="{FF2B5EF4-FFF2-40B4-BE49-F238E27FC236}">
                  <a16:creationId xmlns:a16="http://schemas.microsoft.com/office/drawing/2014/main" id="{34176BDC-19A4-F052-EC3F-F295D75E3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05817" y="2525942"/>
              <a:ext cx="518584" cy="518584"/>
            </a:xfrm>
            <a:prstGeom prst="rect">
              <a:avLst/>
            </a:prstGeom>
          </p:spPr>
        </p:pic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C02E9687-0CD2-6576-301F-95B6FAC7E8F0}"/>
              </a:ext>
            </a:extLst>
          </p:cNvPr>
          <p:cNvSpPr/>
          <p:nvPr/>
        </p:nvSpPr>
        <p:spPr>
          <a:xfrm rot="16200000">
            <a:off x="1765632" y="148554"/>
            <a:ext cx="484632" cy="1504378"/>
          </a:xfrm>
          <a:prstGeom prst="downArrow">
            <a:avLst/>
          </a:prstGeom>
          <a:noFill/>
          <a:ln w="63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411E6B-CE1E-1AB7-FEEC-D3021F844682}"/>
              </a:ext>
            </a:extLst>
          </p:cNvPr>
          <p:cNvSpPr txBox="1"/>
          <p:nvPr/>
        </p:nvSpPr>
        <p:spPr>
          <a:xfrm>
            <a:off x="5353167" y="658426"/>
            <a:ext cx="3878792" cy="34789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72000" bIns="7200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Iterative Grid Search to find ‘best’ model</a:t>
            </a:r>
          </a:p>
          <a:p>
            <a:pPr algn="l"/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Model Parameters:</a:t>
            </a:r>
          </a:p>
          <a:p>
            <a:pPr algn="l"/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Model type	: </a:t>
            </a:r>
            <a:r>
              <a:rPr lang="en-US" sz="1600" b="0" dirty="0">
                <a:solidFill>
                  <a:schemeClr val="accent4">
                    <a:lumMod val="50000"/>
                  </a:schemeClr>
                </a:solidFill>
              </a:rPr>
              <a:t>skip gram or </a:t>
            </a:r>
            <a:r>
              <a:rPr lang="en-US" sz="1600" b="0" dirty="0" err="1">
                <a:solidFill>
                  <a:schemeClr val="accent4">
                    <a:lumMod val="50000"/>
                  </a:schemeClr>
                </a:solidFill>
              </a:rPr>
              <a:t>cbow</a:t>
            </a:r>
            <a:endParaRPr lang="en-US" sz="1600" b="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Min word count	: </a:t>
            </a:r>
            <a:r>
              <a:rPr lang="en-US" sz="1600" b="0" dirty="0">
                <a:solidFill>
                  <a:schemeClr val="accent4">
                    <a:lumMod val="50000"/>
                  </a:schemeClr>
                </a:solidFill>
              </a:rPr>
              <a:t>1, 3, 5, 8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Window size	: </a:t>
            </a:r>
            <a:r>
              <a:rPr lang="en-US" sz="1600" b="0" dirty="0">
                <a:solidFill>
                  <a:schemeClr val="accent4">
                    <a:lumMod val="50000"/>
                  </a:schemeClr>
                </a:solidFill>
              </a:rPr>
              <a:t>5, 10, 50, 75, 100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Vector size	: </a:t>
            </a:r>
            <a:r>
              <a:rPr lang="en-US" sz="1600" b="0" dirty="0">
                <a:solidFill>
                  <a:schemeClr val="accent4">
                    <a:lumMod val="50000"/>
                  </a:schemeClr>
                </a:solidFill>
              </a:rPr>
              <a:t>5, 10, 25, 75, 100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What is ‘best’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4">
                    <a:lumMod val="50000"/>
                  </a:schemeClr>
                </a:solidFill>
              </a:rPr>
              <a:t>Use the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Mantel</a:t>
            </a:r>
            <a:r>
              <a:rPr lang="en-US" sz="1600" b="0" dirty="0">
                <a:solidFill>
                  <a:schemeClr val="accent4">
                    <a:lumMod val="50000"/>
                  </a:schemeClr>
                </a:solidFill>
              </a:rPr>
              <a:t> test to calculate a correlation score with the evolutionary distance-matrix</a:t>
            </a:r>
          </a:p>
        </p:txBody>
      </p:sp>
      <p:pic>
        <p:nvPicPr>
          <p:cNvPr id="44" name="Graphic 43" descr="Maze with solid fill">
            <a:extLst>
              <a:ext uri="{FF2B5EF4-FFF2-40B4-BE49-F238E27FC236}">
                <a16:creationId xmlns:a16="http://schemas.microsoft.com/office/drawing/2014/main" id="{8DFA80E1-16D7-6FA6-70CC-3A3C365998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05388" y="5855649"/>
            <a:ext cx="473577" cy="473577"/>
          </a:xfrm>
          <a:prstGeom prst="rect">
            <a:avLst/>
          </a:prstGeom>
        </p:spPr>
      </p:pic>
      <p:pic>
        <p:nvPicPr>
          <p:cNvPr id="45" name="Graphic 44" descr="Maze with solid fill">
            <a:extLst>
              <a:ext uri="{FF2B5EF4-FFF2-40B4-BE49-F238E27FC236}">
                <a16:creationId xmlns:a16="http://schemas.microsoft.com/office/drawing/2014/main" id="{12949D21-BEB5-4842-BC79-549F1A317E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27892" y="3663795"/>
            <a:ext cx="473577" cy="473577"/>
          </a:xfrm>
          <a:prstGeom prst="rect">
            <a:avLst/>
          </a:prstGeom>
        </p:spPr>
      </p:pic>
      <p:pic>
        <p:nvPicPr>
          <p:cNvPr id="46" name="Graphic 45" descr="Atom with solid fill">
            <a:extLst>
              <a:ext uri="{FF2B5EF4-FFF2-40B4-BE49-F238E27FC236}">
                <a16:creationId xmlns:a16="http://schemas.microsoft.com/office/drawing/2014/main" id="{2514165A-3CEB-E149-60F8-99C4EF9E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5388" y="641451"/>
            <a:ext cx="518584" cy="518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E7C4D5-EC86-747E-5C8B-48672AA5DBC6}"/>
              </a:ext>
            </a:extLst>
          </p:cNvPr>
          <p:cNvSpPr txBox="1"/>
          <p:nvPr/>
        </p:nvSpPr>
        <p:spPr>
          <a:xfrm>
            <a:off x="644288" y="1143059"/>
            <a:ext cx="2684678" cy="43581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0" dirty="0">
                <a:solidFill>
                  <a:schemeClr val="accent4">
                    <a:lumMod val="50000"/>
                  </a:schemeClr>
                </a:solidFill>
              </a:rPr>
              <a:t>create </a:t>
            </a:r>
          </a:p>
          <a:p>
            <a:r>
              <a:rPr lang="en-US" sz="1800" b="0" dirty="0">
                <a:solidFill>
                  <a:schemeClr val="accent4">
                    <a:lumMod val="50000"/>
                  </a:schemeClr>
                </a:solidFill>
              </a:rPr>
              <a:t>word2vec model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173FD6B-4AE0-EF9D-0C4E-851A0B14745F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3264680" y="1160035"/>
            <a:ext cx="0" cy="2486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9DABEB0-0456-C3A7-B7CE-7BD29CE86F75}"/>
              </a:ext>
            </a:extLst>
          </p:cNvPr>
          <p:cNvSpPr txBox="1"/>
          <p:nvPr/>
        </p:nvSpPr>
        <p:spPr>
          <a:xfrm>
            <a:off x="362257" y="5759753"/>
            <a:ext cx="2551919" cy="7208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800" b="0" dirty="0">
                <a:solidFill>
                  <a:srgbClr val="00B050"/>
                </a:solidFill>
              </a:rPr>
              <a:t>evolutionary-distance </a:t>
            </a:r>
          </a:p>
          <a:p>
            <a:pPr algn="l"/>
            <a:r>
              <a:rPr lang="en-US" sz="1800" b="0" dirty="0">
                <a:solidFill>
                  <a:srgbClr val="00B050"/>
                </a:solidFill>
              </a:rPr>
              <a:t>matrix</a:t>
            </a:r>
            <a:endParaRPr lang="en-US" sz="1100" b="0" dirty="0">
              <a:solidFill>
                <a:srgbClr val="00B05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EE0D0F-B690-8C8D-068E-82F413747C37}"/>
              </a:ext>
            </a:extLst>
          </p:cNvPr>
          <p:cNvSpPr txBox="1"/>
          <p:nvPr/>
        </p:nvSpPr>
        <p:spPr>
          <a:xfrm>
            <a:off x="3421331" y="1815113"/>
            <a:ext cx="1529156" cy="11553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800" b="0" dirty="0">
                <a:solidFill>
                  <a:schemeClr val="accent4">
                    <a:lumMod val="50000"/>
                  </a:schemeClr>
                </a:solidFill>
              </a:rPr>
              <a:t>extract vocab vectors and create a distance matrix</a:t>
            </a:r>
            <a:endParaRPr lang="en-US" sz="1100" b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2" name="Up-down Arrow 61">
            <a:extLst>
              <a:ext uri="{FF2B5EF4-FFF2-40B4-BE49-F238E27FC236}">
                <a16:creationId xmlns:a16="http://schemas.microsoft.com/office/drawing/2014/main" id="{37EC511A-D4BF-73F6-FBAF-65F149C7B832}"/>
              </a:ext>
            </a:extLst>
          </p:cNvPr>
          <p:cNvSpPr/>
          <p:nvPr/>
        </p:nvSpPr>
        <p:spPr>
          <a:xfrm>
            <a:off x="3029947" y="4385348"/>
            <a:ext cx="424458" cy="1251068"/>
          </a:xfrm>
          <a:prstGeom prst="upDownArrow">
            <a:avLst/>
          </a:prstGeom>
          <a:noFill/>
          <a:ln w="63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0B2C55-6962-6C4E-8854-7CEAFE4FB788}"/>
              </a:ext>
            </a:extLst>
          </p:cNvPr>
          <p:cNvSpPr txBox="1"/>
          <p:nvPr/>
        </p:nvSpPr>
        <p:spPr>
          <a:xfrm>
            <a:off x="3523972" y="4700202"/>
            <a:ext cx="2696352" cy="7208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b="0" dirty="0">
                <a:solidFill>
                  <a:schemeClr val="accent4">
                    <a:lumMod val="50000"/>
                  </a:schemeClr>
                </a:solidFill>
              </a:rPr>
              <a:t>Perform a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Mantel </a:t>
            </a:r>
            <a:r>
              <a:rPr lang="en-US" sz="1600" b="0" dirty="0">
                <a:solidFill>
                  <a:schemeClr val="accent4">
                    <a:lumMod val="50000"/>
                  </a:schemeClr>
                </a:solidFill>
              </a:rPr>
              <a:t>Test &amp; calculate the correlation score with the evolutionary distance matrix</a:t>
            </a:r>
            <a:endParaRPr lang="en-US" sz="1050" b="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191584F-6CA7-8A93-9F2C-A0F97AFEEBE5}"/>
              </a:ext>
            </a:extLst>
          </p:cNvPr>
          <p:cNvCxnSpPr>
            <a:cxnSpLocks/>
            <a:stCxn id="63" idx="3"/>
            <a:endCxn id="36" idx="2"/>
          </p:cNvCxnSpPr>
          <p:nvPr/>
        </p:nvCxnSpPr>
        <p:spPr>
          <a:xfrm flipV="1">
            <a:off x="6220324" y="3430877"/>
            <a:ext cx="4314831" cy="16297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2249E91-12FA-D1CC-A6A0-D9E2E0234F91}"/>
              </a:ext>
            </a:extLst>
          </p:cNvPr>
          <p:cNvSpPr txBox="1"/>
          <p:nvPr/>
        </p:nvSpPr>
        <p:spPr>
          <a:xfrm>
            <a:off x="8077973" y="5060621"/>
            <a:ext cx="3589094" cy="155549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4">
                    <a:lumMod val="50000"/>
                  </a:schemeClr>
                </a:solidFill>
              </a:rPr>
              <a:t>Save model and Mantel test  correlation score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4">
                    <a:lumMod val="50000"/>
                  </a:schemeClr>
                </a:solidFill>
              </a:rPr>
              <a:t>Move to next set of parameters for the next model</a:t>
            </a:r>
            <a:endParaRPr lang="en-US" sz="1100" b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ED715FD-E8BB-99A7-936E-6ABD222E0EC7}"/>
              </a:ext>
            </a:extLst>
          </p:cNvPr>
          <p:cNvSpPr txBox="1"/>
          <p:nvPr/>
        </p:nvSpPr>
        <p:spPr>
          <a:xfrm>
            <a:off x="927231" y="3540164"/>
            <a:ext cx="2696352" cy="7208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800" b="0" dirty="0">
                <a:solidFill>
                  <a:schemeClr val="accent4">
                    <a:lumMod val="50000"/>
                  </a:schemeClr>
                </a:solidFill>
              </a:rPr>
              <a:t>w2v-distance matrix</a:t>
            </a:r>
            <a:endParaRPr lang="en-US" sz="1100" b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3EC201D-6BEF-CF35-1114-210FB0DEB7A2}"/>
              </a:ext>
            </a:extLst>
          </p:cNvPr>
          <p:cNvSpPr txBox="1"/>
          <p:nvPr/>
        </p:nvSpPr>
        <p:spPr>
          <a:xfrm>
            <a:off x="9192816" y="608209"/>
            <a:ext cx="2684678" cy="43581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word2vec models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6C978B8-97E2-6E8D-59C8-43442B7C2D2E}"/>
              </a:ext>
            </a:extLst>
          </p:cNvPr>
          <p:cNvCxnSpPr>
            <a:cxnSpLocks/>
          </p:cNvCxnSpPr>
          <p:nvPr/>
        </p:nvCxnSpPr>
        <p:spPr>
          <a:xfrm>
            <a:off x="2193129" y="1682881"/>
            <a:ext cx="0" cy="916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75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90BB9-7804-50EC-7455-A68B96D81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00785" cy="236731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05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&lt;protein id="</a:t>
            </a:r>
            <a:r>
              <a:rPr lang="en-GB" sz="11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A0A010Q340</a:t>
            </a:r>
            <a:r>
              <a:rPr lang="en-GB" sz="105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name="A0A010Q340_9PEZI" length="997" crc64="4A3B3683E8E938A4"&gt;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5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&lt;match id="NON_CYTOPLASMIC_DOMAIN" name="" dbname="PHOBIUS" status="T" model="NON_CYTOPLASMIC_DOMAIN" evd="Phobius"&gt;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5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&lt;lcn start="1" end="699"/&gt;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5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&lt;lcn start="843" end="847"/&gt;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5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&lt;/match&gt;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5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5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5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&lt;match id="mobidb-lite" name="disorder_prediction" </a:t>
            </a:r>
            <a:r>
              <a:rPr lang="en-GB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dbname=</a:t>
            </a:r>
            <a:r>
              <a:rPr lang="en-GB" sz="105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1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MOBIDBLT</a:t>
            </a:r>
            <a:r>
              <a:rPr lang="en-GB" sz="105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status="T" model="mobidb-lite" evd="MobiDBlite"&gt;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5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&lt;lcn start="</a:t>
            </a:r>
            <a:r>
              <a:rPr lang="en-GB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399</a:t>
            </a:r>
            <a:r>
              <a:rPr lang="en-GB" sz="105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end="</a:t>
            </a:r>
            <a:r>
              <a:rPr lang="en-GB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418</a:t>
            </a:r>
            <a:r>
              <a:rPr lang="en-GB" sz="105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sequence-feature="</a:t>
            </a:r>
            <a:r>
              <a:rPr lang="en-GB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Consensus Disorder Prediction</a:t>
            </a:r>
            <a:r>
              <a:rPr lang="en-GB" sz="105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5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&lt;lcn start="</a:t>
            </a:r>
            <a:r>
              <a:rPr lang="en-GB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914</a:t>
            </a:r>
            <a:r>
              <a:rPr lang="en-GB" sz="105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end="</a:t>
            </a:r>
            <a:r>
              <a:rPr lang="en-GB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944</a:t>
            </a:r>
            <a:r>
              <a:rPr lang="en-GB" sz="105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sequence-feature="</a:t>
            </a:r>
            <a:r>
              <a:rPr lang="en-GB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Consensus Disorder Prediction</a:t>
            </a:r>
            <a:r>
              <a:rPr lang="en-GB" sz="105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5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&lt;/match&gt;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5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5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5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&lt;/protein&gt;</a:t>
            </a:r>
          </a:p>
          <a:p>
            <a:pPr marL="0" indent="0">
              <a:buNone/>
            </a:pPr>
            <a:endParaRPr lang="en-US" sz="700" dirty="0">
              <a:solidFill>
                <a:schemeClr val="bg2">
                  <a:lumMod val="2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65E4A-10EA-D67B-988E-272346A2A3BE}"/>
              </a:ext>
            </a:extLst>
          </p:cNvPr>
          <p:cNvSpPr txBox="1"/>
          <p:nvPr/>
        </p:nvSpPr>
        <p:spPr>
          <a:xfrm>
            <a:off x="1854829" y="1437299"/>
            <a:ext cx="1140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protein 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CAAA8C-F3A3-2D79-3452-A0570F07E4B7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424857" y="1691215"/>
            <a:ext cx="0" cy="121459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D96F24-125A-22E1-0341-F1B4B3D53E04}"/>
              </a:ext>
            </a:extLst>
          </p:cNvPr>
          <p:cNvSpPr txBox="1"/>
          <p:nvPr/>
        </p:nvSpPr>
        <p:spPr>
          <a:xfrm>
            <a:off x="4585785" y="2362851"/>
            <a:ext cx="2563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database name for disorder information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1E2E5A-7992-F2A8-25D3-F59E6414AF3D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5867546" y="2616767"/>
            <a:ext cx="98356" cy="21564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02D7C3-77E2-5D72-7C0D-2E7BB97BD10D}"/>
              </a:ext>
            </a:extLst>
          </p:cNvPr>
          <p:cNvSpPr txBox="1"/>
          <p:nvPr/>
        </p:nvSpPr>
        <p:spPr>
          <a:xfrm>
            <a:off x="2043984" y="3438943"/>
            <a:ext cx="9509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start 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09CC6-C90C-BC16-20D7-5E81875B1787}"/>
              </a:ext>
            </a:extLst>
          </p:cNvPr>
          <p:cNvSpPr txBox="1"/>
          <p:nvPr/>
        </p:nvSpPr>
        <p:spPr>
          <a:xfrm>
            <a:off x="2994885" y="3438943"/>
            <a:ext cx="901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end position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B8DC8B-D182-42FF-9BA1-AA4200A40563}"/>
              </a:ext>
            </a:extLst>
          </p:cNvPr>
          <p:cNvCxnSpPr>
            <a:cxnSpLocks/>
          </p:cNvCxnSpPr>
          <p:nvPr/>
        </p:nvCxnSpPr>
        <p:spPr>
          <a:xfrm flipV="1">
            <a:off x="2332785" y="3312115"/>
            <a:ext cx="0" cy="17451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01075C-4F1E-0468-C4E9-389991865929}"/>
              </a:ext>
            </a:extLst>
          </p:cNvPr>
          <p:cNvCxnSpPr>
            <a:cxnSpLocks/>
          </p:cNvCxnSpPr>
          <p:nvPr/>
        </p:nvCxnSpPr>
        <p:spPr>
          <a:xfrm flipV="1">
            <a:off x="3189069" y="3371372"/>
            <a:ext cx="0" cy="11525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7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12817</TotalTime>
  <Words>1913</Words>
  <Application>Microsoft Macintosh PowerPoint</Application>
  <PresentationFormat>Widescreen</PresentationFormat>
  <Paragraphs>375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Courier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Lowry</dc:creator>
  <cp:lastModifiedBy>Patrick Lowry</cp:lastModifiedBy>
  <cp:revision>23</cp:revision>
  <dcterms:created xsi:type="dcterms:W3CDTF">2024-07-21T17:43:13Z</dcterms:created>
  <dcterms:modified xsi:type="dcterms:W3CDTF">2024-09-15T17:43:08Z</dcterms:modified>
</cp:coreProperties>
</file>