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57" r:id="rId4"/>
    <p:sldId id="258" r:id="rId5"/>
    <p:sldId id="260" r:id="rId6"/>
    <p:sldId id="259" r:id="rId7"/>
    <p:sldId id="261" r:id="rId8"/>
    <p:sldId id="262" r:id="rId9"/>
    <p:sldId id="263" r:id="rId10"/>
    <p:sldId id="265" r:id="rId11"/>
    <p:sldId id="269" r:id="rId12"/>
    <p:sldId id="298" r:id="rId13"/>
    <p:sldId id="270" r:id="rId14"/>
    <p:sldId id="295" r:id="rId15"/>
    <p:sldId id="296" r:id="rId16"/>
    <p:sldId id="266" r:id="rId17"/>
    <p:sldId id="267" r:id="rId18"/>
    <p:sldId id="268" r:id="rId19"/>
    <p:sldId id="277" r:id="rId20"/>
    <p:sldId id="275" r:id="rId21"/>
    <p:sldId id="278" r:id="rId22"/>
    <p:sldId id="279" r:id="rId23"/>
    <p:sldId id="271" r:id="rId24"/>
    <p:sldId id="272" r:id="rId25"/>
    <p:sldId id="273" r:id="rId26"/>
    <p:sldId id="274" r:id="rId27"/>
    <p:sldId id="299" r:id="rId28"/>
    <p:sldId id="280" r:id="rId29"/>
    <p:sldId id="281" r:id="rId30"/>
    <p:sldId id="282" r:id="rId31"/>
    <p:sldId id="285" r:id="rId32"/>
    <p:sldId id="286" r:id="rId33"/>
    <p:sldId id="287" r:id="rId34"/>
    <p:sldId id="283" r:id="rId35"/>
    <p:sldId id="300" r:id="rId36"/>
    <p:sldId id="288" r:id="rId37"/>
    <p:sldId id="289" r:id="rId38"/>
    <p:sldId id="290" r:id="rId39"/>
    <p:sldId id="291" r:id="rId40"/>
    <p:sldId id="292" r:id="rId41"/>
    <p:sldId id="293" r:id="rId42"/>
    <p:sldId id="294" r:id="rId43"/>
    <p:sldId id="301" r:id="rId44"/>
    <p:sldId id="26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varScale="1">
        <p:scale>
          <a:sx n="91" d="100"/>
          <a:sy n="91" d="100"/>
        </p:scale>
        <p:origin x="54" y="3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2B9C81-1FF0-4940-AD4F-7D93AB0A5C04}"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16780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B9C81-1FF0-4940-AD4F-7D93AB0A5C04}"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25999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B9C81-1FF0-4940-AD4F-7D93AB0A5C04}"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409382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B9C81-1FF0-4940-AD4F-7D93AB0A5C04}"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0DF7D4B-C146-4F9A-A0E7-5259E612C9A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26648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B9C81-1FF0-4940-AD4F-7D93AB0A5C04}"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923078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2B9C81-1FF0-4940-AD4F-7D93AB0A5C04}" type="datetimeFigureOut">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223203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2B9C81-1FF0-4940-AD4F-7D93AB0A5C04}" type="datetimeFigureOut">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272606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B9C81-1FF0-4940-AD4F-7D93AB0A5C04}"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509559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B2B9C81-1FF0-4940-AD4F-7D93AB0A5C04}" type="datetimeFigureOut">
              <a:rPr lang="en-US" smtClean="0"/>
              <a:t>6/17/2022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0DF7D4B-C146-4F9A-A0E7-5259E612C9A0}" type="slidenum">
              <a:rPr lang="en-US" smtClean="0"/>
              <a:t>‹#›</a:t>
            </a:fld>
            <a:endParaRPr lang="en-US"/>
          </a:p>
        </p:txBody>
      </p:sp>
    </p:spTree>
    <p:extLst>
      <p:ext uri="{BB962C8B-B14F-4D97-AF65-F5344CB8AC3E}">
        <p14:creationId xmlns:p14="http://schemas.microsoft.com/office/powerpoint/2010/main" val="63110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B9C81-1FF0-4940-AD4F-7D93AB0A5C04}"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276181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B9C81-1FF0-4940-AD4F-7D93AB0A5C04}"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5416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2B9C81-1FF0-4940-AD4F-7D93AB0A5C04}"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64313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2B9C81-1FF0-4940-AD4F-7D93AB0A5C04}" type="datetimeFigureOut">
              <a:rPr lang="en-US" smtClean="0"/>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23526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2B9C81-1FF0-4940-AD4F-7D93AB0A5C04}" type="datetimeFigureOut">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21948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B2B9C81-1FF0-4940-AD4F-7D93AB0A5C04}" type="datetimeFigureOut">
              <a:rPr lang="en-US" smtClean="0"/>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51406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B9C81-1FF0-4940-AD4F-7D93AB0A5C04}"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306028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B9C81-1FF0-4940-AD4F-7D93AB0A5C04}"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F7D4B-C146-4F9A-A0E7-5259E612C9A0}" type="slidenum">
              <a:rPr lang="en-US" smtClean="0"/>
              <a:t>‹#›</a:t>
            </a:fld>
            <a:endParaRPr lang="en-US"/>
          </a:p>
        </p:txBody>
      </p:sp>
    </p:spTree>
    <p:extLst>
      <p:ext uri="{BB962C8B-B14F-4D97-AF65-F5344CB8AC3E}">
        <p14:creationId xmlns:p14="http://schemas.microsoft.com/office/powerpoint/2010/main" val="198970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2B9C81-1FF0-4940-AD4F-7D93AB0A5C04}" type="datetimeFigureOut">
              <a:rPr lang="en-US" smtClean="0"/>
              <a:t>6/17/2022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0DF7D4B-C146-4F9A-A0E7-5259E612C9A0}" type="slidenum">
              <a:rPr lang="en-US" smtClean="0"/>
              <a:t>‹#›</a:t>
            </a:fld>
            <a:endParaRPr lang="en-US"/>
          </a:p>
        </p:txBody>
      </p:sp>
    </p:spTree>
    <p:extLst>
      <p:ext uri="{BB962C8B-B14F-4D97-AF65-F5344CB8AC3E}">
        <p14:creationId xmlns:p14="http://schemas.microsoft.com/office/powerpoint/2010/main" val="2940693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greypiperr" TargetMode="External"/><Relationship Id="rId2" Type="http://schemas.openxmlformats.org/officeDocument/2006/relationships/hyperlink" Target="https://medium.com/@greypiper"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virustotal.com/gui/file/87760aa6aa75e3dcf56893a1985f9dd25cf47040db2db43120ad897830cb1a08/behavior/C2AE" TargetMode="Externa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www.youtube.com/watch?v=dHyU0Q32_v8&amp;feature=youtu.be" TargetMode="External"/><Relationship Id="rId13" Type="http://schemas.openxmlformats.org/officeDocument/2006/relationships/hyperlink" Target="https://activecm.github.io/threat-hunting-labs/outliers/" TargetMode="External"/><Relationship Id="rId3" Type="http://schemas.openxmlformats.org/officeDocument/2006/relationships/hyperlink" Target="https://www.malwaretech.com/2017/11/investigating-command-and-control-infrastructure-emotet.html" TargetMode="External"/><Relationship Id="rId7" Type="http://schemas.openxmlformats.org/officeDocument/2006/relationships/hyperlink" Target="https://stackoverflow.com/questions/44027725/urldownloadtofile-to-memory" TargetMode="External"/><Relationship Id="rId12" Type="http://schemas.openxmlformats.org/officeDocument/2006/relationships/hyperlink" Target="https://talos-intelligence-site.s3.amazonaws.com/production/document_files/files/000/095/031/original/Talos_Cobalt_Strike.pdf?X-Amz-Algorithm=AWS4-HMAC-SHA256&amp;X-Amz-Credential=AKIAIXACIED2SPMSC7GA%2F20201214%2Fus-east-1%2Fs3%2Faws4_request&amp;X-Amz-Date=20201214T051904Z&amp;X-Amz-Expires=3600&amp;X-Amz-SignedHeaders=host&amp;X-Amz-Signature=f675a7c8ac0c28f7bc0a04ef5b97948cbe8b10c36f6a8cf7981ca08f15ba8036" TargetMode="External"/><Relationship Id="rId2" Type="http://schemas.openxmlformats.org/officeDocument/2006/relationships/hyperlink" Target="https://www.oreilly.com/library/view/learning-malware-analysis/9781788392501/d4a7712a-8f96-435f-a50b-9ea7730f3acf.xhtml" TargetMode="External"/><Relationship Id="rId1" Type="http://schemas.openxmlformats.org/officeDocument/2006/relationships/slideLayout" Target="../slideLayouts/slideLayout2.xml"/><Relationship Id="rId6" Type="http://schemas.openxmlformats.org/officeDocument/2006/relationships/hyperlink" Target="https://www.fireeye.com/blog/threat-research/2010/08/reversing-malware-command-control-sockets.html" TargetMode="External"/><Relationship Id="rId11" Type="http://schemas.openxmlformats.org/officeDocument/2006/relationships/hyperlink" Target="https://blog.cobaltstrike.com/2013/06/20/thatll-never-work-we-dont-allow-port-53-out/" TargetMode="External"/><Relationship Id="rId5" Type="http://schemas.openxmlformats.org/officeDocument/2006/relationships/hyperlink" Target="https://threathunterplaybook.com/introduction.html" TargetMode="External"/><Relationship Id="rId10" Type="http://schemas.openxmlformats.org/officeDocument/2006/relationships/hyperlink" Target="https://labs.f-secure.com/blog/attack-detection-fundamentals-c2-and-exfiltration-lab-2/" TargetMode="External"/><Relationship Id="rId4" Type="http://schemas.openxmlformats.org/officeDocument/2006/relationships/hyperlink" Target="https://www.linkedin.com/pulse/four-common-threat-hunting-techniques-sample-hunts-ely-kahn/" TargetMode="External"/><Relationship Id="rId9" Type="http://schemas.openxmlformats.org/officeDocument/2006/relationships/hyperlink" Target="https://blogs.akamai.com/2017/09/introduction-to-dns-data-exfiltration.html" TargetMode="External"/><Relationship Id="rId14" Type="http://schemas.openxmlformats.org/officeDocument/2006/relationships/hyperlink" Target="https://github.com/inquisb/icmps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8D00-8F66-4962-8A0A-D2DBE3602FB1}"/>
              </a:ext>
            </a:extLst>
          </p:cNvPr>
          <p:cNvSpPr>
            <a:spLocks noGrp="1"/>
          </p:cNvSpPr>
          <p:nvPr>
            <p:ph type="ctrTitle"/>
          </p:nvPr>
        </p:nvSpPr>
        <p:spPr>
          <a:xfrm>
            <a:off x="-36576" y="2633887"/>
            <a:ext cx="9144000" cy="1564716"/>
          </a:xfrm>
        </p:spPr>
        <p:txBody>
          <a:bodyPr>
            <a:normAutofit/>
          </a:bodyPr>
          <a:lstStyle/>
          <a:p>
            <a:pPr algn="ctr"/>
            <a:r>
              <a:rPr lang="en-US" sz="4800" dirty="0">
                <a:solidFill>
                  <a:srgbClr val="0070C0"/>
                </a:solidFill>
                <a:latin typeface="Courier New" panose="02070309020205020404" pitchFamily="49" charset="0"/>
                <a:cs typeface="Courier New" panose="02070309020205020404" pitchFamily="49" charset="0"/>
              </a:rPr>
              <a:t>Tackling Command and Control</a:t>
            </a:r>
          </a:p>
        </p:txBody>
      </p:sp>
      <p:sp>
        <p:nvSpPr>
          <p:cNvPr id="3" name="Subtitle 2">
            <a:extLst>
              <a:ext uri="{FF2B5EF4-FFF2-40B4-BE49-F238E27FC236}">
                <a16:creationId xmlns:a16="http://schemas.microsoft.com/office/drawing/2014/main" id="{7BFE28C6-EEC0-44B6-8DC7-65CFF2254071}"/>
              </a:ext>
            </a:extLst>
          </p:cNvPr>
          <p:cNvSpPr>
            <a:spLocks noGrp="1"/>
          </p:cNvSpPr>
          <p:nvPr>
            <p:ph type="subTitle" idx="1"/>
          </p:nvPr>
        </p:nvSpPr>
        <p:spPr>
          <a:xfrm>
            <a:off x="9107424" y="2593738"/>
            <a:ext cx="3084576" cy="1645014"/>
          </a:xfrm>
        </p:spPr>
        <p:txBody>
          <a:bodyPr>
            <a:normAutofit/>
          </a:bodyPr>
          <a:lstStyle/>
          <a:p>
            <a:pPr algn="ctr"/>
            <a:r>
              <a:rPr lang="en-US" dirty="0">
                <a:solidFill>
                  <a:srgbClr val="C00000"/>
                </a:solidFill>
                <a:latin typeface="Courier New" panose="02070309020205020404" pitchFamily="49" charset="0"/>
                <a:cs typeface="Courier New" panose="02070309020205020404" pitchFamily="49" charset="0"/>
              </a:rPr>
              <a:t>How to Catch a Mattson Before its Too Late</a:t>
            </a:r>
          </a:p>
        </p:txBody>
      </p:sp>
    </p:spTree>
    <p:extLst>
      <p:ext uri="{BB962C8B-B14F-4D97-AF65-F5344CB8AC3E}">
        <p14:creationId xmlns:p14="http://schemas.microsoft.com/office/powerpoint/2010/main" val="356218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B686-C60F-48BB-BA6B-8040A4217C24}"/>
              </a:ext>
            </a:extLst>
          </p:cNvPr>
          <p:cNvSpPr>
            <a:spLocks noGrp="1"/>
          </p:cNvSpPr>
          <p:nvPr>
            <p:ph type="title"/>
          </p:nvPr>
        </p:nvSpPr>
        <p:spPr/>
        <p:txBody>
          <a:bodyPr>
            <a:normAutofit fontScale="90000"/>
          </a:bodyPr>
          <a:lstStyle/>
          <a:p>
            <a:r>
              <a:rPr lang="en-US" dirty="0">
                <a:solidFill>
                  <a:srgbClr val="0070C0"/>
                </a:solidFill>
                <a:latin typeface="Courier New" panose="02070309020205020404" pitchFamily="49" charset="0"/>
                <a:cs typeface="Courier New" panose="02070309020205020404" pitchFamily="49" charset="0"/>
              </a:rPr>
              <a:t>Functionality: Windows C2 Client API Calls</a:t>
            </a:r>
          </a:p>
        </p:txBody>
      </p:sp>
      <p:sp>
        <p:nvSpPr>
          <p:cNvPr id="3" name="Content Placeholder 2">
            <a:extLst>
              <a:ext uri="{FF2B5EF4-FFF2-40B4-BE49-F238E27FC236}">
                <a16:creationId xmlns:a16="http://schemas.microsoft.com/office/drawing/2014/main" id="{98EE2724-5816-412C-92FD-341531006AA5}"/>
              </a:ext>
            </a:extLst>
          </p:cNvPr>
          <p:cNvSpPr>
            <a:spLocks noGrp="1"/>
          </p:cNvSpPr>
          <p:nvPr>
            <p:ph idx="1"/>
          </p:nvPr>
        </p:nvSpPr>
        <p:spPr>
          <a:xfrm>
            <a:off x="0" y="1987369"/>
            <a:ext cx="3113912" cy="3599316"/>
          </a:xfrm>
        </p:spPr>
        <p:txBody>
          <a:bodyPr>
            <a:normAutofit/>
          </a:bodyPr>
          <a:lstStyle/>
          <a:p>
            <a:r>
              <a:rPr lang="en-US" sz="1600" dirty="0">
                <a:latin typeface="Courier New" panose="02070309020205020404" pitchFamily="49" charset="0"/>
                <a:cs typeface="Courier New" panose="02070309020205020404" pitchFamily="49" charset="0"/>
              </a:rPr>
              <a:t>IP Helper [ICMP]</a:t>
            </a:r>
          </a:p>
          <a:p>
            <a:pPr marL="800100" lvl="1" indent="-342900">
              <a:buFont typeface="+mj-lt"/>
              <a:buAutoNum type="arabicPeriod"/>
            </a:pPr>
            <a:r>
              <a:rPr lang="en-US" sz="1400" dirty="0" err="1">
                <a:latin typeface="Courier New" panose="02070309020205020404" pitchFamily="49" charset="0"/>
                <a:cs typeface="Courier New" panose="02070309020205020404" pitchFamily="49" charset="0"/>
              </a:rPr>
              <a:t>IcmpCreateFile</a:t>
            </a:r>
            <a:r>
              <a:rPr lang="en-US" sz="1400" dirty="0">
                <a:latin typeface="Courier New" panose="02070309020205020404" pitchFamily="49" charset="0"/>
                <a:cs typeface="Courier New" panose="02070309020205020404" pitchFamily="49" charset="0"/>
              </a:rPr>
              <a:t>()</a:t>
            </a:r>
          </a:p>
          <a:p>
            <a:pPr marL="800100" lvl="1" indent="-342900">
              <a:buFont typeface="+mj-lt"/>
              <a:buAutoNum type="arabicPeriod"/>
            </a:pPr>
            <a:r>
              <a:rPr lang="en-US" sz="1400" dirty="0" err="1">
                <a:latin typeface="Courier New" panose="02070309020205020404" pitchFamily="49" charset="0"/>
                <a:cs typeface="Courier New" panose="02070309020205020404" pitchFamily="49" charset="0"/>
              </a:rPr>
              <a:t>IcmpSendEcho</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or IcmpSendEcho2()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or IcmpSendEcho2Ex()</a:t>
            </a:r>
          </a:p>
          <a:p>
            <a:pPr marL="800100" lvl="1" indent="-342900">
              <a:buFont typeface="+mj-lt"/>
              <a:buAutoNum type="arabicPeriod"/>
            </a:pPr>
            <a:r>
              <a:rPr lang="en-US" sz="1400" dirty="0" err="1">
                <a:latin typeface="Courier New" panose="02070309020205020404" pitchFamily="49" charset="0"/>
                <a:cs typeface="Courier New" panose="02070309020205020404" pitchFamily="49" charset="0"/>
              </a:rPr>
              <a:t>IcmpParseReplies</a:t>
            </a:r>
            <a:r>
              <a:rPr lang="en-US" sz="1400" dirty="0">
                <a:latin typeface="Courier New" panose="02070309020205020404" pitchFamily="49" charset="0"/>
                <a:cs typeface="Courier New" panose="02070309020205020404" pitchFamily="49" charset="0"/>
              </a:rPr>
              <a:t>()</a:t>
            </a:r>
          </a:p>
          <a:p>
            <a:pPr marL="800100" lvl="1" indent="-342900">
              <a:buFont typeface="+mj-lt"/>
              <a:buAutoNum type="arabicPeriod"/>
            </a:pPr>
            <a:r>
              <a:rPr lang="en-US" sz="1400" dirty="0" err="1">
                <a:latin typeface="Courier New" panose="02070309020205020404" pitchFamily="49" charset="0"/>
                <a:cs typeface="Courier New" panose="02070309020205020404" pitchFamily="49" charset="0"/>
              </a:rPr>
              <a:t>IcmpCloseHandle</a:t>
            </a:r>
            <a:r>
              <a:rPr lang="en-US" sz="14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Winsock API</a:t>
            </a:r>
          </a:p>
          <a:p>
            <a:pPr lvl="1">
              <a:buFont typeface="+mj-lt"/>
              <a:buAutoNum type="arabicPeriod"/>
            </a:pPr>
            <a:r>
              <a:rPr lang="en-US" sz="1400" dirty="0">
                <a:latin typeface="Courier New" panose="02070309020205020404" pitchFamily="49" charset="0"/>
                <a:cs typeface="Courier New" panose="02070309020205020404" pitchFamily="49" charset="0"/>
              </a:rPr>
              <a:t>socket()</a:t>
            </a:r>
          </a:p>
          <a:p>
            <a:pPr lvl="1">
              <a:buFont typeface="+mj-lt"/>
              <a:buAutoNum type="arabicPeriod"/>
            </a:pPr>
            <a:r>
              <a:rPr lang="en-US" sz="1400" dirty="0">
                <a:latin typeface="Courier New" panose="02070309020205020404" pitchFamily="49" charset="0"/>
                <a:cs typeface="Courier New" panose="02070309020205020404" pitchFamily="49" charset="0"/>
              </a:rPr>
              <a:t>connect()</a:t>
            </a:r>
          </a:p>
          <a:p>
            <a:pPr lvl="2"/>
            <a:r>
              <a:rPr lang="en-US" sz="1200" dirty="0">
                <a:latin typeface="Courier New" panose="02070309020205020404" pitchFamily="49" charset="0"/>
                <a:cs typeface="Courier New" panose="02070309020205020404" pitchFamily="49" charset="0"/>
              </a:rPr>
              <a:t>bind() [optional]</a:t>
            </a:r>
          </a:p>
          <a:p>
            <a:pPr lvl="1">
              <a:buFont typeface="+mj-lt"/>
              <a:buAutoNum type="arabicPeriod"/>
            </a:pPr>
            <a:r>
              <a:rPr lang="en-US" sz="1400" dirty="0">
                <a:latin typeface="Courier New" panose="02070309020205020404" pitchFamily="49" charset="0"/>
                <a:cs typeface="Courier New" panose="02070309020205020404" pitchFamily="49" charset="0"/>
              </a:rPr>
              <a:t>send()</a:t>
            </a:r>
          </a:p>
          <a:p>
            <a:pPr lvl="1">
              <a:buFont typeface="+mj-lt"/>
              <a:buAutoNum type="arabicPeriod"/>
            </a:pPr>
            <a:r>
              <a:rPr lang="en-US" sz="1400" dirty="0" err="1">
                <a:latin typeface="Courier New" panose="02070309020205020404" pitchFamily="49" charset="0"/>
                <a:cs typeface="Courier New" panose="02070309020205020404" pitchFamily="49" charset="0"/>
              </a:rPr>
              <a:t>recv</a:t>
            </a:r>
            <a:r>
              <a:rPr lang="en-US" sz="14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E4956F92-F928-4DFD-9A6A-3F753A090CB8}"/>
              </a:ext>
            </a:extLst>
          </p:cNvPr>
          <p:cNvSpPr txBox="1">
            <a:spLocks/>
          </p:cNvSpPr>
          <p:nvPr/>
        </p:nvSpPr>
        <p:spPr>
          <a:xfrm>
            <a:off x="3113912" y="1990945"/>
            <a:ext cx="3113912"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600" dirty="0" err="1">
                <a:latin typeface="Courier New" panose="02070309020205020404" pitchFamily="49" charset="0"/>
                <a:cs typeface="Courier New" panose="02070309020205020404" pitchFamily="49" charset="0"/>
              </a:rPr>
              <a:t>WinInet</a:t>
            </a:r>
            <a:r>
              <a:rPr lang="en-US" sz="1600" dirty="0">
                <a:latin typeface="Courier New" panose="02070309020205020404" pitchFamily="49" charset="0"/>
                <a:cs typeface="Courier New" panose="02070309020205020404" pitchFamily="49" charset="0"/>
              </a:rPr>
              <a:t> API [Non-HTTP]</a:t>
            </a:r>
          </a:p>
          <a:p>
            <a:pPr lvl="1">
              <a:buFont typeface="+mj-lt"/>
              <a:buAutoNum type="arabicPeriod"/>
            </a:pPr>
            <a:r>
              <a:rPr lang="en-US" sz="1400" dirty="0" err="1">
                <a:latin typeface="Courier New" panose="02070309020205020404" pitchFamily="49" charset="0"/>
                <a:cs typeface="Courier New" panose="02070309020205020404" pitchFamily="49" charset="0"/>
              </a:rPr>
              <a:t>InternetOpen</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InternetConnect</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b="1" dirty="0">
                <a:solidFill>
                  <a:schemeClr val="bg1"/>
                </a:solidFill>
                <a:latin typeface="Courier New" panose="02070309020205020404" pitchFamily="49" charset="0"/>
                <a:cs typeface="Courier New" panose="02070309020205020404" pitchFamily="49" charset="0"/>
              </a:rPr>
              <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InternetOpenURL</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InternetWriteFile</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InternetReadFile</a:t>
            </a:r>
            <a:r>
              <a:rPr lang="en-US" sz="14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WinInet</a:t>
            </a:r>
            <a:r>
              <a:rPr lang="en-US" sz="1600" dirty="0">
                <a:latin typeface="Courier New" panose="02070309020205020404" pitchFamily="49" charset="0"/>
                <a:cs typeface="Courier New" panose="02070309020205020404" pitchFamily="49" charset="0"/>
              </a:rPr>
              <a:t> API [HTTP]</a:t>
            </a:r>
          </a:p>
          <a:p>
            <a:pPr lvl="1">
              <a:buFont typeface="+mj-lt"/>
              <a:buAutoNum type="arabicPeriod"/>
            </a:pPr>
            <a:r>
              <a:rPr lang="en-US" sz="1400" dirty="0" err="1">
                <a:latin typeface="Courier New" panose="02070309020205020404" pitchFamily="49" charset="0"/>
                <a:cs typeface="Courier New" panose="02070309020205020404" pitchFamily="49" charset="0"/>
              </a:rPr>
              <a:t>InternetOpen</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InternetConnect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b="1" dirty="0">
                <a:solidFill>
                  <a:schemeClr val="bg1"/>
                </a:solidFill>
                <a:latin typeface="Courier New" panose="02070309020205020404" pitchFamily="49" charset="0"/>
                <a:cs typeface="Courier New" panose="02070309020205020404" pitchFamily="49" charset="0"/>
              </a:rPr>
              <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InternetOpenURL</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HttpOpenRequest</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HttpSendRequest</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InternetReadFile</a:t>
            </a:r>
            <a:r>
              <a:rPr lang="en-US" sz="1400" dirty="0">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F77DA844-907D-4994-906B-7F9EF2315754}"/>
              </a:ext>
            </a:extLst>
          </p:cNvPr>
          <p:cNvSpPr txBox="1">
            <a:spLocks/>
          </p:cNvSpPr>
          <p:nvPr/>
        </p:nvSpPr>
        <p:spPr>
          <a:xfrm>
            <a:off x="6227824" y="1987369"/>
            <a:ext cx="5184006"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600" dirty="0" err="1">
                <a:latin typeface="Courier New" panose="02070309020205020404" pitchFamily="49" charset="0"/>
                <a:cs typeface="Courier New" panose="02070309020205020404" pitchFamily="49" charset="0"/>
              </a:rPr>
              <a:t>URLMon</a:t>
            </a:r>
            <a:r>
              <a:rPr lang="en-US" sz="1600" dirty="0">
                <a:latin typeface="Courier New" panose="02070309020205020404" pitchFamily="49" charset="0"/>
                <a:cs typeface="Courier New" panose="02070309020205020404" pitchFamily="49" charset="0"/>
              </a:rPr>
              <a:t> API</a:t>
            </a:r>
          </a:p>
          <a:p>
            <a:pPr lvl="1"/>
            <a:r>
              <a:rPr lang="en-US" sz="1400" dirty="0" err="1">
                <a:latin typeface="Courier New" panose="02070309020205020404" pitchFamily="49" charset="0"/>
                <a:cs typeface="Courier New" panose="02070309020205020404" pitchFamily="49" charset="0"/>
              </a:rPr>
              <a:t>URLDownloadToFile</a:t>
            </a:r>
            <a:r>
              <a:rPr lang="en-US" sz="1400" dirty="0">
                <a:latin typeface="Courier New" panose="02070309020205020404" pitchFamily="49" charset="0"/>
                <a:cs typeface="Courier New" panose="02070309020205020404" pitchFamily="49" charset="0"/>
              </a:rPr>
              <a:t>()</a:t>
            </a:r>
          </a:p>
          <a:p>
            <a:pPr lvl="1"/>
            <a:r>
              <a:rPr lang="en-US" sz="1400" dirty="0" err="1">
                <a:latin typeface="Courier New" panose="02070309020205020404" pitchFamily="49" charset="0"/>
                <a:cs typeface="Courier New" panose="02070309020205020404" pitchFamily="49" charset="0"/>
              </a:rPr>
              <a:t>URLDownloadToCacheFile</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URLOpenStream</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URLOpenPullStream</a:t>
            </a:r>
            <a:r>
              <a:rPr lang="en-US" sz="14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COM [</a:t>
            </a:r>
            <a:r>
              <a:rPr lang="en-US" sz="1600" dirty="0" err="1">
                <a:latin typeface="Courier New" panose="02070309020205020404" pitchFamily="49" charset="0"/>
                <a:cs typeface="Courier New" panose="02070309020205020404" pitchFamily="49" charset="0"/>
              </a:rPr>
              <a:t>IExplorer</a:t>
            </a:r>
            <a:r>
              <a:rPr lang="en-US" sz="16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CoInitialize</a:t>
            </a:r>
            <a:r>
              <a:rPr lang="en-US" sz="1400" dirty="0">
                <a:latin typeface="Courier New" panose="02070309020205020404" pitchFamily="49" charset="0"/>
                <a:cs typeface="Courier New" panose="02070309020205020404" pitchFamily="49" charset="0"/>
              </a:rPr>
              <a:t>()</a:t>
            </a:r>
          </a:p>
          <a:p>
            <a:pPr lvl="1">
              <a:buFont typeface="+mj-lt"/>
              <a:buAutoNum type="arabicPeriod"/>
            </a:pPr>
            <a:r>
              <a:rPr lang="en-US" sz="1400" dirty="0" err="1">
                <a:latin typeface="Courier New" panose="02070309020205020404" pitchFamily="49" charset="0"/>
                <a:cs typeface="Courier New" panose="02070309020205020404" pitchFamily="49" charset="0"/>
              </a:rPr>
              <a:t>CoCreateInstance</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Passed CLSID value of IE:</a:t>
            </a:r>
          </a:p>
          <a:p>
            <a:pPr lvl="3"/>
            <a:r>
              <a:rPr lang="en-US" sz="1000" dirty="0">
                <a:latin typeface="Courier New" panose="02070309020205020404" pitchFamily="49" charset="0"/>
                <a:cs typeface="Courier New" panose="02070309020205020404" pitchFamily="49" charset="0"/>
              </a:rPr>
              <a:t> 0002DF01-0000-0000-C000-000000000046</a:t>
            </a:r>
          </a:p>
          <a:p>
            <a:pPr marL="800100" lvl="1" indent="-342900">
              <a:buFont typeface="+mj-lt"/>
              <a:buAutoNum type="arabicPeriod"/>
            </a:pPr>
            <a:r>
              <a:rPr lang="en-US" sz="1400" dirty="0">
                <a:latin typeface="Courier New" panose="02070309020205020404" pitchFamily="49" charset="0"/>
                <a:cs typeface="Courier New" panose="02070309020205020404" pitchFamily="49" charset="0"/>
              </a:rPr>
              <a:t>Navigate()</a:t>
            </a:r>
            <a:br>
              <a:rPr lang="en-US" sz="1400" dirty="0">
                <a:latin typeface="Courier New" panose="02070309020205020404" pitchFamily="49" charset="0"/>
                <a:cs typeface="Courier New" panose="02070309020205020404" pitchFamily="49" charset="0"/>
              </a:rPr>
            </a:br>
            <a:r>
              <a:rPr lang="en-US" sz="1400" b="1" dirty="0">
                <a:solidFill>
                  <a:schemeClr val="bg1"/>
                </a:solidFill>
                <a:latin typeface="Courier New" panose="02070309020205020404" pitchFamily="49" charset="0"/>
                <a:cs typeface="Courier New" panose="02070309020205020404" pitchFamily="49" charset="0"/>
              </a:rPr>
              <a:t>or</a:t>
            </a:r>
            <a:r>
              <a:rPr lang="en-US" sz="1400" dirty="0">
                <a:latin typeface="Courier New" panose="02070309020205020404" pitchFamily="49" charset="0"/>
                <a:cs typeface="Courier New" panose="02070309020205020404" pitchFamily="49" charset="0"/>
              </a:rPr>
              <a:t> Navigate 2</a:t>
            </a:r>
          </a:p>
          <a:p>
            <a:pPr lvl="1">
              <a:buFont typeface="+mj-lt"/>
              <a:buAutoNum type="arabicPeriod"/>
            </a:pPr>
            <a:endParaRPr lang="en-US"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547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826EA2-3E96-4B04-B35B-22C8688CB4B0}"/>
              </a:ext>
            </a:extLst>
          </p:cNvPr>
          <p:cNvSpPr>
            <a:spLocks noGrp="1"/>
          </p:cNvSpPr>
          <p:nvPr>
            <p:ph type="title"/>
          </p:nvPr>
        </p:nvSpPr>
        <p:spPr>
          <a:xfrm>
            <a:off x="680321" y="753228"/>
            <a:ext cx="4136123" cy="1080938"/>
          </a:xfrm>
        </p:spPr>
        <p:txBody>
          <a:bodyPr>
            <a:noAutofit/>
          </a:bodyPr>
          <a:lstStyle/>
          <a:p>
            <a:r>
              <a:rPr lang="en-US" sz="2800" dirty="0">
                <a:solidFill>
                  <a:srgbClr val="0070C0"/>
                </a:solidFill>
                <a:latin typeface="Courier New" panose="02070309020205020404" pitchFamily="49" charset="0"/>
                <a:cs typeface="Courier New" panose="02070309020205020404" pitchFamily="49" charset="0"/>
              </a:rPr>
              <a:t>Functionality: C2 Layer Translation</a:t>
            </a:r>
          </a:p>
        </p:txBody>
      </p:sp>
      <p:pic>
        <p:nvPicPr>
          <p:cNvPr id="22" name="Picture 21">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9" name="Content Placeholder 8" descr="Diagram&#10;&#10;Description automatically generated">
            <a:extLst>
              <a:ext uri="{FF2B5EF4-FFF2-40B4-BE49-F238E27FC236}">
                <a16:creationId xmlns:a16="http://schemas.microsoft.com/office/drawing/2014/main" id="{C9E3B5A7-B68B-4050-91B3-0FFAD424A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937" y="384698"/>
            <a:ext cx="7831001" cy="6088601"/>
          </a:xfrm>
          <a:prstGeom prst="rect">
            <a:avLst/>
          </a:prstGeom>
          <a:ln>
            <a:noFill/>
          </a:ln>
          <a:effectLst>
            <a:outerShdw blurRad="76200" dist="63500" dir="5040000" algn="tl" rotWithShape="0">
              <a:srgbClr val="000000">
                <a:alpha val="41000"/>
              </a:srgbClr>
            </a:outerShdw>
          </a:effectLst>
        </p:spPr>
      </p:pic>
      <p:sp>
        <p:nvSpPr>
          <p:cNvPr id="10" name="TextBox 9">
            <a:extLst>
              <a:ext uri="{FF2B5EF4-FFF2-40B4-BE49-F238E27FC236}">
                <a16:creationId xmlns:a16="http://schemas.microsoft.com/office/drawing/2014/main" id="{0EC147BF-18AB-4EA9-B0E5-302B6645BA37}"/>
              </a:ext>
            </a:extLst>
          </p:cNvPr>
          <p:cNvSpPr txBox="1"/>
          <p:nvPr/>
        </p:nvSpPr>
        <p:spPr>
          <a:xfrm>
            <a:off x="8492967" y="3707598"/>
            <a:ext cx="892771" cy="338554"/>
          </a:xfrm>
          <a:prstGeom prst="rect">
            <a:avLst/>
          </a:prstGeom>
          <a:noFill/>
        </p:spPr>
        <p:txBody>
          <a:bodyPr wrap="square" rtlCol="0">
            <a:spAutoFit/>
          </a:bodyPr>
          <a:lstStyle/>
          <a:p>
            <a:r>
              <a:rPr lang="en-US" sz="1600" b="0" i="0" dirty="0">
                <a:solidFill>
                  <a:srgbClr val="39434C"/>
                </a:solidFill>
                <a:effectLst/>
                <a:latin typeface="Courier New" panose="02070309020205020404" pitchFamily="49" charset="0"/>
                <a:cs typeface="Courier New" panose="02070309020205020404" pitchFamily="49" charset="0"/>
              </a:rPr>
              <a:t>T1095</a:t>
            </a:r>
            <a:endParaRPr lang="en-US" sz="16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1611D27E-32A6-40FF-8694-CA612261D62B}"/>
              </a:ext>
            </a:extLst>
          </p:cNvPr>
          <p:cNvSpPr txBox="1"/>
          <p:nvPr/>
        </p:nvSpPr>
        <p:spPr>
          <a:xfrm>
            <a:off x="8492966" y="4569446"/>
            <a:ext cx="892771" cy="338554"/>
          </a:xfrm>
          <a:prstGeom prst="rect">
            <a:avLst/>
          </a:prstGeom>
          <a:noFill/>
        </p:spPr>
        <p:txBody>
          <a:bodyPr wrap="square" rtlCol="0">
            <a:spAutoFit/>
          </a:bodyPr>
          <a:lstStyle/>
          <a:p>
            <a:r>
              <a:rPr lang="en-US" sz="1600" b="0" i="0" dirty="0">
                <a:solidFill>
                  <a:srgbClr val="39434C"/>
                </a:solidFill>
                <a:effectLst/>
                <a:latin typeface="Courier New" panose="02070309020205020404" pitchFamily="49" charset="0"/>
                <a:cs typeface="Courier New" panose="02070309020205020404" pitchFamily="49" charset="0"/>
              </a:rPr>
              <a:t>T1095</a:t>
            </a:r>
            <a:endParaRPr lang="en-US" sz="16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115448-5081-4F4A-A1A7-CE4959B85271}"/>
              </a:ext>
            </a:extLst>
          </p:cNvPr>
          <p:cNvSpPr txBox="1"/>
          <p:nvPr/>
        </p:nvSpPr>
        <p:spPr>
          <a:xfrm>
            <a:off x="8492965" y="2380740"/>
            <a:ext cx="892771" cy="338554"/>
          </a:xfrm>
          <a:prstGeom prst="rect">
            <a:avLst/>
          </a:prstGeom>
          <a:noFill/>
        </p:spPr>
        <p:txBody>
          <a:bodyPr wrap="square" rtlCol="0">
            <a:spAutoFit/>
          </a:bodyPr>
          <a:lstStyle/>
          <a:p>
            <a:r>
              <a:rPr lang="en-US" sz="1600" b="0" i="0" dirty="0">
                <a:solidFill>
                  <a:srgbClr val="39434C"/>
                </a:solidFill>
                <a:effectLst/>
                <a:latin typeface="Courier New" panose="02070309020205020404" pitchFamily="49" charset="0"/>
                <a:cs typeface="Courier New" panose="02070309020205020404" pitchFamily="49" charset="0"/>
              </a:rPr>
              <a:t>T1071</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138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1674-3269-4300-A713-BDDAF6D4CD54}"/>
              </a:ext>
            </a:extLst>
          </p:cNvPr>
          <p:cNvSpPr>
            <a:spLocks noGrp="1"/>
          </p:cNvSpPr>
          <p:nvPr>
            <p:ph type="title"/>
          </p:nvPr>
        </p:nvSpPr>
        <p:spPr>
          <a:xfrm>
            <a:off x="4074125" y="2888531"/>
            <a:ext cx="4043750" cy="1080938"/>
          </a:xfrm>
        </p:spPr>
        <p:txBody>
          <a:bodyPr>
            <a:normAutofit fontScale="90000"/>
          </a:bodyPr>
          <a:lstStyle/>
          <a:p>
            <a:r>
              <a:rPr lang="en-US" sz="6600" dirty="0"/>
              <a:t>Questions?</a:t>
            </a:r>
          </a:p>
        </p:txBody>
      </p:sp>
    </p:spTree>
    <p:extLst>
      <p:ext uri="{BB962C8B-B14F-4D97-AF65-F5344CB8AC3E}">
        <p14:creationId xmlns:p14="http://schemas.microsoft.com/office/powerpoint/2010/main" val="133473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01D4-492B-482F-84E9-EB64F12C115A}"/>
              </a:ext>
            </a:extLst>
          </p:cNvPr>
          <p:cNvSpPr>
            <a:spLocks noGrp="1"/>
          </p:cNvSpPr>
          <p:nvPr>
            <p:ph type="title"/>
          </p:nvPr>
        </p:nvSpPr>
        <p:spPr/>
        <p:txBody>
          <a:bodyPr>
            <a:normAutofit/>
          </a:bodyPr>
          <a:lstStyle/>
          <a:p>
            <a:r>
              <a:rPr lang="en-US" dirty="0">
                <a:solidFill>
                  <a:srgbClr val="0070C0"/>
                </a:solidFill>
                <a:latin typeface="Courier New" panose="02070309020205020404" pitchFamily="49" charset="0"/>
                <a:cs typeface="Courier New" panose="02070309020205020404" pitchFamily="49" charset="0"/>
              </a:rPr>
              <a:t>Inspecting API Calls: IP Helper</a:t>
            </a:r>
            <a:endParaRPr lang="en-US" dirty="0">
              <a:solidFill>
                <a:srgbClr val="0070C0"/>
              </a:solidFill>
            </a:endParaRPr>
          </a:p>
        </p:txBody>
      </p:sp>
      <p:sp>
        <p:nvSpPr>
          <p:cNvPr id="3" name="Content Placeholder 2">
            <a:extLst>
              <a:ext uri="{FF2B5EF4-FFF2-40B4-BE49-F238E27FC236}">
                <a16:creationId xmlns:a16="http://schemas.microsoft.com/office/drawing/2014/main" id="{540D01D1-0C5F-44E7-AE33-E6B7161048D4}"/>
              </a:ext>
            </a:extLst>
          </p:cNvPr>
          <p:cNvSpPr>
            <a:spLocks noGrp="1"/>
          </p:cNvSpPr>
          <p:nvPr>
            <p:ph idx="1"/>
          </p:nvPr>
        </p:nvSpPr>
        <p:spPr>
          <a:xfrm>
            <a:off x="0" y="1975177"/>
            <a:ext cx="12192000" cy="3599316"/>
          </a:xfrm>
        </p:spPr>
        <p:txBody>
          <a:bodyPr>
            <a:normAutofit/>
          </a:bodyPr>
          <a:lstStyle/>
          <a:p>
            <a:r>
              <a:rPr lang="en-US" sz="1600" dirty="0">
                <a:latin typeface="Courier New" panose="02070309020205020404" pitchFamily="49" charset="0"/>
                <a:cs typeface="Courier New" panose="02070309020205020404" pitchFamily="49" charset="0"/>
              </a:rPr>
              <a:t>Interested in:</a:t>
            </a:r>
          </a:p>
          <a:p>
            <a:pPr lvl="1"/>
            <a:r>
              <a:rPr lang="en-US" sz="1400" dirty="0" err="1">
                <a:latin typeface="Courier New" panose="02070309020205020404" pitchFamily="49" charset="0"/>
                <a:cs typeface="Courier New" panose="02070309020205020404" pitchFamily="49" charset="0"/>
              </a:rPr>
              <a:t>IcmpSendEcho</a:t>
            </a:r>
            <a:r>
              <a:rPr lang="en-US" sz="1200" dirty="0">
                <a:latin typeface="Courier New" panose="02070309020205020404" pitchFamily="49" charset="0"/>
                <a:cs typeface="Courier New" panose="02070309020205020404" pitchFamily="49" charset="0"/>
              </a:rPr>
              <a:t>() or IcmpSendEcho2()</a:t>
            </a:r>
          </a:p>
          <a:p>
            <a:pPr lvl="2"/>
            <a:r>
              <a:rPr lang="en-US" sz="1200" dirty="0">
                <a:latin typeface="Courier New" panose="02070309020205020404" pitchFamily="49" charset="0"/>
                <a:cs typeface="Courier New" panose="02070309020205020404" pitchFamily="49" charset="0"/>
              </a:rPr>
              <a:t>This function is required to make a request. The </a:t>
            </a:r>
            <a:r>
              <a:rPr lang="en-US" sz="1200" dirty="0" err="1">
                <a:latin typeface="Courier New" panose="02070309020205020404" pitchFamily="49" charset="0"/>
                <a:cs typeface="Courier New" panose="02070309020205020404" pitchFamily="49" charset="0"/>
              </a:rPr>
              <a:t>ReplyBuffer</a:t>
            </a:r>
            <a:r>
              <a:rPr lang="en-US" sz="1200" dirty="0">
                <a:latin typeface="Courier New" panose="02070309020205020404" pitchFamily="49" charset="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RequestData</a:t>
            </a:r>
            <a:r>
              <a:rPr lang="en-US" sz="1200" dirty="0">
                <a:latin typeface="Courier New" panose="02070309020205020404" pitchFamily="49" charset="0"/>
                <a:cs typeface="Courier New" panose="02070309020205020404" pitchFamily="49" charset="0"/>
              </a:rPr>
              <a:t> parameters are of interest, as they will contain the received commands and data to be sent, respectively.</a:t>
            </a:r>
          </a:p>
          <a:p>
            <a:pPr lvl="1"/>
            <a:r>
              <a:rPr lang="en-US" sz="1600" dirty="0" err="1">
                <a:latin typeface="Courier New" panose="02070309020205020404" pitchFamily="49" charset="0"/>
                <a:cs typeface="Courier New" panose="02070309020205020404" pitchFamily="49" charset="0"/>
              </a:rPr>
              <a:t>WriteProcessMemory</a:t>
            </a:r>
            <a:r>
              <a:rPr lang="en-US" sz="1600" dirty="0">
                <a:latin typeface="Courier New" panose="02070309020205020404" pitchFamily="49" charset="0"/>
                <a:cs typeface="Courier New" panose="02070309020205020404" pitchFamily="49" charset="0"/>
              </a:rPr>
              <a:t>() or </a:t>
            </a:r>
            <a:r>
              <a:rPr lang="en-US" sz="1600" dirty="0" err="1">
                <a:latin typeface="Courier New" panose="02070309020205020404" pitchFamily="49" charset="0"/>
                <a:cs typeface="Courier New" panose="02070309020205020404" pitchFamily="49" charset="0"/>
              </a:rPr>
              <a:t>Memcpy</a:t>
            </a:r>
            <a:r>
              <a:rPr lang="en-US" sz="16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Although not part of the API itself, these functions are called in conjunction with the other previously mentioned calls such as </a:t>
            </a:r>
            <a:r>
              <a:rPr lang="en-US" sz="1200" dirty="0" err="1">
                <a:latin typeface="Courier New" panose="02070309020205020404" pitchFamily="49" charset="0"/>
                <a:cs typeface="Courier New" panose="02070309020205020404" pitchFamily="49" charset="0"/>
              </a:rPr>
              <a:t>IcmpSendEcho</a:t>
            </a:r>
            <a:r>
              <a:rPr lang="en-US" sz="1200" dirty="0">
                <a:latin typeface="Courier New" panose="02070309020205020404" pitchFamily="49" charset="0"/>
                <a:cs typeface="Courier New" panose="02070309020205020404" pitchFamily="49" charset="0"/>
              </a:rPr>
              <a:t>. When data is received, a usable buffer has to be created in order to pass the information to the appropriate functions. </a:t>
            </a:r>
          </a:p>
        </p:txBody>
      </p:sp>
    </p:spTree>
    <p:extLst>
      <p:ext uri="{BB962C8B-B14F-4D97-AF65-F5344CB8AC3E}">
        <p14:creationId xmlns:p14="http://schemas.microsoft.com/office/powerpoint/2010/main" val="213557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51890A-2DAE-40C3-9708-DB8C4A7B7AF8}"/>
              </a:ext>
            </a:extLst>
          </p:cNvPr>
          <p:cNvSpPr>
            <a:spLocks noGrp="1"/>
          </p:cNvSpPr>
          <p:nvPr>
            <p:ph type="title"/>
          </p:nvPr>
        </p:nvSpPr>
        <p:spPr>
          <a:xfrm>
            <a:off x="3175" y="609599"/>
            <a:ext cx="4136123" cy="1080938"/>
          </a:xfrm>
        </p:spPr>
        <p:txBody>
          <a:bodyPr>
            <a:normAutofit/>
          </a:bodyPr>
          <a:lstStyle/>
          <a:p>
            <a:r>
              <a:rPr lang="en-US" sz="2400" dirty="0">
                <a:solidFill>
                  <a:srgbClr val="0070C0"/>
                </a:solidFill>
                <a:latin typeface="Courier New" panose="02070309020205020404" pitchFamily="49" charset="0"/>
                <a:cs typeface="Courier New" panose="02070309020205020404" pitchFamily="49" charset="0"/>
              </a:rPr>
              <a:t>Inspecting API Calls: Inside of </a:t>
            </a:r>
            <a:r>
              <a:rPr lang="en-US" sz="2400" dirty="0" err="1">
                <a:solidFill>
                  <a:srgbClr val="0070C0"/>
                </a:solidFill>
                <a:latin typeface="Courier New" panose="02070309020205020404" pitchFamily="49" charset="0"/>
                <a:cs typeface="Courier New" panose="02070309020205020404" pitchFamily="49" charset="0"/>
              </a:rPr>
              <a:t>icmpsh</a:t>
            </a:r>
            <a:endParaRPr lang="en-US" sz="2400" dirty="0">
              <a:solidFill>
                <a:srgbClr val="0070C0"/>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Content Placeholder 4" descr="A picture containing text, screenshot, monitor, indoor&#10;&#10;Description automatically generated">
            <a:extLst>
              <a:ext uri="{FF2B5EF4-FFF2-40B4-BE49-F238E27FC236}">
                <a16:creationId xmlns:a16="http://schemas.microsoft.com/office/drawing/2014/main" id="{9D47325D-8534-4836-9987-B769605194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5" y="1970240"/>
            <a:ext cx="12201639" cy="4887760"/>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25EF6B68-DFA5-4538-9EAE-625E9E74016D}"/>
              </a:ext>
            </a:extLst>
          </p:cNvPr>
          <p:cNvSpPr txBox="1"/>
          <p:nvPr/>
        </p:nvSpPr>
        <p:spPr>
          <a:xfrm>
            <a:off x="5029200" y="-14919"/>
            <a:ext cx="7159624"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This sub-routine is called from main and is used to initiate the Comms sequence. If command data is received, the implant will attempt to run it via the open shell. If not It will sleep briefly, then attempt to ping the host again for commands. This same sub-routine is also used to upload command results once run, which can be seen below in the parameter passed to IcmpSendEcho2.</a:t>
            </a:r>
          </a:p>
        </p:txBody>
      </p:sp>
    </p:spTree>
    <p:extLst>
      <p:ext uri="{BB962C8B-B14F-4D97-AF65-F5344CB8AC3E}">
        <p14:creationId xmlns:p14="http://schemas.microsoft.com/office/powerpoint/2010/main" val="353751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8C8F23-B3CD-4F33-AF6E-FADFA8FA61BA}"/>
              </a:ext>
            </a:extLst>
          </p:cNvPr>
          <p:cNvSpPr>
            <a:spLocks noGrp="1"/>
          </p:cNvSpPr>
          <p:nvPr>
            <p:ph type="title"/>
          </p:nvPr>
        </p:nvSpPr>
        <p:spPr>
          <a:xfrm>
            <a:off x="680321" y="753228"/>
            <a:ext cx="4136123" cy="1080938"/>
          </a:xfrm>
        </p:spPr>
        <p:txBody>
          <a:bodyPr>
            <a:normAutofit/>
          </a:bodyPr>
          <a:lstStyle/>
          <a:p>
            <a:r>
              <a:rPr lang="en-US" sz="2400" dirty="0">
                <a:solidFill>
                  <a:srgbClr val="0070C0"/>
                </a:solidFill>
              </a:rPr>
              <a:t>Inspecting API Calls: Inside of </a:t>
            </a:r>
            <a:r>
              <a:rPr lang="en-US" sz="2400" dirty="0" err="1">
                <a:solidFill>
                  <a:srgbClr val="0070C0"/>
                </a:solidFill>
              </a:rPr>
              <a:t>icmpsh</a:t>
            </a:r>
            <a:endParaRPr lang="en-US" sz="2400" dirty="0">
              <a:solidFill>
                <a:srgbClr val="0070C0"/>
              </a:solidFill>
            </a:endParaRP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Content Placeholder 4" descr="A picture containing text, monitor, computer, screenshot&#10;&#10;Description automatically generated">
            <a:extLst>
              <a:ext uri="{FF2B5EF4-FFF2-40B4-BE49-F238E27FC236}">
                <a16:creationId xmlns:a16="http://schemas.microsoft.com/office/drawing/2014/main" id="{DAAA3C5C-574E-4ADF-92A6-7600F674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77794"/>
            <a:ext cx="12195176" cy="4880206"/>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EE7E7B93-0436-4EF3-96B2-29F5CD7DC39C}"/>
              </a:ext>
            </a:extLst>
          </p:cNvPr>
          <p:cNvSpPr txBox="1"/>
          <p:nvPr/>
        </p:nvSpPr>
        <p:spPr>
          <a:xfrm>
            <a:off x="4956050" y="-31602"/>
            <a:ext cx="7239126"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Memcpy</a:t>
            </a:r>
            <a:r>
              <a:rPr lang="en-US" sz="1600" dirty="0">
                <a:latin typeface="Courier New" panose="02070309020205020404" pitchFamily="49" charset="0"/>
                <a:cs typeface="Courier New" panose="02070309020205020404" pitchFamily="49" charset="0"/>
              </a:rPr>
              <a:t>() is called which makes viewing the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dest</a:t>
            </a:r>
            <a:r>
              <a:rPr lang="en-US" sz="1600" dirty="0">
                <a:latin typeface="Courier New" panose="02070309020205020404" pitchFamily="49" charset="0"/>
                <a:cs typeface="Courier New" panose="02070309020205020404" pitchFamily="49" charset="0"/>
              </a:rPr>
              <a:t> buffers possible. Both of these contain the command that was retrieved through IcmpSendEcho2. Because EAX is the return register, EAX can be monitored in a dump window to allow </a:t>
            </a:r>
            <a:r>
              <a:rPr lang="en-US" sz="1600" dirty="0" err="1">
                <a:latin typeface="Courier New" panose="02070309020205020404" pitchFamily="49" charset="0"/>
                <a:cs typeface="Courier New" panose="02070309020205020404" pitchFamily="49" charset="0"/>
              </a:rPr>
              <a:t>Memcpy</a:t>
            </a:r>
            <a:r>
              <a:rPr lang="en-US" sz="1600" dirty="0">
                <a:latin typeface="Courier New" panose="02070309020205020404" pitchFamily="49" charset="0"/>
                <a:cs typeface="Courier New" panose="02070309020205020404" pitchFamily="49" charset="0"/>
              </a:rPr>
              <a:t>()to finish execution and return the new buffer value.</a:t>
            </a:r>
          </a:p>
        </p:txBody>
      </p:sp>
    </p:spTree>
    <p:extLst>
      <p:ext uri="{BB962C8B-B14F-4D97-AF65-F5344CB8AC3E}">
        <p14:creationId xmlns:p14="http://schemas.microsoft.com/office/powerpoint/2010/main" val="285829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D9AF-90D6-4EF4-881F-0F17C174C41A}"/>
              </a:ext>
            </a:extLst>
          </p:cNvPr>
          <p:cNvSpPr>
            <a:spLocks noGrp="1"/>
          </p:cNvSpPr>
          <p:nvPr>
            <p:ph type="title"/>
          </p:nvPr>
        </p:nvSpPr>
        <p:spPr/>
        <p:txBody>
          <a:bodyPr/>
          <a:lstStyle/>
          <a:p>
            <a:r>
              <a:rPr lang="en-US" dirty="0">
                <a:solidFill>
                  <a:srgbClr val="0070C0"/>
                </a:solidFill>
                <a:latin typeface="Courier New" panose="02070309020205020404" pitchFamily="49" charset="0"/>
                <a:cs typeface="Courier New" panose="02070309020205020404" pitchFamily="49" charset="0"/>
              </a:rPr>
              <a:t>Inspecting API Calls: Winsock</a:t>
            </a:r>
          </a:p>
        </p:txBody>
      </p:sp>
      <p:sp>
        <p:nvSpPr>
          <p:cNvPr id="3" name="Content Placeholder 2">
            <a:extLst>
              <a:ext uri="{FF2B5EF4-FFF2-40B4-BE49-F238E27FC236}">
                <a16:creationId xmlns:a16="http://schemas.microsoft.com/office/drawing/2014/main" id="{A7912F4A-BD7F-4B7E-9A69-D7B9F61D03AC}"/>
              </a:ext>
            </a:extLst>
          </p:cNvPr>
          <p:cNvSpPr>
            <a:spLocks noGrp="1"/>
          </p:cNvSpPr>
          <p:nvPr>
            <p:ph idx="1"/>
          </p:nvPr>
        </p:nvSpPr>
        <p:spPr>
          <a:xfrm>
            <a:off x="0" y="1979240"/>
            <a:ext cx="5074092" cy="3767899"/>
          </a:xfrm>
        </p:spPr>
        <p:txBody>
          <a:bodyPr/>
          <a:lstStyle/>
          <a:p>
            <a:r>
              <a:rPr lang="en-US" sz="1600" dirty="0">
                <a:latin typeface="Courier New" panose="02070309020205020404" pitchFamily="49" charset="0"/>
                <a:cs typeface="Courier New" panose="02070309020205020404" pitchFamily="49" charset="0"/>
              </a:rPr>
              <a:t>Interested in:</a:t>
            </a:r>
          </a:p>
          <a:p>
            <a:pPr lvl="1"/>
            <a:r>
              <a:rPr lang="en-US" sz="1400" dirty="0">
                <a:latin typeface="Courier New" panose="02070309020205020404" pitchFamily="49" charset="0"/>
                <a:cs typeface="Courier New" panose="02070309020205020404" pitchFamily="49" charset="0"/>
              </a:rPr>
              <a:t>send()</a:t>
            </a:r>
          </a:p>
          <a:p>
            <a:pPr lvl="2"/>
            <a:r>
              <a:rPr lang="en-US" sz="1200" dirty="0">
                <a:latin typeface="Courier New" panose="02070309020205020404" pitchFamily="49" charset="0"/>
                <a:cs typeface="Courier New" panose="02070309020205020404" pitchFamily="49" charset="0"/>
              </a:rPr>
              <a:t>This is the data being sent to the remote host. Looking at the parameters being passed to it can reveal the data being sent to the C2 server.</a:t>
            </a:r>
          </a:p>
          <a:p>
            <a:pPr lvl="1"/>
            <a:r>
              <a:rPr lang="en-US" sz="1400" dirty="0" err="1">
                <a:latin typeface="Courier New" panose="02070309020205020404" pitchFamily="49" charset="0"/>
                <a:cs typeface="Courier New" panose="02070309020205020404" pitchFamily="49" charset="0"/>
              </a:rPr>
              <a:t>recv</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This is the function used to read the data being retrieved from the server in response. Inspecting the subroutine this is located in can give context and purpose to the C2 comms routine for the malware in question.</a:t>
            </a:r>
          </a:p>
        </p:txBody>
      </p:sp>
      <p:sp>
        <p:nvSpPr>
          <p:cNvPr id="5" name="Content Placeholder 2">
            <a:extLst>
              <a:ext uri="{FF2B5EF4-FFF2-40B4-BE49-F238E27FC236}">
                <a16:creationId xmlns:a16="http://schemas.microsoft.com/office/drawing/2014/main" id="{A0BCC5E5-4BCB-4C13-9B51-271CE676D5D7}"/>
              </a:ext>
            </a:extLst>
          </p:cNvPr>
          <p:cNvSpPr txBox="1">
            <a:spLocks/>
          </p:cNvSpPr>
          <p:nvPr/>
        </p:nvSpPr>
        <p:spPr>
          <a:xfrm>
            <a:off x="5074092" y="1979240"/>
            <a:ext cx="5074092" cy="3985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Notable:</a:t>
            </a:r>
          </a:p>
          <a:p>
            <a:pPr lvl="1"/>
            <a:r>
              <a:rPr lang="en-US" sz="1400" dirty="0">
                <a:latin typeface="Courier New" panose="02070309020205020404" pitchFamily="49" charset="0"/>
                <a:cs typeface="Courier New" panose="02070309020205020404" pitchFamily="49" charset="0"/>
              </a:rPr>
              <a:t>Encrypted data passed to send() or </a:t>
            </a:r>
            <a:r>
              <a:rPr lang="en-US" sz="1400" dirty="0" err="1">
                <a:latin typeface="Courier New" panose="02070309020205020404" pitchFamily="49" charset="0"/>
                <a:cs typeface="Courier New" panose="02070309020205020404" pitchFamily="49" charset="0"/>
              </a:rPr>
              <a:t>recv</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This means that the comms routine likely supports an encryption protocol or was passed this data from a separate encryption routine. Locating and inspecting the encryption routine, especially in the case of RC4, may allow you to derive a key for further automation in C2 server list extraction.</a:t>
            </a:r>
          </a:p>
          <a:p>
            <a:pPr lvl="1"/>
            <a:r>
              <a:rPr lang="en-US" sz="1400" dirty="0">
                <a:latin typeface="Courier New" panose="02070309020205020404" pitchFamily="49" charset="0"/>
                <a:cs typeface="Courier New" panose="02070309020205020404" pitchFamily="49" charset="0"/>
              </a:rPr>
              <a:t>Usage of bind() in client comms:</a:t>
            </a:r>
          </a:p>
          <a:p>
            <a:pPr lvl="2"/>
            <a:r>
              <a:rPr lang="en-US" sz="1200" dirty="0">
                <a:latin typeface="Courier New" panose="02070309020205020404" pitchFamily="49" charset="0"/>
                <a:cs typeface="Courier New" panose="02070309020205020404" pitchFamily="49" charset="0"/>
              </a:rPr>
              <a:t>Indicates that a port is being specified for egress traffic. This may be done in  attempt to circumvent firewall egress filtering (IE only traffic over :80 is allowed) If a consistent port is used, this can work as an attribute in IOC creation.</a:t>
            </a:r>
          </a:p>
        </p:txBody>
      </p:sp>
    </p:spTree>
    <p:extLst>
      <p:ext uri="{BB962C8B-B14F-4D97-AF65-F5344CB8AC3E}">
        <p14:creationId xmlns:p14="http://schemas.microsoft.com/office/powerpoint/2010/main" val="50220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ACB5-49EA-4141-96AE-54611673FC72}"/>
              </a:ext>
            </a:extLst>
          </p:cNvPr>
          <p:cNvSpPr>
            <a:spLocks noGrp="1"/>
          </p:cNvSpPr>
          <p:nvPr>
            <p:ph type="title"/>
          </p:nvPr>
        </p:nvSpPr>
        <p:spPr/>
        <p:txBody>
          <a:bodyPr/>
          <a:lstStyle/>
          <a:p>
            <a:r>
              <a:rPr lang="en-US" dirty="0">
                <a:solidFill>
                  <a:srgbClr val="0070C0"/>
                </a:solidFill>
                <a:latin typeface="Courier New" panose="02070309020205020404" pitchFamily="49" charset="0"/>
                <a:cs typeface="Courier New" panose="02070309020205020404" pitchFamily="49" charset="0"/>
              </a:rPr>
              <a:t>Inspecting API Calls: </a:t>
            </a:r>
            <a:r>
              <a:rPr lang="en-US" dirty="0" err="1">
                <a:solidFill>
                  <a:srgbClr val="0070C0"/>
                </a:solidFill>
                <a:latin typeface="Courier New" panose="02070309020205020404" pitchFamily="49" charset="0"/>
                <a:cs typeface="Courier New" panose="02070309020205020404" pitchFamily="49" charset="0"/>
              </a:rPr>
              <a:t>WinInet</a:t>
            </a:r>
            <a:endParaRPr lang="en-US" dirty="0">
              <a:solidFill>
                <a:srgbClr val="0070C0"/>
              </a:solidFill>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C70CB446-BB3F-4D73-88F0-B80EA99C3A47}"/>
              </a:ext>
            </a:extLst>
          </p:cNvPr>
          <p:cNvSpPr>
            <a:spLocks noGrp="1"/>
          </p:cNvSpPr>
          <p:nvPr>
            <p:ph idx="1"/>
          </p:nvPr>
        </p:nvSpPr>
        <p:spPr>
          <a:xfrm>
            <a:off x="0" y="1987368"/>
            <a:ext cx="5074092" cy="3767899"/>
          </a:xfrm>
        </p:spPr>
        <p:txBody>
          <a:bodyPr/>
          <a:lstStyle/>
          <a:p>
            <a:r>
              <a:rPr lang="en-US" sz="1600" dirty="0">
                <a:latin typeface="Courier New" panose="02070309020205020404" pitchFamily="49" charset="0"/>
                <a:cs typeface="Courier New" panose="02070309020205020404" pitchFamily="49" charset="0"/>
              </a:rPr>
              <a:t>Interested in:</a:t>
            </a:r>
          </a:p>
          <a:p>
            <a:pPr lvl="1"/>
            <a:r>
              <a:rPr lang="en-US" sz="1400" dirty="0" err="1">
                <a:latin typeface="Courier New" panose="02070309020205020404" pitchFamily="49" charset="0"/>
                <a:cs typeface="Courier New" panose="02070309020205020404" pitchFamily="49" charset="0"/>
              </a:rPr>
              <a:t>InternetWriteFile</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Data passed to this function will contain the information to be sent to the C2 server. Monitor this to identify what is being transmitted.</a:t>
            </a:r>
          </a:p>
          <a:p>
            <a:pPr lvl="1"/>
            <a:r>
              <a:rPr lang="en-US" sz="1400" dirty="0" err="1">
                <a:latin typeface="Courier New" panose="02070309020205020404" pitchFamily="49" charset="0"/>
                <a:cs typeface="Courier New" panose="02070309020205020404" pitchFamily="49" charset="0"/>
              </a:rPr>
              <a:t>InternetReadFile</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Reads the response data from the C2 server and may contain commands or other useful information.</a:t>
            </a:r>
          </a:p>
          <a:p>
            <a:pPr lvl="1"/>
            <a:r>
              <a:rPr lang="en-US" sz="1400" dirty="0" err="1">
                <a:latin typeface="Courier New" panose="02070309020205020404" pitchFamily="49" charset="0"/>
                <a:cs typeface="Courier New" panose="02070309020205020404" pitchFamily="49" charset="0"/>
              </a:rPr>
              <a:t>HttpOpenRequest</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Similar to </a:t>
            </a:r>
            <a:r>
              <a:rPr lang="en-US" sz="1200" dirty="0" err="1">
                <a:latin typeface="Courier New" panose="02070309020205020404" pitchFamily="49" charset="0"/>
                <a:cs typeface="Courier New" panose="02070309020205020404" pitchFamily="49" charset="0"/>
              </a:rPr>
              <a:t>InternetWriteFile</a:t>
            </a:r>
            <a:r>
              <a:rPr lang="en-US" sz="1200" dirty="0">
                <a:latin typeface="Courier New" panose="02070309020205020404" pitchFamily="49" charset="0"/>
                <a:cs typeface="Courier New" panose="02070309020205020404" pitchFamily="49" charset="0"/>
              </a:rPr>
              <a:t> in its transmission, however this an HTTP specific function that builds a header to be sent to server. Not all fields are required and will be provided default values if not filled.</a:t>
            </a:r>
          </a:p>
        </p:txBody>
      </p:sp>
      <p:sp>
        <p:nvSpPr>
          <p:cNvPr id="5" name="Content Placeholder 2">
            <a:extLst>
              <a:ext uri="{FF2B5EF4-FFF2-40B4-BE49-F238E27FC236}">
                <a16:creationId xmlns:a16="http://schemas.microsoft.com/office/drawing/2014/main" id="{D7E53D1C-B1DF-45D4-A19E-B729D8E6CD0F}"/>
              </a:ext>
            </a:extLst>
          </p:cNvPr>
          <p:cNvSpPr txBox="1">
            <a:spLocks/>
          </p:cNvSpPr>
          <p:nvPr/>
        </p:nvSpPr>
        <p:spPr>
          <a:xfrm>
            <a:off x="5074092" y="1987367"/>
            <a:ext cx="5074092" cy="3767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Notable:</a:t>
            </a:r>
          </a:p>
          <a:p>
            <a:pPr lvl="1"/>
            <a:r>
              <a:rPr lang="en-US" sz="1400" dirty="0">
                <a:latin typeface="Courier New" panose="02070309020205020404" pitchFamily="49" charset="0"/>
                <a:cs typeface="Courier New" panose="02070309020205020404" pitchFamily="49" charset="0"/>
              </a:rPr>
              <a:t>Unique HTTP attributes in request:</a:t>
            </a:r>
          </a:p>
          <a:p>
            <a:pPr lvl="2"/>
            <a:r>
              <a:rPr lang="en-US" sz="1200" dirty="0">
                <a:latin typeface="Courier New" panose="02070309020205020404" pitchFamily="49" charset="0"/>
                <a:cs typeface="Courier New" panose="02070309020205020404" pitchFamily="49" charset="0"/>
              </a:rPr>
              <a:t>Although not as prone to human error in anomaly generation, crafted HTTP headers for C2 purposes often contain unique attributes that are useful in detection engineering.</a:t>
            </a:r>
          </a:p>
          <a:p>
            <a:pPr lvl="2"/>
            <a:r>
              <a:rPr lang="en-US" sz="1200" dirty="0">
                <a:latin typeface="Courier New" panose="02070309020205020404" pitchFamily="49" charset="0"/>
                <a:cs typeface="Courier New" panose="02070309020205020404" pitchFamily="49" charset="0"/>
              </a:rPr>
              <a:t>One example is of the infamous “Mozilla/4.08 (Charon; Inferno)” user agent that was utilized by </a:t>
            </a:r>
            <a:r>
              <a:rPr lang="en-US" sz="1200" dirty="0" err="1">
                <a:latin typeface="Courier New" panose="02070309020205020404" pitchFamily="49" charset="0"/>
                <a:cs typeface="Courier New" panose="02070309020205020404" pitchFamily="49" charset="0"/>
              </a:rPr>
              <a:t>PonyLoader</a:t>
            </a:r>
            <a:r>
              <a:rPr lang="en-US" sz="1200" dirty="0">
                <a:latin typeface="Courier New" panose="02070309020205020404" pitchFamily="49" charset="0"/>
                <a:cs typeface="Courier New" panose="02070309020205020404" pitchFamily="49" charset="0"/>
              </a:rPr>
              <a:t> (and more recently Loki Bot).</a:t>
            </a:r>
          </a:p>
        </p:txBody>
      </p:sp>
    </p:spTree>
    <p:extLst>
      <p:ext uri="{BB962C8B-B14F-4D97-AF65-F5344CB8AC3E}">
        <p14:creationId xmlns:p14="http://schemas.microsoft.com/office/powerpoint/2010/main" val="186367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A361-458D-4F9E-9846-4FB7A689B374}"/>
              </a:ext>
            </a:extLst>
          </p:cNvPr>
          <p:cNvSpPr>
            <a:spLocks noGrp="1"/>
          </p:cNvSpPr>
          <p:nvPr>
            <p:ph type="title"/>
          </p:nvPr>
        </p:nvSpPr>
        <p:spPr/>
        <p:txBody>
          <a:bodyPr/>
          <a:lstStyle/>
          <a:p>
            <a:r>
              <a:rPr lang="en-US" dirty="0">
                <a:solidFill>
                  <a:srgbClr val="0070C0"/>
                </a:solidFill>
                <a:latin typeface="Courier New" panose="02070309020205020404" pitchFamily="49" charset="0"/>
                <a:cs typeface="Courier New" panose="02070309020205020404" pitchFamily="49" charset="0"/>
              </a:rPr>
              <a:t>Inspecting API Calls: </a:t>
            </a:r>
            <a:r>
              <a:rPr lang="en-US" dirty="0" err="1">
                <a:solidFill>
                  <a:srgbClr val="0070C0"/>
                </a:solidFill>
                <a:latin typeface="Courier New" panose="02070309020205020404" pitchFamily="49" charset="0"/>
                <a:cs typeface="Courier New" panose="02070309020205020404" pitchFamily="49" charset="0"/>
              </a:rPr>
              <a:t>URLMon</a:t>
            </a:r>
            <a:endParaRPr lang="en-US" dirty="0">
              <a:solidFill>
                <a:srgbClr val="0070C0"/>
              </a:solidFill>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86D847A0-F5ED-49D4-890B-2FE3754C438C}"/>
              </a:ext>
            </a:extLst>
          </p:cNvPr>
          <p:cNvSpPr>
            <a:spLocks noGrp="1"/>
          </p:cNvSpPr>
          <p:nvPr>
            <p:ph idx="1"/>
          </p:nvPr>
        </p:nvSpPr>
        <p:spPr>
          <a:xfrm>
            <a:off x="0" y="1995496"/>
            <a:ext cx="5074092" cy="3767899"/>
          </a:xfrm>
        </p:spPr>
        <p:txBody>
          <a:bodyPr/>
          <a:lstStyle/>
          <a:p>
            <a:r>
              <a:rPr lang="en-US" sz="1600" dirty="0">
                <a:latin typeface="Courier New" panose="02070309020205020404" pitchFamily="49" charset="0"/>
                <a:cs typeface="Courier New" panose="02070309020205020404" pitchFamily="49" charset="0"/>
              </a:rPr>
              <a:t>Interested in:</a:t>
            </a:r>
          </a:p>
          <a:p>
            <a:pPr lvl="1"/>
            <a:r>
              <a:rPr lang="en-US" sz="1400" dirty="0" err="1">
                <a:latin typeface="Courier New" panose="02070309020205020404" pitchFamily="49" charset="0"/>
                <a:cs typeface="Courier New" panose="02070309020205020404" pitchFamily="49" charset="0"/>
              </a:rPr>
              <a:t>URLDownloadToFile</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As the name implies, this is a high-level function that takes any URL interpretable by Internet Explorer as an input, then downloads the file. High level and volatile attributes can be obtained from inspecting this function. This utilizes COM but reversing the COM functionality is not necessary for extracting useful data.</a:t>
            </a:r>
          </a:p>
          <a:p>
            <a:pPr lvl="1"/>
            <a:r>
              <a:rPr lang="en-US" sz="1400" dirty="0" err="1">
                <a:latin typeface="Courier New" panose="02070309020205020404" pitchFamily="49" charset="0"/>
                <a:cs typeface="Courier New" panose="02070309020205020404" pitchFamily="49" charset="0"/>
              </a:rPr>
              <a:t>URLDownloadToCacheFile</a:t>
            </a:r>
            <a:r>
              <a:rPr lang="en-US" sz="1400" dirty="0">
                <a:latin typeface="Courier New" panose="02070309020205020404" pitchFamily="49" charset="0"/>
                <a:cs typeface="Courier New" panose="02070309020205020404" pitchFamily="49" charset="0"/>
              </a:rPr>
              <a:t>()</a:t>
            </a:r>
          </a:p>
          <a:p>
            <a:pPr lvl="2"/>
            <a:r>
              <a:rPr lang="en-US" sz="1200" dirty="0">
                <a:latin typeface="Courier New" panose="02070309020205020404" pitchFamily="49" charset="0"/>
                <a:cs typeface="Courier New" panose="02070309020205020404" pitchFamily="49" charset="0"/>
              </a:rPr>
              <a:t>Functions similarly to </a:t>
            </a:r>
            <a:r>
              <a:rPr lang="en-US" sz="1200" dirty="0" err="1">
                <a:latin typeface="Courier New" panose="02070309020205020404" pitchFamily="49" charset="0"/>
                <a:cs typeface="Courier New" panose="02070309020205020404" pitchFamily="49" charset="0"/>
              </a:rPr>
              <a:t>URLDownloadToFile</a:t>
            </a:r>
            <a:r>
              <a:rPr lang="en-US" sz="1200" dirty="0">
                <a:latin typeface="Courier New" panose="02070309020205020404" pitchFamily="49" charset="0"/>
                <a:cs typeface="Courier New" panose="02070309020205020404" pitchFamily="49" charset="0"/>
              </a:rPr>
              <a:t> but saves the retrieved file to the IE cache and returns the name.</a:t>
            </a:r>
          </a:p>
          <a:p>
            <a:pPr lvl="2"/>
            <a:endParaRPr lang="en-US" sz="1200" dirty="0">
              <a:latin typeface="Courier New" panose="02070309020205020404" pitchFamily="49" charset="0"/>
              <a:cs typeface="Courier New" panose="02070309020205020404" pitchFamily="49" charset="0"/>
            </a:endParaRPr>
          </a:p>
          <a:p>
            <a:pPr lvl="2"/>
            <a:endParaRPr lang="en-US" sz="12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E7BD4109-A30A-4A79-A557-3DD0B864B4B7}"/>
              </a:ext>
            </a:extLst>
          </p:cNvPr>
          <p:cNvSpPr txBox="1">
            <a:spLocks/>
          </p:cNvSpPr>
          <p:nvPr/>
        </p:nvSpPr>
        <p:spPr>
          <a:xfrm>
            <a:off x="5415677" y="1995495"/>
            <a:ext cx="5843753" cy="3767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600" dirty="0">
                <a:latin typeface="Courier New" panose="02070309020205020404" pitchFamily="49" charset="0"/>
                <a:cs typeface="Courier New" panose="02070309020205020404" pitchFamily="49" charset="0"/>
              </a:rPr>
              <a:t>Notable</a:t>
            </a:r>
          </a:p>
          <a:p>
            <a:pPr lvl="1"/>
            <a:r>
              <a:rPr lang="en-US" sz="1400" dirty="0" err="1">
                <a:latin typeface="Courier New" panose="02070309020205020404" pitchFamily="49" charset="0"/>
                <a:cs typeface="Courier New" panose="02070309020205020404" pitchFamily="49" charset="0"/>
              </a:rPr>
              <a:t>URLOpenStream</a:t>
            </a:r>
            <a:r>
              <a:rPr lang="en-US" sz="1400" dirty="0">
                <a:latin typeface="Courier New" panose="02070309020205020404" pitchFamily="49" charset="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URLOpenPullStream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URLOpenBlockingStream</a:t>
            </a:r>
            <a:r>
              <a:rPr lang="en-US" sz="1400" dirty="0">
                <a:latin typeface="Courier New" panose="02070309020205020404" pitchFamily="49" charset="0"/>
                <a:cs typeface="Courier New" panose="02070309020205020404" pitchFamily="49" charset="0"/>
              </a:rPr>
              <a:t>():</a:t>
            </a:r>
          </a:p>
          <a:p>
            <a:pPr lvl="2"/>
            <a:r>
              <a:rPr lang="en-US" sz="1400" dirty="0">
                <a:latin typeface="Courier New" panose="02070309020205020404" pitchFamily="49" charset="0"/>
                <a:cs typeface="Courier New" panose="02070309020205020404" pitchFamily="49" charset="0"/>
              </a:rPr>
              <a:t>This can be used to download a file and store it in memory – to then be read without ever touching the disk. This technique is a bit obscure, but obscure techniques one year can easily become common place the next.</a:t>
            </a:r>
            <a:endParaRPr lang="en-US" sz="12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155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E9A4C2-CB22-40A1-B377-81DB8F52E24C}"/>
              </a:ext>
            </a:extLst>
          </p:cNvPr>
          <p:cNvSpPr>
            <a:spLocks noGrp="1"/>
          </p:cNvSpPr>
          <p:nvPr>
            <p:ph type="title"/>
          </p:nvPr>
        </p:nvSpPr>
        <p:spPr>
          <a:xfrm>
            <a:off x="680321" y="753228"/>
            <a:ext cx="4136123"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Behavior Over the Wire:C2 Execution</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Content Placeholder 4" descr="Timeline&#10;&#10;Description automatically generated">
            <a:extLst>
              <a:ext uri="{FF2B5EF4-FFF2-40B4-BE49-F238E27FC236}">
                <a16:creationId xmlns:a16="http://schemas.microsoft.com/office/drawing/2014/main" id="{3FFE0476-71FC-4418-A9C3-9CBF6020A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334" y="791329"/>
            <a:ext cx="8638155" cy="62626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68833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EC5C-293B-4707-8431-782D48E95E7D}"/>
              </a:ext>
            </a:extLst>
          </p:cNvPr>
          <p:cNvSpPr>
            <a:spLocks noGrp="1"/>
          </p:cNvSpPr>
          <p:nvPr>
            <p:ph type="title"/>
          </p:nvPr>
        </p:nvSpPr>
        <p:spPr/>
        <p:txBody>
          <a:bodyPr>
            <a:normAutofit/>
          </a:bodyPr>
          <a:lstStyle/>
          <a:p>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whoami</a:t>
            </a:r>
            <a:endParaRPr lang="en-US" dirty="0">
              <a:solidFill>
                <a:srgbClr val="0070C0"/>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A4B24BC4-FAA7-4B7A-AB5E-7F6F0FA0253D}"/>
              </a:ext>
            </a:extLst>
          </p:cNvPr>
          <p:cNvSpPr>
            <a:spLocks noGrp="1"/>
          </p:cNvSpPr>
          <p:nvPr>
            <p:ph idx="1"/>
          </p:nvPr>
        </p:nvSpPr>
        <p:spPr>
          <a:xfrm>
            <a:off x="0" y="1983305"/>
            <a:ext cx="9613861" cy="3599316"/>
          </a:xfrm>
        </p:spPr>
        <p:txBody>
          <a:bodyPr>
            <a:normAutofit/>
          </a:bodyPr>
          <a:lstStyle/>
          <a:p>
            <a:endParaRPr lang="en-US" sz="1600" dirty="0">
              <a:latin typeface="Courier New" panose="02070309020205020404" pitchFamily="49" charset="0"/>
              <a:cs typeface="Courier New" panose="02070309020205020404" pitchFamily="49" charset="0"/>
              <a:hlinkClick r:id="rId2"/>
            </a:endParaRPr>
          </a:p>
          <a:p>
            <a:r>
              <a:rPr lang="en-US" sz="1600" dirty="0">
                <a:latin typeface="Courier New" panose="02070309020205020404" pitchFamily="49" charset="0"/>
                <a:cs typeface="Courier New" panose="02070309020205020404" pitchFamily="49" charset="0"/>
              </a:rPr>
              <a:t>I play with malware a lot</a:t>
            </a:r>
          </a:p>
          <a:p>
            <a:r>
              <a:rPr lang="en-US" sz="1600" dirty="0">
                <a:latin typeface="Courier New" panose="02070309020205020404" pitchFamily="49" charset="0"/>
                <a:cs typeface="Courier New" panose="02070309020205020404" pitchFamily="49" charset="0"/>
              </a:rPr>
              <a:t>Hunt bad things</a:t>
            </a:r>
          </a:p>
          <a:p>
            <a:r>
              <a:rPr lang="en-US" sz="1600" dirty="0">
                <a:latin typeface="Courier New" panose="02070309020205020404" pitchFamily="49" charset="0"/>
                <a:cs typeface="Courier New" panose="02070309020205020404" pitchFamily="49" charset="0"/>
              </a:rPr>
              <a:t>GREM holder</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Security Stuff:</a:t>
            </a:r>
            <a:endParaRPr lang="en-US" sz="1600" dirty="0">
              <a:latin typeface="Courier New" panose="02070309020205020404" pitchFamily="49" charset="0"/>
              <a:cs typeface="Courier New" panose="02070309020205020404" pitchFamily="49" charset="0"/>
              <a:hlinkClick r:id="rId2"/>
            </a:endParaRPr>
          </a:p>
          <a:p>
            <a:pPr lvl="1"/>
            <a:r>
              <a:rPr lang="en-US" sz="1400" dirty="0">
                <a:latin typeface="Courier New" panose="02070309020205020404" pitchFamily="49" charset="0"/>
                <a:cs typeface="Courier New" panose="02070309020205020404" pitchFamily="49" charset="0"/>
                <a:hlinkClick r:id="rId2"/>
              </a:rPr>
              <a:t>Medium.com/@greypiper</a:t>
            </a:r>
            <a:endParaRPr lang="en-US" sz="1400" dirty="0">
              <a:latin typeface="Courier New" panose="02070309020205020404" pitchFamily="49" charset="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hlinkClick r:id="rId3"/>
              </a:rPr>
              <a:t>Twitter.com/</a:t>
            </a:r>
            <a:r>
              <a:rPr lang="en-US" sz="1400" dirty="0" err="1">
                <a:latin typeface="Courier New" panose="02070309020205020404" pitchFamily="49" charset="0"/>
                <a:cs typeface="Courier New" panose="02070309020205020404" pitchFamily="49" charset="0"/>
                <a:hlinkClick r:id="rId3"/>
              </a:rPr>
              <a:t>greypiperr</a:t>
            </a:r>
            <a:endParaRPr lang="en-US" sz="1400" dirty="0">
              <a:latin typeface="Courier New" panose="02070309020205020404" pitchFamily="49" charset="0"/>
              <a:cs typeface="Courier New" panose="02070309020205020404" pitchFamily="49" charset="0"/>
            </a:endParaRPr>
          </a:p>
        </p:txBody>
      </p:sp>
      <p:pic>
        <p:nvPicPr>
          <p:cNvPr id="5" name="Picture 4" descr="A picture containing map&#10;&#10;Description automatically generated">
            <a:extLst>
              <a:ext uri="{FF2B5EF4-FFF2-40B4-BE49-F238E27FC236}">
                <a16:creationId xmlns:a16="http://schemas.microsoft.com/office/drawing/2014/main" id="{64A91B74-B161-4E9F-9580-65B6C39B3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0791" y="3230766"/>
            <a:ext cx="3456326" cy="3829544"/>
          </a:xfrm>
          <a:prstGeom prst="rect">
            <a:avLst/>
          </a:prstGeom>
        </p:spPr>
      </p:pic>
    </p:spTree>
    <p:extLst>
      <p:ext uri="{BB962C8B-B14F-4D97-AF65-F5344CB8AC3E}">
        <p14:creationId xmlns:p14="http://schemas.microsoft.com/office/powerpoint/2010/main" val="177335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2D28-0993-4C63-9336-323AD7BE6669}"/>
              </a:ext>
            </a:extLst>
          </p:cNvPr>
          <p:cNvSpPr>
            <a:spLocks noGrp="1"/>
          </p:cNvSpPr>
          <p:nvPr>
            <p:ph type="title"/>
          </p:nvPr>
        </p:nvSpPr>
        <p:spPr/>
        <p:txBody>
          <a:bodyPr>
            <a:noAutofit/>
          </a:bodyPr>
          <a:lstStyle/>
          <a:p>
            <a:r>
              <a:rPr lang="en-US" dirty="0">
                <a:solidFill>
                  <a:srgbClr val="0070C0"/>
                </a:solidFill>
                <a:latin typeface="Courier New" panose="02070309020205020404" pitchFamily="49" charset="0"/>
                <a:cs typeface="Courier New" panose="02070309020205020404" pitchFamily="49" charset="0"/>
              </a:rPr>
              <a:t>Behavior: Dynamic Address Resolution</a:t>
            </a:r>
          </a:p>
        </p:txBody>
      </p:sp>
      <p:sp>
        <p:nvSpPr>
          <p:cNvPr id="3" name="Content Placeholder 2">
            <a:extLst>
              <a:ext uri="{FF2B5EF4-FFF2-40B4-BE49-F238E27FC236}">
                <a16:creationId xmlns:a16="http://schemas.microsoft.com/office/drawing/2014/main" id="{A2DBBFC4-327D-4F38-A420-B0DDA2800629}"/>
              </a:ext>
            </a:extLst>
          </p:cNvPr>
          <p:cNvSpPr>
            <a:spLocks noGrp="1"/>
          </p:cNvSpPr>
          <p:nvPr>
            <p:ph idx="1"/>
          </p:nvPr>
        </p:nvSpPr>
        <p:spPr>
          <a:xfrm>
            <a:off x="0" y="1979241"/>
            <a:ext cx="9613861" cy="3599316"/>
          </a:xfrm>
        </p:spPr>
        <p:txBody>
          <a:bodyPr>
            <a:normAutofit/>
          </a:bodyPr>
          <a:lstStyle/>
          <a:p>
            <a:r>
              <a:rPr lang="en-US" sz="1600" dirty="0">
                <a:latin typeface="Courier New" panose="02070309020205020404" pitchFamily="49" charset="0"/>
                <a:cs typeface="Courier New" panose="02070309020205020404" pitchFamily="49" charset="0"/>
              </a:rPr>
              <a:t>Historically, lists of IP addresses were commonly hardcoded into malware to connect back to C2 servers. Traditional botnets thrived using this method until responders began proactively blocking these IP addresses through intel sharing. The landscape has changed a lot since this was an effective technique.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Dynamic Resolution (T1568) is the technique of resolving DNS records to IP addresses to retrieve the C2 connection information. This is done to circumvent any existing blocks – as well as to avoid downed servers.</a:t>
            </a:r>
          </a:p>
        </p:txBody>
      </p:sp>
    </p:spTree>
    <p:extLst>
      <p:ext uri="{BB962C8B-B14F-4D97-AF65-F5344CB8AC3E}">
        <p14:creationId xmlns:p14="http://schemas.microsoft.com/office/powerpoint/2010/main" val="15994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1827-8686-4842-AB2D-A87BC8AC67DC}"/>
              </a:ext>
            </a:extLst>
          </p:cNvPr>
          <p:cNvSpPr>
            <a:spLocks noGrp="1"/>
          </p:cNvSpPr>
          <p:nvPr>
            <p:ph type="title"/>
          </p:nvPr>
        </p:nvSpPr>
        <p:spPr/>
        <p:txBody>
          <a:bodyPr/>
          <a:lstStyle/>
          <a:p>
            <a:r>
              <a:rPr lang="en-US" dirty="0">
                <a:solidFill>
                  <a:srgbClr val="0070C0"/>
                </a:solidFill>
                <a:latin typeface="Courier New" panose="02070309020205020404" pitchFamily="49" charset="0"/>
                <a:cs typeface="Courier New" panose="02070309020205020404" pitchFamily="49" charset="0"/>
              </a:rPr>
              <a:t>Behavior: Fast Flux Domains</a:t>
            </a:r>
          </a:p>
        </p:txBody>
      </p:sp>
      <p:sp>
        <p:nvSpPr>
          <p:cNvPr id="3" name="Content Placeholder 2">
            <a:extLst>
              <a:ext uri="{FF2B5EF4-FFF2-40B4-BE49-F238E27FC236}">
                <a16:creationId xmlns:a16="http://schemas.microsoft.com/office/drawing/2014/main" id="{4DE3AAC1-AB5A-446B-9644-51F71AB9B480}"/>
              </a:ext>
            </a:extLst>
          </p:cNvPr>
          <p:cNvSpPr>
            <a:spLocks noGrp="1"/>
          </p:cNvSpPr>
          <p:nvPr>
            <p:ph idx="1"/>
          </p:nvPr>
        </p:nvSpPr>
        <p:spPr>
          <a:xfrm>
            <a:off x="0" y="1979241"/>
            <a:ext cx="9613861" cy="3599316"/>
          </a:xfrm>
        </p:spPr>
        <p:txBody>
          <a:bodyPr>
            <a:normAutofit/>
          </a:bodyPr>
          <a:lstStyle/>
          <a:p>
            <a:r>
              <a:rPr lang="en-US" sz="1600" dirty="0">
                <a:latin typeface="Courier New" panose="02070309020205020404" pitchFamily="49" charset="0"/>
                <a:cs typeface="Courier New" panose="02070309020205020404" pitchFamily="49" charset="0"/>
              </a:rPr>
              <a:t>Fast Flux DNS is a sub-technique of T1568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The concept behind FF is to distribute DNS record resolution to various IP addresses with a low TTL value, so that a querying client will receive rapidly changing addresses. This is done for various reasons, but primarily to avoid tool analysis of long-lasting beacons to the same IP address – as well as circumvention of existing blocks.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Fast Flux is not as common anymore, although can still be observed in some C2 activity.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Keep in mind that Fast Flux can look very similar to load balancing</a:t>
            </a:r>
          </a:p>
        </p:txBody>
      </p:sp>
    </p:spTree>
    <p:extLst>
      <p:ext uri="{BB962C8B-B14F-4D97-AF65-F5344CB8AC3E}">
        <p14:creationId xmlns:p14="http://schemas.microsoft.com/office/powerpoint/2010/main" val="426855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2DE-62BD-4786-8081-C0F1E4B15414}"/>
              </a:ext>
            </a:extLst>
          </p:cNvPr>
          <p:cNvSpPr>
            <a:spLocks noGrp="1"/>
          </p:cNvSpPr>
          <p:nvPr>
            <p:ph type="title"/>
          </p:nvPr>
        </p:nvSpPr>
        <p:spPr/>
        <p:txBody>
          <a:bodyPr/>
          <a:lstStyle/>
          <a:p>
            <a:r>
              <a:rPr lang="en-US" dirty="0">
                <a:solidFill>
                  <a:srgbClr val="0070C0"/>
                </a:solidFill>
                <a:latin typeface="Courier New" panose="02070309020205020404" pitchFamily="49" charset="0"/>
                <a:cs typeface="Courier New" panose="02070309020205020404" pitchFamily="49" charset="0"/>
              </a:rPr>
              <a:t>Behavior: DNS Tunneling</a:t>
            </a:r>
          </a:p>
        </p:txBody>
      </p:sp>
      <p:sp>
        <p:nvSpPr>
          <p:cNvPr id="3" name="Content Placeholder 2">
            <a:extLst>
              <a:ext uri="{FF2B5EF4-FFF2-40B4-BE49-F238E27FC236}">
                <a16:creationId xmlns:a16="http://schemas.microsoft.com/office/drawing/2014/main" id="{352CC308-A13F-489B-A24A-2242C2698E55}"/>
              </a:ext>
            </a:extLst>
          </p:cNvPr>
          <p:cNvSpPr>
            <a:spLocks noGrp="1"/>
          </p:cNvSpPr>
          <p:nvPr>
            <p:ph idx="1"/>
          </p:nvPr>
        </p:nvSpPr>
        <p:spPr>
          <a:xfrm>
            <a:off x="0" y="1987369"/>
            <a:ext cx="9613861" cy="3599316"/>
          </a:xfrm>
        </p:spPr>
        <p:txBody>
          <a:bodyPr>
            <a:normAutofit/>
          </a:bodyPr>
          <a:lstStyle/>
          <a:p>
            <a:r>
              <a:rPr lang="en-US" sz="1600" dirty="0">
                <a:latin typeface="Courier New" panose="02070309020205020404" pitchFamily="49" charset="0"/>
                <a:cs typeface="Courier New" panose="02070309020205020404" pitchFamily="49" charset="0"/>
              </a:rPr>
              <a:t>DNS tunneling is the (ab)use of DNS to communicate and exfiltrate encrypted data to a server via the query and response system the protocol is built upon.</a:t>
            </a:r>
          </a:p>
          <a:p>
            <a:r>
              <a:rPr lang="en-US" sz="1600" dirty="0">
                <a:latin typeface="Courier New" panose="02070309020205020404" pitchFamily="49" charset="0"/>
                <a:cs typeface="Courier New" panose="02070309020205020404" pitchFamily="49" charset="0"/>
              </a:rPr>
              <a:t>This was traditionally done with tools like </a:t>
            </a:r>
            <a:r>
              <a:rPr lang="en-US" sz="1600" dirty="0" err="1">
                <a:latin typeface="Courier New" panose="02070309020205020404" pitchFamily="49" charset="0"/>
                <a:cs typeface="Courier New" panose="02070309020205020404" pitchFamily="49" charset="0"/>
              </a:rPr>
              <a:t>DNScat</a:t>
            </a:r>
            <a:r>
              <a:rPr lang="en-US" sz="1600" dirty="0">
                <a:latin typeface="Courier New" panose="02070309020205020404" pitchFamily="49" charset="0"/>
                <a:cs typeface="Courier New" panose="02070309020205020404" pitchFamily="49" charset="0"/>
              </a:rPr>
              <a:t> but is now more commonly seen with Cobalt Strike’s ‘DNS Beacon’ module – which borrows from the basic features of DNS tunneling clients of yesteryear, while being fully implemented in a post-exploitation framework.</a:t>
            </a:r>
          </a:p>
          <a:p>
            <a:r>
              <a:rPr lang="en-US" sz="1600" dirty="0">
                <a:latin typeface="Courier New" panose="02070309020205020404" pitchFamily="49" charset="0"/>
                <a:cs typeface="Courier New" panose="02070309020205020404" pitchFamily="49" charset="0"/>
              </a:rPr>
              <a:t>With Beacon’s ‘Pure DNS’ mode, this looks like the implant creating a request for [</a:t>
            </a:r>
            <a:r>
              <a:rPr lang="en-US" sz="1600" dirty="0" err="1">
                <a:latin typeface="Courier New" panose="02070309020205020404" pitchFamily="49" charset="0"/>
                <a:cs typeface="Courier New" panose="02070309020205020404" pitchFamily="49" charset="0"/>
              </a:rPr>
              <a:t>encoded_data</a:t>
            </a:r>
            <a:r>
              <a:rPr lang="en-US" sz="1600" dirty="0">
                <a:latin typeface="Courier New" panose="02070309020205020404" pitchFamily="49" charset="0"/>
                <a:cs typeface="Courier New" panose="02070309020205020404" pitchFamily="49" charset="0"/>
              </a:rPr>
              <a:t>].maliciousdomain.com. This will be a series of random looking characters (similar to a DGA) that will be lengthy and quickly identifiable.</a:t>
            </a:r>
          </a:p>
        </p:txBody>
      </p:sp>
    </p:spTree>
    <p:extLst>
      <p:ext uri="{BB962C8B-B14F-4D97-AF65-F5344CB8AC3E}">
        <p14:creationId xmlns:p14="http://schemas.microsoft.com/office/powerpoint/2010/main" val="3371140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AEF6-1AA5-42DE-970B-2E9D1AEFE611}"/>
              </a:ext>
            </a:extLst>
          </p:cNvPr>
          <p:cNvSpPr>
            <a:spLocks noGrp="1"/>
          </p:cNvSpPr>
          <p:nvPr>
            <p:ph type="title"/>
          </p:nvPr>
        </p:nvSpPr>
        <p:spPr/>
        <p:txBody>
          <a:bodyPr>
            <a:noAutofit/>
          </a:bodyPr>
          <a:lstStyle/>
          <a:p>
            <a:r>
              <a:rPr lang="en-US" dirty="0">
                <a:solidFill>
                  <a:srgbClr val="0070C0"/>
                </a:solidFill>
                <a:latin typeface="Courier New" panose="02070309020205020404" pitchFamily="49" charset="0"/>
                <a:cs typeface="Courier New" panose="02070309020205020404" pitchFamily="49" charset="0"/>
              </a:rPr>
              <a:t>Behavior Over the Wire: </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Implant Beaconing</a:t>
            </a:r>
          </a:p>
        </p:txBody>
      </p:sp>
      <p:sp>
        <p:nvSpPr>
          <p:cNvPr id="3" name="Content Placeholder 2">
            <a:extLst>
              <a:ext uri="{FF2B5EF4-FFF2-40B4-BE49-F238E27FC236}">
                <a16:creationId xmlns:a16="http://schemas.microsoft.com/office/drawing/2014/main" id="{EB02D777-E599-4141-A690-72039F911BC2}"/>
              </a:ext>
            </a:extLst>
          </p:cNvPr>
          <p:cNvSpPr>
            <a:spLocks noGrp="1"/>
          </p:cNvSpPr>
          <p:nvPr>
            <p:ph idx="1"/>
          </p:nvPr>
        </p:nvSpPr>
        <p:spPr>
          <a:xfrm>
            <a:off x="0" y="1975177"/>
            <a:ext cx="8889348" cy="3599316"/>
          </a:xfrm>
        </p:spPr>
        <p:txBody>
          <a:bodyPr>
            <a:normAutofit/>
          </a:bodyPr>
          <a:lstStyle/>
          <a:p>
            <a:r>
              <a:rPr lang="en-US" sz="1600" dirty="0">
                <a:latin typeface="Courier New" panose="02070309020205020404" pitchFamily="49" charset="0"/>
                <a:cs typeface="Courier New" panose="02070309020205020404" pitchFamily="49" charset="0"/>
              </a:rPr>
              <a:t>Once an implant has been installed, it will begin rapidly sending communication requests to the C2 server on a preconfigured interval dictated by the comms routine. This is </a:t>
            </a:r>
            <a:r>
              <a:rPr lang="en-US" sz="1600" b="1" dirty="0">
                <a:latin typeface="Courier New" panose="02070309020205020404" pitchFamily="49" charset="0"/>
                <a:cs typeface="Courier New" panose="02070309020205020404" pitchFamily="49" charset="0"/>
              </a:rPr>
              <a:t>beaconing.</a:t>
            </a:r>
          </a:p>
          <a:p>
            <a:r>
              <a:rPr lang="en-US" sz="1600" dirty="0">
                <a:latin typeface="Courier New" panose="02070309020205020404" pitchFamily="49" charset="0"/>
                <a:cs typeface="Courier New" panose="02070309020205020404" pitchFamily="49" charset="0"/>
              </a:rPr>
              <a:t>This will often be in similarly sized transmission byte/packet counts. Common patterns will look something like the following:</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 Packet containing 2 bytes 1.2.3.4:44894 &gt; 5.6.7.8:9999</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 Packets containing 5 bytes 5.6.7.8:9999 &gt; 1.2.3.4:44894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 Packet containing 2 bytes 1.2.3.4:44894 &gt; 5.6.7.8:9999</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 Packets containing 5 bytes 5.6.7.8:9999 &gt; 1.2.3.4:44894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 Packet containing 2 bytes 1.2.3.4:44894 &gt; 5.6.7.8:9999</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 Packets containing 5 bytes 5.6.7.8:9999 &gt; 1.2.3.4:44894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 Packet containing 2 bytes 1.2.3.4:44894 &gt; 5.6.7.8:9999</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 Packets containing 5 bytes 5.6.7.8:9999 &gt; 1.2.3.4:44894</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157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D8F04C-6035-47AD-8E42-1ADE35A5EED4}"/>
              </a:ext>
            </a:extLst>
          </p:cNvPr>
          <p:cNvSpPr>
            <a:spLocks noGrp="1"/>
          </p:cNvSpPr>
          <p:nvPr>
            <p:ph type="title"/>
          </p:nvPr>
        </p:nvSpPr>
        <p:spPr>
          <a:xfrm>
            <a:off x="68317" y="753228"/>
            <a:ext cx="4850524"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Behavior:</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Implant Beaconing</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Picture 4">
            <a:extLst>
              <a:ext uri="{FF2B5EF4-FFF2-40B4-BE49-F238E27FC236}">
                <a16:creationId xmlns:a16="http://schemas.microsoft.com/office/drawing/2014/main" id="{8717899F-7EC1-4F83-893F-0CD308B22C5B}"/>
              </a:ext>
            </a:extLst>
          </p:cNvPr>
          <p:cNvPicPr>
            <a:picLocks noChangeAspect="1"/>
          </p:cNvPicPr>
          <p:nvPr/>
        </p:nvPicPr>
        <p:blipFill>
          <a:blip r:embed="rId4"/>
          <a:stretch>
            <a:fillRect/>
          </a:stretch>
        </p:blipFill>
        <p:spPr>
          <a:xfrm>
            <a:off x="3176" y="2784870"/>
            <a:ext cx="12152738" cy="3463530"/>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79522021-5B47-4A2D-B520-443AFB030562}"/>
              </a:ext>
            </a:extLst>
          </p:cNvPr>
          <p:cNvSpPr txBox="1"/>
          <p:nvPr/>
        </p:nvSpPr>
        <p:spPr>
          <a:xfrm>
            <a:off x="5024365" y="337729"/>
            <a:ext cx="6964832"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Network Miner analysis of </a:t>
            </a:r>
            <a:r>
              <a:rPr lang="en-US" sz="1600" dirty="0" err="1">
                <a:latin typeface="Courier New" panose="02070309020205020404" pitchFamily="49" charset="0"/>
                <a:cs typeface="Courier New" panose="02070309020205020404" pitchFamily="49" charset="0"/>
              </a:rPr>
              <a:t>QBot</a:t>
            </a:r>
            <a:r>
              <a:rPr lang="en-US" sz="1600" dirty="0">
                <a:latin typeface="Courier New" panose="02070309020205020404" pitchFamily="49" charset="0"/>
                <a:cs typeface="Courier New" panose="02070309020205020404" pitchFamily="49" charset="0"/>
              </a:rPr>
              <a:t> infected host that delivered a Cobalt Strike implant</a:t>
            </a:r>
          </a:p>
          <a:p>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Credit to malware-traffic-analysis.net for the PCAP</a:t>
            </a:r>
          </a:p>
          <a:p>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https://www.malware-traffic-analysis.net/2020/12/07/index.html</a:t>
            </a:r>
          </a:p>
        </p:txBody>
      </p:sp>
    </p:spTree>
    <p:extLst>
      <p:ext uri="{BB962C8B-B14F-4D97-AF65-F5344CB8AC3E}">
        <p14:creationId xmlns:p14="http://schemas.microsoft.com/office/powerpoint/2010/main" val="298493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019734-586D-4BBA-BD77-7C7CCAC0BFAB}"/>
              </a:ext>
            </a:extLst>
          </p:cNvPr>
          <p:cNvSpPr>
            <a:spLocks noGrp="1"/>
          </p:cNvSpPr>
          <p:nvPr>
            <p:ph type="title"/>
          </p:nvPr>
        </p:nvSpPr>
        <p:spPr>
          <a:xfrm>
            <a:off x="3176" y="753228"/>
            <a:ext cx="4952873"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Behavior: </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Implant Beaconing</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Picture 4">
            <a:extLst>
              <a:ext uri="{FF2B5EF4-FFF2-40B4-BE49-F238E27FC236}">
                <a16:creationId xmlns:a16="http://schemas.microsoft.com/office/drawing/2014/main" id="{1E79E9CB-C52C-46BF-A6A8-3797D925C85A}"/>
              </a:ext>
            </a:extLst>
          </p:cNvPr>
          <p:cNvPicPr>
            <a:picLocks noChangeAspect="1"/>
          </p:cNvPicPr>
          <p:nvPr/>
        </p:nvPicPr>
        <p:blipFill>
          <a:blip r:embed="rId4"/>
          <a:stretch>
            <a:fillRect/>
          </a:stretch>
        </p:blipFill>
        <p:spPr>
          <a:xfrm>
            <a:off x="0" y="2827800"/>
            <a:ext cx="12192000" cy="2407918"/>
          </a:xfrm>
          <a:prstGeom prst="rect">
            <a:avLst/>
          </a:prstGeom>
          <a:ln>
            <a:noFill/>
          </a:ln>
          <a:effectLst>
            <a:outerShdw blurRad="76200" dist="63500" dir="5040000" algn="tl" rotWithShape="0">
              <a:srgbClr val="000000">
                <a:alpha val="41000"/>
              </a:srgbClr>
            </a:outerShdw>
          </a:effectLst>
        </p:spPr>
      </p:pic>
      <p:sp>
        <p:nvSpPr>
          <p:cNvPr id="7" name="TextBox 6">
            <a:extLst>
              <a:ext uri="{FF2B5EF4-FFF2-40B4-BE49-F238E27FC236}">
                <a16:creationId xmlns:a16="http://schemas.microsoft.com/office/drawing/2014/main" id="{2869EDCA-C2F3-441E-9072-2FF14FC1E90E}"/>
              </a:ext>
            </a:extLst>
          </p:cNvPr>
          <p:cNvSpPr txBox="1"/>
          <p:nvPr/>
        </p:nvSpPr>
        <p:spPr>
          <a:xfrm>
            <a:off x="4956050" y="609600"/>
            <a:ext cx="723277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Same PCAP but from the perspective of the ‘sessions’ tab in Network Miner</a:t>
            </a:r>
          </a:p>
          <a:p>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Shows lack of identified application layer protocol, which aligns with the concepts covered earlier</a:t>
            </a:r>
          </a:p>
        </p:txBody>
      </p:sp>
    </p:spTree>
    <p:extLst>
      <p:ext uri="{BB962C8B-B14F-4D97-AF65-F5344CB8AC3E}">
        <p14:creationId xmlns:p14="http://schemas.microsoft.com/office/powerpoint/2010/main" val="112493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D0944B-85B0-451C-BF8F-16278DC7337A}"/>
              </a:ext>
            </a:extLst>
          </p:cNvPr>
          <p:cNvSpPr>
            <a:spLocks noGrp="1"/>
          </p:cNvSpPr>
          <p:nvPr>
            <p:ph type="title"/>
          </p:nvPr>
        </p:nvSpPr>
        <p:spPr>
          <a:xfrm>
            <a:off x="3176" y="764501"/>
            <a:ext cx="4769147"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Behavior:</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Implant DNS Resolution</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Picture 4">
            <a:extLst>
              <a:ext uri="{FF2B5EF4-FFF2-40B4-BE49-F238E27FC236}">
                <a16:creationId xmlns:a16="http://schemas.microsoft.com/office/drawing/2014/main" id="{13F86713-D4EE-4C54-B406-F76CFEB47B21}"/>
              </a:ext>
            </a:extLst>
          </p:cNvPr>
          <p:cNvPicPr>
            <a:picLocks noChangeAspect="1"/>
          </p:cNvPicPr>
          <p:nvPr/>
        </p:nvPicPr>
        <p:blipFill>
          <a:blip r:embed="rId4"/>
          <a:stretch>
            <a:fillRect/>
          </a:stretch>
        </p:blipFill>
        <p:spPr>
          <a:xfrm>
            <a:off x="1718441" y="2704043"/>
            <a:ext cx="8751941" cy="2948217"/>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3D45C032-B768-43E0-A063-E42D960270D7}"/>
              </a:ext>
            </a:extLst>
          </p:cNvPr>
          <p:cNvSpPr txBox="1"/>
          <p:nvPr/>
        </p:nvSpPr>
        <p:spPr>
          <a:xfrm>
            <a:off x="4956050" y="320970"/>
            <a:ext cx="722932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DNS queries that started it all</a:t>
            </a:r>
          </a:p>
          <a:p>
            <a:pPr marL="285750" indent="-285750">
              <a:buFont typeface="Arial" panose="020B0604020202020204" pitchFamily="34" charset="0"/>
              <a:buChar char="•"/>
            </a:pPr>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Important to note that if answers had not been returned for these domains, the comms routine would have cycled through additional domain names to attempt to resolve an addressable server</a:t>
            </a:r>
          </a:p>
          <a:p>
            <a:pPr marL="285750" indent="-285750">
              <a:buFont typeface="Arial" panose="020B0604020202020204" pitchFamily="34" charset="0"/>
              <a:buChar char="•"/>
            </a:pPr>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This is done to prevent failure due to downed servers</a:t>
            </a:r>
          </a:p>
        </p:txBody>
      </p:sp>
    </p:spTree>
    <p:extLst>
      <p:ext uri="{BB962C8B-B14F-4D97-AF65-F5344CB8AC3E}">
        <p14:creationId xmlns:p14="http://schemas.microsoft.com/office/powerpoint/2010/main" val="226250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1674-3269-4300-A713-BDDAF6D4CD54}"/>
              </a:ext>
            </a:extLst>
          </p:cNvPr>
          <p:cNvSpPr>
            <a:spLocks noGrp="1"/>
          </p:cNvSpPr>
          <p:nvPr>
            <p:ph type="title"/>
          </p:nvPr>
        </p:nvSpPr>
        <p:spPr>
          <a:xfrm>
            <a:off x="4074125" y="2888531"/>
            <a:ext cx="4043750" cy="1080938"/>
          </a:xfrm>
        </p:spPr>
        <p:txBody>
          <a:bodyPr>
            <a:normAutofit fontScale="90000"/>
          </a:bodyPr>
          <a:lstStyle/>
          <a:p>
            <a:r>
              <a:rPr lang="en-US" sz="6600" dirty="0"/>
              <a:t>Questions?</a:t>
            </a:r>
          </a:p>
        </p:txBody>
      </p:sp>
    </p:spTree>
    <p:extLst>
      <p:ext uri="{BB962C8B-B14F-4D97-AF65-F5344CB8AC3E}">
        <p14:creationId xmlns:p14="http://schemas.microsoft.com/office/powerpoint/2010/main" val="107168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541C-0E11-4C60-A267-6F8925CBEF31}"/>
              </a:ext>
            </a:extLst>
          </p:cNvPr>
          <p:cNvSpPr>
            <a:spLocks noGrp="1"/>
          </p:cNvSpPr>
          <p:nvPr>
            <p:ph type="title"/>
          </p:nvPr>
        </p:nvSpPr>
        <p:spPr/>
        <p:txBody>
          <a:bodyPr>
            <a:normAutofit fontScale="90000"/>
          </a:bodyPr>
          <a:lstStyle/>
          <a:p>
            <a:r>
              <a:rPr lang="en-US" dirty="0">
                <a:solidFill>
                  <a:srgbClr val="0070C0"/>
                </a:solidFill>
                <a:latin typeface="Courier New" panose="02070309020205020404" pitchFamily="49" charset="0"/>
                <a:cs typeface="Courier New" panose="02070309020205020404" pitchFamily="49" charset="0"/>
              </a:rPr>
              <a:t>Detecting Beacons: Clustering and Stacking</a:t>
            </a:r>
          </a:p>
        </p:txBody>
      </p:sp>
      <p:sp>
        <p:nvSpPr>
          <p:cNvPr id="3" name="Content Placeholder 2">
            <a:extLst>
              <a:ext uri="{FF2B5EF4-FFF2-40B4-BE49-F238E27FC236}">
                <a16:creationId xmlns:a16="http://schemas.microsoft.com/office/drawing/2014/main" id="{5468B500-86C7-4147-99B9-97A14DC069D5}"/>
              </a:ext>
            </a:extLst>
          </p:cNvPr>
          <p:cNvSpPr>
            <a:spLocks noGrp="1"/>
          </p:cNvSpPr>
          <p:nvPr>
            <p:ph idx="1"/>
          </p:nvPr>
        </p:nvSpPr>
        <p:spPr>
          <a:xfrm>
            <a:off x="0" y="1975177"/>
            <a:ext cx="9613861" cy="4287084"/>
          </a:xfrm>
        </p:spPr>
        <p:txBody>
          <a:bodyPr>
            <a:normAutofit/>
          </a:bodyPr>
          <a:lstStyle/>
          <a:p>
            <a:r>
              <a:rPr lang="en-US" sz="1600" dirty="0">
                <a:latin typeface="Courier New" panose="02070309020205020404" pitchFamily="49" charset="0"/>
                <a:cs typeface="Courier New" panose="02070309020205020404" pitchFamily="49" charset="0"/>
              </a:rPr>
              <a:t>When working with large data sets, major statistical analysis must be performed to identify and create useful ‘leads.’ Much of the hard part is done by tooling through protocol categorization or log ingestion and organization.</a:t>
            </a:r>
          </a:p>
          <a:p>
            <a:r>
              <a:rPr lang="en-US" sz="1600" b="1" dirty="0">
                <a:latin typeface="Courier New" panose="02070309020205020404" pitchFamily="49" charset="0"/>
                <a:cs typeface="Courier New" panose="02070309020205020404" pitchFamily="49" charset="0"/>
              </a:rPr>
              <a:t>Clustering</a:t>
            </a:r>
            <a:r>
              <a:rPr lang="en-US" sz="1600" dirty="0">
                <a:latin typeface="Courier New" panose="02070309020205020404" pitchFamily="49" charset="0"/>
                <a:cs typeface="Courier New" panose="02070309020205020404" pitchFamily="49" charset="0"/>
              </a:rPr>
              <a:t> is the process of taking a large data set of data and identifying groups based on data points sharing similar attributes.</a:t>
            </a:r>
          </a:p>
          <a:p>
            <a:pPr lvl="1"/>
            <a:r>
              <a:rPr lang="en-US" sz="1400" dirty="0">
                <a:latin typeface="Courier New" panose="02070309020205020404" pitchFamily="49" charset="0"/>
                <a:cs typeface="Courier New" panose="02070309020205020404" pitchFamily="49" charset="0"/>
              </a:rPr>
              <a:t>Example: Querying all outbound HTTP traffic for the last 24 hours by port will create groups for each port despite all being of the same protocol traffic.</a:t>
            </a:r>
          </a:p>
          <a:p>
            <a:pPr lvl="1"/>
            <a:endParaRPr lang="en-US" sz="14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Stacking</a:t>
            </a:r>
            <a:r>
              <a:rPr lang="en-US" sz="1600" dirty="0">
                <a:latin typeface="Courier New" panose="02070309020205020404" pitchFamily="49" charset="0"/>
                <a:cs typeface="Courier New" panose="02070309020205020404" pitchFamily="49" charset="0"/>
              </a:rPr>
              <a:t> is the process of taking a value out of a data set, counting the number of occurrences, then analyzing the extremes produced as a result.</a:t>
            </a:r>
          </a:p>
          <a:p>
            <a:pPr lvl="1"/>
            <a:r>
              <a:rPr lang="en-US" sz="1400" dirty="0">
                <a:latin typeface="Courier New" panose="02070309020205020404" pitchFamily="49" charset="0"/>
                <a:cs typeface="Courier New" panose="02070309020205020404" pitchFamily="49" charset="0"/>
              </a:rPr>
              <a:t>Example: Taking the group for port 80, looking for count of POST requests by source IP, then inspecting the traffic for the IP with the highest count.</a:t>
            </a:r>
          </a:p>
          <a:p>
            <a:endParaRPr lang="en-US" sz="18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These are the two most basic methods of statistical analysis that will drive your detection logic and hunts</a:t>
            </a:r>
          </a:p>
        </p:txBody>
      </p:sp>
    </p:spTree>
    <p:extLst>
      <p:ext uri="{BB962C8B-B14F-4D97-AF65-F5344CB8AC3E}">
        <p14:creationId xmlns:p14="http://schemas.microsoft.com/office/powerpoint/2010/main" val="2979215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A03E-555F-4300-8D17-B4B00167F47C}"/>
              </a:ext>
            </a:extLst>
          </p:cNvPr>
          <p:cNvSpPr>
            <a:spLocks noGrp="1"/>
          </p:cNvSpPr>
          <p:nvPr>
            <p:ph type="title"/>
          </p:nvPr>
        </p:nvSpPr>
        <p:spPr/>
        <p:txBody>
          <a:bodyPr>
            <a:normAutofit fontScale="90000"/>
          </a:bodyPr>
          <a:lstStyle/>
          <a:p>
            <a:r>
              <a:rPr lang="en-US" dirty="0">
                <a:solidFill>
                  <a:srgbClr val="0070C0"/>
                </a:solidFill>
                <a:latin typeface="Courier New" panose="02070309020205020404" pitchFamily="49" charset="0"/>
                <a:cs typeface="Courier New" panose="02070309020205020404" pitchFamily="49" charset="0"/>
              </a:rPr>
              <a:t>Detecting Beacons: Clustering and Stacking</a:t>
            </a:r>
          </a:p>
        </p:txBody>
      </p:sp>
      <p:sp>
        <p:nvSpPr>
          <p:cNvPr id="3" name="Content Placeholder 2">
            <a:extLst>
              <a:ext uri="{FF2B5EF4-FFF2-40B4-BE49-F238E27FC236}">
                <a16:creationId xmlns:a16="http://schemas.microsoft.com/office/drawing/2014/main" id="{A4AE03DD-210B-4488-82C5-6DF8B41209DA}"/>
              </a:ext>
            </a:extLst>
          </p:cNvPr>
          <p:cNvSpPr>
            <a:spLocks noGrp="1"/>
          </p:cNvSpPr>
          <p:nvPr>
            <p:ph idx="1"/>
          </p:nvPr>
        </p:nvSpPr>
        <p:spPr>
          <a:xfrm>
            <a:off x="0" y="1987369"/>
            <a:ext cx="9613861" cy="3599316"/>
          </a:xfrm>
        </p:spPr>
        <p:txBody>
          <a:bodyPr>
            <a:normAutofit/>
          </a:bodyPr>
          <a:lstStyle/>
          <a:p>
            <a:r>
              <a:rPr lang="en-US" sz="1600" dirty="0">
                <a:latin typeface="Courier New" panose="02070309020205020404" pitchFamily="49" charset="0"/>
                <a:cs typeface="Courier New" panose="02070309020205020404" pitchFamily="49" charset="0"/>
              </a:rPr>
              <a:t>Tools of the trade</a:t>
            </a:r>
          </a:p>
          <a:p>
            <a:pPr lvl="1"/>
            <a:r>
              <a:rPr lang="en-US" sz="1400" dirty="0">
                <a:latin typeface="Courier New" panose="02070309020205020404" pitchFamily="49" charset="0"/>
                <a:cs typeface="Courier New" panose="02070309020205020404" pitchFamily="49" charset="0"/>
              </a:rPr>
              <a:t>Wireshark (or another network analyzer)</a:t>
            </a:r>
          </a:p>
          <a:p>
            <a:pPr lvl="1"/>
            <a:r>
              <a:rPr lang="en-US" sz="1400" dirty="0" err="1">
                <a:latin typeface="Courier New" panose="02070309020205020404" pitchFamily="49" charset="0"/>
                <a:cs typeface="Courier New" panose="02070309020205020404" pitchFamily="49" charset="0"/>
              </a:rPr>
              <a:t>Zeek</a:t>
            </a:r>
            <a:endParaRPr lang="en-US" sz="1400" dirty="0">
              <a:latin typeface="Courier New" panose="02070309020205020404" pitchFamily="49" charset="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RITA</a:t>
            </a:r>
          </a:p>
          <a:p>
            <a:pPr lvl="1"/>
            <a:r>
              <a:rPr lang="en-US" sz="1400" dirty="0">
                <a:latin typeface="Courier New" panose="02070309020205020404" pitchFamily="49" charset="0"/>
                <a:cs typeface="Courier New" panose="02070309020205020404" pitchFamily="49" charset="0"/>
              </a:rPr>
              <a:t>Proxy logs</a:t>
            </a:r>
          </a:p>
          <a:p>
            <a:pPr lvl="1"/>
            <a:r>
              <a:rPr lang="en-US" sz="1400" dirty="0">
                <a:latin typeface="Courier New" panose="02070309020205020404" pitchFamily="49" charset="0"/>
                <a:cs typeface="Courier New" panose="02070309020205020404" pitchFamily="49" charset="0"/>
              </a:rPr>
              <a:t>SIEM logs</a:t>
            </a:r>
          </a:p>
          <a:p>
            <a:pPr lvl="1"/>
            <a:r>
              <a:rPr lang="en-US" sz="1400" dirty="0">
                <a:latin typeface="Courier New" panose="02070309020205020404" pitchFamily="49" charset="0"/>
                <a:cs typeface="Courier New" panose="02070309020205020404" pitchFamily="49" charset="0"/>
              </a:rPr>
              <a:t>DNS logs</a:t>
            </a:r>
          </a:p>
          <a:p>
            <a:pPr lvl="1"/>
            <a:r>
              <a:rPr lang="en-US" sz="1400" dirty="0">
                <a:latin typeface="Courier New" panose="02070309020205020404" pitchFamily="49" charset="0"/>
                <a:cs typeface="Courier New" panose="02070309020205020404" pitchFamily="49" charset="0"/>
              </a:rPr>
              <a:t>Knowing your environment</a:t>
            </a:r>
          </a:p>
          <a:p>
            <a:pPr lvl="1"/>
            <a:endParaRPr lang="en-US" sz="14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The following demonstration will be focusing on the </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 and RITA as an introduction to the concept</a:t>
            </a:r>
          </a:p>
        </p:txBody>
      </p:sp>
    </p:spTree>
    <p:extLst>
      <p:ext uri="{BB962C8B-B14F-4D97-AF65-F5344CB8AC3E}">
        <p14:creationId xmlns:p14="http://schemas.microsoft.com/office/powerpoint/2010/main" val="91515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172-1C6C-43E0-B484-A269136CD91B}"/>
              </a:ext>
            </a:extLst>
          </p:cNvPr>
          <p:cNvSpPr>
            <a:spLocks noGrp="1"/>
          </p:cNvSpPr>
          <p:nvPr>
            <p:ph type="title"/>
          </p:nvPr>
        </p:nvSpPr>
        <p:spPr/>
        <p:txBody>
          <a:bodyPr/>
          <a:lstStyle/>
          <a:p>
            <a:pPr algn="ctr"/>
            <a:r>
              <a:rPr lang="en-US" dirty="0">
                <a:solidFill>
                  <a:srgbClr val="0070C0"/>
                </a:solidFill>
                <a:latin typeface="Courier New" panose="02070309020205020404" pitchFamily="49" charset="0"/>
                <a:cs typeface="Courier New" panose="02070309020205020404" pitchFamily="49" charset="0"/>
              </a:rPr>
              <a:t>Content Overview</a:t>
            </a:r>
          </a:p>
        </p:txBody>
      </p:sp>
      <p:sp>
        <p:nvSpPr>
          <p:cNvPr id="3" name="Content Placeholder 2">
            <a:extLst>
              <a:ext uri="{FF2B5EF4-FFF2-40B4-BE49-F238E27FC236}">
                <a16:creationId xmlns:a16="http://schemas.microsoft.com/office/drawing/2014/main" id="{36C4C0FA-6AE5-4F32-A349-E5C81130029B}"/>
              </a:ext>
            </a:extLst>
          </p:cNvPr>
          <p:cNvSpPr>
            <a:spLocks noGrp="1"/>
          </p:cNvSpPr>
          <p:nvPr>
            <p:ph idx="1"/>
          </p:nvPr>
        </p:nvSpPr>
        <p:spPr>
          <a:xfrm>
            <a:off x="0" y="1979241"/>
            <a:ext cx="9613861" cy="3599316"/>
          </a:xfrm>
        </p:spPr>
        <p:txBody>
          <a:bodyPr>
            <a:normAutofit/>
          </a:bodyPr>
          <a:lstStyle/>
          <a:p>
            <a:pPr marL="457200" indent="-457200">
              <a:buFont typeface="+mj-lt"/>
              <a:buAutoNum type="arabicParenR"/>
            </a:pPr>
            <a:r>
              <a:rPr lang="en-US" dirty="0">
                <a:latin typeface="Courier New" panose="02070309020205020404" pitchFamily="49" charset="0"/>
                <a:cs typeface="Courier New" panose="02070309020205020404" pitchFamily="49" charset="0"/>
              </a:rPr>
              <a:t>Understanding the Terminology</a:t>
            </a:r>
          </a:p>
          <a:p>
            <a:pPr marL="457200" indent="-457200">
              <a:buFont typeface="+mj-lt"/>
              <a:buAutoNum type="arabicParenR"/>
            </a:pPr>
            <a:r>
              <a:rPr lang="en-US" dirty="0">
                <a:latin typeface="Courier New" panose="02070309020205020404" pitchFamily="49" charset="0"/>
                <a:cs typeface="Courier New" panose="02070309020205020404" pitchFamily="49" charset="0"/>
              </a:rPr>
              <a:t>C2 Infrastructure and Topology</a:t>
            </a:r>
          </a:p>
          <a:p>
            <a:pPr marL="457200" indent="-457200">
              <a:buFont typeface="+mj-lt"/>
              <a:buAutoNum type="arabicParenR"/>
            </a:pPr>
            <a:r>
              <a:rPr lang="en-US" dirty="0">
                <a:latin typeface="Courier New" panose="02070309020205020404" pitchFamily="49" charset="0"/>
                <a:cs typeface="Courier New" panose="02070309020205020404" pitchFamily="49" charset="0"/>
              </a:rPr>
              <a:t>Functionality</a:t>
            </a:r>
          </a:p>
          <a:p>
            <a:pPr marL="457200" indent="-457200">
              <a:buFont typeface="+mj-lt"/>
              <a:buAutoNum type="arabicParenR"/>
            </a:pPr>
            <a:r>
              <a:rPr lang="en-US" dirty="0">
                <a:latin typeface="Courier New" panose="02070309020205020404" pitchFamily="49" charset="0"/>
                <a:cs typeface="Courier New" panose="02070309020205020404" pitchFamily="49" charset="0"/>
              </a:rPr>
              <a:t>Inspecting API Calls</a:t>
            </a:r>
          </a:p>
          <a:p>
            <a:pPr marL="457200" indent="-457200">
              <a:buFont typeface="+mj-lt"/>
              <a:buAutoNum type="arabicParenR"/>
            </a:pPr>
            <a:r>
              <a:rPr lang="en-US" dirty="0">
                <a:latin typeface="Courier New" panose="02070309020205020404" pitchFamily="49" charset="0"/>
                <a:cs typeface="Courier New" panose="02070309020205020404" pitchFamily="49" charset="0"/>
              </a:rPr>
              <a:t>Behavior Over the Wire</a:t>
            </a:r>
          </a:p>
          <a:p>
            <a:pPr marL="457200" indent="-457200">
              <a:buFont typeface="+mj-lt"/>
              <a:buAutoNum type="arabicParenR"/>
            </a:pPr>
            <a:r>
              <a:rPr lang="en-US" dirty="0">
                <a:latin typeface="Courier New" panose="02070309020205020404" pitchFamily="49" charset="0"/>
                <a:cs typeface="Courier New" panose="02070309020205020404" pitchFamily="49" charset="0"/>
              </a:rPr>
              <a:t>Detecting Beacons</a:t>
            </a:r>
          </a:p>
          <a:p>
            <a:pPr marL="457200" indent="-457200">
              <a:buFont typeface="+mj-lt"/>
              <a:buAutoNum type="arabicParenR"/>
            </a:pPr>
            <a:r>
              <a:rPr lang="en-US" dirty="0">
                <a:latin typeface="Courier New" panose="02070309020205020404" pitchFamily="49" charset="0"/>
                <a:cs typeface="Courier New" panose="02070309020205020404" pitchFamily="49" charset="0"/>
              </a:rPr>
              <a:t>Investigating Potential C2 behavior</a:t>
            </a:r>
          </a:p>
        </p:txBody>
      </p:sp>
    </p:spTree>
    <p:extLst>
      <p:ext uri="{BB962C8B-B14F-4D97-AF65-F5344CB8AC3E}">
        <p14:creationId xmlns:p14="http://schemas.microsoft.com/office/powerpoint/2010/main" val="2943058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6ED8-36D3-4705-A69D-A8E59441AA12}"/>
              </a:ext>
            </a:extLst>
          </p:cNvPr>
          <p:cNvSpPr>
            <a:spLocks noGrp="1"/>
          </p:cNvSpPr>
          <p:nvPr>
            <p:ph type="title"/>
          </p:nvPr>
        </p:nvSpPr>
        <p:spPr/>
        <p:txBody>
          <a:bodyPr>
            <a:normAutofit/>
          </a:bodyPr>
          <a:lstStyle/>
          <a:p>
            <a:r>
              <a:rPr lang="en-US" dirty="0">
                <a:solidFill>
                  <a:srgbClr val="0070C0"/>
                </a:solidFill>
                <a:latin typeface="Courier New" panose="02070309020205020404" pitchFamily="49" charset="0"/>
                <a:cs typeface="Courier New" panose="02070309020205020404" pitchFamily="49" charset="0"/>
              </a:rPr>
              <a:t>Detecting Beacons: Applied</a:t>
            </a:r>
          </a:p>
        </p:txBody>
      </p:sp>
      <p:sp>
        <p:nvSpPr>
          <p:cNvPr id="3" name="Content Placeholder 2">
            <a:extLst>
              <a:ext uri="{FF2B5EF4-FFF2-40B4-BE49-F238E27FC236}">
                <a16:creationId xmlns:a16="http://schemas.microsoft.com/office/drawing/2014/main" id="{634E0477-B9CA-4FD4-B11E-DD51757E41D5}"/>
              </a:ext>
            </a:extLst>
          </p:cNvPr>
          <p:cNvSpPr>
            <a:spLocks noGrp="1"/>
          </p:cNvSpPr>
          <p:nvPr>
            <p:ph idx="1"/>
          </p:nvPr>
        </p:nvSpPr>
        <p:spPr>
          <a:xfrm>
            <a:off x="0" y="1975177"/>
            <a:ext cx="9613861" cy="3599316"/>
          </a:xfrm>
        </p:spPr>
        <p:txBody>
          <a:bodyPr>
            <a:normAutofit/>
          </a:bodyPr>
          <a:lstStyle/>
          <a:p>
            <a:r>
              <a:rPr lang="en-US" sz="1600" dirty="0">
                <a:latin typeface="Courier New" panose="02070309020205020404" pitchFamily="49" charset="0"/>
                <a:cs typeface="Courier New" panose="02070309020205020404" pitchFamily="49" charset="0"/>
              </a:rPr>
              <a:t>To show what beaconing looks like within these tools, I used a lab environment consisting of a Windows box for log monitoring, a </a:t>
            </a:r>
            <a:r>
              <a:rPr lang="en-US" sz="1600" dirty="0" err="1">
                <a:latin typeface="Courier New" panose="02070309020205020404" pitchFamily="49" charset="0"/>
                <a:cs typeface="Courier New" panose="02070309020205020404" pitchFamily="49" charset="0"/>
              </a:rPr>
              <a:t>REMnux</a:t>
            </a:r>
            <a:r>
              <a:rPr lang="en-US" sz="1600" dirty="0">
                <a:latin typeface="Courier New" panose="02070309020205020404" pitchFamily="49" charset="0"/>
                <a:cs typeface="Courier New" panose="02070309020205020404" pitchFamily="49" charset="0"/>
              </a:rPr>
              <a:t> box for traffic analysis and log forwarding, and an infected Windows 7 machine as the victim.</a:t>
            </a:r>
          </a:p>
          <a:p>
            <a:r>
              <a:rPr lang="en-US" sz="1600" dirty="0">
                <a:latin typeface="Courier New" panose="02070309020205020404" pitchFamily="49" charset="0"/>
                <a:cs typeface="Courier New" panose="02070309020205020404" pitchFamily="49" charset="0"/>
              </a:rPr>
              <a:t>I used an older </a:t>
            </a:r>
            <a:r>
              <a:rPr lang="en-US" sz="1600" dirty="0" err="1">
                <a:latin typeface="Courier New" panose="02070309020205020404" pitchFamily="49" charset="0"/>
                <a:cs typeface="Courier New" panose="02070309020205020404" pitchFamily="49" charset="0"/>
              </a:rPr>
              <a:t>Emotet</a:t>
            </a:r>
            <a:r>
              <a:rPr lang="en-US" sz="1600" dirty="0">
                <a:latin typeface="Courier New" panose="02070309020205020404" pitchFamily="49" charset="0"/>
                <a:cs typeface="Courier New" panose="02070309020205020404" pitchFamily="49" charset="0"/>
              </a:rPr>
              <a:t> binary for this example:</a:t>
            </a:r>
          </a:p>
          <a:p>
            <a:pPr lvl="1"/>
            <a:r>
              <a:rPr lang="en-US" sz="12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SHA1: f1ab1fa6d2b93ae55b448b96733ff195</a:t>
            </a:r>
          </a:p>
          <a:p>
            <a:pPr lvl="1"/>
            <a:r>
              <a:rPr lang="en-US" sz="1400" dirty="0">
                <a:latin typeface="Courier New" panose="02070309020205020404" pitchFamily="49" charset="0"/>
                <a:cs typeface="Courier New" panose="02070309020205020404" pitchFamily="49" charset="0"/>
              </a:rPr>
              <a:t>https://www.virustotal.com/gui/file/045c4ab485bd45781234451af0eae62f23abceae375d5434cff37c3e5620f872/details</a:t>
            </a:r>
          </a:p>
          <a:p>
            <a:r>
              <a:rPr lang="en-US" sz="1600" dirty="0">
                <a:latin typeface="Courier New" panose="02070309020205020404" pitchFamily="49" charset="0"/>
                <a:cs typeface="Courier New" panose="02070309020205020404" pitchFamily="49" charset="0"/>
              </a:rPr>
              <a:t>I configured the victim machine (WIN7) to use the </a:t>
            </a:r>
            <a:r>
              <a:rPr lang="en-US" sz="1600" dirty="0" err="1">
                <a:latin typeface="Courier New" panose="02070309020205020404" pitchFamily="49" charset="0"/>
                <a:cs typeface="Courier New" panose="02070309020205020404" pitchFamily="49" charset="0"/>
              </a:rPr>
              <a:t>REMnux</a:t>
            </a:r>
            <a:r>
              <a:rPr lang="en-US" sz="1600" dirty="0">
                <a:latin typeface="Courier New" panose="02070309020205020404" pitchFamily="49" charset="0"/>
                <a:cs typeface="Courier New" panose="02070309020205020404" pitchFamily="49" charset="0"/>
              </a:rPr>
              <a:t> box as a gateway, then monitored the forwarded </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 logs via Splunk on the WIN10 machine</a:t>
            </a:r>
          </a:p>
          <a:p>
            <a:pPr lvl="1"/>
            <a:r>
              <a:rPr lang="en-US" sz="1400" dirty="0">
                <a:latin typeface="Courier New" panose="02070309020205020404" pitchFamily="49" charset="0"/>
                <a:cs typeface="Courier New" panose="02070309020205020404" pitchFamily="49" charset="0"/>
              </a:rPr>
              <a:t>I ran </a:t>
            </a:r>
            <a:r>
              <a:rPr lang="en-US" sz="1400" dirty="0" err="1">
                <a:latin typeface="Courier New" panose="02070309020205020404" pitchFamily="49" charset="0"/>
                <a:cs typeface="Courier New" panose="02070309020205020404" pitchFamily="49" charset="0"/>
              </a:rPr>
              <a:t>INetSim</a:t>
            </a:r>
            <a:r>
              <a:rPr lang="en-US" sz="1400" dirty="0">
                <a:latin typeface="Courier New" panose="02070309020205020404" pitchFamily="49" charset="0"/>
                <a:cs typeface="Courier New" panose="02070309020205020404" pitchFamily="49" charset="0"/>
              </a:rPr>
              <a:t> to emulate valid server responses for outbound traffic from an internet connected machine, in order to force the </a:t>
            </a:r>
            <a:r>
              <a:rPr lang="en-US" sz="1400" dirty="0" err="1">
                <a:latin typeface="Courier New" panose="02070309020205020404" pitchFamily="49" charset="0"/>
                <a:cs typeface="Courier New" panose="02070309020205020404" pitchFamily="49" charset="0"/>
              </a:rPr>
              <a:t>Emotet</a:t>
            </a:r>
            <a:r>
              <a:rPr lang="en-US" sz="1400" dirty="0">
                <a:latin typeface="Courier New" panose="02070309020205020404" pitchFamily="49" charset="0"/>
                <a:cs typeface="Courier New" panose="02070309020205020404" pitchFamily="49" charset="0"/>
              </a:rPr>
              <a:t> binary to cycle through its C2 address list and not terminate itself.</a:t>
            </a:r>
          </a:p>
        </p:txBody>
      </p:sp>
    </p:spTree>
    <p:extLst>
      <p:ext uri="{BB962C8B-B14F-4D97-AF65-F5344CB8AC3E}">
        <p14:creationId xmlns:p14="http://schemas.microsoft.com/office/powerpoint/2010/main" val="3406977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311256-B0E4-4138-AD21-6FCC00CC8439}"/>
              </a:ext>
            </a:extLst>
          </p:cNvPr>
          <p:cNvSpPr>
            <a:spLocks noGrp="1"/>
          </p:cNvSpPr>
          <p:nvPr>
            <p:ph type="title"/>
          </p:nvPr>
        </p:nvSpPr>
        <p:spPr>
          <a:xfrm>
            <a:off x="3177" y="753228"/>
            <a:ext cx="4813268"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Detecting Beacons: </a:t>
            </a:r>
            <a:r>
              <a:rPr lang="en-US" dirty="0" err="1">
                <a:solidFill>
                  <a:srgbClr val="0070C0"/>
                </a:solidFill>
                <a:latin typeface="Courier New" panose="02070309020205020404" pitchFamily="49" charset="0"/>
                <a:cs typeface="Courier New" panose="02070309020205020404" pitchFamily="49" charset="0"/>
              </a:rPr>
              <a:t>Zeek</a:t>
            </a:r>
            <a:endParaRPr lang="en-US" dirty="0">
              <a:solidFill>
                <a:srgbClr val="0070C0"/>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66937EF5-7FA7-4451-ACF9-2EE456EC9B16}"/>
              </a:ext>
            </a:extLst>
          </p:cNvPr>
          <p:cNvSpPr>
            <a:spLocks noGrp="1"/>
          </p:cNvSpPr>
          <p:nvPr>
            <p:ph idx="1"/>
          </p:nvPr>
        </p:nvSpPr>
        <p:spPr>
          <a:xfrm>
            <a:off x="10369" y="1977794"/>
            <a:ext cx="5196598" cy="4842106"/>
          </a:xfrm>
        </p:spPr>
        <p:txBody>
          <a:bodyPr>
            <a:normAutofit/>
          </a:bodyPr>
          <a:lstStyle/>
          <a:p>
            <a:r>
              <a:rPr lang="en-US" sz="1600" dirty="0">
                <a:latin typeface="Courier New" panose="02070309020205020404" pitchFamily="49" charset="0"/>
                <a:cs typeface="Courier New" panose="02070309020205020404" pitchFamily="49" charset="0"/>
              </a:rPr>
              <a:t>Piping </a:t>
            </a:r>
            <a:r>
              <a:rPr lang="en-US" sz="1600" dirty="0" err="1">
                <a:latin typeface="Courier New" panose="02070309020205020404" pitchFamily="49" charset="0"/>
                <a:cs typeface="Courier New" panose="02070309020205020404" pitchFamily="49" charset="0"/>
              </a:rPr>
              <a:t>zcat’s</a:t>
            </a:r>
            <a:r>
              <a:rPr lang="en-US" sz="1600" dirty="0">
                <a:latin typeface="Courier New" panose="02070309020205020404" pitchFamily="49" charset="0"/>
                <a:cs typeface="Courier New" panose="02070309020205020404" pitchFamily="49" charset="0"/>
              </a:rPr>
              <a:t> output to </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-cut </a:t>
            </a:r>
            <a:r>
              <a:rPr lang="en-US" sz="1600" dirty="0" err="1">
                <a:latin typeface="Courier New" panose="02070309020205020404" pitchFamily="49" charset="0"/>
                <a:cs typeface="Courier New" panose="02070309020205020404" pitchFamily="49" charset="0"/>
              </a:rPr>
              <a:t>uncompresses</a:t>
            </a:r>
            <a:r>
              <a:rPr lang="en-US" sz="1600" dirty="0">
                <a:latin typeface="Courier New" panose="02070309020205020404" pitchFamily="49" charset="0"/>
                <a:cs typeface="Courier New" panose="02070309020205020404" pitchFamily="49" charset="0"/>
              </a:rPr>
              <a:t> the logs and allows for custom visualization of the data through AWK</a:t>
            </a:r>
          </a:p>
          <a:p>
            <a:r>
              <a:rPr lang="en-US" sz="1600" dirty="0">
                <a:latin typeface="Courier New" panose="02070309020205020404" pitchFamily="49" charset="0"/>
                <a:cs typeface="Courier New" panose="02070309020205020404" pitchFamily="49" charset="0"/>
              </a:rPr>
              <a:t>This query stacks TCP connections by port and protocol, as TCP is the most commonly used transport protocol for C2</a:t>
            </a:r>
          </a:p>
          <a:p>
            <a:pPr lvl="1"/>
            <a:endParaRPr lang="en-US" sz="12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While extremes are often the subject of initial stack count inspection, other patterns hold greater significance when looking for beacons</a:t>
            </a:r>
          </a:p>
          <a:p>
            <a:pPr lvl="1"/>
            <a:r>
              <a:rPr lang="en-US" sz="1400" dirty="0">
                <a:latin typeface="Courier New" panose="02070309020205020404" pitchFamily="49" charset="0"/>
                <a:cs typeface="Courier New" panose="02070309020205020404" pitchFamily="49" charset="0"/>
              </a:rPr>
              <a:t>Note the number of connections being made from 192.168.0.109 (WIN7) to various remote addresses over uncommon ports</a:t>
            </a:r>
          </a:p>
          <a:p>
            <a:pPr lvl="1"/>
            <a:r>
              <a:rPr lang="en-US" sz="1400" dirty="0">
                <a:latin typeface="Courier New" panose="02070309020205020404" pitchFamily="49" charset="0"/>
                <a:cs typeface="Courier New" panose="02070309020205020404" pitchFamily="49" charset="0"/>
              </a:rPr>
              <a:t>12 seems to be the pattern here, but filtering down to the source of the unusual traffic should help include important outliers</a:t>
            </a:r>
          </a:p>
        </p:txBody>
      </p:sp>
      <p:pic>
        <p:nvPicPr>
          <p:cNvPr id="5" name="Content Placeholder 4">
            <a:extLst>
              <a:ext uri="{FF2B5EF4-FFF2-40B4-BE49-F238E27FC236}">
                <a16:creationId xmlns:a16="http://schemas.microsoft.com/office/drawing/2014/main" id="{EF979331-22F4-4497-A66A-144144E80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883" y="1249680"/>
            <a:ext cx="5196598" cy="5608320"/>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710B019E-67FF-4A3F-A9A4-D42D05D8D121}"/>
              </a:ext>
            </a:extLst>
          </p:cNvPr>
          <p:cNvSpPr txBox="1"/>
          <p:nvPr/>
        </p:nvSpPr>
        <p:spPr>
          <a:xfrm>
            <a:off x="5262563" y="-85725"/>
            <a:ext cx="687705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zcat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/local/</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/logs/2020-12-15/conn.*.log.gz | ./</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-cut -Cd </a:t>
            </a:r>
            <a:r>
              <a:rPr lang="en-US" sz="1600" dirty="0" err="1">
                <a:latin typeface="Courier New" panose="02070309020205020404" pitchFamily="49" charset="0"/>
                <a:cs typeface="Courier New" panose="02070309020205020404" pitchFamily="49" charset="0"/>
              </a:rPr>
              <a:t>id.orig_h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id.resp_h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id.resp_p</a:t>
            </a:r>
            <a:r>
              <a:rPr lang="en-US" sz="1600" dirty="0">
                <a:latin typeface="Courier New" panose="02070309020205020404" pitchFamily="49" charset="0"/>
                <a:cs typeface="Courier New" panose="02070309020205020404" pitchFamily="49" charset="0"/>
              </a:rPr>
              <a:t> proto | awk 'BEGIN{ FS="\t" } {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[$1 FS $2 FS $3 FS $4] += 1 } END{ for (key in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s%s%s</a:t>
            </a:r>
            <a:r>
              <a:rPr lang="en-US" sz="1600" dirty="0">
                <a:latin typeface="Courier New" panose="02070309020205020404" pitchFamily="49" charset="0"/>
                <a:cs typeface="Courier New" panose="02070309020205020404" pitchFamily="49" charset="0"/>
              </a:rPr>
              <a:t>\n", key, FS,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[key] }' | grep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 sort -</a:t>
            </a:r>
            <a:r>
              <a:rPr lang="en-US" sz="1600" dirty="0" err="1">
                <a:latin typeface="Courier New" panose="02070309020205020404" pitchFamily="49" charset="0"/>
                <a:cs typeface="Courier New" panose="02070309020205020404" pitchFamily="49" charset="0"/>
              </a:rPr>
              <a:t>nrk</a:t>
            </a:r>
            <a:r>
              <a:rPr lang="en-US" sz="16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837812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A7DCFA-78E1-4F53-AEC2-632748A47572}"/>
              </a:ext>
            </a:extLst>
          </p:cNvPr>
          <p:cNvSpPr>
            <a:spLocks noGrp="1"/>
          </p:cNvSpPr>
          <p:nvPr>
            <p:ph type="title"/>
          </p:nvPr>
        </p:nvSpPr>
        <p:spPr>
          <a:xfrm>
            <a:off x="0" y="753228"/>
            <a:ext cx="4962271"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Detecting Beacons: </a:t>
            </a:r>
            <a:r>
              <a:rPr lang="en-US" dirty="0" err="1">
                <a:solidFill>
                  <a:srgbClr val="0070C0"/>
                </a:solidFill>
                <a:latin typeface="Courier New" panose="02070309020205020404" pitchFamily="49" charset="0"/>
                <a:cs typeface="Courier New" panose="02070309020205020404" pitchFamily="49" charset="0"/>
              </a:rPr>
              <a:t>Zeek</a:t>
            </a:r>
            <a:endParaRPr lang="en-US" dirty="0">
              <a:solidFill>
                <a:srgbClr val="0070C0"/>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D589FD2A-B2BC-416B-8504-4C081872CD79}"/>
              </a:ext>
            </a:extLst>
          </p:cNvPr>
          <p:cNvSpPr>
            <a:spLocks noGrp="1"/>
          </p:cNvSpPr>
          <p:nvPr>
            <p:ph idx="1"/>
          </p:nvPr>
        </p:nvSpPr>
        <p:spPr>
          <a:xfrm>
            <a:off x="3176" y="1977794"/>
            <a:ext cx="5329055" cy="4880206"/>
          </a:xfrm>
        </p:spPr>
        <p:txBody>
          <a:bodyPr>
            <a:normAutofit/>
          </a:bodyPr>
          <a:lstStyle/>
          <a:p>
            <a:r>
              <a:rPr lang="en-US" sz="1600" dirty="0">
                <a:latin typeface="Courier New" panose="02070309020205020404" pitchFamily="49" charset="0"/>
                <a:cs typeface="Courier New" panose="02070309020205020404" pitchFamily="49" charset="0"/>
              </a:rPr>
              <a:t>Filtering by the WIN7 host shows a long list of easily grouped connection patterns</a:t>
            </a:r>
          </a:p>
          <a:p>
            <a:r>
              <a:rPr lang="en-US" sz="1600" dirty="0">
                <a:latin typeface="Courier New" panose="02070309020205020404" pitchFamily="49" charset="0"/>
                <a:cs typeface="Courier New" panose="02070309020205020404" pitchFamily="49" charset="0"/>
              </a:rPr>
              <a:t>The presence of unusual ports such as 7080 cropping up repeatedly for different addresses, juxtaposed with similar connection numbers, strongly suggests beaconing</a:t>
            </a:r>
          </a:p>
          <a:p>
            <a:r>
              <a:rPr lang="en-US" sz="1600" dirty="0">
                <a:latin typeface="Courier New" panose="02070309020205020404" pitchFamily="49" charset="0"/>
                <a:cs typeface="Courier New" panose="02070309020205020404" pitchFamily="49" charset="0"/>
              </a:rPr>
              <a:t>This warrants further investigation via the full conn log data for these connections.</a:t>
            </a:r>
          </a:p>
        </p:txBody>
      </p:sp>
      <p:pic>
        <p:nvPicPr>
          <p:cNvPr id="5" name="Content Placeholder 4">
            <a:extLst>
              <a:ext uri="{FF2B5EF4-FFF2-40B4-BE49-F238E27FC236}">
                <a16:creationId xmlns:a16="http://schemas.microsoft.com/office/drawing/2014/main" id="{9B592EF0-4FEA-4899-834F-39887F373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407" y="1249680"/>
            <a:ext cx="5289147" cy="5608320"/>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56C52C64-97CA-4FC5-A449-8467DF6370E8}"/>
              </a:ext>
            </a:extLst>
          </p:cNvPr>
          <p:cNvSpPr txBox="1"/>
          <p:nvPr/>
        </p:nvSpPr>
        <p:spPr>
          <a:xfrm>
            <a:off x="4956050" y="-58157"/>
            <a:ext cx="745026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zcat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/local/</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/logs/2020-12-15/conn.*.log.gz | ./</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-cut -Cd </a:t>
            </a:r>
            <a:r>
              <a:rPr lang="en-US" sz="1600" dirty="0" err="1">
                <a:latin typeface="Courier New" panose="02070309020205020404" pitchFamily="49" charset="0"/>
                <a:cs typeface="Courier New" panose="02070309020205020404" pitchFamily="49" charset="0"/>
              </a:rPr>
              <a:t>id.orig_h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id.resp_h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id.resp_p</a:t>
            </a:r>
            <a:r>
              <a:rPr lang="en-US" sz="1600" dirty="0">
                <a:latin typeface="Courier New" panose="02070309020205020404" pitchFamily="49" charset="0"/>
                <a:cs typeface="Courier New" panose="02070309020205020404" pitchFamily="49" charset="0"/>
              </a:rPr>
              <a:t> proto | awk 'BEGIN{ FS="\t" } {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[$1 FS $2 FS $3 FS $4] += 1 } END{ for (key in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s%s%s</a:t>
            </a:r>
            <a:r>
              <a:rPr lang="en-US" sz="1600" dirty="0">
                <a:latin typeface="Courier New" panose="02070309020205020404" pitchFamily="49" charset="0"/>
                <a:cs typeface="Courier New" panose="02070309020205020404" pitchFamily="49" charset="0"/>
              </a:rPr>
              <a:t>\n", key, FS,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[key] }' | </a:t>
            </a:r>
            <a:r>
              <a:rPr lang="en-US" sz="1600" dirty="0" err="1">
                <a:latin typeface="Courier New" panose="02070309020205020404" pitchFamily="49" charset="0"/>
                <a:cs typeface="Courier New" panose="02070309020205020404" pitchFamily="49" charset="0"/>
              </a:rPr>
              <a:t>egrep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egrep</a:t>
            </a:r>
            <a:r>
              <a:rPr lang="en-US" sz="1600" dirty="0">
                <a:latin typeface="Courier New" panose="02070309020205020404" pitchFamily="49" charset="0"/>
                <a:cs typeface="Courier New" panose="02070309020205020404" pitchFamily="49" charset="0"/>
              </a:rPr>
              <a:t> '192.168.0.109' | sort -</a:t>
            </a:r>
            <a:r>
              <a:rPr lang="en-US" sz="1600" dirty="0" err="1">
                <a:latin typeface="Courier New" panose="02070309020205020404" pitchFamily="49" charset="0"/>
                <a:cs typeface="Courier New" panose="02070309020205020404" pitchFamily="49" charset="0"/>
              </a:rPr>
              <a:t>nrk</a:t>
            </a:r>
            <a:r>
              <a:rPr lang="en-US" sz="16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80492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6CFD6D-4329-48D7-BF6E-2105907AE6C9}"/>
              </a:ext>
            </a:extLst>
          </p:cNvPr>
          <p:cNvSpPr>
            <a:spLocks noGrp="1"/>
          </p:cNvSpPr>
          <p:nvPr>
            <p:ph type="title"/>
          </p:nvPr>
        </p:nvSpPr>
        <p:spPr>
          <a:xfrm>
            <a:off x="3176" y="753228"/>
            <a:ext cx="4952873"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Detecting Beacons: </a:t>
            </a:r>
            <a:r>
              <a:rPr lang="en-US" dirty="0" err="1">
                <a:solidFill>
                  <a:srgbClr val="0070C0"/>
                </a:solidFill>
                <a:latin typeface="Courier New" panose="02070309020205020404" pitchFamily="49" charset="0"/>
                <a:cs typeface="Courier New" panose="02070309020205020404" pitchFamily="49" charset="0"/>
              </a:rPr>
              <a:t>Zeek</a:t>
            </a:r>
            <a:endParaRPr lang="en-US" dirty="0">
              <a:solidFill>
                <a:srgbClr val="0070C0"/>
              </a:solidFill>
              <a:latin typeface="Courier New" panose="02070309020205020404" pitchFamily="49" charset="0"/>
              <a:cs typeface="Courier New" panose="02070309020205020404" pitchFamily="49" charset="0"/>
            </a:endParaRP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7" name="Content Placeholder 6">
            <a:extLst>
              <a:ext uri="{FF2B5EF4-FFF2-40B4-BE49-F238E27FC236}">
                <a16:creationId xmlns:a16="http://schemas.microsoft.com/office/drawing/2014/main" id="{50F38322-F104-443B-8774-301B07BEC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35169"/>
            <a:ext cx="12213457" cy="3022831"/>
          </a:xfrm>
          <a:prstGeom prst="rect">
            <a:avLst/>
          </a:prstGeom>
          <a:ln>
            <a:noFill/>
          </a:ln>
          <a:effectLst>
            <a:outerShdw blurRad="76200" dist="63500" dir="5040000" algn="tl" rotWithShape="0">
              <a:srgbClr val="000000">
                <a:alpha val="41000"/>
              </a:srgbClr>
            </a:outerShdw>
          </a:effectLst>
        </p:spPr>
      </p:pic>
      <p:sp>
        <p:nvSpPr>
          <p:cNvPr id="12" name="TextBox 11">
            <a:extLst>
              <a:ext uri="{FF2B5EF4-FFF2-40B4-BE49-F238E27FC236}">
                <a16:creationId xmlns:a16="http://schemas.microsoft.com/office/drawing/2014/main" id="{66E44423-82CB-4787-B15C-1665F2BBC208}"/>
              </a:ext>
            </a:extLst>
          </p:cNvPr>
          <p:cNvSpPr txBox="1"/>
          <p:nvPr/>
        </p:nvSpPr>
        <p:spPr>
          <a:xfrm>
            <a:off x="3176" y="2656198"/>
            <a:ext cx="589756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zcat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/local/</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/logs/2020-12-15/conn.*.log.gz | ./</a:t>
            </a:r>
            <a:r>
              <a:rPr lang="en-US" sz="1600" dirty="0" err="1">
                <a:latin typeface="Courier New" panose="02070309020205020404" pitchFamily="49" charset="0"/>
                <a:cs typeface="Courier New" panose="02070309020205020404" pitchFamily="49" charset="0"/>
              </a:rPr>
              <a:t>zeek</a:t>
            </a:r>
            <a:r>
              <a:rPr lang="en-US" sz="1600" dirty="0">
                <a:latin typeface="Courier New" panose="02070309020205020404" pitchFamily="49" charset="0"/>
                <a:cs typeface="Courier New" panose="02070309020205020404" pitchFamily="49" charset="0"/>
              </a:rPr>
              <a:t>-cut -Cd | grep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 grep "192.168.0.109" | </a:t>
            </a:r>
            <a:r>
              <a:rPr lang="en-US" sz="1600" dirty="0" err="1">
                <a:latin typeface="Courier New" panose="02070309020205020404" pitchFamily="49" charset="0"/>
                <a:cs typeface="Courier New" panose="02070309020205020404" pitchFamily="49" charset="0"/>
              </a:rPr>
              <a:t>egrep</a:t>
            </a:r>
            <a:r>
              <a:rPr lang="en-US" sz="1600" dirty="0">
                <a:latin typeface="Courier New" panose="02070309020205020404" pitchFamily="49" charset="0"/>
                <a:cs typeface="Courier New" panose="02070309020205020404" pitchFamily="49" charset="0"/>
              </a:rPr>
              <a:t> '80|443|7080|8080'</a:t>
            </a:r>
          </a:p>
        </p:txBody>
      </p:sp>
      <p:sp>
        <p:nvSpPr>
          <p:cNvPr id="13" name="TextBox 12">
            <a:extLst>
              <a:ext uri="{FF2B5EF4-FFF2-40B4-BE49-F238E27FC236}">
                <a16:creationId xmlns:a16="http://schemas.microsoft.com/office/drawing/2014/main" id="{0EFDD460-78A8-48E3-AFCA-989001A9FE3D}"/>
              </a:ext>
            </a:extLst>
          </p:cNvPr>
          <p:cNvSpPr txBox="1"/>
          <p:nvPr/>
        </p:nvSpPr>
        <p:spPr>
          <a:xfrm>
            <a:off x="5731619" y="176213"/>
            <a:ext cx="6457205"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Filtering by source, destination ports, and protocol shows the concerning traffic previously discussed with more connection data</a:t>
            </a:r>
          </a:p>
          <a:p>
            <a:pPr marL="285750" indent="-285750">
              <a:buFont typeface="Arial" panose="020B0604020202020204" pitchFamily="34" charset="0"/>
              <a:buChar char="•"/>
            </a:pPr>
            <a:endParaRPr lang="en-US"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Note the sent and response bytes (48 and 104 respectively)</a:t>
            </a:r>
          </a:p>
          <a:p>
            <a:pPr marL="742950" lvl="1"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The response bytes will not be truly accurate as this server is running in a lab</a:t>
            </a:r>
          </a:p>
          <a:p>
            <a:pPr marL="742950" lvl="1"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What the 48 and 104 indicate however, is repeated transmission of the same data (or at least of the same chunk size)</a:t>
            </a: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Also note the session time that averages around 3 seconds</a:t>
            </a:r>
          </a:p>
        </p:txBody>
      </p:sp>
    </p:spTree>
    <p:extLst>
      <p:ext uri="{BB962C8B-B14F-4D97-AF65-F5344CB8AC3E}">
        <p14:creationId xmlns:p14="http://schemas.microsoft.com/office/powerpoint/2010/main" val="1249455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8296F3-9F1E-4C23-B2F9-593C6DAAD5F7}"/>
              </a:ext>
            </a:extLst>
          </p:cNvPr>
          <p:cNvSpPr>
            <a:spLocks noGrp="1"/>
          </p:cNvSpPr>
          <p:nvPr>
            <p:ph type="title"/>
          </p:nvPr>
        </p:nvSpPr>
        <p:spPr>
          <a:xfrm>
            <a:off x="3176" y="753230"/>
            <a:ext cx="4952873"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Detecting Beacons: RITA</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7" name="TextBox 6">
            <a:extLst>
              <a:ext uri="{FF2B5EF4-FFF2-40B4-BE49-F238E27FC236}">
                <a16:creationId xmlns:a16="http://schemas.microsoft.com/office/drawing/2014/main" id="{61D7E7B1-5A03-467B-981C-FC9EE9CA6D32}"/>
              </a:ext>
            </a:extLst>
          </p:cNvPr>
          <p:cNvSpPr txBox="1"/>
          <p:nvPr/>
        </p:nvSpPr>
        <p:spPr>
          <a:xfrm>
            <a:off x="4956049" y="25624"/>
            <a:ext cx="7212140" cy="264687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Rita uses a score to denote accuracy. The closer to 1.0 the number is, the closer it is to being a ‘perfect’ beacon. This requires large datasets to be effective.</a:t>
            </a:r>
          </a:p>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Often the address of interest is the higher score, but the logs did not have enough data to detect all of the beaconing traffic</a:t>
            </a:r>
          </a:p>
          <a:p>
            <a:pPr marL="742950" lvl="1" indent="-28575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As a result, the only beacon identified from the earlier results is 190.230.60.129</a:t>
            </a:r>
          </a:p>
          <a:p>
            <a:pPr marL="742950" lvl="1" indent="-28575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If the </a:t>
            </a:r>
            <a:r>
              <a:rPr lang="en-US" sz="1400" dirty="0" err="1">
                <a:latin typeface="Courier New" panose="02070309020205020404" pitchFamily="49" charset="0"/>
                <a:cs typeface="Courier New" panose="02070309020205020404" pitchFamily="49" charset="0"/>
              </a:rPr>
              <a:t>Emotet</a:t>
            </a:r>
            <a:r>
              <a:rPr lang="en-US" sz="1400" dirty="0">
                <a:latin typeface="Courier New" panose="02070309020205020404" pitchFamily="49" charset="0"/>
                <a:cs typeface="Courier New" panose="02070309020205020404" pitchFamily="49" charset="0"/>
              </a:rPr>
              <a:t> process was allowed to run longer, RITA’s results would include the other sessions in the previous slides</a:t>
            </a:r>
          </a:p>
        </p:txBody>
      </p:sp>
      <p:pic>
        <p:nvPicPr>
          <p:cNvPr id="10" name="Picture 9" descr="Text&#10;&#10;Description automatically generated">
            <a:extLst>
              <a:ext uri="{FF2B5EF4-FFF2-40B4-BE49-F238E27FC236}">
                <a16:creationId xmlns:a16="http://schemas.microsoft.com/office/drawing/2014/main" id="{CE81BF93-CF05-4CA2-A5FF-0E5415712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6" y="3254159"/>
            <a:ext cx="12192000" cy="3603841"/>
          </a:xfrm>
          <a:prstGeom prst="rect">
            <a:avLst/>
          </a:prstGeom>
        </p:spPr>
      </p:pic>
      <p:sp>
        <p:nvSpPr>
          <p:cNvPr id="11" name="TextBox 10">
            <a:extLst>
              <a:ext uri="{FF2B5EF4-FFF2-40B4-BE49-F238E27FC236}">
                <a16:creationId xmlns:a16="http://schemas.microsoft.com/office/drawing/2014/main" id="{2A696B82-978A-4A26-9C9E-FBFC19D9485F}"/>
              </a:ext>
            </a:extLst>
          </p:cNvPr>
          <p:cNvSpPr txBox="1"/>
          <p:nvPr/>
        </p:nvSpPr>
        <p:spPr>
          <a:xfrm>
            <a:off x="76200" y="2797043"/>
            <a:ext cx="4956048"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rita</a:t>
            </a:r>
            <a:r>
              <a:rPr lang="en-US" sz="1600" dirty="0">
                <a:latin typeface="Courier New" panose="02070309020205020404" pitchFamily="49" charset="0"/>
                <a:cs typeface="Courier New" panose="02070309020205020404" pitchFamily="49" charset="0"/>
              </a:rPr>
              <a:t> show-beacons database1 -H</a:t>
            </a:r>
          </a:p>
        </p:txBody>
      </p:sp>
    </p:spTree>
    <p:extLst>
      <p:ext uri="{BB962C8B-B14F-4D97-AF65-F5344CB8AC3E}">
        <p14:creationId xmlns:p14="http://schemas.microsoft.com/office/powerpoint/2010/main" val="3123245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1674-3269-4300-A713-BDDAF6D4CD54}"/>
              </a:ext>
            </a:extLst>
          </p:cNvPr>
          <p:cNvSpPr>
            <a:spLocks noGrp="1"/>
          </p:cNvSpPr>
          <p:nvPr>
            <p:ph type="title"/>
          </p:nvPr>
        </p:nvSpPr>
        <p:spPr>
          <a:xfrm>
            <a:off x="4074125" y="2888531"/>
            <a:ext cx="4043750" cy="1080938"/>
          </a:xfrm>
        </p:spPr>
        <p:txBody>
          <a:bodyPr>
            <a:normAutofit fontScale="90000"/>
          </a:bodyPr>
          <a:lstStyle/>
          <a:p>
            <a:r>
              <a:rPr lang="en-US" sz="6600" dirty="0"/>
              <a:t>Questions?</a:t>
            </a:r>
          </a:p>
        </p:txBody>
      </p:sp>
    </p:spTree>
    <p:extLst>
      <p:ext uri="{BB962C8B-B14F-4D97-AF65-F5344CB8AC3E}">
        <p14:creationId xmlns:p14="http://schemas.microsoft.com/office/powerpoint/2010/main" val="2701368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F8C52D-1505-46A8-9B52-130C71D76B96}"/>
              </a:ext>
            </a:extLst>
          </p:cNvPr>
          <p:cNvSpPr>
            <a:spLocks noGrp="1"/>
          </p:cNvSpPr>
          <p:nvPr>
            <p:ph type="title"/>
          </p:nvPr>
        </p:nvSpPr>
        <p:spPr>
          <a:xfrm>
            <a:off x="3176" y="609598"/>
            <a:ext cx="4952874" cy="1360641"/>
          </a:xfrm>
        </p:spPr>
        <p:txBody>
          <a:bodyPr>
            <a:normAutofit/>
          </a:bodyPr>
          <a:lstStyle/>
          <a:p>
            <a:r>
              <a:rPr lang="en-US" dirty="0">
                <a:solidFill>
                  <a:srgbClr val="0070C0"/>
                </a:solidFill>
                <a:latin typeface="Courier New" panose="02070309020205020404" pitchFamily="49" charset="0"/>
                <a:cs typeface="Courier New" panose="02070309020205020404" pitchFamily="49" charset="0"/>
              </a:rPr>
              <a:t>Investigating Potential C2</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51A916C-2DED-4C88-BC4C-0A3E24190B33}"/>
              </a:ext>
            </a:extLst>
          </p:cNvPr>
          <p:cNvSpPr>
            <a:spLocks noGrp="1"/>
          </p:cNvSpPr>
          <p:nvPr>
            <p:ph idx="1"/>
          </p:nvPr>
        </p:nvSpPr>
        <p:spPr>
          <a:xfrm>
            <a:off x="3176" y="1977794"/>
            <a:ext cx="5326757" cy="4880206"/>
          </a:xfrm>
        </p:spPr>
        <p:txBody>
          <a:bodyPr>
            <a:normAutofit/>
          </a:bodyPr>
          <a:lstStyle/>
          <a:p>
            <a:r>
              <a:rPr lang="en-US" sz="1600" dirty="0">
                <a:latin typeface="Courier New" panose="02070309020205020404" pitchFamily="49" charset="0"/>
                <a:cs typeface="Courier New" panose="02070309020205020404" pitchFamily="49" charset="0"/>
              </a:rPr>
              <a:t>Taking 190.230.60.129 from RITA’s results and plugging it into Virus Total provides a panel with two useful elements:</a:t>
            </a:r>
          </a:p>
          <a:p>
            <a:pPr lvl="1"/>
            <a:r>
              <a:rPr lang="en-US" sz="1400" dirty="0">
                <a:latin typeface="Courier New" panose="02070309020205020404" pitchFamily="49" charset="0"/>
                <a:cs typeface="Courier New" panose="02070309020205020404" pitchFamily="49" charset="0"/>
              </a:rPr>
              <a:t>Communicating Files</a:t>
            </a:r>
          </a:p>
          <a:p>
            <a:pPr lvl="1"/>
            <a:r>
              <a:rPr lang="en-US" sz="1400" dirty="0">
                <a:latin typeface="Courier New" panose="02070309020205020404" pitchFamily="49" charset="0"/>
                <a:cs typeface="Courier New" panose="02070309020205020404" pitchFamily="49" charset="0"/>
              </a:rPr>
              <a:t>Files Referring</a:t>
            </a:r>
          </a:p>
          <a:p>
            <a:r>
              <a:rPr lang="en-US" sz="1600" dirty="0">
                <a:latin typeface="Courier New" panose="02070309020205020404" pitchFamily="49" charset="0"/>
                <a:cs typeface="Courier New" panose="02070309020205020404" pitchFamily="49" charset="0"/>
              </a:rPr>
              <a:t>The top result for communicating files is an </a:t>
            </a:r>
            <a:r>
              <a:rPr lang="en-US" sz="1600" dirty="0" err="1">
                <a:latin typeface="Courier New" panose="02070309020205020404" pitchFamily="49" charset="0"/>
                <a:cs typeface="Courier New" panose="02070309020205020404" pitchFamily="49" charset="0"/>
              </a:rPr>
              <a:t>Emotet</a:t>
            </a:r>
            <a:r>
              <a:rPr lang="en-US" sz="1600" dirty="0">
                <a:latin typeface="Courier New" panose="02070309020205020404" pitchFamily="49" charset="0"/>
                <a:cs typeface="Courier New" panose="02070309020205020404" pitchFamily="49" charset="0"/>
              </a:rPr>
              <a:t> sample</a:t>
            </a:r>
          </a:p>
          <a:p>
            <a:r>
              <a:rPr lang="en-US" sz="1600" dirty="0">
                <a:latin typeface="Courier New" panose="02070309020205020404" pitchFamily="49" charset="0"/>
                <a:cs typeface="Courier New" panose="02070309020205020404" pitchFamily="49" charset="0"/>
              </a:rPr>
              <a:t>Files Referring lists multiple </a:t>
            </a:r>
            <a:r>
              <a:rPr lang="en-US" sz="1600" dirty="0" err="1">
                <a:latin typeface="Courier New" panose="02070309020205020404" pitchFamily="49" charset="0"/>
                <a:cs typeface="Courier New" panose="02070309020205020404" pitchFamily="49" charset="0"/>
              </a:rPr>
              <a:t>Emotet</a:t>
            </a:r>
            <a:r>
              <a:rPr lang="en-US" sz="1600" dirty="0">
                <a:latin typeface="Courier New" panose="02070309020205020404" pitchFamily="49" charset="0"/>
                <a:cs typeface="Courier New" panose="02070309020205020404" pitchFamily="49" charset="0"/>
              </a:rPr>
              <a:t> related </a:t>
            </a:r>
            <a:r>
              <a:rPr lang="en-US" sz="1600" dirty="0" err="1">
                <a:latin typeface="Courier New" panose="02070309020205020404" pitchFamily="49" charset="0"/>
                <a:cs typeface="Courier New" panose="02070309020205020404" pitchFamily="49" charset="0"/>
              </a:rPr>
              <a:t>IoC</a:t>
            </a:r>
            <a:r>
              <a:rPr lang="en-US" sz="1600" dirty="0">
                <a:latin typeface="Courier New" panose="02070309020205020404" pitchFamily="49" charset="0"/>
                <a:cs typeface="Courier New" panose="02070309020205020404" pitchFamily="49" charset="0"/>
              </a:rPr>
              <a:t> lists</a:t>
            </a:r>
          </a:p>
          <a:p>
            <a:r>
              <a:rPr lang="en-US" sz="1600" dirty="0">
                <a:latin typeface="Courier New" panose="02070309020205020404" pitchFamily="49" charset="0"/>
                <a:cs typeface="Courier New" panose="02070309020205020404" pitchFamily="49" charset="0"/>
              </a:rPr>
              <a:t>Remember that this is all contextual:</a:t>
            </a:r>
          </a:p>
          <a:p>
            <a:pPr lvl="1"/>
            <a:r>
              <a:rPr lang="en-US" sz="1400" dirty="0">
                <a:latin typeface="Courier New" panose="02070309020205020404" pitchFamily="49" charset="0"/>
                <a:cs typeface="Courier New" panose="02070309020205020404" pitchFamily="49" charset="0"/>
              </a:rPr>
              <a:t>The weight of contextual data increases as occurrences of related evidence increase</a:t>
            </a:r>
          </a:p>
          <a:p>
            <a:pPr lvl="1"/>
            <a:r>
              <a:rPr lang="en-US" sz="1400" dirty="0">
                <a:latin typeface="Courier New" panose="02070309020205020404" pitchFamily="49" charset="0"/>
                <a:cs typeface="Courier New" panose="02070309020205020404" pitchFamily="49" charset="0"/>
              </a:rPr>
              <a:t>In other words, this is of significant interest ONLY because of the beacon hunting performed earlier that identified this address – along with many others in a similar group</a:t>
            </a:r>
          </a:p>
        </p:txBody>
      </p:sp>
      <p:pic>
        <p:nvPicPr>
          <p:cNvPr id="7" name="Picture 6" descr="Graphical user interface, application&#10;&#10;Description automatically generated">
            <a:extLst>
              <a:ext uri="{FF2B5EF4-FFF2-40B4-BE49-F238E27FC236}">
                <a16:creationId xmlns:a16="http://schemas.microsoft.com/office/drawing/2014/main" id="{4CDE6DC2-BCF0-4270-A408-46E3393E0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807" y="-2"/>
            <a:ext cx="6768017" cy="6858000"/>
          </a:xfrm>
          <a:prstGeom prst="rect">
            <a:avLst/>
          </a:prstGeom>
        </p:spPr>
      </p:pic>
    </p:spTree>
    <p:extLst>
      <p:ext uri="{BB962C8B-B14F-4D97-AF65-F5344CB8AC3E}">
        <p14:creationId xmlns:p14="http://schemas.microsoft.com/office/powerpoint/2010/main" val="216612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701F9D-B3B6-4A9F-A885-66C5567B774E}"/>
              </a:ext>
            </a:extLst>
          </p:cNvPr>
          <p:cNvSpPr>
            <a:spLocks noGrp="1"/>
          </p:cNvSpPr>
          <p:nvPr>
            <p:ph type="title"/>
          </p:nvPr>
        </p:nvSpPr>
        <p:spPr>
          <a:xfrm>
            <a:off x="-3176" y="601813"/>
            <a:ext cx="4956048" cy="136819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Investigating Potential C2</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27F31F9-7A6B-4C43-B607-6C0DE95C065A}"/>
              </a:ext>
            </a:extLst>
          </p:cNvPr>
          <p:cNvSpPr>
            <a:spLocks noGrp="1"/>
          </p:cNvSpPr>
          <p:nvPr>
            <p:ph idx="1"/>
          </p:nvPr>
        </p:nvSpPr>
        <p:spPr>
          <a:xfrm>
            <a:off x="3176" y="1985584"/>
            <a:ext cx="5289585" cy="4872415"/>
          </a:xfrm>
        </p:spPr>
        <p:txBody>
          <a:bodyPr>
            <a:normAutofit/>
          </a:bodyPr>
          <a:lstStyle/>
          <a:p>
            <a:r>
              <a:rPr lang="en-US" sz="1600" dirty="0">
                <a:latin typeface="Courier New" panose="02070309020205020404" pitchFamily="49" charset="0"/>
                <a:cs typeface="Courier New" panose="02070309020205020404" pitchFamily="49" charset="0"/>
              </a:rPr>
              <a:t>So what more can be gathered from Virus Total?</a:t>
            </a:r>
          </a:p>
          <a:p>
            <a:pPr lvl="1"/>
            <a:r>
              <a:rPr lang="en-US" sz="1400" dirty="0">
                <a:latin typeface="Courier New" panose="02070309020205020404" pitchFamily="49" charset="0"/>
                <a:cs typeface="Courier New" panose="02070309020205020404" pitchFamily="49" charset="0"/>
              </a:rPr>
              <a:t>Pivoting to the top Communicating File’s Network Communication section reveals that the address was accessed via HTTP</a:t>
            </a:r>
          </a:p>
          <a:p>
            <a:pPr lvl="1"/>
            <a:r>
              <a:rPr lang="en-US" sz="1600" dirty="0">
                <a:latin typeface="Courier New" panose="02070309020205020404" pitchFamily="49" charset="0"/>
                <a:cs typeface="Courier New" panose="02070309020205020404" pitchFamily="49" charset="0"/>
              </a:rPr>
              <a:t>At this point, you would search your HTTP logs for traffic to this address over port 80</a:t>
            </a:r>
          </a:p>
          <a:p>
            <a:pPr lvl="2"/>
            <a:r>
              <a:rPr lang="en-US" sz="1400" dirty="0">
                <a:latin typeface="Courier New" panose="02070309020205020404" pitchFamily="49" charset="0"/>
                <a:cs typeface="Courier New" panose="02070309020205020404" pitchFamily="49" charset="0"/>
              </a:rPr>
              <a:t>Unfortunately, I did not run an HTTP server for this exercise – which is why logs do not exist for the traffic</a:t>
            </a:r>
          </a:p>
          <a:p>
            <a:pPr lvl="2"/>
            <a:r>
              <a:rPr lang="en-US" sz="1400" dirty="0">
                <a:latin typeface="Courier New" panose="02070309020205020404" pitchFamily="49" charset="0"/>
                <a:cs typeface="Courier New" panose="02070309020205020404" pitchFamily="49" charset="0"/>
              </a:rPr>
              <a:t>If this traffic is NOT over 80, it is most likely not relevant to what VT is reporting</a:t>
            </a:r>
          </a:p>
          <a:p>
            <a:pPr lvl="1"/>
            <a:r>
              <a:rPr lang="en-US" sz="1600" dirty="0">
                <a:latin typeface="Courier New" panose="02070309020205020404" pitchFamily="49" charset="0"/>
                <a:cs typeface="Courier New" panose="02070309020205020404" pitchFamily="49" charset="0"/>
              </a:rPr>
              <a:t>Another thing to note is URI pathing (and parameters if applicable)</a:t>
            </a:r>
          </a:p>
          <a:p>
            <a:pPr lvl="2"/>
            <a:r>
              <a:rPr lang="en-US" sz="1400" dirty="0">
                <a:latin typeface="Courier New" panose="02070309020205020404" pitchFamily="49" charset="0"/>
                <a:cs typeface="Courier New" panose="02070309020205020404" pitchFamily="49" charset="0"/>
              </a:rPr>
              <a:t>Taskbar, </a:t>
            </a:r>
            <a:r>
              <a:rPr lang="en-US" sz="1400" dirty="0" err="1">
                <a:latin typeface="Courier New" panose="02070309020205020404" pitchFamily="49" charset="0"/>
                <a:cs typeface="Courier New" panose="02070309020205020404" pitchFamily="49" charset="0"/>
              </a:rPr>
              <a:t>jit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nsip</a:t>
            </a:r>
            <a:r>
              <a:rPr lang="en-US" sz="1400" dirty="0">
                <a:latin typeface="Courier New" panose="02070309020205020404" pitchFamily="49" charset="0"/>
                <a:cs typeface="Courier New" panose="02070309020205020404" pitchFamily="49" charset="0"/>
              </a:rPr>
              <a:t>…and teapot?</a:t>
            </a:r>
          </a:p>
          <a:p>
            <a:pPr lvl="2"/>
            <a:r>
              <a:rPr lang="en-US" sz="1400" dirty="0">
                <a:latin typeface="Courier New" panose="02070309020205020404" pitchFamily="49" charset="0"/>
                <a:cs typeface="Courier New" panose="02070309020205020404" pitchFamily="49" charset="0"/>
              </a:rPr>
              <a:t>These are attributes of </a:t>
            </a:r>
            <a:r>
              <a:rPr lang="en-US" sz="1400" dirty="0" err="1">
                <a:latin typeface="Courier New" panose="02070309020205020404" pitchFamily="49" charset="0"/>
                <a:cs typeface="Courier New" panose="02070309020205020404" pitchFamily="49" charset="0"/>
              </a:rPr>
              <a:t>Emotet</a:t>
            </a:r>
            <a:r>
              <a:rPr lang="en-US" sz="1400" dirty="0">
                <a:latin typeface="Courier New" panose="02070309020205020404" pitchFamily="49" charset="0"/>
                <a:cs typeface="Courier New" panose="02070309020205020404" pitchFamily="49" charset="0"/>
              </a:rPr>
              <a:t> C2 traffic – otherwise known as network artifacts – that can be used later</a:t>
            </a:r>
          </a:p>
        </p:txBody>
      </p:sp>
      <p:pic>
        <p:nvPicPr>
          <p:cNvPr id="5" name="Picture 4" descr="Text&#10;&#10;Description automatically generated">
            <a:extLst>
              <a:ext uri="{FF2B5EF4-FFF2-40B4-BE49-F238E27FC236}">
                <a16:creationId xmlns:a16="http://schemas.microsoft.com/office/drawing/2014/main" id="{292D7CA0-6190-4680-A501-EA65C0ABD060}"/>
              </a:ext>
            </a:extLst>
          </p:cNvPr>
          <p:cNvPicPr>
            <a:picLocks noChangeAspect="1"/>
          </p:cNvPicPr>
          <p:nvPr/>
        </p:nvPicPr>
        <p:blipFill>
          <a:blip r:embed="rId4"/>
          <a:stretch>
            <a:fillRect/>
          </a:stretch>
        </p:blipFill>
        <p:spPr>
          <a:xfrm>
            <a:off x="5295937" y="1249681"/>
            <a:ext cx="5796713" cy="5608320"/>
          </a:xfrm>
          <a:prstGeom prst="rect">
            <a:avLst/>
          </a:prstGeom>
          <a:ln>
            <a:noFill/>
          </a:ln>
          <a:effectLst>
            <a:outerShdw blurRad="76200" dist="63500" dir="5040000" algn="tl" rotWithShape="0">
              <a:srgbClr val="000000">
                <a:alpha val="41000"/>
              </a:srgbClr>
            </a:outerShdw>
          </a:effectLst>
        </p:spPr>
      </p:pic>
      <p:sp>
        <p:nvSpPr>
          <p:cNvPr id="7" name="TextBox 6">
            <a:extLst>
              <a:ext uri="{FF2B5EF4-FFF2-40B4-BE49-F238E27FC236}">
                <a16:creationId xmlns:a16="http://schemas.microsoft.com/office/drawing/2014/main" id="{435DC1D0-9A39-479F-B57E-1DD4BDCDACB9}"/>
              </a:ext>
            </a:extLst>
          </p:cNvPr>
          <p:cNvSpPr txBox="1"/>
          <p:nvPr/>
        </p:nvSpPr>
        <p:spPr>
          <a:xfrm>
            <a:off x="7232906" y="852486"/>
            <a:ext cx="4795837"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hlinkClick r:id="rId5"/>
              </a:rPr>
              <a:t>Communicating File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443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1CBB-92F2-415E-B215-E41B55D3711E}"/>
              </a:ext>
            </a:extLst>
          </p:cNvPr>
          <p:cNvSpPr>
            <a:spLocks noGrp="1"/>
          </p:cNvSpPr>
          <p:nvPr>
            <p:ph type="title"/>
          </p:nvPr>
        </p:nvSpPr>
        <p:spPr>
          <a:xfrm>
            <a:off x="0" y="862085"/>
            <a:ext cx="9613861"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Investigating Potential C2: When Hard Gets Harder</a:t>
            </a:r>
          </a:p>
        </p:txBody>
      </p:sp>
      <p:sp>
        <p:nvSpPr>
          <p:cNvPr id="3" name="Content Placeholder 2">
            <a:extLst>
              <a:ext uri="{FF2B5EF4-FFF2-40B4-BE49-F238E27FC236}">
                <a16:creationId xmlns:a16="http://schemas.microsoft.com/office/drawing/2014/main" id="{7C83D558-1C41-425E-AA25-BC89669F7D59}"/>
              </a:ext>
            </a:extLst>
          </p:cNvPr>
          <p:cNvSpPr>
            <a:spLocks noGrp="1"/>
          </p:cNvSpPr>
          <p:nvPr>
            <p:ph idx="1"/>
          </p:nvPr>
        </p:nvSpPr>
        <p:spPr>
          <a:xfrm>
            <a:off x="0" y="1979686"/>
            <a:ext cx="9613861" cy="3599316"/>
          </a:xfrm>
        </p:spPr>
        <p:txBody>
          <a:bodyPr>
            <a:normAutofit/>
          </a:bodyPr>
          <a:lstStyle/>
          <a:p>
            <a:r>
              <a:rPr lang="en-US" sz="1600" dirty="0">
                <a:latin typeface="Courier New" panose="02070309020205020404" pitchFamily="49" charset="0"/>
                <a:cs typeface="Courier New" panose="02070309020205020404" pitchFamily="49" charset="0"/>
              </a:rPr>
              <a:t>C2 servers are often hosted on otherwise legitimate infrastructure</a:t>
            </a:r>
          </a:p>
          <a:p>
            <a:pPr lvl="1"/>
            <a:r>
              <a:rPr lang="en-US" sz="1400" dirty="0">
                <a:latin typeface="Courier New" panose="02070309020205020404" pitchFamily="49" charset="0"/>
                <a:cs typeface="Courier New" panose="02070309020205020404" pitchFamily="49" charset="0"/>
              </a:rPr>
              <a:t>IP addresses may be multitenant – meaning they route to multiple hosts</a:t>
            </a:r>
          </a:p>
          <a:p>
            <a:pPr lvl="1"/>
            <a:r>
              <a:rPr lang="en-US" sz="1400" dirty="0">
                <a:latin typeface="Courier New" panose="02070309020205020404" pitchFamily="49" charset="0"/>
                <a:cs typeface="Courier New" panose="02070309020205020404" pitchFamily="49" charset="0"/>
              </a:rPr>
              <a:t>Webservers may be compromised and then used to host C2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This is easy to investigate when all the data is available over unencrypted application layer protocols – but what about TLS and other encryption? </a:t>
            </a:r>
          </a:p>
          <a:p>
            <a:pPr lvl="1"/>
            <a:r>
              <a:rPr lang="en-US" sz="1400" dirty="0">
                <a:latin typeface="Courier New" panose="02070309020205020404" pitchFamily="49" charset="0"/>
                <a:cs typeface="Courier New" panose="02070309020205020404" pitchFamily="49" charset="0"/>
              </a:rPr>
              <a:t>When investigating a potential beacon, differentiating between the legitimate and malicious components can become tricky</a:t>
            </a:r>
          </a:p>
          <a:p>
            <a:pPr lvl="1"/>
            <a:r>
              <a:rPr lang="en-US" sz="1400" dirty="0">
                <a:latin typeface="Courier New" panose="02070309020205020404" pitchFamily="49" charset="0"/>
                <a:cs typeface="Courier New" panose="02070309020205020404" pitchFamily="49" charset="0"/>
              </a:rPr>
              <a:t>If the connection is TLS based, limited data will be available</a:t>
            </a:r>
          </a:p>
          <a:p>
            <a:pPr lvl="1"/>
            <a:r>
              <a:rPr lang="en-US" sz="1400" dirty="0">
                <a:latin typeface="Courier New" panose="02070309020205020404" pitchFamily="49" charset="0"/>
                <a:cs typeface="Courier New" panose="02070309020205020404" pitchFamily="49" charset="0"/>
              </a:rPr>
              <a:t>Under TLS, if the destination host is a legitimate web-front the URI pathing and passed parameters will not be visible. This makes determination difficult as a specific directory of the website may be compromised and holding the C2 receiver binary and commands.</a:t>
            </a:r>
          </a:p>
        </p:txBody>
      </p:sp>
    </p:spTree>
    <p:extLst>
      <p:ext uri="{BB962C8B-B14F-4D97-AF65-F5344CB8AC3E}">
        <p14:creationId xmlns:p14="http://schemas.microsoft.com/office/powerpoint/2010/main" val="3243677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4785-6784-494A-9DCC-FD407A5A3F73}"/>
              </a:ext>
            </a:extLst>
          </p:cNvPr>
          <p:cNvSpPr>
            <a:spLocks noGrp="1"/>
          </p:cNvSpPr>
          <p:nvPr>
            <p:ph type="title"/>
          </p:nvPr>
        </p:nvSpPr>
        <p:spPr>
          <a:xfrm>
            <a:off x="0" y="877053"/>
            <a:ext cx="9613861"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Investigating Potential C2: When Hard Gets Harder</a:t>
            </a:r>
            <a:endParaRPr lang="en-US" dirty="0">
              <a:solidFill>
                <a:srgbClr val="0070C0"/>
              </a:solidFill>
            </a:endParaRPr>
          </a:p>
        </p:txBody>
      </p:sp>
      <p:sp>
        <p:nvSpPr>
          <p:cNvPr id="3" name="Content Placeholder 2">
            <a:extLst>
              <a:ext uri="{FF2B5EF4-FFF2-40B4-BE49-F238E27FC236}">
                <a16:creationId xmlns:a16="http://schemas.microsoft.com/office/drawing/2014/main" id="{B2D7B13F-2DB6-4548-ABC8-973F90D9AA9F}"/>
              </a:ext>
            </a:extLst>
          </p:cNvPr>
          <p:cNvSpPr>
            <a:spLocks noGrp="1"/>
          </p:cNvSpPr>
          <p:nvPr>
            <p:ph idx="1"/>
          </p:nvPr>
        </p:nvSpPr>
        <p:spPr>
          <a:xfrm>
            <a:off x="-1" y="1993972"/>
            <a:ext cx="11206163" cy="4864027"/>
          </a:xfrm>
        </p:spPr>
        <p:txBody>
          <a:bodyPr>
            <a:normAutofit/>
          </a:bodyPr>
          <a:lstStyle/>
          <a:p>
            <a:r>
              <a:rPr lang="en-US" sz="1600" dirty="0">
                <a:latin typeface="Courier New" panose="02070309020205020404" pitchFamily="49" charset="0"/>
                <a:cs typeface="Courier New" panose="02070309020205020404" pitchFamily="49" charset="0"/>
              </a:rPr>
              <a:t>Easy steps first</a:t>
            </a:r>
          </a:p>
          <a:p>
            <a:pPr lvl="1"/>
            <a:r>
              <a:rPr lang="en-US" sz="1400" dirty="0">
                <a:latin typeface="Courier New" panose="02070309020205020404" pitchFamily="49" charset="0"/>
                <a:cs typeface="Courier New" panose="02070309020205020404" pitchFamily="49" charset="0"/>
              </a:rPr>
              <a:t>Try googling the hostname and other metadata for current intel hits</a:t>
            </a:r>
          </a:p>
          <a:p>
            <a:pPr lvl="1"/>
            <a:r>
              <a:rPr lang="en-US" sz="1400" dirty="0">
                <a:latin typeface="Courier New" panose="02070309020205020404" pitchFamily="49" charset="0"/>
                <a:cs typeface="Courier New" panose="02070309020205020404" pitchFamily="49" charset="0"/>
              </a:rPr>
              <a:t>Various intel producing organizations such as Recorded Future or </a:t>
            </a:r>
            <a:r>
              <a:rPr lang="en-US" sz="1400" dirty="0" err="1">
                <a:latin typeface="Courier New" panose="02070309020205020404" pitchFamily="49" charset="0"/>
                <a:cs typeface="Courier New" panose="02070309020205020404" pitchFamily="49" charset="0"/>
              </a:rPr>
              <a:t>RiskIQ</a:t>
            </a:r>
            <a:r>
              <a:rPr lang="en-US" sz="1400" dirty="0">
                <a:latin typeface="Courier New" panose="02070309020205020404" pitchFamily="49" charset="0"/>
                <a:cs typeface="Courier New" panose="02070309020205020404" pitchFamily="49" charset="0"/>
              </a:rPr>
              <a:t> may hold information that is useful in analysis</a:t>
            </a:r>
          </a:p>
          <a:p>
            <a:r>
              <a:rPr lang="en-US" sz="1600" dirty="0">
                <a:latin typeface="Courier New" panose="02070309020205020404" pitchFamily="49" charset="0"/>
                <a:cs typeface="Courier New" panose="02070309020205020404" pitchFamily="49" charset="0"/>
              </a:rPr>
              <a:t>Now onto the hard steps</a:t>
            </a:r>
          </a:p>
          <a:p>
            <a:pPr lvl="1"/>
            <a:r>
              <a:rPr lang="en-US" sz="1400" dirty="0">
                <a:latin typeface="Courier New" panose="02070309020205020404" pitchFamily="49" charset="0"/>
                <a:cs typeface="Courier New" panose="02070309020205020404" pitchFamily="49" charset="0"/>
              </a:rPr>
              <a:t>If the previous reports on the IP or domain have shown a significant amount of recent benign activity, this may point to a compromised web server</a:t>
            </a:r>
          </a:p>
          <a:p>
            <a:pPr lvl="1"/>
            <a:r>
              <a:rPr lang="en-US" sz="1400" dirty="0">
                <a:latin typeface="Courier New" panose="02070309020205020404" pitchFamily="49" charset="0"/>
                <a:cs typeface="Courier New" panose="02070309020205020404" pitchFamily="49" charset="0"/>
              </a:rPr>
              <a:t>Use a service like Censys.io or Shodan to enumerate active services</a:t>
            </a:r>
          </a:p>
          <a:p>
            <a:pPr lvl="2"/>
            <a:r>
              <a:rPr lang="en-US" sz="1400" dirty="0">
                <a:latin typeface="Courier New" panose="02070309020205020404" pitchFamily="49" charset="0"/>
                <a:cs typeface="Courier New" panose="02070309020205020404" pitchFamily="49" charset="0"/>
              </a:rPr>
              <a:t>Note inconsistencies in logic, like 2 different web proxies running </a:t>
            </a:r>
          </a:p>
          <a:p>
            <a:pPr lvl="2"/>
            <a:r>
              <a:rPr lang="en-US" sz="1400" dirty="0">
                <a:latin typeface="Courier New" panose="02070309020205020404" pitchFamily="49" charset="0"/>
                <a:cs typeface="Courier New" panose="02070309020205020404" pitchFamily="49" charset="0"/>
              </a:rPr>
              <a:t>Note services running on the ports observed during internal traffic analysis</a:t>
            </a:r>
          </a:p>
          <a:p>
            <a:pPr lvl="1"/>
            <a:r>
              <a:rPr lang="en-US" sz="1600" dirty="0">
                <a:latin typeface="Courier New" panose="02070309020205020404" pitchFamily="49" charset="0"/>
                <a:cs typeface="Courier New" panose="02070309020205020404" pitchFamily="49" charset="0"/>
              </a:rPr>
              <a:t>Attempt to connect to the suspect port and note the latency vs connecting to a known benign port</a:t>
            </a:r>
          </a:p>
          <a:p>
            <a:pPr lvl="1"/>
            <a:r>
              <a:rPr lang="en-US" sz="1600" dirty="0">
                <a:latin typeface="Courier New" panose="02070309020205020404" pitchFamily="49" charset="0"/>
                <a:cs typeface="Courier New" panose="02070309020205020404" pitchFamily="49" charset="0"/>
              </a:rPr>
              <a:t>These steps are taken to try and further prove that what is being dealt with is likely command and control. When proxies are stood up on compromised servers, the requests will be chartered through a network of nodes to retrieve data. This delay analysis only works if another proxy is running with normal data as a baseline.</a:t>
            </a:r>
          </a:p>
          <a:p>
            <a:pPr lvl="1"/>
            <a:r>
              <a:rPr lang="en-US" sz="1600" dirty="0">
                <a:solidFill>
                  <a:srgbClr val="FFFF00"/>
                </a:solidFill>
                <a:latin typeface="Courier New" panose="02070309020205020404" pitchFamily="49" charset="0"/>
                <a:cs typeface="Courier New" panose="02070309020205020404" pitchFamily="49" charset="0"/>
              </a:rPr>
              <a:t>Caution: </a:t>
            </a:r>
            <a:r>
              <a:rPr lang="en-US" sz="1600" dirty="0">
                <a:highlight>
                  <a:srgbClr val="800000"/>
                </a:highlight>
                <a:latin typeface="Courier New" panose="02070309020205020404" pitchFamily="49" charset="0"/>
                <a:cs typeface="Courier New" panose="02070309020205020404" pitchFamily="49" charset="0"/>
              </a:rPr>
              <a:t>Always utilize an isolated and dedicated analysis machine when interacting with malicious infrastructure</a:t>
            </a:r>
          </a:p>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223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9848-F419-4DAA-9B45-ABBB2D8523D6}"/>
              </a:ext>
            </a:extLst>
          </p:cNvPr>
          <p:cNvSpPr>
            <a:spLocks noGrp="1"/>
          </p:cNvSpPr>
          <p:nvPr>
            <p:ph type="title"/>
          </p:nvPr>
        </p:nvSpPr>
        <p:spPr/>
        <p:txBody>
          <a:bodyPr/>
          <a:lstStyle/>
          <a:p>
            <a:pPr algn="ctr"/>
            <a:r>
              <a:rPr lang="en-US" dirty="0">
                <a:solidFill>
                  <a:srgbClr val="0070C0"/>
                </a:solidFill>
                <a:latin typeface="Courier New" panose="02070309020205020404" pitchFamily="49" charset="0"/>
                <a:cs typeface="Courier New" panose="02070309020205020404" pitchFamily="49" charset="0"/>
              </a:rPr>
              <a:t>Understanding the Terminology</a:t>
            </a:r>
          </a:p>
        </p:txBody>
      </p:sp>
      <p:sp>
        <p:nvSpPr>
          <p:cNvPr id="3" name="Content Placeholder 2">
            <a:extLst>
              <a:ext uri="{FF2B5EF4-FFF2-40B4-BE49-F238E27FC236}">
                <a16:creationId xmlns:a16="http://schemas.microsoft.com/office/drawing/2014/main" id="{6017C79F-F251-4567-9644-4C62881F6280}"/>
              </a:ext>
            </a:extLst>
          </p:cNvPr>
          <p:cNvSpPr>
            <a:spLocks noGrp="1"/>
          </p:cNvSpPr>
          <p:nvPr>
            <p:ph idx="1"/>
          </p:nvPr>
        </p:nvSpPr>
        <p:spPr>
          <a:xfrm>
            <a:off x="0" y="1975177"/>
            <a:ext cx="9613861" cy="3599316"/>
          </a:xfrm>
        </p:spPr>
        <p:txBody>
          <a:bodyPr>
            <a:normAutofit/>
          </a:bodyPr>
          <a:lstStyle/>
          <a:p>
            <a:r>
              <a:rPr lang="en-US" sz="1600" dirty="0">
                <a:latin typeface="Courier New" panose="02070309020205020404" pitchFamily="49" charset="0"/>
                <a:cs typeface="Courier New" panose="02070309020205020404" pitchFamily="49" charset="0"/>
              </a:rPr>
              <a:t>Command and Control (C2): Client/Server system used for issuing commands to an infected host’s implant.</a:t>
            </a:r>
          </a:p>
          <a:p>
            <a:r>
              <a:rPr lang="en-US" sz="1600" dirty="0">
                <a:latin typeface="Courier New" panose="02070309020205020404" pitchFamily="49" charset="0"/>
                <a:cs typeface="Courier New" panose="02070309020205020404" pitchFamily="49" charset="0"/>
              </a:rPr>
              <a:t>Implant: Malware client that reaches out to a C2 server to retrieve commands.</a:t>
            </a:r>
          </a:p>
          <a:p>
            <a:r>
              <a:rPr lang="en-US" sz="1600" dirty="0">
                <a:latin typeface="Courier New" panose="02070309020205020404" pitchFamily="49" charset="0"/>
                <a:cs typeface="Courier New" panose="02070309020205020404" pitchFamily="49" charset="0"/>
              </a:rPr>
              <a:t>C2 Server: Attacker controlled server used to issue commands to an implant.</a:t>
            </a:r>
          </a:p>
          <a:p>
            <a:r>
              <a:rPr lang="en-US" sz="1600" dirty="0">
                <a:latin typeface="Courier New" panose="02070309020205020404" pitchFamily="49" charset="0"/>
                <a:cs typeface="Courier New" panose="02070309020205020404" pitchFamily="49" charset="0"/>
              </a:rPr>
              <a:t>C2 Proxying: Technique that is commonly used by C2 server operators to avoid raw exposure to their infrastructure by hosting proxies on alternate or compromised web servers.</a:t>
            </a:r>
          </a:p>
          <a:p>
            <a:r>
              <a:rPr lang="en-US" sz="1600" dirty="0">
                <a:latin typeface="Courier New" panose="02070309020205020404" pitchFamily="49" charset="0"/>
                <a:cs typeface="Courier New" panose="02070309020205020404" pitchFamily="49" charset="0"/>
              </a:rPr>
              <a:t>Beaconing: Rapid network traffic generated by the implant that is necessary for command retrieval from the C2 server.</a:t>
            </a:r>
          </a:p>
          <a:p>
            <a:r>
              <a:rPr lang="en-US" sz="1600" dirty="0">
                <a:latin typeface="Courier New" panose="02070309020205020404" pitchFamily="49" charset="0"/>
                <a:cs typeface="Courier New" panose="02070309020205020404" pitchFamily="49" charset="0"/>
              </a:rPr>
              <a:t>Beachhead: Initial point of compromise and entry that an attacker uses as a base of operations to move laterally.</a:t>
            </a:r>
          </a:p>
        </p:txBody>
      </p:sp>
    </p:spTree>
    <p:extLst>
      <p:ext uri="{BB962C8B-B14F-4D97-AF65-F5344CB8AC3E}">
        <p14:creationId xmlns:p14="http://schemas.microsoft.com/office/powerpoint/2010/main" val="76971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2316-2D78-4DD9-8C28-9CFCD74F38FF}"/>
              </a:ext>
            </a:extLst>
          </p:cNvPr>
          <p:cNvSpPr>
            <a:spLocks noGrp="1"/>
          </p:cNvSpPr>
          <p:nvPr>
            <p:ph type="title"/>
          </p:nvPr>
        </p:nvSpPr>
        <p:spPr>
          <a:xfrm>
            <a:off x="0" y="877053"/>
            <a:ext cx="9613861"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Investigating Potential C2: To Beacon or not to Beacon?</a:t>
            </a:r>
          </a:p>
        </p:txBody>
      </p:sp>
      <p:sp>
        <p:nvSpPr>
          <p:cNvPr id="3" name="Content Placeholder 2">
            <a:extLst>
              <a:ext uri="{FF2B5EF4-FFF2-40B4-BE49-F238E27FC236}">
                <a16:creationId xmlns:a16="http://schemas.microsoft.com/office/drawing/2014/main" id="{C98D7384-7A82-4973-88E8-4B908ADF472E}"/>
              </a:ext>
            </a:extLst>
          </p:cNvPr>
          <p:cNvSpPr>
            <a:spLocks noGrp="1"/>
          </p:cNvSpPr>
          <p:nvPr>
            <p:ph idx="1"/>
          </p:nvPr>
        </p:nvSpPr>
        <p:spPr>
          <a:xfrm>
            <a:off x="-1" y="2003498"/>
            <a:ext cx="9613861" cy="3599316"/>
          </a:xfrm>
        </p:spPr>
        <p:txBody>
          <a:bodyPr>
            <a:normAutofit lnSpcReduction="10000"/>
          </a:bodyPr>
          <a:lstStyle/>
          <a:p>
            <a:r>
              <a:rPr lang="en-US" sz="1600" dirty="0">
                <a:latin typeface="Courier New" panose="02070309020205020404" pitchFamily="49" charset="0"/>
                <a:cs typeface="Courier New" panose="02070309020205020404" pitchFamily="49" charset="0"/>
              </a:rPr>
              <a:t>Beacon analysis is problematic without large data sets and well documented/understood benign traffic. This is evidenced by RITA’s earlier failure to capture most true beacon traffic, while successfully identifying telemetry on the machine. For this reason, being able to investigate and rule out false beacons without live response is essential.</a:t>
            </a:r>
          </a:p>
          <a:p>
            <a:r>
              <a:rPr lang="en-US" sz="1600" dirty="0">
                <a:latin typeface="Courier New" panose="02070309020205020404" pitchFamily="49" charset="0"/>
                <a:cs typeface="Courier New" panose="02070309020205020404" pitchFamily="49" charset="0"/>
              </a:rPr>
              <a:t>The easiest way to do this is through emulation</a:t>
            </a:r>
          </a:p>
          <a:p>
            <a:pPr lvl="1"/>
            <a:r>
              <a:rPr lang="en-US" sz="1400" dirty="0">
                <a:latin typeface="Courier New" panose="02070309020205020404" pitchFamily="49" charset="0"/>
                <a:cs typeface="Courier New" panose="02070309020205020404" pitchFamily="49" charset="0"/>
              </a:rPr>
              <a:t>When implants beacon, the metadata produced can be used to retransmit traffic in a similar (or identical manner) to that of the original</a:t>
            </a:r>
          </a:p>
          <a:p>
            <a:pPr lvl="1"/>
            <a:r>
              <a:rPr lang="en-US" sz="1400" dirty="0">
                <a:latin typeface="Courier New" panose="02070309020205020404" pitchFamily="49" charset="0"/>
                <a:cs typeface="Courier New" panose="02070309020205020404" pitchFamily="49" charset="0"/>
              </a:rPr>
              <a:t>Using HTTP as an example, imagine the following scenario:</a:t>
            </a:r>
          </a:p>
          <a:p>
            <a:pPr lvl="1"/>
            <a:r>
              <a:rPr lang="en-US" sz="1400" dirty="0">
                <a:latin typeface="Courier New" panose="02070309020205020404" pitchFamily="49" charset="0"/>
                <a:cs typeface="Courier New" panose="02070309020205020404" pitchFamily="49" charset="0"/>
              </a:rPr>
              <a:t>The NSM tool has alerted to a potential beacon from 1.2.3.4 to </a:t>
            </a:r>
            <a:r>
              <a:rPr lang="en-US" sz="1400" b="1" dirty="0">
                <a:latin typeface="Courier New" panose="02070309020205020404" pitchFamily="49" charset="0"/>
                <a:cs typeface="Courier New" panose="02070309020205020404" pitchFamily="49" charset="0"/>
              </a:rPr>
              <a:t>http://bigcatdogs.com/shopping?cmVmcmVzaHJhdGU9MjBz</a:t>
            </a:r>
            <a:r>
              <a:rPr lang="en-US" sz="1400" dirty="0">
                <a:latin typeface="Courier New" panose="02070309020205020404" pitchFamily="49" charset="0"/>
                <a:cs typeface="Courier New" panose="02070309020205020404" pitchFamily="49" charset="0"/>
              </a:rPr>
              <a:t>. After looking at the IP address resolved, the SOC found that it had previously resolved to a number of malware related domains via Virus Total. The traffic is entirely GET requests of equal size with an interval of around 20 seconds. Sandbox screenshots show the site as being an online pet store. The SOC is unable to determine root cause and escalates it to you, the responding analyst.</a:t>
            </a:r>
            <a:endParaRPr lang="en-US" sz="10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495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5DD1-188F-47DB-91F4-E9226EDE7D54}"/>
              </a:ext>
            </a:extLst>
          </p:cNvPr>
          <p:cNvSpPr>
            <a:spLocks noGrp="1"/>
          </p:cNvSpPr>
          <p:nvPr>
            <p:ph type="title"/>
          </p:nvPr>
        </p:nvSpPr>
        <p:spPr>
          <a:xfrm>
            <a:off x="0" y="881816"/>
            <a:ext cx="9613861"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Investigating Potential C2: To Beacon or not to Beacon?</a:t>
            </a:r>
            <a:endParaRPr lang="en-US" dirty="0">
              <a:solidFill>
                <a:srgbClr val="0070C0"/>
              </a:solidFill>
            </a:endParaRPr>
          </a:p>
        </p:txBody>
      </p:sp>
      <p:sp>
        <p:nvSpPr>
          <p:cNvPr id="3" name="Content Placeholder 2">
            <a:extLst>
              <a:ext uri="{FF2B5EF4-FFF2-40B4-BE49-F238E27FC236}">
                <a16:creationId xmlns:a16="http://schemas.microsoft.com/office/drawing/2014/main" id="{81792688-7E13-4331-87FB-C87FC7272865}"/>
              </a:ext>
            </a:extLst>
          </p:cNvPr>
          <p:cNvSpPr>
            <a:spLocks noGrp="1"/>
          </p:cNvSpPr>
          <p:nvPr>
            <p:ph idx="1"/>
          </p:nvPr>
        </p:nvSpPr>
        <p:spPr>
          <a:xfrm>
            <a:off x="0" y="2008260"/>
            <a:ext cx="10739438" cy="4578278"/>
          </a:xfrm>
        </p:spPr>
        <p:txBody>
          <a:bodyPr>
            <a:normAutofit/>
          </a:bodyPr>
          <a:lstStyle/>
          <a:p>
            <a:r>
              <a:rPr lang="en-US" sz="1600" dirty="0">
                <a:latin typeface="Courier New" panose="02070309020205020404" pitchFamily="49" charset="0"/>
                <a:cs typeface="Courier New" panose="02070309020205020404" pitchFamily="49" charset="0"/>
              </a:rPr>
              <a:t>First things first: what mistakes in conclusion did the SOC make?</a:t>
            </a:r>
          </a:p>
          <a:p>
            <a:pPr lvl="1">
              <a:buFont typeface="+mj-lt"/>
              <a:buAutoNum type="arabicPeriod"/>
            </a:pPr>
            <a:r>
              <a:rPr lang="en-US" sz="1400" dirty="0">
                <a:latin typeface="Courier New" panose="02070309020205020404" pitchFamily="49" charset="0"/>
                <a:cs typeface="Courier New" panose="02070309020205020404" pitchFamily="49" charset="0"/>
              </a:rPr>
              <a:t>Not recognizing this IP address as a multi-tenant during VT analysis</a:t>
            </a:r>
          </a:p>
          <a:p>
            <a:pPr lvl="1">
              <a:buFont typeface="+mj-lt"/>
              <a:buAutoNum type="arabicPeriod"/>
            </a:pPr>
            <a:r>
              <a:rPr lang="en-US" sz="1400" dirty="0">
                <a:latin typeface="Courier New" panose="02070309020205020404" pitchFamily="49" charset="0"/>
                <a:cs typeface="Courier New" panose="02070309020205020404" pitchFamily="49" charset="0"/>
              </a:rPr>
              <a:t>Assuming that this domain is malicious because of loose attribution to previous DNS records</a:t>
            </a:r>
          </a:p>
          <a:p>
            <a:r>
              <a:rPr lang="en-US" sz="1600" dirty="0">
                <a:latin typeface="Courier New" panose="02070309020205020404" pitchFamily="49" charset="0"/>
                <a:cs typeface="Courier New" panose="02070309020205020404" pitchFamily="49" charset="0"/>
              </a:rPr>
              <a:t>What is missing from the SOC’s analysis?</a:t>
            </a:r>
          </a:p>
          <a:p>
            <a:pPr lvl="1"/>
            <a:r>
              <a:rPr lang="en-US" sz="1400" dirty="0">
                <a:latin typeface="Courier New" panose="02070309020205020404" pitchFamily="49" charset="0"/>
                <a:cs typeface="Courier New" panose="02070309020205020404" pitchFamily="49" charset="0"/>
              </a:rPr>
              <a:t>Pertinent metadata like referrer and user-agent</a:t>
            </a:r>
          </a:p>
          <a:p>
            <a:pPr lvl="1"/>
            <a:r>
              <a:rPr lang="en-US" sz="1400" dirty="0">
                <a:latin typeface="Courier New" panose="02070309020205020404" pitchFamily="49" charset="0"/>
                <a:cs typeface="Courier New" panose="02070309020205020404" pitchFamily="49" charset="0"/>
              </a:rPr>
              <a:t>Analysis of query and parameters</a:t>
            </a:r>
          </a:p>
          <a:p>
            <a:pPr lvl="1"/>
            <a:r>
              <a:rPr lang="en-US" sz="1400" dirty="0">
                <a:latin typeface="Courier New" panose="02070309020205020404" pitchFamily="49" charset="0"/>
                <a:cs typeface="Courier New" panose="02070309020205020404" pitchFamily="49" charset="0"/>
              </a:rPr>
              <a:t>Traffic leading up to beaconing</a:t>
            </a:r>
          </a:p>
          <a:p>
            <a:pPr lvl="1"/>
            <a:r>
              <a:rPr lang="en-US" sz="1400" dirty="0">
                <a:latin typeface="Courier New" panose="02070309020205020404" pitchFamily="49" charset="0"/>
                <a:cs typeface="Courier New" panose="02070309020205020404" pitchFamily="49" charset="0"/>
              </a:rPr>
              <a:t>Emulation!</a:t>
            </a:r>
          </a:p>
          <a:p>
            <a:r>
              <a:rPr lang="en-US" sz="1600" dirty="0">
                <a:latin typeface="Courier New" panose="02070309020205020404" pitchFamily="49" charset="0"/>
                <a:cs typeface="Courier New" panose="02070309020205020404" pitchFamily="49" charset="0"/>
              </a:rPr>
              <a:t>After performing deeper analysis you find:</a:t>
            </a:r>
          </a:p>
          <a:p>
            <a:pPr lvl="1"/>
            <a:r>
              <a:rPr lang="en-US" sz="1400" dirty="0">
                <a:latin typeface="Courier New" panose="02070309020205020404" pitchFamily="49" charset="0"/>
                <a:cs typeface="Courier New" panose="02070309020205020404" pitchFamily="49" charset="0"/>
              </a:rPr>
              <a:t>Google query for cat food</a:t>
            </a:r>
          </a:p>
          <a:p>
            <a:pPr lvl="1"/>
            <a:r>
              <a:rPr lang="en-US" sz="1400" dirty="0">
                <a:latin typeface="Courier New" panose="02070309020205020404" pitchFamily="49" charset="0"/>
                <a:cs typeface="Courier New" panose="02070309020205020404" pitchFamily="49" charset="0"/>
              </a:rPr>
              <a:t>Windows 10 user-agent for chrome</a:t>
            </a:r>
          </a:p>
          <a:p>
            <a:pPr lvl="1"/>
            <a:r>
              <a:rPr lang="en-US" sz="1400" dirty="0">
                <a:latin typeface="Courier New" panose="02070309020205020404" pitchFamily="49" charset="0"/>
                <a:cs typeface="Courier New" panose="02070309020205020404" pitchFamily="49" charset="0"/>
              </a:rPr>
              <a:t>Referrer of google.com/search?=</a:t>
            </a:r>
            <a:r>
              <a:rPr lang="en-US" sz="1400" dirty="0" err="1">
                <a:latin typeface="Courier New" panose="02070309020205020404" pitchFamily="49" charset="0"/>
                <a:cs typeface="Courier New" panose="02070309020205020404" pitchFamily="49" charset="0"/>
              </a:rPr>
              <a:t>cat_food</a:t>
            </a:r>
            <a:endParaRPr lang="en-US" sz="1400" dirty="0">
              <a:latin typeface="Courier New" panose="02070309020205020404" pitchFamily="49" charset="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DNS queries for bigcatdogs.com shortly after performing the google search</a:t>
            </a:r>
          </a:p>
          <a:p>
            <a:pPr lvl="1"/>
            <a:r>
              <a:rPr lang="en-US" sz="1400" dirty="0">
                <a:latin typeface="Courier New" panose="02070309020205020404" pitchFamily="49" charset="0"/>
                <a:cs typeface="Courier New" panose="02070309020205020404" pitchFamily="49" charset="0"/>
              </a:rPr>
              <a:t>The URI parameter decodes to </a:t>
            </a:r>
            <a:r>
              <a:rPr lang="en-US" sz="1400" dirty="0" err="1">
                <a:latin typeface="Courier New" panose="02070309020205020404" pitchFamily="49" charset="0"/>
                <a:cs typeface="Courier New" panose="02070309020205020404" pitchFamily="49" charset="0"/>
              </a:rPr>
              <a:t>refreshrate</a:t>
            </a:r>
            <a:r>
              <a:rPr lang="en-US" sz="1400" dirty="0">
                <a:latin typeface="Courier New" panose="02070309020205020404" pitchFamily="49" charset="0"/>
                <a:cs typeface="Courier New" panose="02070309020205020404" pitchFamily="49" charset="0"/>
              </a:rPr>
              <a:t>=20s – most likely indicating an interval for refreshing the page.</a:t>
            </a:r>
          </a:p>
          <a:p>
            <a:r>
              <a:rPr lang="en-US" sz="1600" dirty="0">
                <a:latin typeface="Courier New" panose="02070309020205020404" pitchFamily="49" charset="0"/>
                <a:cs typeface="Courier New" panose="02070309020205020404" pitchFamily="49" charset="0"/>
              </a:rPr>
              <a:t>You generate a hypothesis that this website is most likely running a shopping cart refresh script that is creating the beaconing.</a:t>
            </a:r>
          </a:p>
          <a:p>
            <a:pPr lvl="1"/>
            <a:endParaRPr lang="en-US" sz="1400" dirty="0">
              <a:latin typeface="Courier New" panose="02070309020205020404" pitchFamily="49" charset="0"/>
              <a:cs typeface="Courier New" panose="02070309020205020404" pitchFamily="49" charset="0"/>
            </a:endParaRPr>
          </a:p>
          <a:p>
            <a:pPr lvl="1"/>
            <a:endParaRPr lang="en-US" sz="1400" dirty="0">
              <a:latin typeface="Courier New" panose="02070309020205020404" pitchFamily="49" charset="0"/>
              <a:cs typeface="Courier New" panose="02070309020205020404" pitchFamily="49" charset="0"/>
            </a:endParaRPr>
          </a:p>
          <a:p>
            <a:pPr lvl="1">
              <a:buFont typeface="+mj-lt"/>
              <a:buAutoNum type="arabicPeriod"/>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7335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ACFE-BE28-4359-AD89-ECAFCC90BD31}"/>
              </a:ext>
            </a:extLst>
          </p:cNvPr>
          <p:cNvSpPr>
            <a:spLocks noGrp="1"/>
          </p:cNvSpPr>
          <p:nvPr>
            <p:ph type="title"/>
          </p:nvPr>
        </p:nvSpPr>
        <p:spPr>
          <a:xfrm>
            <a:off x="0" y="886578"/>
            <a:ext cx="9613861" cy="1080938"/>
          </a:xfrm>
        </p:spPr>
        <p:txBody>
          <a:bodyPr>
            <a:noAutofit/>
          </a:bodyPr>
          <a:lstStyle/>
          <a:p>
            <a:r>
              <a:rPr lang="en-US" dirty="0">
                <a:solidFill>
                  <a:srgbClr val="0070C0"/>
                </a:solidFill>
                <a:latin typeface="Courier New" panose="02070309020205020404" pitchFamily="49" charset="0"/>
                <a:cs typeface="Courier New" panose="02070309020205020404" pitchFamily="49" charset="0"/>
              </a:rPr>
              <a:t>Investigating Potential C2: To Beacon or not to Beacon?</a:t>
            </a:r>
            <a:endParaRPr lang="en-US" dirty="0">
              <a:solidFill>
                <a:srgbClr val="0070C0"/>
              </a:solidFill>
            </a:endParaRPr>
          </a:p>
        </p:txBody>
      </p:sp>
      <p:sp>
        <p:nvSpPr>
          <p:cNvPr id="3" name="Content Placeholder 2">
            <a:extLst>
              <a:ext uri="{FF2B5EF4-FFF2-40B4-BE49-F238E27FC236}">
                <a16:creationId xmlns:a16="http://schemas.microsoft.com/office/drawing/2014/main" id="{65E4ADC5-E40C-4870-B72A-02864FC1793F}"/>
              </a:ext>
            </a:extLst>
          </p:cNvPr>
          <p:cNvSpPr>
            <a:spLocks noGrp="1"/>
          </p:cNvSpPr>
          <p:nvPr>
            <p:ph idx="1"/>
          </p:nvPr>
        </p:nvSpPr>
        <p:spPr>
          <a:xfrm>
            <a:off x="0" y="1967516"/>
            <a:ext cx="9613861" cy="3599316"/>
          </a:xfrm>
        </p:spPr>
        <p:txBody>
          <a:bodyPr>
            <a:normAutofit/>
          </a:bodyPr>
          <a:lstStyle/>
          <a:p>
            <a:r>
              <a:rPr lang="en-US" sz="1600" dirty="0">
                <a:latin typeface="Courier New" panose="02070309020205020404" pitchFamily="49" charset="0"/>
                <a:cs typeface="Courier New" panose="02070309020205020404" pitchFamily="49" charset="0"/>
              </a:rPr>
              <a:t>This is still missing one more piece of contextual evidence to seal the deal. Emulation is required to prove this hypothesis.</a:t>
            </a:r>
          </a:p>
          <a:p>
            <a:r>
              <a:rPr lang="en-US" sz="1600" dirty="0">
                <a:latin typeface="Courier New" panose="02070309020205020404" pitchFamily="49" charset="0"/>
                <a:cs typeface="Courier New" panose="02070309020205020404" pitchFamily="49" charset="0"/>
              </a:rPr>
              <a:t>To emulate this traffic, you instruct the SOC to monitor traffic from your analysis workstation to </a:t>
            </a:r>
            <a:r>
              <a:rPr lang="en-US" sz="1600" b="1" dirty="0">
                <a:latin typeface="Courier New" panose="02070309020205020404" pitchFamily="49" charset="0"/>
                <a:cs typeface="Courier New" panose="02070309020205020404" pitchFamily="49" charset="0"/>
              </a:rPr>
              <a:t>http://bigcatdogs.com/shopping?cmVmcmVzaHJhdGU9MjBz</a:t>
            </a:r>
            <a:r>
              <a:rPr lang="en-US" sz="1600" dirty="0">
                <a:latin typeface="Courier New" panose="02070309020205020404" pitchFamily="49" charset="0"/>
                <a:cs typeface="Courier New" panose="02070309020205020404" pitchFamily="49" charset="0"/>
              </a:rPr>
              <a:t>. You change the user agent of your chrome instance to mirror that of the original. You head to this site and allow your machine to sit without intervention for around ten minutes.</a:t>
            </a:r>
          </a:p>
          <a:p>
            <a:r>
              <a:rPr lang="en-US" sz="1600" dirty="0">
                <a:latin typeface="Courier New" panose="02070309020205020404" pitchFamily="49" charset="0"/>
                <a:cs typeface="Courier New" panose="02070309020205020404" pitchFamily="49" charset="0"/>
              </a:rPr>
              <a:t>The SOC finds that your traffic perfectly matches that of the original! The site uses a script to refresh the user’s shopping cart.</a:t>
            </a:r>
          </a:p>
          <a:p>
            <a:r>
              <a:rPr lang="en-US" sz="1600" dirty="0">
                <a:latin typeface="Courier New" panose="02070309020205020404" pitchFamily="49" charset="0"/>
                <a:cs typeface="Courier New" panose="02070309020205020404" pitchFamily="49" charset="0"/>
              </a:rPr>
              <a:t>Another solution here would be to inspect the running scripts on the page – however this takes more effort and would ultimately return the same conclusion.</a:t>
            </a:r>
          </a:p>
        </p:txBody>
      </p:sp>
    </p:spTree>
    <p:extLst>
      <p:ext uri="{BB962C8B-B14F-4D97-AF65-F5344CB8AC3E}">
        <p14:creationId xmlns:p14="http://schemas.microsoft.com/office/powerpoint/2010/main" val="332889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1674-3269-4300-A713-BDDAF6D4CD54}"/>
              </a:ext>
            </a:extLst>
          </p:cNvPr>
          <p:cNvSpPr>
            <a:spLocks noGrp="1"/>
          </p:cNvSpPr>
          <p:nvPr>
            <p:ph type="title"/>
          </p:nvPr>
        </p:nvSpPr>
        <p:spPr>
          <a:xfrm>
            <a:off x="4074125" y="2888531"/>
            <a:ext cx="4043750" cy="1080938"/>
          </a:xfrm>
        </p:spPr>
        <p:txBody>
          <a:bodyPr>
            <a:normAutofit fontScale="90000"/>
          </a:bodyPr>
          <a:lstStyle/>
          <a:p>
            <a:r>
              <a:rPr lang="en-US" sz="6600" dirty="0"/>
              <a:t>Questions?</a:t>
            </a:r>
          </a:p>
        </p:txBody>
      </p:sp>
    </p:spTree>
    <p:extLst>
      <p:ext uri="{BB962C8B-B14F-4D97-AF65-F5344CB8AC3E}">
        <p14:creationId xmlns:p14="http://schemas.microsoft.com/office/powerpoint/2010/main" val="4089070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1535-D040-4136-9895-2543C8F55FF3}"/>
              </a:ext>
            </a:extLst>
          </p:cNvPr>
          <p:cNvSpPr>
            <a:spLocks noGrp="1"/>
          </p:cNvSpPr>
          <p:nvPr>
            <p:ph type="title"/>
          </p:nvPr>
        </p:nvSpPr>
        <p:spPr/>
        <p:txBody>
          <a:bodyPr/>
          <a:lstStyle/>
          <a:p>
            <a:pPr algn="ctr"/>
            <a:r>
              <a:rPr lang="en-US" dirty="0">
                <a:solidFill>
                  <a:srgbClr val="0070C0"/>
                </a:solidFill>
                <a:latin typeface="Courier New" panose="02070309020205020404" pitchFamily="49" charset="0"/>
                <a:cs typeface="Courier New" panose="02070309020205020404" pitchFamily="49" charset="0"/>
              </a:rPr>
              <a:t>References and Additional Reading</a:t>
            </a:r>
          </a:p>
        </p:txBody>
      </p:sp>
      <p:sp>
        <p:nvSpPr>
          <p:cNvPr id="3" name="Content Placeholder 2">
            <a:extLst>
              <a:ext uri="{FF2B5EF4-FFF2-40B4-BE49-F238E27FC236}">
                <a16:creationId xmlns:a16="http://schemas.microsoft.com/office/drawing/2014/main" id="{5B95FA00-E021-469B-8A1E-A536B4BE606F}"/>
              </a:ext>
            </a:extLst>
          </p:cNvPr>
          <p:cNvSpPr>
            <a:spLocks noGrp="1"/>
          </p:cNvSpPr>
          <p:nvPr>
            <p:ph idx="1"/>
          </p:nvPr>
        </p:nvSpPr>
        <p:spPr/>
        <p:txBody>
          <a:bodyPr>
            <a:normAutofit fontScale="55000" lnSpcReduction="20000"/>
          </a:bodyPr>
          <a:lstStyle/>
          <a:p>
            <a:r>
              <a:rPr lang="en-US" dirty="0">
                <a:hlinkClick r:id="rId2"/>
              </a:rPr>
              <a:t>1.5.2 Custom Command and Control - Learning Malware Analysis [Book] (oreilly.com)</a:t>
            </a:r>
            <a:endParaRPr lang="en-US" dirty="0"/>
          </a:p>
          <a:p>
            <a:r>
              <a:rPr lang="en-US" dirty="0">
                <a:hlinkClick r:id="rId3"/>
              </a:rPr>
              <a:t>Investigating Command and Control Infrastructure (</a:t>
            </a:r>
            <a:r>
              <a:rPr lang="en-US" dirty="0" err="1">
                <a:hlinkClick r:id="rId3"/>
              </a:rPr>
              <a:t>Emotet</a:t>
            </a:r>
            <a:r>
              <a:rPr lang="en-US" dirty="0">
                <a:hlinkClick r:id="rId3"/>
              </a:rPr>
              <a:t>) – </a:t>
            </a:r>
            <a:r>
              <a:rPr lang="en-US" dirty="0" err="1">
                <a:hlinkClick r:id="rId3"/>
              </a:rPr>
              <a:t>MalwareTech</a:t>
            </a:r>
            <a:endParaRPr lang="en-US" dirty="0"/>
          </a:p>
          <a:p>
            <a:r>
              <a:rPr lang="en-US" dirty="0">
                <a:hlinkClick r:id="rId4"/>
              </a:rPr>
              <a:t>Four Common Threat Hunting Techniques with Sample Hunts | LinkedIn</a:t>
            </a:r>
            <a:endParaRPr lang="en-US" dirty="0"/>
          </a:p>
          <a:p>
            <a:r>
              <a:rPr lang="en-US" dirty="0">
                <a:hlinkClick r:id="rId5"/>
              </a:rPr>
              <a:t>Introduction — Threat Hunter Playbook</a:t>
            </a:r>
            <a:endParaRPr lang="en-US" dirty="0"/>
          </a:p>
          <a:p>
            <a:r>
              <a:rPr lang="en-US" dirty="0">
                <a:hlinkClick r:id="rId6"/>
              </a:rPr>
              <a:t>Reversing Malware Command and Control: From Sockets to COM | FireEye Inc</a:t>
            </a:r>
            <a:endParaRPr lang="en-US" dirty="0"/>
          </a:p>
          <a:p>
            <a:r>
              <a:rPr lang="en-US" dirty="0" err="1">
                <a:hlinkClick r:id="rId7"/>
              </a:rPr>
              <a:t>c++</a:t>
            </a:r>
            <a:r>
              <a:rPr lang="en-US" dirty="0">
                <a:hlinkClick r:id="rId7"/>
              </a:rPr>
              <a:t> - </a:t>
            </a:r>
            <a:r>
              <a:rPr lang="en-US" dirty="0" err="1">
                <a:hlinkClick r:id="rId7"/>
              </a:rPr>
              <a:t>UrlDownloadToFile</a:t>
            </a:r>
            <a:r>
              <a:rPr lang="en-US" dirty="0">
                <a:hlinkClick r:id="rId7"/>
              </a:rPr>
              <a:t> to Memory - Stack Overflow</a:t>
            </a:r>
            <a:endParaRPr lang="en-US" dirty="0"/>
          </a:p>
          <a:p>
            <a:r>
              <a:rPr lang="en-US" dirty="0">
                <a:hlinkClick r:id="rId8"/>
              </a:rPr>
              <a:t>Attack Detection Fundamentals: Workshop #4 - C2 and Exfiltration – YouTube</a:t>
            </a:r>
            <a:endParaRPr lang="en-US" dirty="0"/>
          </a:p>
          <a:p>
            <a:r>
              <a:rPr lang="en-US" dirty="0">
                <a:hlinkClick r:id="rId9"/>
              </a:rPr>
              <a:t>Introduction to DNS Data Exfiltration - The Akamai Blog</a:t>
            </a:r>
            <a:endParaRPr lang="en-US" dirty="0"/>
          </a:p>
          <a:p>
            <a:r>
              <a:rPr lang="en-US" dirty="0">
                <a:hlinkClick r:id="rId10"/>
              </a:rPr>
              <a:t>Attack Detection Fundamentals: C2 and Exfiltration - Lab #2 (f-secure.com)</a:t>
            </a:r>
            <a:endParaRPr lang="en-US" dirty="0"/>
          </a:p>
          <a:p>
            <a:r>
              <a:rPr lang="en-US" dirty="0">
                <a:hlinkClick r:id="rId11"/>
              </a:rPr>
              <a:t>That’ll never work–we don’t allow port 53 out | Strategic Cyber LLC</a:t>
            </a:r>
          </a:p>
          <a:p>
            <a:r>
              <a:rPr lang="en-US" dirty="0">
                <a:hlinkClick r:id="rId12"/>
              </a:rPr>
              <a:t>Talos_Cobalt_Strike.pdf (talos-intelligence-site.s3.amazonaws.com)</a:t>
            </a:r>
            <a:r>
              <a:rPr lang="en-US" dirty="0">
                <a:hlinkClick r:id="rId11"/>
              </a:rPr>
              <a:t> (cobaltstrike.com)</a:t>
            </a:r>
            <a:endParaRPr lang="en-US" dirty="0"/>
          </a:p>
          <a:p>
            <a:r>
              <a:rPr lang="en-US" dirty="0">
                <a:hlinkClick r:id="rId13"/>
              </a:rPr>
              <a:t>Outliers :: Threat Hunting Labs (activecm.github.io)</a:t>
            </a:r>
            <a:endParaRPr lang="en-US" dirty="0"/>
          </a:p>
          <a:p>
            <a:r>
              <a:rPr lang="en-US" dirty="0">
                <a:hlinkClick r:id="rId14"/>
              </a:rPr>
              <a:t>GitHub - </a:t>
            </a:r>
            <a:r>
              <a:rPr lang="en-US" dirty="0" err="1">
                <a:hlinkClick r:id="rId14"/>
              </a:rPr>
              <a:t>inquisb</a:t>
            </a:r>
            <a:r>
              <a:rPr lang="en-US" dirty="0">
                <a:hlinkClick r:id="rId14"/>
              </a:rPr>
              <a:t>/</a:t>
            </a:r>
            <a:r>
              <a:rPr lang="en-US" dirty="0" err="1">
                <a:hlinkClick r:id="rId14"/>
              </a:rPr>
              <a:t>icmpsh</a:t>
            </a:r>
            <a:r>
              <a:rPr lang="en-US" dirty="0">
                <a:hlinkClick r:id="rId14"/>
              </a:rPr>
              <a:t>: Simple reverse ICMP shell</a:t>
            </a:r>
            <a:endParaRPr lang="en-US" dirty="0"/>
          </a:p>
        </p:txBody>
      </p:sp>
    </p:spTree>
    <p:extLst>
      <p:ext uri="{BB962C8B-B14F-4D97-AF65-F5344CB8AC3E}">
        <p14:creationId xmlns:p14="http://schemas.microsoft.com/office/powerpoint/2010/main" val="272689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FC90F9-66DE-499A-B157-AE0502789DCF}"/>
              </a:ext>
            </a:extLst>
          </p:cNvPr>
          <p:cNvSpPr>
            <a:spLocks noGrp="1"/>
          </p:cNvSpPr>
          <p:nvPr>
            <p:ph type="title"/>
          </p:nvPr>
        </p:nvSpPr>
        <p:spPr>
          <a:xfrm>
            <a:off x="680321" y="753228"/>
            <a:ext cx="4136123" cy="1080938"/>
          </a:xfrm>
        </p:spPr>
        <p:txBody>
          <a:bodyPr>
            <a:normAutofit/>
          </a:bodyPr>
          <a:lstStyle/>
          <a:p>
            <a:pPr algn="ctr"/>
            <a:r>
              <a:rPr lang="en-US" dirty="0">
                <a:solidFill>
                  <a:srgbClr val="0070C0"/>
                </a:solidFill>
                <a:latin typeface="Courier New" panose="02070309020205020404" pitchFamily="49" charset="0"/>
                <a:cs typeface="Courier New" panose="02070309020205020404" pitchFamily="49" charset="0"/>
              </a:rPr>
              <a:t>C2 Topology</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5" name="Content Placeholder 4" descr="Diagram, schematic&#10;&#10;Description automatically generated">
            <a:extLst>
              <a:ext uri="{FF2B5EF4-FFF2-40B4-BE49-F238E27FC236}">
                <a16:creationId xmlns:a16="http://schemas.microsoft.com/office/drawing/2014/main" id="{DD4DCFC5-9F46-4244-BCD1-41738E5CD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035" y="1229711"/>
            <a:ext cx="11306866" cy="59078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1109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44B8-6D60-4C62-87D1-AC7479CD407D}"/>
              </a:ext>
            </a:extLst>
          </p:cNvPr>
          <p:cNvSpPr>
            <a:spLocks noGrp="1"/>
          </p:cNvSpPr>
          <p:nvPr>
            <p:ph type="title"/>
          </p:nvPr>
        </p:nvSpPr>
        <p:spPr/>
        <p:txBody>
          <a:bodyPr/>
          <a:lstStyle/>
          <a:p>
            <a:pPr algn="ctr"/>
            <a:r>
              <a:rPr lang="en-US" dirty="0">
                <a:solidFill>
                  <a:srgbClr val="0070C0"/>
                </a:solidFill>
                <a:latin typeface="Courier New" panose="02070309020205020404" pitchFamily="49" charset="0"/>
                <a:cs typeface="Courier New" panose="02070309020205020404" pitchFamily="49" charset="0"/>
              </a:rPr>
              <a:t>C2 Infrastructure</a:t>
            </a:r>
          </a:p>
        </p:txBody>
      </p:sp>
      <p:sp>
        <p:nvSpPr>
          <p:cNvPr id="3" name="Content Placeholder 2">
            <a:extLst>
              <a:ext uri="{FF2B5EF4-FFF2-40B4-BE49-F238E27FC236}">
                <a16:creationId xmlns:a16="http://schemas.microsoft.com/office/drawing/2014/main" id="{F6F3AE1E-6A9D-4F52-8DB9-E99B3C06C5B7}"/>
              </a:ext>
            </a:extLst>
          </p:cNvPr>
          <p:cNvSpPr>
            <a:spLocks noGrp="1"/>
          </p:cNvSpPr>
          <p:nvPr>
            <p:ph idx="1"/>
          </p:nvPr>
        </p:nvSpPr>
        <p:spPr>
          <a:xfrm>
            <a:off x="0" y="1983305"/>
            <a:ext cx="10408093" cy="3599316"/>
          </a:xfrm>
        </p:spPr>
        <p:txBody>
          <a:bodyPr>
            <a:normAutofit/>
          </a:bodyPr>
          <a:lstStyle/>
          <a:p>
            <a:r>
              <a:rPr lang="en-US" sz="1600" dirty="0">
                <a:latin typeface="Courier New" panose="02070309020205020404" pitchFamily="49" charset="0"/>
                <a:cs typeface="Courier New" panose="02070309020205020404" pitchFamily="49" charset="0"/>
              </a:rPr>
              <a:t>C2 servers are set up on attacker controlled infrastructure</a:t>
            </a:r>
          </a:p>
          <a:p>
            <a:pPr lvl="1"/>
            <a:r>
              <a:rPr lang="en-US" sz="1400" dirty="0">
                <a:latin typeface="Courier New" panose="02070309020205020404" pitchFamily="49" charset="0"/>
                <a:cs typeface="Courier New" panose="02070309020205020404" pitchFamily="49" charset="0"/>
              </a:rPr>
              <a:t>C2 server numbers are usually much smaller than the number of C2 proxies used to access them. This is because one C2 server can issue commands to a relatively infinite number of machines – and is only limited by its resources. This is usually not the case as optimization, organization, segmentation, and redundancy are important when conducting large scale attacks.</a:t>
            </a:r>
          </a:p>
          <a:p>
            <a:r>
              <a:rPr lang="en-US" sz="1800" dirty="0">
                <a:latin typeface="Courier New" panose="02070309020205020404" pitchFamily="49" charset="0"/>
                <a:cs typeface="Courier New" panose="02070309020205020404" pitchFamily="49" charset="0"/>
              </a:rPr>
              <a:t>Proxies are deployed on alternate or compromised web servers</a:t>
            </a:r>
          </a:p>
          <a:p>
            <a:pPr lvl="1"/>
            <a:r>
              <a:rPr lang="en-US" sz="1400" dirty="0">
                <a:latin typeface="Courier New" panose="02070309020205020404" pitchFamily="49" charset="0"/>
                <a:cs typeface="Courier New" panose="02070309020205020404" pitchFamily="49" charset="0"/>
              </a:rPr>
              <a:t>Attackers use either low-cost providers (Digital Ocean) or victim infrastructure to host proxy servers. Compromised hosts will often listen on non-standard ports relative to the protocol used due to standard ports being bound to active and legitimate traffic.</a:t>
            </a:r>
          </a:p>
          <a:p>
            <a:r>
              <a:rPr lang="en-US" sz="1800" dirty="0">
                <a:latin typeface="Courier New" panose="02070309020205020404" pitchFamily="49" charset="0"/>
                <a:cs typeface="Courier New" panose="02070309020205020404" pitchFamily="49" charset="0"/>
              </a:rPr>
              <a:t>Implants are deployed on a target host to retrieve commands</a:t>
            </a:r>
          </a:p>
          <a:p>
            <a:pPr lvl="1"/>
            <a:r>
              <a:rPr lang="en-US" sz="1400" dirty="0">
                <a:latin typeface="Courier New" panose="02070309020205020404" pitchFamily="49" charset="0"/>
                <a:cs typeface="Courier New" panose="02070309020205020404" pitchFamily="49" charset="0"/>
              </a:rPr>
              <a:t>Implants run on the infected host and attempt to retrieve commands at a pre-determined time interval. This is done to circumvent the problem of NAT, firewalls, connectivity, and other problems experienced with traditional bind and reverse shells.</a:t>
            </a:r>
          </a:p>
          <a:p>
            <a:pPr lvl="1"/>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673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3974-EDA4-4B10-8B2D-0FC855D079BA}"/>
              </a:ext>
            </a:extLst>
          </p:cNvPr>
          <p:cNvSpPr>
            <a:spLocks noGrp="1"/>
          </p:cNvSpPr>
          <p:nvPr>
            <p:ph type="title"/>
          </p:nvPr>
        </p:nvSpPr>
        <p:spPr/>
        <p:txBody>
          <a:bodyPr/>
          <a:lstStyle/>
          <a:p>
            <a:pPr algn="ctr"/>
            <a:r>
              <a:rPr lang="en-US" dirty="0">
                <a:solidFill>
                  <a:srgbClr val="0070C0"/>
                </a:solidFill>
                <a:latin typeface="Courier New" panose="02070309020205020404" pitchFamily="49" charset="0"/>
                <a:cs typeface="Courier New" panose="02070309020205020404" pitchFamily="49" charset="0"/>
              </a:rPr>
              <a:t>Functionality</a:t>
            </a:r>
          </a:p>
        </p:txBody>
      </p:sp>
      <p:sp>
        <p:nvSpPr>
          <p:cNvPr id="3" name="Content Placeholder 2">
            <a:extLst>
              <a:ext uri="{FF2B5EF4-FFF2-40B4-BE49-F238E27FC236}">
                <a16:creationId xmlns:a16="http://schemas.microsoft.com/office/drawing/2014/main" id="{FD9AA01A-CE8C-4AA4-AE59-5EA13E8D3810}"/>
              </a:ext>
            </a:extLst>
          </p:cNvPr>
          <p:cNvSpPr>
            <a:spLocks noGrp="1"/>
          </p:cNvSpPr>
          <p:nvPr>
            <p:ph idx="1"/>
          </p:nvPr>
        </p:nvSpPr>
        <p:spPr>
          <a:xfrm>
            <a:off x="0" y="1983305"/>
            <a:ext cx="10833762" cy="3599316"/>
          </a:xfrm>
        </p:spPr>
        <p:txBody>
          <a:bodyPr>
            <a:normAutofit/>
          </a:bodyPr>
          <a:lstStyle/>
          <a:p>
            <a:r>
              <a:rPr lang="en-US" sz="1600" dirty="0">
                <a:latin typeface="Courier New" panose="02070309020205020404" pitchFamily="49" charset="0"/>
                <a:cs typeface="Courier New" panose="02070309020205020404" pitchFamily="49" charset="0"/>
              </a:rPr>
              <a:t>Implants can be stand-alone C2 clients or delivered malware itself</a:t>
            </a:r>
          </a:p>
          <a:p>
            <a:pPr lvl="1"/>
            <a:r>
              <a:rPr lang="en-US" sz="1400" dirty="0">
                <a:latin typeface="Courier New" panose="02070309020205020404" pitchFamily="49" charset="0"/>
                <a:cs typeface="Courier New" panose="02070309020205020404" pitchFamily="49" charset="0"/>
              </a:rPr>
              <a:t>The term ‘implant’ generally refers to stand-alone C2 client modules for exploitation frameworks and other tools, but this term can also be applied to malware performing its communication routines as well. While not common practice, I will be referring to all C2 clients as ‘implants’ from here on.</a:t>
            </a:r>
          </a:p>
          <a:p>
            <a:r>
              <a:rPr lang="en-US" sz="1800" dirty="0">
                <a:latin typeface="Courier New" panose="02070309020205020404" pitchFamily="49" charset="0"/>
                <a:cs typeface="Courier New" panose="02070309020205020404" pitchFamily="49" charset="0"/>
              </a:rPr>
              <a:t>Malware-based C2 clients are different from stand-alone tools</a:t>
            </a:r>
          </a:p>
          <a:p>
            <a:pPr lvl="1"/>
            <a:r>
              <a:rPr lang="en-US" sz="1400" dirty="0">
                <a:latin typeface="Courier New" panose="02070309020205020404" pitchFamily="49" charset="0"/>
                <a:cs typeface="Courier New" panose="02070309020205020404" pitchFamily="49" charset="0"/>
              </a:rPr>
              <a:t>Most Malware will attempt to contact their C2 servers as soon as possible. Cobalt Strike on the other hand, is not usually deployed on the beachhead and is often indicative of a much larger attack.</a:t>
            </a:r>
          </a:p>
          <a:p>
            <a:r>
              <a:rPr lang="en-US" sz="1800" dirty="0">
                <a:latin typeface="Courier New" panose="02070309020205020404" pitchFamily="49" charset="0"/>
                <a:cs typeface="Courier New" panose="02070309020205020404" pitchFamily="49" charset="0"/>
              </a:rPr>
              <a:t>Communication protocols vary from client-to-client</a:t>
            </a:r>
          </a:p>
          <a:p>
            <a:pPr lvl="1"/>
            <a:r>
              <a:rPr lang="en-US" sz="1400" dirty="0">
                <a:latin typeface="Courier New" panose="02070309020205020404" pitchFamily="49" charset="0"/>
                <a:cs typeface="Courier New" panose="02070309020205020404" pitchFamily="49" charset="0"/>
              </a:rPr>
              <a:t>HTTP and HTTPS are by far the most common protocols utilized by C2 today (RIP IRC), however, there are many more less-common protocols that are utilized for C2 as well such as DNS and ICMP. To make matters worse, the client may be using a custom C2 protocol that will go unparsed and unrecognized by common network analyzers</a:t>
            </a:r>
          </a:p>
        </p:txBody>
      </p:sp>
    </p:spTree>
    <p:extLst>
      <p:ext uri="{BB962C8B-B14F-4D97-AF65-F5344CB8AC3E}">
        <p14:creationId xmlns:p14="http://schemas.microsoft.com/office/powerpoint/2010/main" val="125489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4C17-F4E8-4D3A-9CC8-4F5969789C6B}"/>
              </a:ext>
            </a:extLst>
          </p:cNvPr>
          <p:cNvSpPr>
            <a:spLocks noGrp="1"/>
          </p:cNvSpPr>
          <p:nvPr>
            <p:ph type="title"/>
          </p:nvPr>
        </p:nvSpPr>
        <p:spPr/>
        <p:txBody>
          <a:bodyPr>
            <a:normAutofit/>
          </a:bodyPr>
          <a:lstStyle/>
          <a:p>
            <a:r>
              <a:rPr lang="en-US" dirty="0">
                <a:solidFill>
                  <a:srgbClr val="0070C0"/>
                </a:solidFill>
                <a:latin typeface="Courier New" panose="02070309020205020404" pitchFamily="49" charset="0"/>
                <a:cs typeface="Courier New" panose="02070309020205020404" pitchFamily="49" charset="0"/>
              </a:rPr>
              <a:t>Functionality: Comms Protocols</a:t>
            </a:r>
          </a:p>
        </p:txBody>
      </p:sp>
      <p:sp>
        <p:nvSpPr>
          <p:cNvPr id="3" name="Content Placeholder 2">
            <a:extLst>
              <a:ext uri="{FF2B5EF4-FFF2-40B4-BE49-F238E27FC236}">
                <a16:creationId xmlns:a16="http://schemas.microsoft.com/office/drawing/2014/main" id="{00BE5528-6D1C-4496-93CF-0BF8FFAE31EF}"/>
              </a:ext>
            </a:extLst>
          </p:cNvPr>
          <p:cNvSpPr>
            <a:spLocks noGrp="1"/>
          </p:cNvSpPr>
          <p:nvPr>
            <p:ph idx="1"/>
          </p:nvPr>
        </p:nvSpPr>
        <p:spPr>
          <a:xfrm>
            <a:off x="0" y="1987369"/>
            <a:ext cx="9613861" cy="3599316"/>
          </a:xfrm>
        </p:spPr>
        <p:txBody>
          <a:bodyPr/>
          <a:lstStyle/>
          <a:p>
            <a:r>
              <a:rPr lang="en-US" sz="1600" dirty="0">
                <a:latin typeface="Courier New" panose="02070309020205020404" pitchFamily="49" charset="0"/>
                <a:cs typeface="Courier New" panose="02070309020205020404" pitchFamily="49" charset="0"/>
              </a:rPr>
              <a:t>There are 4 major categories of C2 comms protocols</a:t>
            </a:r>
          </a:p>
          <a:p>
            <a:pPr lvl="1"/>
            <a:r>
              <a:rPr lang="en-US" sz="1400" dirty="0">
                <a:latin typeface="Courier New" panose="02070309020205020404" pitchFamily="49" charset="0"/>
                <a:cs typeface="Courier New" panose="02070309020205020404" pitchFamily="49" charset="0"/>
              </a:rPr>
              <a:t>Common Protocol | Common Port 	HTTP:80</a:t>
            </a:r>
          </a:p>
          <a:p>
            <a:pPr lvl="1"/>
            <a:r>
              <a:rPr lang="en-US" sz="1400" dirty="0">
                <a:latin typeface="Courier New" panose="02070309020205020404" pitchFamily="49" charset="0"/>
                <a:cs typeface="Courier New" panose="02070309020205020404" pitchFamily="49" charset="0"/>
              </a:rPr>
              <a:t>Common Protocol | Uncommon Port	HTTP:443</a:t>
            </a:r>
          </a:p>
          <a:p>
            <a:pPr lvl="1"/>
            <a:r>
              <a:rPr lang="en-US" sz="1400" dirty="0">
                <a:latin typeface="Courier New" panose="02070309020205020404" pitchFamily="49" charset="0"/>
                <a:cs typeface="Courier New" panose="02070309020205020404" pitchFamily="49" charset="0"/>
              </a:rPr>
              <a:t>Custom Protocol | Common Port	TCP:80</a:t>
            </a:r>
          </a:p>
          <a:p>
            <a:pPr lvl="1"/>
            <a:r>
              <a:rPr lang="en-US" sz="1400" dirty="0">
                <a:latin typeface="Courier New" panose="02070309020205020404" pitchFamily="49" charset="0"/>
                <a:cs typeface="Courier New" panose="02070309020205020404" pitchFamily="49" charset="0"/>
              </a:rPr>
              <a:t>Custom Protocol | Uncommon port	TCP:9547</a:t>
            </a:r>
          </a:p>
          <a:p>
            <a:r>
              <a:rPr lang="en-US" sz="1800" dirty="0">
                <a:latin typeface="Courier New" panose="02070309020205020404" pitchFamily="49" charset="0"/>
                <a:cs typeface="Courier New" panose="02070309020205020404" pitchFamily="49" charset="0"/>
              </a:rPr>
              <a:t>Difficulty to detect each category varies from org-to-org</a:t>
            </a:r>
          </a:p>
          <a:p>
            <a:pPr lvl="1"/>
            <a:r>
              <a:rPr lang="en-US" sz="1400" dirty="0">
                <a:latin typeface="Courier New" panose="02070309020205020404" pitchFamily="49" charset="0"/>
                <a:cs typeface="Courier New" panose="02070309020205020404" pitchFamily="49" charset="0"/>
              </a:rPr>
              <a:t>The right tooling might easily identify an unknown protocol communicating outbound rapidly. The same environment may struggle to sift through extreme amounts HTTP:80 data. </a:t>
            </a:r>
          </a:p>
        </p:txBody>
      </p:sp>
    </p:spTree>
    <p:extLst>
      <p:ext uri="{BB962C8B-B14F-4D97-AF65-F5344CB8AC3E}">
        <p14:creationId xmlns:p14="http://schemas.microsoft.com/office/powerpoint/2010/main" val="144112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3127-3098-4841-9D59-3AE0C22628A9}"/>
              </a:ext>
            </a:extLst>
          </p:cNvPr>
          <p:cNvSpPr>
            <a:spLocks noGrp="1"/>
          </p:cNvSpPr>
          <p:nvPr>
            <p:ph type="title"/>
          </p:nvPr>
        </p:nvSpPr>
        <p:spPr/>
        <p:txBody>
          <a:bodyPr/>
          <a:lstStyle/>
          <a:p>
            <a:r>
              <a:rPr lang="en-US" dirty="0">
                <a:solidFill>
                  <a:srgbClr val="0070C0"/>
                </a:solidFill>
                <a:latin typeface="Courier New" panose="02070309020205020404" pitchFamily="49" charset="0"/>
                <a:cs typeface="Courier New" panose="02070309020205020404" pitchFamily="49" charset="0"/>
              </a:rPr>
              <a:t>Functionality: Custom Comms</a:t>
            </a:r>
          </a:p>
        </p:txBody>
      </p:sp>
      <p:sp>
        <p:nvSpPr>
          <p:cNvPr id="3" name="Content Placeholder 2">
            <a:extLst>
              <a:ext uri="{FF2B5EF4-FFF2-40B4-BE49-F238E27FC236}">
                <a16:creationId xmlns:a16="http://schemas.microsoft.com/office/drawing/2014/main" id="{D7D3D9CF-5735-4561-8E09-52C8D413A4EC}"/>
              </a:ext>
            </a:extLst>
          </p:cNvPr>
          <p:cNvSpPr>
            <a:spLocks noGrp="1"/>
          </p:cNvSpPr>
          <p:nvPr>
            <p:ph idx="1"/>
          </p:nvPr>
        </p:nvSpPr>
        <p:spPr>
          <a:xfrm>
            <a:off x="0" y="1987439"/>
            <a:ext cx="10875803" cy="3599316"/>
          </a:xfrm>
        </p:spPr>
        <p:txBody>
          <a:bodyPr/>
          <a:lstStyle/>
          <a:p>
            <a:r>
              <a:rPr lang="en-US" sz="1600" dirty="0">
                <a:latin typeface="Courier New" panose="02070309020205020404" pitchFamily="49" charset="0"/>
                <a:cs typeface="Courier New" panose="02070309020205020404" pitchFamily="49" charset="0"/>
              </a:rPr>
              <a:t>Protocol is not an existing implementation </a:t>
            </a:r>
          </a:p>
          <a:p>
            <a:pPr lvl="1"/>
            <a:r>
              <a:rPr lang="en-US" sz="1400" dirty="0">
                <a:latin typeface="Courier New" panose="02070309020205020404" pitchFamily="49" charset="0"/>
                <a:cs typeface="Courier New" panose="02070309020205020404" pitchFamily="49" charset="0"/>
              </a:rPr>
              <a:t>Custom C2 protocols are defining features of complex and evasive malware families, where unknown protocols are used. The protocols may be nearly identical to existing implementations. This unique characteristic may make them harder to detect, but trivial to fingerprint and attribute once found.</a:t>
            </a:r>
            <a:endParaRPr lang="en-US" dirty="0"/>
          </a:p>
          <a:p>
            <a:r>
              <a:rPr lang="en-US" sz="1600" dirty="0">
                <a:latin typeface="Courier New" panose="02070309020205020404" pitchFamily="49" charset="0"/>
                <a:cs typeface="Courier New" panose="02070309020205020404" pitchFamily="49" charset="0"/>
              </a:rPr>
              <a:t>Custom Comms still use common APIs to create connections</a:t>
            </a:r>
          </a:p>
          <a:p>
            <a:pPr lvl="1"/>
            <a:r>
              <a:rPr lang="en-US" sz="1400" dirty="0">
                <a:latin typeface="Courier New" panose="02070309020205020404" pitchFamily="49" charset="0"/>
                <a:cs typeface="Courier New" panose="02070309020205020404" pitchFamily="49" charset="0"/>
              </a:rPr>
              <a:t>This is because (excluding driver installation) the routine MUST eventually result in low-level </a:t>
            </a:r>
            <a:r>
              <a:rPr lang="en-US" sz="1400" dirty="0" err="1">
                <a:latin typeface="Courier New" panose="02070309020205020404" pitchFamily="49" charset="0"/>
                <a:cs typeface="Courier New" panose="02070309020205020404" pitchFamily="49" charset="0"/>
              </a:rPr>
              <a:t>syscalls</a:t>
            </a:r>
            <a:r>
              <a:rPr lang="en-US" sz="1400" dirty="0">
                <a:latin typeface="Courier New" panose="02070309020205020404" pitchFamily="49" charset="0"/>
                <a:cs typeface="Courier New" panose="02070309020205020404" pitchFamily="49" charset="0"/>
              </a:rPr>
              <a:t> within kernel space. This means that even with a completely custom protocol, there are still elements of predictability as high-level functions translate to </a:t>
            </a:r>
            <a:r>
              <a:rPr lang="en-US" sz="1400" dirty="0" err="1">
                <a:latin typeface="Courier New" panose="02070309020205020404" pitchFamily="49" charset="0"/>
                <a:cs typeface="Courier New" panose="02070309020205020404" pitchFamily="49" charset="0"/>
              </a:rPr>
              <a:t>syscalls</a:t>
            </a:r>
            <a:r>
              <a:rPr lang="en-US" sz="1400" dirty="0">
                <a:latin typeface="Courier New" panose="02070309020205020404" pitchFamily="49" charset="0"/>
                <a:cs typeface="Courier New" panose="02070309020205020404" pitchFamily="49" charset="0"/>
              </a:rPr>
              <a:t>. In the case of Windows, the Sockets API, </a:t>
            </a:r>
            <a:r>
              <a:rPr lang="en-US" sz="1400" dirty="0" err="1">
                <a:latin typeface="Courier New" panose="02070309020205020404" pitchFamily="49" charset="0"/>
                <a:cs typeface="Courier New" panose="02070309020205020404" pitchFamily="49" charset="0"/>
              </a:rPr>
              <a:t>WinInet</a:t>
            </a:r>
            <a:r>
              <a:rPr lang="en-US" sz="1400" dirty="0">
                <a:latin typeface="Courier New" panose="02070309020205020404" pitchFamily="49" charset="0"/>
                <a:cs typeface="Courier New" panose="02070309020205020404" pitchFamily="49" charset="0"/>
              </a:rPr>
              <a:t> API, </a:t>
            </a:r>
            <a:r>
              <a:rPr lang="en-US" sz="1400" dirty="0" err="1">
                <a:latin typeface="Courier New" panose="02070309020205020404" pitchFamily="49" charset="0"/>
                <a:cs typeface="Courier New" panose="02070309020205020404" pitchFamily="49" charset="0"/>
              </a:rPr>
              <a:t>URLMon</a:t>
            </a:r>
            <a:r>
              <a:rPr lang="en-US" sz="1400" dirty="0">
                <a:latin typeface="Courier New" panose="02070309020205020404" pitchFamily="49" charset="0"/>
                <a:cs typeface="Courier New" panose="02070309020205020404" pitchFamily="49" charset="0"/>
              </a:rPr>
              <a:t> API, and COM all make calls to the Win32 subsystem – so in essence, even the most complicated protocols are comprised of the same components.</a:t>
            </a:r>
          </a:p>
        </p:txBody>
      </p:sp>
    </p:spTree>
    <p:extLst>
      <p:ext uri="{BB962C8B-B14F-4D97-AF65-F5344CB8AC3E}">
        <p14:creationId xmlns:p14="http://schemas.microsoft.com/office/powerpoint/2010/main" val="32729249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1243</TotalTime>
  <Words>4448</Words>
  <Application>Microsoft Office PowerPoint</Application>
  <PresentationFormat>Widescreen</PresentationFormat>
  <Paragraphs>311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Berlin</vt:lpstr>
      <vt:lpstr>Tackling Command and Control</vt:lpstr>
      <vt:lpstr>$ whoami</vt:lpstr>
      <vt:lpstr>Content Overview</vt:lpstr>
      <vt:lpstr>Understanding the Terminology</vt:lpstr>
      <vt:lpstr>C2 Topology</vt:lpstr>
      <vt:lpstr>C2 Infrastructure</vt:lpstr>
      <vt:lpstr>Functionality</vt:lpstr>
      <vt:lpstr>Functionality: Comms Protocols</vt:lpstr>
      <vt:lpstr>Functionality: Custom Comms</vt:lpstr>
      <vt:lpstr>Functionality: Windows C2 Client API Calls</vt:lpstr>
      <vt:lpstr>Functionality: C2 Layer Translation</vt:lpstr>
      <vt:lpstr>Questions?</vt:lpstr>
      <vt:lpstr>Inspecting API Calls: IP Helper</vt:lpstr>
      <vt:lpstr>Inspecting API Calls: Inside of icmpsh</vt:lpstr>
      <vt:lpstr>Inspecting API Calls: Inside of icmpsh</vt:lpstr>
      <vt:lpstr>Inspecting API Calls: Winsock</vt:lpstr>
      <vt:lpstr>Inspecting API Calls: WinInet</vt:lpstr>
      <vt:lpstr>Inspecting API Calls: URLMon</vt:lpstr>
      <vt:lpstr>Behavior Over the Wire:C2 Execution</vt:lpstr>
      <vt:lpstr>Behavior: Dynamic Address Resolution</vt:lpstr>
      <vt:lpstr>Behavior: Fast Flux Domains</vt:lpstr>
      <vt:lpstr>Behavior: DNS Tunneling</vt:lpstr>
      <vt:lpstr>Behavior Over the Wire:  Implant Beaconing</vt:lpstr>
      <vt:lpstr>Behavior: Implant Beaconing</vt:lpstr>
      <vt:lpstr>Behavior:  Implant Beaconing</vt:lpstr>
      <vt:lpstr>Behavior: Implant DNS Resolution</vt:lpstr>
      <vt:lpstr>Questions?</vt:lpstr>
      <vt:lpstr>Detecting Beacons: Clustering and Stacking</vt:lpstr>
      <vt:lpstr>Detecting Beacons: Clustering and Stacking</vt:lpstr>
      <vt:lpstr>Detecting Beacons: Applied</vt:lpstr>
      <vt:lpstr>Detecting Beacons: Zeek</vt:lpstr>
      <vt:lpstr>Detecting Beacons: Zeek</vt:lpstr>
      <vt:lpstr>Detecting Beacons: Zeek</vt:lpstr>
      <vt:lpstr>Detecting Beacons: RITA</vt:lpstr>
      <vt:lpstr>Questions?</vt:lpstr>
      <vt:lpstr>Investigating Potential C2</vt:lpstr>
      <vt:lpstr>Investigating Potential C2</vt:lpstr>
      <vt:lpstr>Investigating Potential C2: When Hard Gets Harder</vt:lpstr>
      <vt:lpstr>Investigating Potential C2: When Hard Gets Harder</vt:lpstr>
      <vt:lpstr>Investigating Potential C2: To Beacon or not to Beacon?</vt:lpstr>
      <vt:lpstr>Investigating Potential C2: To Beacon or not to Beacon?</vt:lpstr>
      <vt:lpstr>Investigating Potential C2: To Beacon or not to Beacon?</vt:lpstr>
      <vt:lpstr>Questions?</vt:lpstr>
      <vt:lpstr>References and Additional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Tackling Command and Control</dc:title>
  <dc:creator>hunter rebeiro</dc:creator>
  <cp:lastModifiedBy>hunter rebeiro</cp:lastModifiedBy>
  <cp:revision>13</cp:revision>
  <dcterms:created xsi:type="dcterms:W3CDTF">2020-12-30T01:38:16Z</dcterms:created>
  <dcterms:modified xsi:type="dcterms:W3CDTF">2022-06-17T19:11:59Z</dcterms:modified>
</cp:coreProperties>
</file>