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8" r:id="rId4"/>
    <p:sldId id="257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74C8E-980C-4A4D-88E2-09B954A2FD93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F17BC-D25A-4776-BB0D-50AAAE83B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4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1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7FA4-4FD3-44F9-A0F6-5329D07C97D4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7DA3-4F75-4E92-A8D8-ECCDF2CAE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30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7FA4-4FD3-44F9-A0F6-5329D07C97D4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7DA3-4F75-4E92-A8D8-ECCDF2CAE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7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7FA4-4FD3-44F9-A0F6-5329D07C97D4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7DA3-4F75-4E92-A8D8-ECCDF2CAE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6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-1588"/>
            <a:ext cx="12452351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FFFFFF"/>
              </a:solidFill>
              <a:latin typeface="Gill Sans Ligh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7400"/>
            <a:ext cx="103632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3736975"/>
            <a:ext cx="85344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75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38200"/>
            <a:ext cx="103632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2517776"/>
            <a:ext cx="85344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06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10972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4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8055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4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4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6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41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9728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7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7FA4-4FD3-44F9-A0F6-5329D07C97D4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7DA3-4F75-4E92-A8D8-ECCDF2CAE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779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5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8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42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4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9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7FA4-4FD3-44F9-A0F6-5329D07C97D4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7DA3-4F75-4E92-A8D8-ECCDF2CAE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76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7FA4-4FD3-44F9-A0F6-5329D07C97D4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7DA3-4F75-4E92-A8D8-ECCDF2CAE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89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7FA4-4FD3-44F9-A0F6-5329D07C97D4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7DA3-4F75-4E92-A8D8-ECCDF2CAE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32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7FA4-4FD3-44F9-A0F6-5329D07C97D4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7DA3-4F75-4E92-A8D8-ECCDF2CAE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40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7FA4-4FD3-44F9-A0F6-5329D07C97D4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7DA3-4F75-4E92-A8D8-ECCDF2CAE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8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7FA4-4FD3-44F9-A0F6-5329D07C97D4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7DA3-4F75-4E92-A8D8-ECCDF2CAE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02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7FA4-4FD3-44F9-A0F6-5329D07C97D4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7DA3-4F75-4E92-A8D8-ECCDF2CAE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8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7FA4-4FD3-44F9-A0F6-5329D07C97D4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87DA3-4F75-4E92-A8D8-ECCDF2CAE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50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951038"/>
            <a:ext cx="10972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Gill Sans Light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Gill Sans Light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Gill Sans Light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EC0E81C-C778-DC40-90D0-8BC73B380437}" type="slidenum">
              <a:rPr lang="en-US" smtClean="0"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48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5000" b="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latin typeface="Calibri" panose="020F0502020204030204" pitchFamily="34" charset="0"/>
              </a:rPr>
              <a:t>Mining Large Graph Databases</a:t>
            </a:r>
            <a:endParaRPr lang="en-IN" sz="54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</a:rPr>
              <a:t>	</a:t>
            </a:r>
            <a:r>
              <a:rPr lang="en-IN" dirty="0" smtClean="0">
                <a:latin typeface="Calibri" panose="020F0502020204030204" pitchFamily="34" charset="0"/>
              </a:rPr>
              <a:t>			Vinay Chandragiri </a:t>
            </a:r>
            <a:r>
              <a:rPr lang="en-IN" sz="1200" dirty="0" smtClean="0">
                <a:latin typeface="Calibri" panose="020F0502020204030204" pitchFamily="34" charset="0"/>
              </a:rPr>
              <a:t>120101018</a:t>
            </a:r>
            <a:br>
              <a:rPr lang="en-IN" sz="1200" dirty="0" smtClean="0">
                <a:latin typeface="Calibri" panose="020F0502020204030204" pitchFamily="34" charset="0"/>
              </a:rPr>
            </a:br>
            <a:r>
              <a:rPr lang="en-IN" dirty="0" smtClean="0">
                <a:latin typeface="Calibri" panose="020F0502020204030204" pitchFamily="34" charset="0"/>
              </a:rPr>
              <a:t>	                                                </a:t>
            </a:r>
            <a:r>
              <a:rPr lang="en-IN" dirty="0" err="1" smtClean="0">
                <a:latin typeface="Calibri" panose="020F0502020204030204" pitchFamily="34" charset="0"/>
              </a:rPr>
              <a:t>Revanth</a:t>
            </a:r>
            <a:r>
              <a:rPr lang="en-IN" dirty="0" smtClean="0">
                <a:latin typeface="Calibri" panose="020F0502020204030204" pitchFamily="34" charset="0"/>
              </a:rPr>
              <a:t> </a:t>
            </a:r>
            <a:r>
              <a:rPr lang="en-IN" dirty="0" err="1" smtClean="0">
                <a:latin typeface="Calibri" panose="020F0502020204030204" pitchFamily="34" charset="0"/>
              </a:rPr>
              <a:t>Gopi</a:t>
            </a:r>
            <a:r>
              <a:rPr lang="en-IN" dirty="0" smtClean="0">
                <a:latin typeface="Calibri" panose="020F0502020204030204" pitchFamily="34" charset="0"/>
              </a:rPr>
              <a:t> </a:t>
            </a:r>
            <a:r>
              <a:rPr lang="en-IN" sz="1200" dirty="0" smtClean="0">
                <a:latin typeface="Calibri" panose="020F0502020204030204" pitchFamily="34" charset="0"/>
              </a:rPr>
              <a:t>120101036</a:t>
            </a:r>
          </a:p>
        </p:txBody>
      </p:sp>
    </p:spTree>
    <p:extLst>
      <p:ext uri="{BB962C8B-B14F-4D97-AF65-F5344CB8AC3E}">
        <p14:creationId xmlns:p14="http://schemas.microsoft.com/office/powerpoint/2010/main" val="400434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700" y="152400"/>
            <a:ext cx="10896600" cy="624314"/>
          </a:xfrm>
        </p:spPr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</a:rPr>
              <a:t>What is a Graph Database ? How Graph data is stored ? How it is analyzed ?</a:t>
            </a:r>
            <a:endParaRPr lang="en-US" sz="2400" dirty="0">
              <a:latin typeface="Calibri" panose="020F0502020204030204" pitchFamily="34" charset="0"/>
            </a:endParaRPr>
          </a:p>
        </p:txBody>
      </p:sp>
      <p:grpSp>
        <p:nvGrpSpPr>
          <p:cNvPr id="420" name="Group 419"/>
          <p:cNvGrpSpPr/>
          <p:nvPr/>
        </p:nvGrpSpPr>
        <p:grpSpPr>
          <a:xfrm>
            <a:off x="1974900" y="2101644"/>
            <a:ext cx="1249060" cy="1708356"/>
            <a:chOff x="50882" y="1905000"/>
            <a:chExt cx="1655027" cy="1905000"/>
          </a:xfrm>
        </p:grpSpPr>
        <p:sp>
          <p:nvSpPr>
            <p:cNvPr id="6" name="TextBox 5"/>
            <p:cNvSpPr txBox="1"/>
            <p:nvPr/>
          </p:nvSpPr>
          <p:spPr>
            <a:xfrm>
              <a:off x="50882" y="1905000"/>
              <a:ext cx="1655027" cy="720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 Light"/>
                  <a:ea typeface="ＭＳ Ｐゴシック" charset="-128"/>
                  <a:cs typeface="Gill Sans Light"/>
                </a:rPr>
                <a:t>Raw 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 Light"/>
                  <a:ea typeface="ＭＳ Ｐゴシック" charset="-128"/>
                  <a:cs typeface="Gill Sans Light"/>
                </a:rPr>
                <a:t>Wikipedia 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89392" y="2831994"/>
              <a:ext cx="978006" cy="978006"/>
              <a:chOff x="473540" y="2519906"/>
              <a:chExt cx="1166725" cy="1166725"/>
            </a:xfrm>
          </p:grpSpPr>
          <p:sp>
            <p:nvSpPr>
              <p:cNvPr id="8" name="Folded Corner 7"/>
              <p:cNvSpPr/>
              <p:nvPr/>
            </p:nvSpPr>
            <p:spPr>
              <a:xfrm>
                <a:off x="473540" y="2519906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</a:p>
            </p:txBody>
          </p:sp>
          <p:sp>
            <p:nvSpPr>
              <p:cNvPr id="9" name="Folded Corner 8"/>
              <p:cNvSpPr/>
              <p:nvPr/>
            </p:nvSpPr>
            <p:spPr>
              <a:xfrm>
                <a:off x="587323" y="2633689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</a:p>
            </p:txBody>
          </p:sp>
          <p:sp>
            <p:nvSpPr>
              <p:cNvPr id="10" name="Folded Corner 9"/>
              <p:cNvSpPr/>
              <p:nvPr/>
            </p:nvSpPr>
            <p:spPr>
              <a:xfrm>
                <a:off x="701106" y="2747472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01105" y="3385784"/>
                <a:ext cx="711594" cy="2918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prstClr val="white"/>
                    </a:solidFill>
                    <a:latin typeface="Helvetica"/>
                    <a:cs typeface="Helvetica"/>
                  </a:rPr>
                  <a:t>XML</a:t>
                </a:r>
              </a:p>
            </p:txBody>
          </p:sp>
        </p:grpSp>
      </p:grpSp>
      <p:grpSp>
        <p:nvGrpSpPr>
          <p:cNvPr id="409" name="Group 408"/>
          <p:cNvGrpSpPr/>
          <p:nvPr/>
        </p:nvGrpSpPr>
        <p:grpSpPr>
          <a:xfrm>
            <a:off x="4876799" y="1523919"/>
            <a:ext cx="1624403" cy="1498833"/>
            <a:chOff x="3352800" y="1228288"/>
            <a:chExt cx="2043574" cy="1794463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3352800" y="2705947"/>
              <a:ext cx="457200" cy="3168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08866" y="1228288"/>
              <a:ext cx="1587508" cy="442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 Light"/>
                  <a:ea typeface="ＭＳ Ｐゴシック" charset="-128"/>
                  <a:cs typeface="Gill Sans Light"/>
                </a:rPr>
                <a:t>Hyperlinks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20880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40" name="Straight Connector 39"/>
              <p:cNvCxnSpPr>
                <a:stCxn id="47" idx="5"/>
                <a:endCxn id="48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49" idx="3"/>
                <a:endCxn id="48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7" idx="4"/>
                <a:endCxn id="50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6" idx="5"/>
                <a:endCxn id="50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47" idx="2"/>
                <a:endCxn id="46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8" idx="3"/>
                <a:endCxn id="50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2" name="Straight Connector 51"/>
              <p:cNvCxnSpPr>
                <a:stCxn id="51" idx="3"/>
                <a:endCxn id="47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1" idx="5"/>
                <a:endCxn id="49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0" idx="6"/>
                <a:endCxn id="55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7" name="Straight Connector 56"/>
              <p:cNvCxnSpPr>
                <a:stCxn id="56" idx="6"/>
                <a:endCxn id="49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49" idx="4"/>
                <a:endCxn id="55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3"/>
                <a:endCxn id="46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6" idx="5"/>
                <a:endCxn id="47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8" name="Group 407"/>
          <p:cNvGrpSpPr/>
          <p:nvPr/>
        </p:nvGrpSpPr>
        <p:grpSpPr>
          <a:xfrm>
            <a:off x="6705602" y="1619288"/>
            <a:ext cx="1651076" cy="1204655"/>
            <a:chOff x="5181600" y="1228288"/>
            <a:chExt cx="1995204" cy="1595656"/>
          </a:xfrm>
        </p:grpSpPr>
        <p:sp>
          <p:nvSpPr>
            <p:cNvPr id="64" name="TextBox 63"/>
            <p:cNvSpPr txBox="1"/>
            <p:nvPr/>
          </p:nvSpPr>
          <p:spPr>
            <a:xfrm>
              <a:off x="5651910" y="1228288"/>
              <a:ext cx="1524894" cy="489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 Light"/>
                  <a:ea typeface="ＭＳ Ｐゴシック" charset="-128"/>
                  <a:cs typeface="Gill Sans Light"/>
                </a:rPr>
                <a:t>PageRank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5809548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66" name="Straight Connector 65"/>
              <p:cNvCxnSpPr>
                <a:stCxn id="73" idx="5"/>
                <a:endCxn id="74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75" idx="3"/>
                <a:endCxn id="74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73" idx="4"/>
                <a:endCxn id="76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72" idx="5"/>
                <a:endCxn id="76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3" idx="2"/>
                <a:endCxn id="72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74" idx="3"/>
                <a:endCxn id="76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rgbClr val="FF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rgbClr val="9BBB5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78" name="Straight Connector 77"/>
              <p:cNvCxnSpPr>
                <a:stCxn id="77" idx="3"/>
                <a:endCxn id="73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7" idx="5"/>
                <a:endCxn id="75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76" idx="6"/>
                <a:endCxn id="81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83" name="Straight Connector 82"/>
              <p:cNvCxnSpPr>
                <a:stCxn id="82" idx="6"/>
                <a:endCxn id="75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75" idx="4"/>
                <a:endCxn id="81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2" idx="3"/>
                <a:endCxn id="72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2" idx="5"/>
                <a:endCxn id="73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Arrow Connector 113"/>
            <p:cNvCxnSpPr/>
            <p:nvPr/>
          </p:nvCxnSpPr>
          <p:spPr>
            <a:xfrm>
              <a:off x="5181600" y="2275565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7" name="Group 406"/>
          <p:cNvGrpSpPr/>
          <p:nvPr/>
        </p:nvGrpSpPr>
        <p:grpSpPr>
          <a:xfrm>
            <a:off x="8711629" y="1581653"/>
            <a:ext cx="1595374" cy="1145442"/>
            <a:chOff x="7169485" y="1277105"/>
            <a:chExt cx="2158756" cy="1449991"/>
          </a:xfrm>
        </p:grpSpPr>
        <p:sp>
          <p:nvSpPr>
            <p:cNvPr id="89" name="TextBox 88"/>
            <p:cNvSpPr txBox="1"/>
            <p:nvPr/>
          </p:nvSpPr>
          <p:spPr>
            <a:xfrm>
              <a:off x="7169485" y="1277105"/>
              <a:ext cx="2158756" cy="467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 Light"/>
                  <a:ea typeface="ＭＳ Ｐゴシック" charset="-128"/>
                  <a:cs typeface="Gill Sans Light"/>
                </a:rPr>
                <a:t>Top 20 Pages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7239000" y="2275565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7791663" y="1824035"/>
              <a:ext cx="914400" cy="903061"/>
              <a:chOff x="7848600" y="2449739"/>
              <a:chExt cx="914400" cy="903061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Title</a:t>
                  </a:r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PR</a:t>
                  </a:r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90" name="Straight Connector 189"/>
                <p:cNvCxnSpPr>
                  <a:stCxn id="189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Rectangle 195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10" name="Group 409"/>
          <p:cNvGrpSpPr/>
          <p:nvPr/>
        </p:nvGrpSpPr>
        <p:grpSpPr>
          <a:xfrm>
            <a:off x="3102727" y="1893251"/>
            <a:ext cx="1211845" cy="1821372"/>
            <a:chOff x="1562100" y="1905000"/>
            <a:chExt cx="1531197" cy="1809621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562100" y="33528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08179" y="1905000"/>
              <a:ext cx="855836" cy="739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 Light"/>
                  <a:ea typeface="ＭＳ Ｐゴシック" charset="-128"/>
                  <a:cs typeface="Gill Sans Light"/>
                </a:rPr>
                <a:t>Text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 Light"/>
                  <a:ea typeface="ＭＳ Ｐゴシック" charset="-128"/>
                  <a:cs typeface="Gill Sans Light"/>
                </a:rPr>
                <a:t>Table</a:t>
              </a:r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2178897" y="2811560"/>
              <a:ext cx="914400" cy="903061"/>
              <a:chOff x="8001000" y="2602139"/>
              <a:chExt cx="914400" cy="903061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Title</a:t>
                  </a: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Body</a:t>
                  </a: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12" name="Straight Connector 211"/>
                <p:cNvCxnSpPr>
                  <a:stCxn id="211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Rectangle 212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12" name="Group 411"/>
          <p:cNvGrpSpPr/>
          <p:nvPr/>
        </p:nvGrpSpPr>
        <p:grpSpPr>
          <a:xfrm>
            <a:off x="6705599" y="3035854"/>
            <a:ext cx="1778269" cy="1630953"/>
            <a:chOff x="5181600" y="3041585"/>
            <a:chExt cx="1915212" cy="1697628"/>
          </a:xfrm>
        </p:grpSpPr>
        <p:cxnSp>
          <p:nvCxnSpPr>
            <p:cNvPr id="165" name="Straight Arrow Connector 164"/>
            <p:cNvCxnSpPr/>
            <p:nvPr/>
          </p:nvCxnSpPr>
          <p:spPr>
            <a:xfrm>
              <a:off x="5181600" y="4248109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5571943" y="3041585"/>
              <a:ext cx="1524869" cy="672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 Light"/>
                  <a:ea typeface="ＭＳ Ｐゴシック" charset="-128"/>
                  <a:cs typeface="Gill Sans Light"/>
                </a:rPr>
                <a:t>Topic Model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 Light"/>
                  <a:ea typeface="ＭＳ Ｐゴシック" charset="-128"/>
                  <a:cs typeface="Gill Sans Light"/>
                </a:rPr>
                <a:t>(LDA)</a:t>
              </a: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5699356" y="3757006"/>
              <a:ext cx="1256760" cy="982207"/>
              <a:chOff x="5764677" y="4199393"/>
              <a:chExt cx="1256760" cy="982207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040445" y="4199393"/>
                <a:ext cx="706364" cy="982207"/>
                <a:chOff x="4038600" y="3429000"/>
                <a:chExt cx="706364" cy="982207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4038600" y="342900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70" name="Straight Connector 169"/>
                <p:cNvCxnSpPr>
                  <a:stCxn id="169" idx="6"/>
                  <a:endCxn id="171" idx="2"/>
                </p:cNvCxnSpPr>
                <p:nvPr/>
              </p:nvCxnSpPr>
              <p:spPr>
                <a:xfrm>
                  <a:off x="4207484" y="3513443"/>
                  <a:ext cx="368596" cy="7718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Oval 170"/>
                <p:cNvSpPr/>
                <p:nvPr/>
              </p:nvSpPr>
              <p:spPr>
                <a:xfrm>
                  <a:off x="4576080" y="350618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4038600" y="3700107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4576080" y="381801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4038600" y="3971214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4576080" y="412984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4038600" y="4242322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77" name="Straight Connector 176"/>
                <p:cNvCxnSpPr>
                  <a:stCxn id="172" idx="6"/>
                  <a:endCxn id="171" idx="3"/>
                </p:cNvCxnSpPr>
                <p:nvPr/>
              </p:nvCxnSpPr>
              <p:spPr>
                <a:xfrm flipV="1">
                  <a:off x="4207484" y="3650332"/>
                  <a:ext cx="393328" cy="13421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>
                  <a:stCxn id="174" idx="7"/>
                  <a:endCxn id="171" idx="4"/>
                </p:cNvCxnSpPr>
                <p:nvPr/>
              </p:nvCxnSpPr>
              <p:spPr>
                <a:xfrm flipV="1">
                  <a:off x="4182752" y="3675065"/>
                  <a:ext cx="477770" cy="320882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>
                  <a:stCxn id="169" idx="5"/>
                  <a:endCxn id="173" idx="1"/>
                </p:cNvCxnSpPr>
                <p:nvPr/>
              </p:nvCxnSpPr>
              <p:spPr>
                <a:xfrm>
                  <a:off x="4182752" y="3573152"/>
                  <a:ext cx="418060" cy="269591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>
                  <a:stCxn id="176" idx="7"/>
                  <a:endCxn id="173" idx="3"/>
                </p:cNvCxnSpPr>
                <p:nvPr/>
              </p:nvCxnSpPr>
              <p:spPr>
                <a:xfrm flipV="1">
                  <a:off x="4182752" y="3962162"/>
                  <a:ext cx="418060" cy="30489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>
                  <a:stCxn id="175" idx="1"/>
                  <a:endCxn id="172" idx="5"/>
                </p:cNvCxnSpPr>
                <p:nvPr/>
              </p:nvCxnSpPr>
              <p:spPr>
                <a:xfrm flipH="1" flipV="1">
                  <a:off x="4182752" y="3844259"/>
                  <a:ext cx="418060" cy="31031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stCxn id="175" idx="2"/>
                  <a:endCxn id="174" idx="5"/>
                </p:cNvCxnSpPr>
                <p:nvPr/>
              </p:nvCxnSpPr>
              <p:spPr>
                <a:xfrm flipH="1" flipV="1">
                  <a:off x="4182752" y="4115366"/>
                  <a:ext cx="393328" cy="9891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173" idx="2"/>
                  <a:endCxn id="174" idx="6"/>
                </p:cNvCxnSpPr>
                <p:nvPr/>
              </p:nvCxnSpPr>
              <p:spPr>
                <a:xfrm flipH="1">
                  <a:off x="4207484" y="3902453"/>
                  <a:ext cx="368596" cy="15320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>
                  <a:stCxn id="176" idx="6"/>
                  <a:endCxn id="175" idx="3"/>
                </p:cNvCxnSpPr>
                <p:nvPr/>
              </p:nvCxnSpPr>
              <p:spPr>
                <a:xfrm flipV="1">
                  <a:off x="4207484" y="4273992"/>
                  <a:ext cx="393328" cy="5277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angle 184"/>
              <p:cNvSpPr/>
              <p:nvPr/>
            </p:nvSpPr>
            <p:spPr>
              <a:xfrm>
                <a:off x="5764677" y="4247913"/>
                <a:ext cx="228594" cy="84444"/>
              </a:xfrm>
              <a:prstGeom prst="rect">
                <a:avLst/>
              </a:prstGeom>
              <a:solidFill>
                <a:srgbClr val="E46C0A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5764677" y="4512589"/>
                <a:ext cx="228594" cy="8444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5764677" y="4777265"/>
                <a:ext cx="228594" cy="8444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5764677" y="5041941"/>
                <a:ext cx="228594" cy="84444"/>
              </a:xfrm>
              <a:prstGeom prst="rect">
                <a:avLst/>
              </a:prstGeom>
              <a:solidFill>
                <a:srgbClr val="FF008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6792843" y="4332357"/>
                <a:ext cx="228594" cy="8444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6792843" y="4638556"/>
                <a:ext cx="228594" cy="8444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6792843" y="4944756"/>
                <a:ext cx="228594" cy="844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13" name="Group 412"/>
          <p:cNvGrpSpPr/>
          <p:nvPr/>
        </p:nvGrpSpPr>
        <p:grpSpPr>
          <a:xfrm>
            <a:off x="8763001" y="3429681"/>
            <a:ext cx="1732849" cy="1269959"/>
            <a:chOff x="7239000" y="3429681"/>
            <a:chExt cx="1732849" cy="1269959"/>
          </a:xfrm>
        </p:grpSpPr>
        <p:sp>
          <p:nvSpPr>
            <p:cNvPr id="350" name="TextBox 349"/>
            <p:cNvSpPr txBox="1"/>
            <p:nvPr/>
          </p:nvSpPr>
          <p:spPr>
            <a:xfrm>
              <a:off x="7525876" y="3429681"/>
              <a:ext cx="1445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 Light"/>
                  <a:ea typeface="ＭＳ Ｐゴシック" charset="-128"/>
                  <a:cs typeface="Gill Sans Light"/>
                </a:rPr>
                <a:t>Word Topics</a:t>
              </a:r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7791663" y="3796579"/>
              <a:ext cx="914400" cy="903061"/>
              <a:chOff x="7848600" y="2449739"/>
              <a:chExt cx="914400" cy="903061"/>
            </a:xfrm>
          </p:grpSpPr>
          <p:grpSp>
            <p:nvGrpSpPr>
              <p:cNvPr id="352" name="Group 351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Word</a:t>
                  </a:r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Topic</a:t>
                  </a:r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64" name="Straight Connector 363"/>
                <p:cNvCxnSpPr>
                  <a:stCxn id="363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80" name="Straight Arrow Connector 379"/>
            <p:cNvCxnSpPr/>
            <p:nvPr/>
          </p:nvCxnSpPr>
          <p:spPr>
            <a:xfrm>
              <a:off x="7239000" y="4248109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5" name="Group 414"/>
          <p:cNvGrpSpPr/>
          <p:nvPr/>
        </p:nvGrpSpPr>
        <p:grpSpPr>
          <a:xfrm>
            <a:off x="3158010" y="5216545"/>
            <a:ext cx="1659758" cy="1489056"/>
            <a:chOff x="1533707" y="5383661"/>
            <a:chExt cx="1758412" cy="1321939"/>
          </a:xfrm>
        </p:grpSpPr>
        <p:sp>
          <p:nvSpPr>
            <p:cNvPr id="267" name="TextBox 266"/>
            <p:cNvSpPr txBox="1"/>
            <p:nvPr/>
          </p:nvSpPr>
          <p:spPr>
            <a:xfrm>
              <a:off x="1799403" y="5383661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 Light"/>
                  <a:ea typeface="ＭＳ Ｐゴシック" charset="-128"/>
                  <a:cs typeface="Gill Sans Light"/>
                </a:rPr>
                <a:t>Editor Graph</a:t>
              </a: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>
              <a:off x="1533707" y="6229297"/>
              <a:ext cx="43778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9" name="Group 328"/>
            <p:cNvGrpSpPr/>
            <p:nvPr/>
          </p:nvGrpSpPr>
          <p:grpSpPr>
            <a:xfrm>
              <a:off x="2117909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269" name="Straight Connector 268"/>
              <p:cNvCxnSpPr>
                <a:stCxn id="276" idx="7"/>
                <a:endCxn id="278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>
                <a:stCxn id="276" idx="3"/>
                <a:endCxn id="279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>
                <a:stCxn id="276" idx="2"/>
                <a:endCxn id="275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5" name="Oval 274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81" name="Straight Connector 280"/>
              <p:cNvCxnSpPr>
                <a:stCxn id="280" idx="4"/>
                <a:endCxn id="276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>
                <a:stCxn id="279" idx="6"/>
                <a:endCxn id="284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4" name="Oval 283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86" name="Straight Connector 285"/>
              <p:cNvCxnSpPr>
                <a:stCxn id="285" idx="6"/>
                <a:endCxn id="280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>
                <a:stCxn id="278" idx="4"/>
                <a:endCxn id="284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>
                <a:stCxn id="285" idx="3"/>
                <a:endCxn id="275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>
                <a:stCxn id="275" idx="7"/>
                <a:endCxn id="280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>
                <a:stCxn id="285" idx="5"/>
                <a:endCxn id="276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>
                <a:stCxn id="276" idx="6"/>
                <a:endCxn id="284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6" name="Group 415"/>
          <p:cNvGrpSpPr/>
          <p:nvPr/>
        </p:nvGrpSpPr>
        <p:grpSpPr>
          <a:xfrm>
            <a:off x="5040615" y="5015442"/>
            <a:ext cx="1632050" cy="1690158"/>
            <a:chOff x="3516614" y="5015442"/>
            <a:chExt cx="1632050" cy="1690158"/>
          </a:xfrm>
        </p:grpSpPr>
        <p:sp>
          <p:nvSpPr>
            <p:cNvPr id="349" name="TextBox 348"/>
            <p:cNvSpPr txBox="1"/>
            <p:nvPr/>
          </p:nvSpPr>
          <p:spPr>
            <a:xfrm>
              <a:off x="3797012" y="5015442"/>
              <a:ext cx="1351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 Light"/>
                  <a:ea typeface="ＭＳ Ｐゴシック" charset="-128"/>
                  <a:cs typeface="Gill Sans Light"/>
                </a:rPr>
                <a:t>Community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 Light"/>
                  <a:ea typeface="ＭＳ Ｐゴシック" charset="-128"/>
                  <a:cs typeface="Gill Sans Light"/>
                </a:rPr>
                <a:t>Detection</a:t>
              </a:r>
            </a:p>
          </p:txBody>
        </p:sp>
        <p:cxnSp>
          <p:nvCxnSpPr>
            <p:cNvPr id="318" name="Straight Arrow Connector 317"/>
            <p:cNvCxnSpPr/>
            <p:nvPr/>
          </p:nvCxnSpPr>
          <p:spPr>
            <a:xfrm>
              <a:off x="3516614" y="6241116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0" name="Group 329"/>
            <p:cNvGrpSpPr/>
            <p:nvPr/>
          </p:nvGrpSpPr>
          <p:grpSpPr>
            <a:xfrm>
              <a:off x="4020880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331" name="Straight Connector 330"/>
              <p:cNvCxnSpPr>
                <a:stCxn id="335" idx="7"/>
                <a:endCxn id="336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>
                <a:stCxn id="335" idx="3"/>
                <a:endCxn id="337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>
                <a:stCxn id="335" idx="2"/>
                <a:endCxn id="334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4" name="Oval 333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39" name="Straight Connector 338"/>
              <p:cNvCxnSpPr>
                <a:stCxn id="338" idx="4"/>
                <a:endCxn id="335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stCxn id="337" idx="6"/>
                <a:endCxn id="341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1" name="Oval 340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43" name="Straight Connector 342"/>
              <p:cNvCxnSpPr>
                <a:stCxn id="342" idx="6"/>
                <a:endCxn id="338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>
                <a:stCxn id="336" idx="4"/>
                <a:endCxn id="341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>
                <a:stCxn id="342" idx="3"/>
                <a:endCxn id="334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stCxn id="334" idx="7"/>
                <a:endCxn id="338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>
                <a:stCxn id="342" idx="5"/>
                <a:endCxn id="335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>
                <a:stCxn id="335" idx="6"/>
                <a:endCxn id="341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7" name="Group 416"/>
          <p:cNvGrpSpPr/>
          <p:nvPr/>
        </p:nvGrpSpPr>
        <p:grpSpPr>
          <a:xfrm>
            <a:off x="6705601" y="5068865"/>
            <a:ext cx="1821961" cy="1611963"/>
            <a:chOff x="5181600" y="5068865"/>
            <a:chExt cx="1821961" cy="1611963"/>
          </a:xfrm>
        </p:grpSpPr>
        <p:sp>
          <p:nvSpPr>
            <p:cNvPr id="365" name="TextBox 364"/>
            <p:cNvSpPr txBox="1"/>
            <p:nvPr/>
          </p:nvSpPr>
          <p:spPr>
            <a:xfrm>
              <a:off x="5651909" y="5068865"/>
              <a:ext cx="1351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 Light"/>
                  <a:ea typeface="ＭＳ Ｐゴシック" charset="-128"/>
                  <a:cs typeface="Gill Sans Light"/>
                </a:rPr>
                <a:t>User 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 Light"/>
                  <a:ea typeface="ＭＳ Ｐゴシック" charset="-128"/>
                  <a:cs typeface="Gill Sans Light"/>
                </a:rPr>
                <a:t>Community</a:t>
              </a:r>
            </a:p>
          </p:txBody>
        </p:sp>
        <p:grpSp>
          <p:nvGrpSpPr>
            <p:cNvPr id="366" name="Group 365"/>
            <p:cNvGrpSpPr/>
            <p:nvPr/>
          </p:nvGrpSpPr>
          <p:grpSpPr>
            <a:xfrm>
              <a:off x="5870536" y="5777767"/>
              <a:ext cx="914400" cy="903061"/>
              <a:chOff x="7848600" y="2449739"/>
              <a:chExt cx="914400" cy="903061"/>
            </a:xfrm>
          </p:grpSpPr>
          <p:grpSp>
            <p:nvGrpSpPr>
              <p:cNvPr id="367" name="Group 366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76" name="Rectangle 375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User</a:t>
                  </a:r>
                </a:p>
              </p:txBody>
            </p:sp>
            <p:sp>
              <p:nvSpPr>
                <p:cNvPr id="377" name="Rectangle 376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Com.</a:t>
                  </a:r>
                </a:p>
              </p:txBody>
            </p:sp>
            <p:sp>
              <p:nvSpPr>
                <p:cNvPr id="378" name="Rectangle 377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79" name="Straight Connector 378"/>
                <p:cNvCxnSpPr>
                  <a:stCxn id="378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8" name="Rectangle 367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81" name="Straight Arrow Connector 380"/>
            <p:cNvCxnSpPr/>
            <p:nvPr/>
          </p:nvCxnSpPr>
          <p:spPr>
            <a:xfrm>
              <a:off x="5181600" y="6229297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Group 410"/>
          <p:cNvGrpSpPr/>
          <p:nvPr/>
        </p:nvGrpSpPr>
        <p:grpSpPr>
          <a:xfrm>
            <a:off x="4942269" y="2959127"/>
            <a:ext cx="1665347" cy="1666450"/>
            <a:chOff x="3352800" y="2895600"/>
            <a:chExt cx="1841411" cy="1843613"/>
          </a:xfrm>
        </p:grpSpPr>
        <p:grpSp>
          <p:nvGrpSpPr>
            <p:cNvPr id="160" name="Group 159"/>
            <p:cNvGrpSpPr/>
            <p:nvPr/>
          </p:nvGrpSpPr>
          <p:grpSpPr>
            <a:xfrm>
              <a:off x="4185886" y="3757006"/>
              <a:ext cx="706364" cy="982207"/>
              <a:chOff x="4038600" y="3429000"/>
              <a:chExt cx="706364" cy="982207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4038600" y="342900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21" name="Straight Connector 120"/>
              <p:cNvCxnSpPr>
                <a:stCxn id="120" idx="6"/>
                <a:endCxn id="122" idx="2"/>
              </p:cNvCxnSpPr>
              <p:nvPr/>
            </p:nvCxnSpPr>
            <p:spPr>
              <a:xfrm>
                <a:off x="4207484" y="3513443"/>
                <a:ext cx="368596" cy="7718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Oval 121"/>
              <p:cNvSpPr/>
              <p:nvPr/>
            </p:nvSpPr>
            <p:spPr>
              <a:xfrm>
                <a:off x="4576080" y="350618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038600" y="3700107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4576080" y="381801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038600" y="3971214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576080" y="412984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4038600" y="4242322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32" name="Straight Connector 131"/>
              <p:cNvCxnSpPr>
                <a:stCxn id="124" idx="6"/>
                <a:endCxn id="122" idx="3"/>
              </p:cNvCxnSpPr>
              <p:nvPr/>
            </p:nvCxnSpPr>
            <p:spPr>
              <a:xfrm flipV="1">
                <a:off x="4207484" y="3650332"/>
                <a:ext cx="393328" cy="13421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26" idx="7"/>
                <a:endCxn id="122" idx="4"/>
              </p:cNvCxnSpPr>
              <p:nvPr/>
            </p:nvCxnSpPr>
            <p:spPr>
              <a:xfrm flipV="1">
                <a:off x="4182752" y="3675065"/>
                <a:ext cx="477770" cy="32088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20" idx="5"/>
                <a:endCxn id="125" idx="1"/>
              </p:cNvCxnSpPr>
              <p:nvPr/>
            </p:nvCxnSpPr>
            <p:spPr>
              <a:xfrm>
                <a:off x="4182752" y="3573152"/>
                <a:ext cx="418060" cy="2695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28" idx="7"/>
                <a:endCxn id="125" idx="3"/>
              </p:cNvCxnSpPr>
              <p:nvPr/>
            </p:nvCxnSpPr>
            <p:spPr>
              <a:xfrm flipV="1">
                <a:off x="4182752" y="3962162"/>
                <a:ext cx="418060" cy="30489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27" idx="1"/>
                <a:endCxn id="124" idx="5"/>
              </p:cNvCxnSpPr>
              <p:nvPr/>
            </p:nvCxnSpPr>
            <p:spPr>
              <a:xfrm flipH="1" flipV="1">
                <a:off x="4182752" y="3844259"/>
                <a:ext cx="418060" cy="31031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27" idx="2"/>
                <a:endCxn id="126" idx="5"/>
              </p:cNvCxnSpPr>
              <p:nvPr/>
            </p:nvCxnSpPr>
            <p:spPr>
              <a:xfrm flipH="1" flipV="1">
                <a:off x="4182752" y="4115366"/>
                <a:ext cx="393328" cy="98917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25" idx="2"/>
                <a:endCxn id="126" idx="6"/>
              </p:cNvCxnSpPr>
              <p:nvPr/>
            </p:nvCxnSpPr>
            <p:spPr>
              <a:xfrm flipH="1">
                <a:off x="4207484" y="3902453"/>
                <a:ext cx="368596" cy="153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>
                <a:stCxn id="128" idx="6"/>
                <a:endCxn id="127" idx="3"/>
              </p:cNvCxnSpPr>
              <p:nvPr/>
            </p:nvCxnSpPr>
            <p:spPr>
              <a:xfrm flipV="1">
                <a:off x="4207484" y="4273992"/>
                <a:ext cx="393328" cy="527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2" name="TextBox 161"/>
            <p:cNvSpPr txBox="1"/>
            <p:nvPr/>
          </p:nvSpPr>
          <p:spPr>
            <a:xfrm>
              <a:off x="3883926" y="2895600"/>
              <a:ext cx="1310285" cy="715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 Light"/>
                  <a:ea typeface="ＭＳ Ｐゴシック" charset="-128"/>
                  <a:cs typeface="Gill Sans Light"/>
                </a:rPr>
                <a:t>Term-Doc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 Light"/>
                  <a:ea typeface="ＭＳ Ｐゴシック" charset="-128"/>
                  <a:cs typeface="Gill Sans Light"/>
                </a:rPr>
                <a:t>Graph</a:t>
              </a:r>
            </a:p>
          </p:txBody>
        </p:sp>
        <p:cxnSp>
          <p:nvCxnSpPr>
            <p:cNvPr id="401" name="Straight Arrow Connector 400"/>
            <p:cNvCxnSpPr/>
            <p:nvPr/>
          </p:nvCxnSpPr>
          <p:spPr>
            <a:xfrm>
              <a:off x="3352800" y="3721796"/>
              <a:ext cx="457200" cy="3168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4" name="Group 413"/>
          <p:cNvGrpSpPr/>
          <p:nvPr/>
        </p:nvGrpSpPr>
        <p:grpSpPr>
          <a:xfrm>
            <a:off x="1752217" y="4128494"/>
            <a:ext cx="1300356" cy="2552335"/>
            <a:chOff x="228217" y="4128493"/>
            <a:chExt cx="1300356" cy="2552335"/>
          </a:xfrm>
        </p:grpSpPr>
        <p:sp>
          <p:nvSpPr>
            <p:cNvPr id="230" name="TextBox 229"/>
            <p:cNvSpPr txBox="1"/>
            <p:nvPr/>
          </p:nvSpPr>
          <p:spPr>
            <a:xfrm>
              <a:off x="228217" y="4953000"/>
              <a:ext cx="13003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 Light"/>
                  <a:ea typeface="ＭＳ Ｐゴシック" charset="-128"/>
                  <a:cs typeface="Gill Sans Light"/>
                </a:rPr>
                <a:t>Discussion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 Light"/>
                  <a:ea typeface="ＭＳ Ｐゴシック" charset="-128"/>
                  <a:cs typeface="Gill Sans Light"/>
                </a:rPr>
                <a:t>Table</a:t>
              </a:r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421195" y="5777767"/>
              <a:ext cx="914400" cy="903061"/>
              <a:chOff x="8001000" y="2602139"/>
              <a:chExt cx="914400" cy="903061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41" name="Rectangle 240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User</a:t>
                  </a: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Disc.</a:t>
                  </a: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4" name="Straight Connector 243"/>
                <p:cNvCxnSpPr>
                  <a:stCxn id="243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3" name="Rectangle 232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402" name="Straight Arrow Connector 401"/>
            <p:cNvCxnSpPr/>
            <p:nvPr/>
          </p:nvCxnSpPr>
          <p:spPr>
            <a:xfrm flipH="1">
              <a:off x="860688" y="4128493"/>
              <a:ext cx="12624" cy="9331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Group 418"/>
          <p:cNvGrpSpPr/>
          <p:nvPr/>
        </p:nvGrpSpPr>
        <p:grpSpPr>
          <a:xfrm>
            <a:off x="8504606" y="4800600"/>
            <a:ext cx="1991047" cy="1880228"/>
            <a:chOff x="6980605" y="4800600"/>
            <a:chExt cx="1991047" cy="1880228"/>
          </a:xfrm>
        </p:grpSpPr>
        <p:sp>
          <p:nvSpPr>
            <p:cNvPr id="382" name="TextBox 381"/>
            <p:cNvSpPr txBox="1"/>
            <p:nvPr/>
          </p:nvSpPr>
          <p:spPr>
            <a:xfrm>
              <a:off x="7620000" y="5095188"/>
              <a:ext cx="1351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 Light"/>
                  <a:ea typeface="ＭＳ Ｐゴシック" charset="-128"/>
                  <a:cs typeface="Gill Sans Light"/>
                </a:rPr>
                <a:t>Community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 Light"/>
                  <a:ea typeface="ＭＳ Ｐゴシック" charset="-128"/>
                  <a:cs typeface="Gill Sans Light"/>
                </a:rPr>
                <a:t>Topic</a:t>
              </a:r>
            </a:p>
          </p:txBody>
        </p:sp>
        <p:grpSp>
          <p:nvGrpSpPr>
            <p:cNvPr id="383" name="Group 382"/>
            <p:cNvGrpSpPr/>
            <p:nvPr/>
          </p:nvGrpSpPr>
          <p:grpSpPr>
            <a:xfrm>
              <a:off x="7791663" y="5777767"/>
              <a:ext cx="914400" cy="903061"/>
              <a:chOff x="7848600" y="2449739"/>
              <a:chExt cx="914400" cy="903061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93" name="Rectangle 392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Topic</a:t>
                  </a:r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Com.</a:t>
                  </a:r>
                </a:p>
              </p:txBody>
            </p:sp>
            <p:sp>
              <p:nvSpPr>
                <p:cNvPr id="395" name="Rectangle 394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96" name="Straight Connector 395"/>
                <p:cNvCxnSpPr>
                  <a:stCxn id="395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97" name="Straight Arrow Connector 396"/>
            <p:cNvCxnSpPr/>
            <p:nvPr/>
          </p:nvCxnSpPr>
          <p:spPr>
            <a:xfrm>
              <a:off x="7239000" y="6229297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/>
            <p:nvPr/>
          </p:nvCxnSpPr>
          <p:spPr>
            <a:xfrm>
              <a:off x="6980605" y="4800600"/>
              <a:ext cx="486995" cy="5891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Content Placeholder 2"/>
          <p:cNvSpPr txBox="1">
            <a:spLocks/>
          </p:cNvSpPr>
          <p:nvPr/>
        </p:nvSpPr>
        <p:spPr>
          <a:xfrm>
            <a:off x="1464384" y="777012"/>
            <a:ext cx="9842499" cy="6218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</a:rPr>
              <a:t>A  database with an explicit graph structure plus an index for lookups. </a:t>
            </a:r>
            <a:br>
              <a:rPr lang="en-IN" sz="1600" dirty="0" smtClean="0">
                <a:latin typeface="Calibri" panose="020F0502020204030204" pitchFamily="34" charset="0"/>
              </a:rPr>
            </a:br>
            <a:r>
              <a:rPr lang="en-IN" sz="1600" dirty="0" smtClean="0">
                <a:latin typeface="Calibri" panose="020F0502020204030204" pitchFamily="34" charset="0"/>
              </a:rPr>
              <a:t>Used </a:t>
            </a:r>
            <a:r>
              <a:rPr lang="en-IN" sz="1600" dirty="0">
                <a:latin typeface="Calibri" panose="020F0502020204030204" pitchFamily="34" charset="0"/>
              </a:rPr>
              <a:t>in areas where information about interconnectivity is important as data.</a:t>
            </a:r>
            <a:endParaRPr lang="en-IN" sz="16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3558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223500" cy="752475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alibri" panose="020F0502020204030204" pitchFamily="34" charset="0"/>
              </a:rPr>
              <a:t>Graph’s are Important over Relational Databases and over Key Value Stores. </a:t>
            </a:r>
            <a:endParaRPr lang="en-IN" sz="24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733424"/>
            <a:ext cx="3473450" cy="307975"/>
          </a:xfrm>
        </p:spPr>
        <p:txBody>
          <a:bodyPr>
            <a:noAutofit/>
          </a:bodyPr>
          <a:lstStyle/>
          <a:p>
            <a:r>
              <a:rPr lang="en-IN" sz="1800" dirty="0" smtClean="0"/>
              <a:t>RDB – Optimised for aggression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400300" y="2374900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B3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2400300" y="2578100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B4</a:t>
            </a:r>
            <a:endParaRPr lang="en-IN" sz="1200" dirty="0"/>
          </a:p>
        </p:txBody>
      </p:sp>
      <p:sp>
        <p:nvSpPr>
          <p:cNvPr id="7" name="Rectangle 6"/>
          <p:cNvSpPr/>
          <p:nvPr/>
        </p:nvSpPr>
        <p:spPr>
          <a:xfrm>
            <a:off x="2400300" y="2768600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B5</a:t>
            </a:r>
            <a:endParaRPr lang="en-IN" sz="1200" dirty="0"/>
          </a:p>
        </p:txBody>
      </p:sp>
      <p:sp>
        <p:nvSpPr>
          <p:cNvPr id="8" name="Rectangle 7"/>
          <p:cNvSpPr/>
          <p:nvPr/>
        </p:nvSpPr>
        <p:spPr>
          <a:xfrm>
            <a:off x="2400300" y="2959100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B6</a:t>
            </a:r>
            <a:endParaRPr lang="en-IN" sz="1200" dirty="0"/>
          </a:p>
        </p:txBody>
      </p:sp>
      <p:sp>
        <p:nvSpPr>
          <p:cNvPr id="9" name="Rectangle 8"/>
          <p:cNvSpPr/>
          <p:nvPr/>
        </p:nvSpPr>
        <p:spPr>
          <a:xfrm>
            <a:off x="1009650" y="2927350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A3</a:t>
            </a:r>
            <a:endParaRPr lang="en-IN" sz="1200" dirty="0"/>
          </a:p>
        </p:txBody>
      </p:sp>
      <p:sp>
        <p:nvSpPr>
          <p:cNvPr id="10" name="Rectangle 9"/>
          <p:cNvSpPr/>
          <p:nvPr/>
        </p:nvSpPr>
        <p:spPr>
          <a:xfrm>
            <a:off x="1009650" y="2743200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A2</a:t>
            </a:r>
            <a:endParaRPr lang="en-IN" sz="1200" dirty="0"/>
          </a:p>
        </p:txBody>
      </p:sp>
      <p:sp>
        <p:nvSpPr>
          <p:cNvPr id="11" name="Rectangle 10"/>
          <p:cNvSpPr/>
          <p:nvPr/>
        </p:nvSpPr>
        <p:spPr>
          <a:xfrm>
            <a:off x="3790950" y="2959100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</a:t>
            </a:r>
            <a:r>
              <a:rPr lang="en-IN" sz="1200" dirty="0" smtClean="0"/>
              <a:t>3</a:t>
            </a:r>
            <a:endParaRPr lang="en-IN" sz="1200" dirty="0"/>
          </a:p>
        </p:txBody>
      </p:sp>
      <p:sp>
        <p:nvSpPr>
          <p:cNvPr id="12" name="Rectangle 11"/>
          <p:cNvSpPr/>
          <p:nvPr/>
        </p:nvSpPr>
        <p:spPr>
          <a:xfrm>
            <a:off x="3790950" y="2768600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</a:t>
            </a:r>
            <a:r>
              <a:rPr lang="en-IN" sz="1200" dirty="0" smtClean="0"/>
              <a:t>2</a:t>
            </a:r>
            <a:endParaRPr lang="en-IN" sz="1200" dirty="0"/>
          </a:p>
        </p:txBody>
      </p:sp>
      <p:sp>
        <p:nvSpPr>
          <p:cNvPr id="13" name="Rectangle 12"/>
          <p:cNvSpPr/>
          <p:nvPr/>
        </p:nvSpPr>
        <p:spPr>
          <a:xfrm>
            <a:off x="2400300" y="2019300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B1</a:t>
            </a:r>
            <a:endParaRPr lang="en-IN" sz="1200" dirty="0"/>
          </a:p>
        </p:txBody>
      </p:sp>
      <p:sp>
        <p:nvSpPr>
          <p:cNvPr id="14" name="Rectangle 13"/>
          <p:cNvSpPr/>
          <p:nvPr/>
        </p:nvSpPr>
        <p:spPr>
          <a:xfrm>
            <a:off x="2400300" y="2197100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B2</a:t>
            </a:r>
            <a:endParaRPr lang="en-IN" sz="1200" dirty="0"/>
          </a:p>
        </p:txBody>
      </p:sp>
      <p:sp>
        <p:nvSpPr>
          <p:cNvPr id="21" name="Rectangle 20"/>
          <p:cNvSpPr/>
          <p:nvPr/>
        </p:nvSpPr>
        <p:spPr>
          <a:xfrm>
            <a:off x="3790950" y="2578100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</a:t>
            </a:r>
            <a:r>
              <a:rPr lang="en-IN" sz="1200" dirty="0" smtClean="0"/>
              <a:t>1</a:t>
            </a:r>
            <a:endParaRPr lang="en-IN" sz="1200" dirty="0"/>
          </a:p>
        </p:txBody>
      </p:sp>
      <p:sp>
        <p:nvSpPr>
          <p:cNvPr id="22" name="Rectangle 21"/>
          <p:cNvSpPr/>
          <p:nvPr/>
        </p:nvSpPr>
        <p:spPr>
          <a:xfrm>
            <a:off x="1009650" y="2549525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A1</a:t>
            </a:r>
            <a:endParaRPr lang="en-IN" sz="1200" dirty="0"/>
          </a:p>
        </p:txBody>
      </p:sp>
      <p:sp>
        <p:nvSpPr>
          <p:cNvPr id="23" name="Rectangle 22"/>
          <p:cNvSpPr/>
          <p:nvPr/>
        </p:nvSpPr>
        <p:spPr>
          <a:xfrm>
            <a:off x="7321550" y="1531937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C2</a:t>
            </a:r>
            <a:endParaRPr lang="en-IN" sz="1200" dirty="0"/>
          </a:p>
        </p:txBody>
      </p:sp>
      <p:sp>
        <p:nvSpPr>
          <p:cNvPr id="24" name="Rectangle 23"/>
          <p:cNvSpPr/>
          <p:nvPr/>
        </p:nvSpPr>
        <p:spPr>
          <a:xfrm>
            <a:off x="7327900" y="2138370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A3</a:t>
            </a:r>
            <a:endParaRPr lang="en-IN" sz="1200" dirty="0"/>
          </a:p>
        </p:txBody>
      </p:sp>
      <p:sp>
        <p:nvSpPr>
          <p:cNvPr id="25" name="Rectangle 24"/>
          <p:cNvSpPr/>
          <p:nvPr/>
        </p:nvSpPr>
        <p:spPr>
          <a:xfrm>
            <a:off x="5949950" y="1841500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B7</a:t>
            </a:r>
            <a:endParaRPr lang="en-IN" sz="1200" dirty="0"/>
          </a:p>
        </p:txBody>
      </p:sp>
      <p:sp>
        <p:nvSpPr>
          <p:cNvPr id="26" name="Rectangle 25"/>
          <p:cNvSpPr/>
          <p:nvPr/>
        </p:nvSpPr>
        <p:spPr>
          <a:xfrm>
            <a:off x="8648700" y="1922479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B3</a:t>
            </a:r>
            <a:endParaRPr lang="en-IN" sz="1200" dirty="0"/>
          </a:p>
        </p:txBody>
      </p:sp>
      <p:sp>
        <p:nvSpPr>
          <p:cNvPr id="27" name="Rectangle 26"/>
          <p:cNvSpPr/>
          <p:nvPr/>
        </p:nvSpPr>
        <p:spPr>
          <a:xfrm>
            <a:off x="7321550" y="2544761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B5</a:t>
            </a:r>
            <a:endParaRPr lang="en-IN" sz="1200" dirty="0"/>
          </a:p>
        </p:txBody>
      </p:sp>
      <p:sp>
        <p:nvSpPr>
          <p:cNvPr id="28" name="Rectangle 27"/>
          <p:cNvSpPr/>
          <p:nvPr/>
        </p:nvSpPr>
        <p:spPr>
          <a:xfrm>
            <a:off x="7321550" y="3022600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C1</a:t>
            </a:r>
            <a:endParaRPr lang="en-IN" sz="1200" dirty="0"/>
          </a:p>
        </p:txBody>
      </p:sp>
      <p:sp>
        <p:nvSpPr>
          <p:cNvPr id="29" name="Rectangle 28"/>
          <p:cNvSpPr/>
          <p:nvPr/>
        </p:nvSpPr>
        <p:spPr>
          <a:xfrm>
            <a:off x="7321550" y="3500439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C3</a:t>
            </a:r>
            <a:endParaRPr lang="en-IN" sz="1200" dirty="0"/>
          </a:p>
        </p:txBody>
      </p:sp>
      <p:sp>
        <p:nvSpPr>
          <p:cNvPr id="30" name="Rectangle 29"/>
          <p:cNvSpPr/>
          <p:nvPr/>
        </p:nvSpPr>
        <p:spPr>
          <a:xfrm>
            <a:off x="5638800" y="2584450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B4</a:t>
            </a:r>
            <a:endParaRPr lang="en-IN" sz="1200" dirty="0"/>
          </a:p>
        </p:txBody>
      </p:sp>
      <p:sp>
        <p:nvSpPr>
          <p:cNvPr id="31" name="Rectangle 30"/>
          <p:cNvSpPr/>
          <p:nvPr/>
        </p:nvSpPr>
        <p:spPr>
          <a:xfrm>
            <a:off x="5099050" y="3117850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A2</a:t>
            </a:r>
            <a:endParaRPr lang="en-IN" sz="1200" dirty="0"/>
          </a:p>
        </p:txBody>
      </p:sp>
      <p:sp>
        <p:nvSpPr>
          <p:cNvPr id="32" name="Rectangle 31"/>
          <p:cNvSpPr/>
          <p:nvPr/>
        </p:nvSpPr>
        <p:spPr>
          <a:xfrm>
            <a:off x="5734050" y="3703639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B6</a:t>
            </a:r>
            <a:endParaRPr lang="en-IN" sz="1200" dirty="0"/>
          </a:p>
        </p:txBody>
      </p:sp>
      <p:sp>
        <p:nvSpPr>
          <p:cNvPr id="33" name="Rectangle 32"/>
          <p:cNvSpPr/>
          <p:nvPr/>
        </p:nvSpPr>
        <p:spPr>
          <a:xfrm>
            <a:off x="9004300" y="2584450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B1</a:t>
            </a:r>
            <a:endParaRPr lang="en-IN" sz="1200" dirty="0"/>
          </a:p>
        </p:txBody>
      </p:sp>
      <p:sp>
        <p:nvSpPr>
          <p:cNvPr id="34" name="Rectangle 33"/>
          <p:cNvSpPr/>
          <p:nvPr/>
        </p:nvSpPr>
        <p:spPr>
          <a:xfrm>
            <a:off x="9607550" y="3117850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A1</a:t>
            </a:r>
            <a:endParaRPr lang="en-IN" sz="1200" dirty="0"/>
          </a:p>
        </p:txBody>
      </p:sp>
      <p:sp>
        <p:nvSpPr>
          <p:cNvPr id="35" name="Rectangle 34"/>
          <p:cNvSpPr/>
          <p:nvPr/>
        </p:nvSpPr>
        <p:spPr>
          <a:xfrm>
            <a:off x="8909050" y="3668710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B2</a:t>
            </a:r>
            <a:endParaRPr lang="en-IN" sz="12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223000" y="728662"/>
            <a:ext cx="4279900" cy="307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G</a:t>
            </a:r>
            <a:r>
              <a:rPr lang="en-IN" sz="1800" dirty="0" smtClean="0"/>
              <a:t>DB – Optimised for connections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009650" y="4259266"/>
            <a:ext cx="3759200" cy="307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smtClean="0"/>
              <a:t>KV</a:t>
            </a:r>
            <a:r>
              <a:rPr lang="en-IN" sz="1800" dirty="0"/>
              <a:t>S</a:t>
            </a:r>
            <a:r>
              <a:rPr lang="en-IN" sz="1800" dirty="0" smtClean="0"/>
              <a:t> </a:t>
            </a:r>
            <a:r>
              <a:rPr lang="en-IN" sz="1800" dirty="0" smtClean="0"/>
              <a:t>– Optimised for </a:t>
            </a:r>
            <a:r>
              <a:rPr lang="en-IN" sz="1800" dirty="0" smtClean="0"/>
              <a:t>simple lookups</a:t>
            </a:r>
            <a:endParaRPr lang="en-IN" sz="1800" dirty="0" smtClean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6413500" y="4259266"/>
            <a:ext cx="5080000" cy="307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G</a:t>
            </a:r>
            <a:r>
              <a:rPr lang="en-IN" sz="1800" dirty="0" smtClean="0"/>
              <a:t>DB – Optimised for traversing connected data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09650" y="5080002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K1</a:t>
            </a:r>
            <a:endParaRPr lang="en-IN" sz="1200" dirty="0"/>
          </a:p>
        </p:txBody>
      </p:sp>
      <p:sp>
        <p:nvSpPr>
          <p:cNvPr id="41" name="Rectangle 40"/>
          <p:cNvSpPr/>
          <p:nvPr/>
        </p:nvSpPr>
        <p:spPr>
          <a:xfrm>
            <a:off x="1009650" y="5270502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K2</a:t>
            </a:r>
            <a:endParaRPr lang="en-IN" sz="1200" dirty="0"/>
          </a:p>
        </p:txBody>
      </p:sp>
      <p:sp>
        <p:nvSpPr>
          <p:cNvPr id="42" name="Rectangle 41"/>
          <p:cNvSpPr/>
          <p:nvPr/>
        </p:nvSpPr>
        <p:spPr>
          <a:xfrm>
            <a:off x="1009650" y="5473704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K3</a:t>
            </a:r>
            <a:endParaRPr lang="en-IN" sz="1200" dirty="0"/>
          </a:p>
        </p:txBody>
      </p:sp>
      <p:sp>
        <p:nvSpPr>
          <p:cNvPr id="43" name="Rectangle 42"/>
          <p:cNvSpPr/>
          <p:nvPr/>
        </p:nvSpPr>
        <p:spPr>
          <a:xfrm>
            <a:off x="2400300" y="5080002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V1</a:t>
            </a:r>
            <a:endParaRPr lang="en-IN" sz="1200" dirty="0"/>
          </a:p>
        </p:txBody>
      </p:sp>
      <p:sp>
        <p:nvSpPr>
          <p:cNvPr id="44" name="Rectangle 43"/>
          <p:cNvSpPr/>
          <p:nvPr/>
        </p:nvSpPr>
        <p:spPr>
          <a:xfrm>
            <a:off x="3378200" y="5080002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K2</a:t>
            </a:r>
            <a:endParaRPr lang="en-IN" sz="1200" dirty="0"/>
          </a:p>
        </p:txBody>
      </p:sp>
      <p:sp>
        <p:nvSpPr>
          <p:cNvPr id="45" name="Rectangle 44"/>
          <p:cNvSpPr/>
          <p:nvPr/>
        </p:nvSpPr>
        <p:spPr>
          <a:xfrm>
            <a:off x="2400300" y="5283204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V2</a:t>
            </a:r>
            <a:endParaRPr lang="en-IN" sz="1200" dirty="0"/>
          </a:p>
        </p:txBody>
      </p:sp>
      <p:sp>
        <p:nvSpPr>
          <p:cNvPr id="46" name="Rectangle 45"/>
          <p:cNvSpPr/>
          <p:nvPr/>
        </p:nvSpPr>
        <p:spPr>
          <a:xfrm>
            <a:off x="3378200" y="5283204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K1</a:t>
            </a:r>
            <a:endParaRPr lang="en-IN" sz="1200" dirty="0"/>
          </a:p>
        </p:txBody>
      </p:sp>
      <p:sp>
        <p:nvSpPr>
          <p:cNvPr id="47" name="Rectangle 46"/>
          <p:cNvSpPr/>
          <p:nvPr/>
        </p:nvSpPr>
        <p:spPr>
          <a:xfrm>
            <a:off x="2400300" y="5486406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V3</a:t>
            </a:r>
            <a:endParaRPr lang="en-IN" sz="1200" dirty="0"/>
          </a:p>
        </p:txBody>
      </p:sp>
      <p:sp>
        <p:nvSpPr>
          <p:cNvPr id="48" name="Rectangle 47"/>
          <p:cNvSpPr/>
          <p:nvPr/>
        </p:nvSpPr>
        <p:spPr>
          <a:xfrm>
            <a:off x="3378200" y="5486406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K1</a:t>
            </a:r>
            <a:endParaRPr lang="en-IN" sz="1200" dirty="0"/>
          </a:p>
        </p:txBody>
      </p:sp>
      <p:sp>
        <p:nvSpPr>
          <p:cNvPr id="49" name="Rectangle 48"/>
          <p:cNvSpPr/>
          <p:nvPr/>
        </p:nvSpPr>
        <p:spPr>
          <a:xfrm>
            <a:off x="4356100" y="5295906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K3</a:t>
            </a:r>
            <a:endParaRPr lang="en-IN" sz="1200" dirty="0"/>
          </a:p>
        </p:txBody>
      </p:sp>
      <p:sp>
        <p:nvSpPr>
          <p:cNvPr id="50" name="Rectangle 49"/>
          <p:cNvSpPr/>
          <p:nvPr/>
        </p:nvSpPr>
        <p:spPr>
          <a:xfrm>
            <a:off x="6889750" y="4811715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K1</a:t>
            </a:r>
            <a:endParaRPr lang="en-IN" sz="1200" dirty="0"/>
          </a:p>
        </p:txBody>
      </p:sp>
      <p:sp>
        <p:nvSpPr>
          <p:cNvPr id="51" name="Rectangle 50"/>
          <p:cNvSpPr/>
          <p:nvPr/>
        </p:nvSpPr>
        <p:spPr>
          <a:xfrm>
            <a:off x="8420100" y="4805367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V1</a:t>
            </a:r>
            <a:endParaRPr lang="en-IN" sz="1200" dirty="0"/>
          </a:p>
        </p:txBody>
      </p:sp>
      <p:sp>
        <p:nvSpPr>
          <p:cNvPr id="52" name="Rectangle 51"/>
          <p:cNvSpPr/>
          <p:nvPr/>
        </p:nvSpPr>
        <p:spPr>
          <a:xfrm>
            <a:off x="6889750" y="5283204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K2</a:t>
            </a:r>
            <a:endParaRPr lang="en-IN" sz="1200" dirty="0"/>
          </a:p>
        </p:txBody>
      </p:sp>
      <p:sp>
        <p:nvSpPr>
          <p:cNvPr id="53" name="Rectangle 52"/>
          <p:cNvSpPr/>
          <p:nvPr/>
        </p:nvSpPr>
        <p:spPr>
          <a:xfrm>
            <a:off x="8429625" y="5295906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V2</a:t>
            </a:r>
            <a:endParaRPr lang="en-IN" sz="1200" dirty="0"/>
          </a:p>
        </p:txBody>
      </p:sp>
      <p:sp>
        <p:nvSpPr>
          <p:cNvPr id="54" name="Rectangle 53"/>
          <p:cNvSpPr/>
          <p:nvPr/>
        </p:nvSpPr>
        <p:spPr>
          <a:xfrm>
            <a:off x="6889750" y="5786445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K3</a:t>
            </a:r>
            <a:endParaRPr lang="en-IN" sz="1200" dirty="0"/>
          </a:p>
        </p:txBody>
      </p:sp>
      <p:sp>
        <p:nvSpPr>
          <p:cNvPr id="55" name="Rectangle 54"/>
          <p:cNvSpPr/>
          <p:nvPr/>
        </p:nvSpPr>
        <p:spPr>
          <a:xfrm>
            <a:off x="8420100" y="5786445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V3</a:t>
            </a:r>
            <a:endParaRPr lang="en-IN" sz="1200" dirty="0"/>
          </a:p>
        </p:txBody>
      </p:sp>
      <p:cxnSp>
        <p:nvCxnSpPr>
          <p:cNvPr id="17" name="Straight Connector 16"/>
          <p:cNvCxnSpPr>
            <a:stCxn id="40" idx="3"/>
            <a:endCxn id="43" idx="1"/>
          </p:cNvCxnSpPr>
          <p:nvPr/>
        </p:nvCxnSpPr>
        <p:spPr>
          <a:xfrm>
            <a:off x="1987550" y="5175252"/>
            <a:ext cx="41275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987550" y="5365752"/>
            <a:ext cx="41275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987550" y="5568954"/>
            <a:ext cx="41275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0" idx="3"/>
            <a:endCxn id="51" idx="1"/>
          </p:cNvCxnSpPr>
          <p:nvPr/>
        </p:nvCxnSpPr>
        <p:spPr>
          <a:xfrm flipV="1">
            <a:off x="7867650" y="4900617"/>
            <a:ext cx="552450" cy="6348"/>
          </a:xfrm>
          <a:prstGeom prst="straightConnector1">
            <a:avLst/>
          </a:prstGeom>
          <a:ln>
            <a:tailEnd type="triangle"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867650" y="5426085"/>
            <a:ext cx="552450" cy="6348"/>
          </a:xfrm>
          <a:prstGeom prst="straightConnector1">
            <a:avLst/>
          </a:prstGeom>
          <a:ln>
            <a:tailEnd type="triangle"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877175" y="5878521"/>
            <a:ext cx="552450" cy="6348"/>
          </a:xfrm>
          <a:prstGeom prst="straightConnector1">
            <a:avLst/>
          </a:prstGeom>
          <a:ln>
            <a:tailEnd type="triangle"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004300" y="4983176"/>
            <a:ext cx="0" cy="328603"/>
          </a:xfrm>
          <a:prstGeom prst="straightConnector1">
            <a:avLst/>
          </a:prstGeom>
          <a:ln>
            <a:tailEnd type="triangle"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9004300" y="5461002"/>
            <a:ext cx="0" cy="328603"/>
          </a:xfrm>
          <a:prstGeom prst="straightConnector1">
            <a:avLst/>
          </a:prstGeom>
          <a:ln>
            <a:tailEnd type="triangle"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3" idx="3"/>
            <a:endCxn id="51" idx="3"/>
          </p:cNvCxnSpPr>
          <p:nvPr/>
        </p:nvCxnSpPr>
        <p:spPr>
          <a:xfrm flipH="1" flipV="1">
            <a:off x="9398000" y="4900617"/>
            <a:ext cx="9525" cy="490539"/>
          </a:xfrm>
          <a:prstGeom prst="curvedConnector3">
            <a:avLst>
              <a:gd name="adj1" fmla="val -24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flipH="1" flipV="1">
            <a:off x="9362282" y="4781551"/>
            <a:ext cx="14287" cy="1060455"/>
          </a:xfrm>
          <a:prstGeom prst="curvedConnector4">
            <a:avLst>
              <a:gd name="adj1" fmla="val -1600056"/>
              <a:gd name="adj2" fmla="val 1311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23" idx="1"/>
          </p:cNvCxnSpPr>
          <p:nvPr/>
        </p:nvCxnSpPr>
        <p:spPr>
          <a:xfrm flipV="1">
            <a:off x="6616700" y="1627187"/>
            <a:ext cx="704850" cy="21431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4" idx="3"/>
            <a:endCxn id="26" idx="2"/>
          </p:cNvCxnSpPr>
          <p:nvPr/>
        </p:nvCxnSpPr>
        <p:spPr>
          <a:xfrm flipV="1">
            <a:off x="8305800" y="2112979"/>
            <a:ext cx="831850" cy="12064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5" idx="2"/>
            <a:endCxn id="24" idx="1"/>
          </p:cNvCxnSpPr>
          <p:nvPr/>
        </p:nvCxnSpPr>
        <p:spPr>
          <a:xfrm>
            <a:off x="6438900" y="2032000"/>
            <a:ext cx="889000" cy="2016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26" idx="0"/>
          </p:cNvCxnSpPr>
          <p:nvPr/>
        </p:nvCxnSpPr>
        <p:spPr>
          <a:xfrm>
            <a:off x="8255000" y="1735137"/>
            <a:ext cx="882650" cy="18734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32" idx="0"/>
          </p:cNvCxnSpPr>
          <p:nvPr/>
        </p:nvCxnSpPr>
        <p:spPr>
          <a:xfrm>
            <a:off x="5635625" y="3327400"/>
            <a:ext cx="587375" cy="3762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0" idx="3"/>
          </p:cNvCxnSpPr>
          <p:nvPr/>
        </p:nvCxnSpPr>
        <p:spPr>
          <a:xfrm>
            <a:off x="6616700" y="2679700"/>
            <a:ext cx="704850" cy="40323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30" idx="2"/>
          </p:cNvCxnSpPr>
          <p:nvPr/>
        </p:nvCxnSpPr>
        <p:spPr>
          <a:xfrm flipV="1">
            <a:off x="5518150" y="2774950"/>
            <a:ext cx="609600" cy="33337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33" idx="1"/>
          </p:cNvCxnSpPr>
          <p:nvPr/>
        </p:nvCxnSpPr>
        <p:spPr>
          <a:xfrm flipV="1">
            <a:off x="8299450" y="2679700"/>
            <a:ext cx="704850" cy="4191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34" idx="0"/>
          </p:cNvCxnSpPr>
          <p:nvPr/>
        </p:nvCxnSpPr>
        <p:spPr>
          <a:xfrm>
            <a:off x="9400382" y="2797179"/>
            <a:ext cx="696118" cy="32067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2" idx="3"/>
          </p:cNvCxnSpPr>
          <p:nvPr/>
        </p:nvCxnSpPr>
        <p:spPr>
          <a:xfrm flipV="1">
            <a:off x="6711950" y="3695702"/>
            <a:ext cx="609600" cy="1031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8280400" y="3646491"/>
            <a:ext cx="628650" cy="16589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537700" y="3324226"/>
            <a:ext cx="819150" cy="34448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13" idx="1"/>
          </p:cNvCxnSpPr>
          <p:nvPr/>
        </p:nvCxnSpPr>
        <p:spPr>
          <a:xfrm flipV="1">
            <a:off x="1978025" y="2114550"/>
            <a:ext cx="422275" cy="50165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2" idx="3"/>
            <a:endCxn id="14" idx="1"/>
          </p:cNvCxnSpPr>
          <p:nvPr/>
        </p:nvCxnSpPr>
        <p:spPr>
          <a:xfrm flipV="1">
            <a:off x="1987550" y="2292350"/>
            <a:ext cx="412750" cy="35242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6" idx="1"/>
          </p:cNvCxnSpPr>
          <p:nvPr/>
        </p:nvCxnSpPr>
        <p:spPr>
          <a:xfrm flipV="1">
            <a:off x="2000250" y="2673350"/>
            <a:ext cx="400050" cy="19923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8" idx="1"/>
          </p:cNvCxnSpPr>
          <p:nvPr/>
        </p:nvCxnSpPr>
        <p:spPr>
          <a:xfrm>
            <a:off x="1987550" y="2898780"/>
            <a:ext cx="412750" cy="15557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4" idx="1"/>
          </p:cNvCxnSpPr>
          <p:nvPr/>
        </p:nvCxnSpPr>
        <p:spPr>
          <a:xfrm flipV="1">
            <a:off x="1987550" y="2470150"/>
            <a:ext cx="412750" cy="59531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2400300" y="3162301"/>
            <a:ext cx="9779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B7</a:t>
            </a:r>
            <a:endParaRPr lang="en-IN" sz="1200" b="1" dirty="0"/>
          </a:p>
        </p:txBody>
      </p:sp>
      <p:cxnSp>
        <p:nvCxnSpPr>
          <p:cNvPr id="123" name="Straight Connector 122"/>
          <p:cNvCxnSpPr>
            <a:endCxn id="7" idx="1"/>
          </p:cNvCxnSpPr>
          <p:nvPr/>
        </p:nvCxnSpPr>
        <p:spPr>
          <a:xfrm flipV="1">
            <a:off x="1993900" y="2863850"/>
            <a:ext cx="406400" cy="2143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" idx="3"/>
            <a:endCxn id="121" idx="1"/>
          </p:cNvCxnSpPr>
          <p:nvPr/>
        </p:nvCxnSpPr>
        <p:spPr>
          <a:xfrm>
            <a:off x="1987550" y="3022600"/>
            <a:ext cx="412750" cy="2349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21" idx="1"/>
            <a:endCxn id="13" idx="3"/>
          </p:cNvCxnSpPr>
          <p:nvPr/>
        </p:nvCxnSpPr>
        <p:spPr>
          <a:xfrm flipH="1" flipV="1">
            <a:off x="3378200" y="2114550"/>
            <a:ext cx="412750" cy="5588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" idx="1"/>
          </p:cNvCxnSpPr>
          <p:nvPr/>
        </p:nvCxnSpPr>
        <p:spPr>
          <a:xfrm flipH="1" flipV="1">
            <a:off x="3378200" y="2319341"/>
            <a:ext cx="412750" cy="73500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21" idx="1"/>
          </p:cNvCxnSpPr>
          <p:nvPr/>
        </p:nvCxnSpPr>
        <p:spPr>
          <a:xfrm flipH="1" flipV="1">
            <a:off x="3365500" y="2470946"/>
            <a:ext cx="425450" cy="20240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21" idx="1"/>
          </p:cNvCxnSpPr>
          <p:nvPr/>
        </p:nvCxnSpPr>
        <p:spPr>
          <a:xfrm flipH="1" flipV="1">
            <a:off x="3378200" y="2648745"/>
            <a:ext cx="412750" cy="2460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21" idx="1"/>
            <a:endCxn id="7" idx="3"/>
          </p:cNvCxnSpPr>
          <p:nvPr/>
        </p:nvCxnSpPr>
        <p:spPr>
          <a:xfrm flipH="1">
            <a:off x="3378200" y="2673350"/>
            <a:ext cx="412750" cy="1905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1" idx="1"/>
          </p:cNvCxnSpPr>
          <p:nvPr/>
        </p:nvCxnSpPr>
        <p:spPr>
          <a:xfrm flipH="1">
            <a:off x="3378200" y="3054350"/>
            <a:ext cx="412750" cy="2460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2" idx="1"/>
          </p:cNvCxnSpPr>
          <p:nvPr/>
        </p:nvCxnSpPr>
        <p:spPr>
          <a:xfrm flipH="1">
            <a:off x="3378200" y="2863850"/>
            <a:ext cx="412750" cy="43021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24" idx="2"/>
            <a:endCxn id="27" idx="0"/>
          </p:cNvCxnSpPr>
          <p:nvPr/>
        </p:nvCxnSpPr>
        <p:spPr>
          <a:xfrm flipH="1">
            <a:off x="7810500" y="2328870"/>
            <a:ext cx="6350" cy="215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27" idx="2"/>
          </p:cNvCxnSpPr>
          <p:nvPr/>
        </p:nvCxnSpPr>
        <p:spPr>
          <a:xfrm flipH="1">
            <a:off x="7800975" y="2735261"/>
            <a:ext cx="9525" cy="27860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00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28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+mn-lt"/>
              </a:rPr>
              <a:t>Types of Patterns, Mining Methods and Applications for Large Graph Databases</a:t>
            </a:r>
            <a:endParaRPr lang="en-IN" sz="2400" dirty="0"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647701"/>
            <a:ext cx="10515600" cy="8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 smtClean="0">
                <a:latin typeface="+mn-lt"/>
              </a:rPr>
              <a:t>Patterns</a:t>
            </a:r>
            <a:r>
              <a:rPr lang="en-IN" sz="1800" dirty="0" smtClean="0">
                <a:latin typeface="+mn-lt"/>
              </a:rPr>
              <a:t> :  Basic , Multi Level &amp; Multi dimensional , Extended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 smtClean="0">
                <a:latin typeface="+mn-lt"/>
              </a:rPr>
              <a:t>Mining</a:t>
            </a:r>
            <a:r>
              <a:rPr lang="en-IN" sz="1800" dirty="0" smtClean="0">
                <a:latin typeface="+mn-lt"/>
              </a:rPr>
              <a:t> </a:t>
            </a:r>
            <a:r>
              <a:rPr lang="en-IN" sz="1800" b="1" dirty="0" smtClean="0">
                <a:latin typeface="+mn-lt"/>
              </a:rPr>
              <a:t>Methods</a:t>
            </a:r>
            <a:r>
              <a:rPr lang="en-IN" sz="1800" dirty="0" smtClean="0">
                <a:latin typeface="+mn-lt"/>
              </a:rPr>
              <a:t> : Basic, Mining Interesting Patterns, Distributed &amp; Parallel</a:t>
            </a:r>
            <a:endParaRPr lang="en-IN" sz="18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100" y="1473201"/>
            <a:ext cx="37719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Graph Mining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104900" y="2755901"/>
            <a:ext cx="22733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Frequent Subgraph Mining (FSM)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972050" y="2743201"/>
            <a:ext cx="22479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Variant Subgraph Pattern Mining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521700" y="2755901"/>
            <a:ext cx="22733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Applications of FSM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33400" y="3924300"/>
            <a:ext cx="1174750" cy="1130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Apriori</a:t>
            </a:r>
            <a:r>
              <a:rPr lang="en-IN" dirty="0" smtClean="0"/>
              <a:t> based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828800" y="4178300"/>
            <a:ext cx="1066800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Pattern Growth Based</a:t>
            </a:r>
            <a:endParaRPr lang="en-IN" sz="1400" dirty="0"/>
          </a:p>
        </p:txBody>
      </p:sp>
      <p:sp>
        <p:nvSpPr>
          <p:cNvPr id="11" name="Oval 10"/>
          <p:cNvSpPr/>
          <p:nvPr/>
        </p:nvSpPr>
        <p:spPr>
          <a:xfrm>
            <a:off x="3086100" y="3924300"/>
            <a:ext cx="1066800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Approx. Methods</a:t>
            </a:r>
            <a:endParaRPr lang="en-IN" sz="1400" dirty="0"/>
          </a:p>
        </p:txBody>
      </p:sp>
      <p:sp>
        <p:nvSpPr>
          <p:cNvPr id="12" name="Oval 11"/>
          <p:cNvSpPr/>
          <p:nvPr/>
        </p:nvSpPr>
        <p:spPr>
          <a:xfrm>
            <a:off x="4597400" y="4038601"/>
            <a:ext cx="1066800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Closed </a:t>
            </a:r>
            <a:r>
              <a:rPr lang="en-IN" sz="1100" dirty="0" smtClean="0"/>
              <a:t>Subgraph</a:t>
            </a:r>
            <a:r>
              <a:rPr lang="en-IN" sz="1400" dirty="0" smtClean="0"/>
              <a:t> Mining</a:t>
            </a:r>
            <a:endParaRPr lang="en-IN" sz="1400" dirty="0"/>
          </a:p>
        </p:txBody>
      </p:sp>
      <p:sp>
        <p:nvSpPr>
          <p:cNvPr id="13" name="Oval 12"/>
          <p:cNvSpPr/>
          <p:nvPr/>
        </p:nvSpPr>
        <p:spPr>
          <a:xfrm>
            <a:off x="5822950" y="4305300"/>
            <a:ext cx="1066800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Coherent Subgraph Mining</a:t>
            </a:r>
            <a:endParaRPr lang="en-IN" sz="1100" dirty="0"/>
          </a:p>
        </p:txBody>
      </p:sp>
      <p:sp>
        <p:nvSpPr>
          <p:cNvPr id="14" name="Oval 13"/>
          <p:cNvSpPr/>
          <p:nvPr/>
        </p:nvSpPr>
        <p:spPr>
          <a:xfrm>
            <a:off x="7073900" y="4038601"/>
            <a:ext cx="1066800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Dense Subgraph Mining</a:t>
            </a:r>
            <a:endParaRPr lang="en-IN" sz="1100" dirty="0"/>
          </a:p>
        </p:txBody>
      </p:sp>
      <p:sp>
        <p:nvSpPr>
          <p:cNvPr id="15" name="Oval 14"/>
          <p:cNvSpPr/>
          <p:nvPr/>
        </p:nvSpPr>
        <p:spPr>
          <a:xfrm>
            <a:off x="8394700" y="3806825"/>
            <a:ext cx="1066800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 smtClean="0"/>
          </a:p>
          <a:p>
            <a:pPr algn="ctr"/>
            <a:r>
              <a:rPr lang="en-IN" sz="1100" dirty="0" smtClean="0"/>
              <a:t>Clustering</a:t>
            </a:r>
          </a:p>
          <a:p>
            <a:pPr algn="ctr"/>
            <a:endParaRPr lang="en-IN" sz="1100" dirty="0"/>
          </a:p>
          <a:p>
            <a:pPr algn="ctr"/>
            <a:r>
              <a:rPr lang="en-IN" sz="1100" dirty="0"/>
              <a:t>Classification</a:t>
            </a:r>
          </a:p>
          <a:p>
            <a:pPr algn="ctr"/>
            <a:endParaRPr lang="en-IN" sz="1100" dirty="0"/>
          </a:p>
        </p:txBody>
      </p:sp>
      <p:sp>
        <p:nvSpPr>
          <p:cNvPr id="16" name="Oval 15"/>
          <p:cNvSpPr/>
          <p:nvPr/>
        </p:nvSpPr>
        <p:spPr>
          <a:xfrm>
            <a:off x="9461500" y="4575176"/>
            <a:ext cx="1409700" cy="895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Recommendations</a:t>
            </a:r>
            <a:endParaRPr lang="en-IN" sz="1400" dirty="0"/>
          </a:p>
        </p:txBody>
      </p:sp>
      <p:sp>
        <p:nvSpPr>
          <p:cNvPr id="17" name="Oval 16"/>
          <p:cNvSpPr/>
          <p:nvPr/>
        </p:nvSpPr>
        <p:spPr>
          <a:xfrm>
            <a:off x="10966450" y="3486151"/>
            <a:ext cx="1066800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Indexing and Search</a:t>
            </a:r>
            <a:endParaRPr lang="en-IN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71500" y="5530850"/>
            <a:ext cx="736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AGM</a:t>
            </a:r>
          </a:p>
          <a:p>
            <a:pPr algn="ctr"/>
            <a:r>
              <a:rPr lang="en-IN" dirty="0" smtClean="0"/>
              <a:t>FSG</a:t>
            </a:r>
          </a:p>
          <a:p>
            <a:pPr algn="ctr"/>
            <a:r>
              <a:rPr lang="en-IN" dirty="0" smtClean="0"/>
              <a:t>PATH</a:t>
            </a: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1936750" y="5530850"/>
            <a:ext cx="736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/>
              <a:t>gSpan</a:t>
            </a:r>
            <a:endParaRPr lang="en-IN" sz="1400" dirty="0" smtClean="0"/>
          </a:p>
          <a:p>
            <a:pPr algn="ctr"/>
            <a:r>
              <a:rPr lang="en-IN" sz="1400" dirty="0" err="1" smtClean="0"/>
              <a:t>MoFa</a:t>
            </a:r>
            <a:endParaRPr lang="en-IN" sz="1400" dirty="0" smtClean="0"/>
          </a:p>
          <a:p>
            <a:pPr algn="ctr"/>
            <a:r>
              <a:rPr lang="en-IN" sz="1400" dirty="0" smtClean="0"/>
              <a:t>SPIN</a:t>
            </a:r>
          </a:p>
          <a:p>
            <a:pPr algn="ctr"/>
            <a:r>
              <a:rPr lang="en-IN" sz="1200" dirty="0" smtClean="0"/>
              <a:t>N FFSM</a:t>
            </a:r>
            <a:endParaRPr lang="en-IN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3302000" y="5470528"/>
            <a:ext cx="736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Subdue</a:t>
            </a:r>
          </a:p>
          <a:p>
            <a:pPr algn="ctr"/>
            <a:r>
              <a:rPr lang="en-IN" sz="1200" dirty="0" smtClean="0"/>
              <a:t>GBI</a:t>
            </a:r>
            <a:endParaRPr lang="en-IN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4667250" y="5530850"/>
            <a:ext cx="736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Close Graph</a:t>
            </a:r>
            <a:endParaRPr lang="en-IN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6121400" y="5530850"/>
            <a:ext cx="736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CSA</a:t>
            </a:r>
          </a:p>
          <a:p>
            <a:pPr algn="ctr"/>
            <a:r>
              <a:rPr lang="en-IN" sz="1600" dirty="0" smtClean="0"/>
              <a:t>CLAN</a:t>
            </a:r>
            <a:endParaRPr lang="en-IN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7378700" y="5524498"/>
            <a:ext cx="736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 smtClean="0"/>
              <a:t>CloseCut</a:t>
            </a:r>
            <a:endParaRPr lang="en-IN" sz="1600" dirty="0" smtClean="0"/>
          </a:p>
          <a:p>
            <a:pPr algn="ctr"/>
            <a:r>
              <a:rPr lang="en-IN" sz="1600" dirty="0" smtClean="0"/>
              <a:t>Splat</a:t>
            </a:r>
            <a:endParaRPr lang="en-IN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9461500" y="5530850"/>
            <a:ext cx="736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Kernel Methods</a:t>
            </a:r>
            <a:endParaRPr lang="en-IN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11283950" y="5530850"/>
            <a:ext cx="736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/>
              <a:t>gIndex</a:t>
            </a:r>
            <a:endParaRPr lang="en-IN" sz="1400" dirty="0"/>
          </a:p>
        </p:txBody>
      </p:sp>
      <p:cxnSp>
        <p:nvCxnSpPr>
          <p:cNvPr id="28" name="Straight Arrow Connector 27"/>
          <p:cNvCxnSpPr>
            <a:stCxn id="5" idx="2"/>
          </p:cNvCxnSpPr>
          <p:nvPr/>
        </p:nvCxnSpPr>
        <p:spPr>
          <a:xfrm>
            <a:off x="5861050" y="2108201"/>
            <a:ext cx="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895600" y="1938339"/>
            <a:ext cx="1079500" cy="81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747000" y="1879601"/>
            <a:ext cx="1714500" cy="86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</p:cNvCxnSpPr>
          <p:nvPr/>
        </p:nvCxnSpPr>
        <p:spPr>
          <a:xfrm>
            <a:off x="2241550" y="3390901"/>
            <a:ext cx="120650" cy="78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133725" y="3390900"/>
            <a:ext cx="301625" cy="59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0"/>
          </p:cNvCxnSpPr>
          <p:nvPr/>
        </p:nvCxnSpPr>
        <p:spPr>
          <a:xfrm flipH="1">
            <a:off x="1120775" y="3403601"/>
            <a:ext cx="393702" cy="52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3" idx="0"/>
          </p:cNvCxnSpPr>
          <p:nvPr/>
        </p:nvCxnSpPr>
        <p:spPr>
          <a:xfrm>
            <a:off x="6242050" y="3390901"/>
            <a:ext cx="114300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4" idx="1"/>
          </p:cNvCxnSpPr>
          <p:nvPr/>
        </p:nvCxnSpPr>
        <p:spPr>
          <a:xfrm>
            <a:off x="6889750" y="3390901"/>
            <a:ext cx="340379" cy="80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2" idx="0"/>
          </p:cNvCxnSpPr>
          <p:nvPr/>
        </p:nvCxnSpPr>
        <p:spPr>
          <a:xfrm flipH="1">
            <a:off x="5130800" y="3365501"/>
            <a:ext cx="490211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6" idx="0"/>
          </p:cNvCxnSpPr>
          <p:nvPr/>
        </p:nvCxnSpPr>
        <p:spPr>
          <a:xfrm>
            <a:off x="9735810" y="3390901"/>
            <a:ext cx="430540" cy="118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5" idx="0"/>
          </p:cNvCxnSpPr>
          <p:nvPr/>
        </p:nvCxnSpPr>
        <p:spPr>
          <a:xfrm flipH="1">
            <a:off x="8928100" y="3378201"/>
            <a:ext cx="284465" cy="42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507965" y="3390901"/>
            <a:ext cx="533424" cy="39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132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9900" cy="63817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+mn-lt"/>
                <a:cs typeface="Gill Sans Light"/>
              </a:rPr>
              <a:t>It is Difficult </a:t>
            </a:r>
            <a:r>
              <a:rPr lang="en-US" sz="2400" dirty="0" smtClean="0">
                <a:latin typeface="+mn-lt"/>
                <a:cs typeface="Gill Sans Light"/>
              </a:rPr>
              <a:t>to Program </a:t>
            </a:r>
            <a:r>
              <a:rPr lang="en-US" sz="2400" dirty="0" smtClean="0">
                <a:latin typeface="+mn-lt"/>
                <a:cs typeface="Gill Sans Light"/>
              </a:rPr>
              <a:t>and </a:t>
            </a:r>
            <a:r>
              <a:rPr lang="en-US" sz="2400" dirty="0" smtClean="0">
                <a:latin typeface="+mn-lt"/>
                <a:cs typeface="Gill Sans Light"/>
              </a:rPr>
              <a:t>Use Graph Databases !!</a:t>
            </a:r>
            <a:endParaRPr lang="en-US" sz="2400" dirty="0">
              <a:latin typeface="+mn-lt"/>
              <a:cs typeface="Gill Sans Ligh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82956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>
                <a:cs typeface="Gill Sans Light"/>
              </a:rPr>
              <a:t>Users must </a:t>
            </a:r>
            <a:r>
              <a:rPr lang="en-US" b="1" i="1" dirty="0">
                <a:solidFill>
                  <a:srgbClr val="FF0000"/>
                </a:solidFill>
                <a:cs typeface="Gill Sans Light"/>
              </a:rPr>
              <a:t>Learn</a:t>
            </a:r>
            <a:r>
              <a:rPr lang="en-US" dirty="0">
                <a:cs typeface="Gill Sans Light"/>
              </a:rPr>
              <a:t>, </a:t>
            </a:r>
            <a:r>
              <a:rPr lang="en-US" b="1" i="1" dirty="0">
                <a:solidFill>
                  <a:srgbClr val="FF0000"/>
                </a:solidFill>
                <a:cs typeface="Gill Sans Light"/>
              </a:rPr>
              <a:t>Deploy</a:t>
            </a:r>
            <a:r>
              <a:rPr lang="en-US" dirty="0">
                <a:cs typeface="Gill Sans Light"/>
              </a:rPr>
              <a:t>, and </a:t>
            </a:r>
            <a:r>
              <a:rPr lang="en-US" b="1" i="1" dirty="0">
                <a:solidFill>
                  <a:srgbClr val="FF0000"/>
                </a:solidFill>
                <a:cs typeface="Gill Sans Light"/>
              </a:rPr>
              <a:t>Manage</a:t>
            </a:r>
            <a:r>
              <a:rPr lang="en-US" dirty="0">
                <a:solidFill>
                  <a:srgbClr val="FF0000"/>
                </a:solidFill>
                <a:cs typeface="Gill Sans Light"/>
              </a:rPr>
              <a:t> </a:t>
            </a:r>
            <a:r>
              <a:rPr lang="en-US" dirty="0">
                <a:cs typeface="Gill Sans Light"/>
              </a:rPr>
              <a:t>multiple systems</a:t>
            </a:r>
          </a:p>
          <a:p>
            <a:pPr marL="0" indent="0" algn="ctr">
              <a:buNone/>
            </a:pPr>
            <a:endParaRPr lang="en-US" sz="3600" dirty="0">
              <a:latin typeface="Gill Sans Light"/>
              <a:cs typeface="Gill Sans Light"/>
            </a:endParaRPr>
          </a:p>
          <a:p>
            <a:pPr marL="0" indent="0" algn="ctr">
              <a:buNone/>
            </a:pPr>
            <a:endParaRPr lang="en-US" sz="3600" dirty="0">
              <a:latin typeface="Gill Sans Light"/>
              <a:cs typeface="Gill Sans Light"/>
            </a:endParaRPr>
          </a:p>
          <a:p>
            <a:pPr marL="0" indent="0" algn="ctr">
              <a:buNone/>
            </a:pPr>
            <a:endParaRPr lang="en-US" sz="3600" dirty="0">
              <a:latin typeface="Gill Sans Light"/>
              <a:cs typeface="Gill Sans Light"/>
            </a:endParaRPr>
          </a:p>
          <a:p>
            <a:pPr marL="0" indent="0" algn="ctr">
              <a:buNone/>
            </a:pPr>
            <a:r>
              <a:rPr lang="en-US" sz="2400" dirty="0">
                <a:cs typeface="Gill Sans Light"/>
              </a:rPr>
              <a:t>Leads to brittle and often </a:t>
            </a:r>
            <a:br>
              <a:rPr lang="en-US" sz="2400" dirty="0">
                <a:cs typeface="Gill Sans Light"/>
              </a:rPr>
            </a:br>
            <a:r>
              <a:rPr lang="en-US" sz="2400" dirty="0">
                <a:cs typeface="Gill Sans Light"/>
              </a:rPr>
              <a:t>complex interfaces</a:t>
            </a:r>
            <a:endParaRPr lang="en-US" sz="2400" dirty="0">
              <a:cs typeface="Gill Sans Light"/>
            </a:endParaRPr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15" name="Picture 114" descr="ApacheGiraph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5126"/>
            <a:ext cx="1171080" cy="1173499"/>
          </a:xfrm>
          <a:prstGeom prst="rect">
            <a:avLst/>
          </a:prstGeom>
        </p:spPr>
      </p:pic>
      <p:sp>
        <p:nvSpPr>
          <p:cNvPr id="11" name="Title 8"/>
          <p:cNvSpPr txBox="1">
            <a:spLocks/>
          </p:cNvSpPr>
          <p:nvPr/>
        </p:nvSpPr>
        <p:spPr>
          <a:xfrm>
            <a:off x="1023661" y="4843719"/>
            <a:ext cx="10629900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+mn-lt"/>
                <a:cs typeface="Gill Sans Light"/>
              </a:rPr>
              <a:t>It depends on the type of data, its size and properties to choose one of the above.</a:t>
            </a:r>
            <a:endParaRPr lang="en-US" sz="2400" dirty="0">
              <a:latin typeface="+mn-lt"/>
              <a:cs typeface="Gill Sans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392" y="2521079"/>
            <a:ext cx="1783104" cy="76079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4006526" y="1866900"/>
            <a:ext cx="257594" cy="203241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300" y="2471967"/>
            <a:ext cx="1183820" cy="9952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9630" y="2521079"/>
            <a:ext cx="1260972" cy="9746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/>
          <a:srcRect l="4467" t="4266" r="29708" b="26840"/>
          <a:stretch/>
        </p:blipFill>
        <p:spPr>
          <a:xfrm>
            <a:off x="7294184" y="2540543"/>
            <a:ext cx="1675058" cy="8975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5580" y="2557188"/>
            <a:ext cx="2258220" cy="86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2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440" y="2474777"/>
            <a:ext cx="4521926" cy="1325563"/>
          </a:xfrm>
        </p:spPr>
        <p:txBody>
          <a:bodyPr/>
          <a:lstStyle/>
          <a:p>
            <a:r>
              <a:rPr lang="en-IN" dirty="0" smtClean="0"/>
              <a:t>Thank you. </a:t>
            </a:r>
            <a:r>
              <a:rPr lang="en-IN" sz="1800" dirty="0" smtClean="0"/>
              <a:t>26-10-2015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52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Gill Sans Light"/>
            <a:cs typeface="Gill Sans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307</Words>
  <Application>Microsoft Office PowerPoint</Application>
  <PresentationFormat>Widescreen</PresentationFormat>
  <Paragraphs>134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Corbel</vt:lpstr>
      <vt:lpstr>Gill Sans Light</vt:lpstr>
      <vt:lpstr>Helvetica</vt:lpstr>
      <vt:lpstr>Lucida Grande</vt:lpstr>
      <vt:lpstr>Office Theme</vt:lpstr>
      <vt:lpstr>1_Office Theme</vt:lpstr>
      <vt:lpstr>Mining Large Graph Databases</vt:lpstr>
      <vt:lpstr>What is a Graph Database ? How Graph data is stored ? How it is analyzed ?</vt:lpstr>
      <vt:lpstr>Graph’s are Important over Relational Databases and over Key Value Stores. </vt:lpstr>
      <vt:lpstr>Types of Patterns, Mining Methods and Applications for Large Graph Databases</vt:lpstr>
      <vt:lpstr>It is Difficult to Program and Use Graph Databases !!</vt:lpstr>
      <vt:lpstr>Thank you. 26-10-2015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sridhar gajjela</dc:creator>
  <cp:lastModifiedBy>sridhar gajjela</cp:lastModifiedBy>
  <cp:revision>199</cp:revision>
  <dcterms:created xsi:type="dcterms:W3CDTF">2015-10-25T18:10:47Z</dcterms:created>
  <dcterms:modified xsi:type="dcterms:W3CDTF">2015-10-26T07:45:25Z</dcterms:modified>
</cp:coreProperties>
</file>