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0691813" cy="151209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025" autoAdjust="0"/>
    <p:restoredTop sz="94660"/>
  </p:normalViewPr>
  <p:slideViewPr>
    <p:cSldViewPr snapToGrid="0">
      <p:cViewPr>
        <p:scale>
          <a:sx n="100" d="100"/>
          <a:sy n="100" d="100"/>
        </p:scale>
        <p:origin x="-1608" y="5440"/>
      </p:cViewPr>
      <p:guideLst>
        <p:guide orient="horz" pos="4762"/>
        <p:guide pos="33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654"/>
            <a:ext cx="9088041" cy="5264327"/>
          </a:xfrm>
        </p:spPr>
        <p:txBody>
          <a:bodyPr anchor="b"/>
          <a:lstStyle>
            <a:lvl1pPr algn="ctr">
              <a:defRPr sz="7016"/>
            </a:lvl1pPr>
          </a:lstStyle>
          <a:p>
            <a:r>
              <a:rPr lang="en-US" smtClean="0"/>
              <a:t>Click to edit Master title style</a:t>
            </a:r>
            <a:endParaRPr lang="en-US" dirty="0"/>
          </a:p>
        </p:txBody>
      </p:sp>
      <p:sp>
        <p:nvSpPr>
          <p:cNvPr id="3" name="Subtitle 2"/>
          <p:cNvSpPr>
            <a:spLocks noGrp="1"/>
          </p:cNvSpPr>
          <p:nvPr>
            <p:ph type="subTitle" idx="1"/>
          </p:nvPr>
        </p:nvSpPr>
        <p:spPr>
          <a:xfrm>
            <a:off x="1336477" y="7941994"/>
            <a:ext cx="8018860" cy="3650725"/>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B571EF-92CE-48A9-82BB-D1ED28C739B7}" type="datetimeFigureOut">
              <a:rPr lang="en-US" smtClean="0"/>
              <a:t>10/07/15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124789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B571EF-92CE-48A9-82BB-D1ED28C739B7}" type="datetimeFigureOut">
              <a:rPr lang="en-US" smtClean="0"/>
              <a:t>10/07/15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221436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5050"/>
            <a:ext cx="2305422" cy="1281429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35063" y="805050"/>
            <a:ext cx="6782619" cy="128142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B571EF-92CE-48A9-82BB-D1ED28C739B7}" type="datetimeFigureOut">
              <a:rPr lang="en-US" smtClean="0"/>
              <a:t>10/07/15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163358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B571EF-92CE-48A9-82BB-D1ED28C739B7}" type="datetimeFigureOut">
              <a:rPr lang="en-US" smtClean="0"/>
              <a:t>10/07/15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46706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738"/>
            <a:ext cx="9221689" cy="6289889"/>
          </a:xfrm>
        </p:spPr>
        <p:txBody>
          <a:bodyPr anchor="b"/>
          <a:lstStyle>
            <a:lvl1pPr>
              <a:defRPr sz="7016"/>
            </a:lvl1pPr>
          </a:lstStyle>
          <a:p>
            <a:r>
              <a:rPr lang="en-US" smtClean="0"/>
              <a:t>Click to edit Master title style</a:t>
            </a:r>
            <a:endParaRPr lang="en-US" dirty="0"/>
          </a:p>
        </p:txBody>
      </p:sp>
      <p:sp>
        <p:nvSpPr>
          <p:cNvPr id="3" name="Text Placeholder 2"/>
          <p:cNvSpPr>
            <a:spLocks noGrp="1"/>
          </p:cNvSpPr>
          <p:nvPr>
            <p:ph type="body" idx="1"/>
          </p:nvPr>
        </p:nvSpPr>
        <p:spPr>
          <a:xfrm>
            <a:off x="729494" y="10119132"/>
            <a:ext cx="9221689" cy="3307704"/>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B571EF-92CE-48A9-82BB-D1ED28C739B7}" type="datetimeFigureOut">
              <a:rPr lang="en-US" smtClean="0"/>
              <a:t>10/07/15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60950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5062" y="4025250"/>
            <a:ext cx="4544021" cy="95940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412730" y="4025250"/>
            <a:ext cx="4544021" cy="95940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B571EF-92CE-48A9-82BB-D1ED28C739B7}" type="datetimeFigureOut">
              <a:rPr lang="en-US" smtClean="0"/>
              <a:t>10/07/15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281465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5053"/>
            <a:ext cx="9221689" cy="292268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6456" y="3706731"/>
            <a:ext cx="4523137" cy="1816612"/>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smtClean="0"/>
              <a:t>Click to edit Master text styles</a:t>
            </a:r>
          </a:p>
        </p:txBody>
      </p:sp>
      <p:sp>
        <p:nvSpPr>
          <p:cNvPr id="4" name="Content Placeholder 3"/>
          <p:cNvSpPr>
            <a:spLocks noGrp="1"/>
          </p:cNvSpPr>
          <p:nvPr>
            <p:ph sz="half" idx="2"/>
          </p:nvPr>
        </p:nvSpPr>
        <p:spPr>
          <a:xfrm>
            <a:off x="736456" y="5523343"/>
            <a:ext cx="4523137" cy="81240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12731" y="3706731"/>
            <a:ext cx="4545413" cy="1816612"/>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smtClean="0"/>
              <a:t>Click to edit Master text styles</a:t>
            </a:r>
          </a:p>
        </p:txBody>
      </p:sp>
      <p:sp>
        <p:nvSpPr>
          <p:cNvPr id="6" name="Content Placeholder 5"/>
          <p:cNvSpPr>
            <a:spLocks noGrp="1"/>
          </p:cNvSpPr>
          <p:nvPr>
            <p:ph sz="quarter" idx="4"/>
          </p:nvPr>
        </p:nvSpPr>
        <p:spPr>
          <a:xfrm>
            <a:off x="5412731" y="5523343"/>
            <a:ext cx="4545413" cy="81240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B571EF-92CE-48A9-82BB-D1ED28C739B7}" type="datetimeFigureOut">
              <a:rPr lang="en-US" smtClean="0"/>
              <a:t>10/07/15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369536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B571EF-92CE-48A9-82BB-D1ED28C739B7}" type="datetimeFigureOut">
              <a:rPr lang="en-US" smtClean="0"/>
              <a:t>10/07/15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147332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571EF-92CE-48A9-82BB-D1ED28C739B7}" type="datetimeFigureOut">
              <a:rPr lang="en-US" smtClean="0"/>
              <a:t>10/07/15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364225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8062"/>
            <a:ext cx="3448388" cy="3528219"/>
          </a:xfrm>
        </p:spPr>
        <p:txBody>
          <a:bodyPr anchor="b"/>
          <a:lstStyle>
            <a:lvl1pPr>
              <a:defRPr sz="3742"/>
            </a:lvl1pPr>
          </a:lstStyle>
          <a:p>
            <a:r>
              <a:rPr lang="en-US" smtClean="0"/>
              <a:t>Click to edit Master title style</a:t>
            </a:r>
            <a:endParaRPr lang="en-US" dirty="0"/>
          </a:p>
        </p:txBody>
      </p:sp>
      <p:sp>
        <p:nvSpPr>
          <p:cNvPr id="3" name="Content Placeholder 2"/>
          <p:cNvSpPr>
            <a:spLocks noGrp="1"/>
          </p:cNvSpPr>
          <p:nvPr>
            <p:ph idx="1"/>
          </p:nvPr>
        </p:nvSpPr>
        <p:spPr>
          <a:xfrm>
            <a:off x="4545413" y="2177138"/>
            <a:ext cx="5412730" cy="10745667"/>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36455" y="4536282"/>
            <a:ext cx="3448388" cy="8404022"/>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B571EF-92CE-48A9-82BB-D1ED28C739B7}" type="datetimeFigureOut">
              <a:rPr lang="en-US" smtClean="0"/>
              <a:t>10/07/15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79744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8062"/>
            <a:ext cx="3448388" cy="3528219"/>
          </a:xfrm>
        </p:spPr>
        <p:txBody>
          <a:bodyPr anchor="b"/>
          <a:lstStyle>
            <a:lvl1pPr>
              <a:defRPr sz="374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45413" y="2177138"/>
            <a:ext cx="5412730" cy="10745667"/>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smtClean="0"/>
              <a:t>Click icon to add picture</a:t>
            </a:r>
            <a:endParaRPr lang="en-US" dirty="0"/>
          </a:p>
        </p:txBody>
      </p:sp>
      <p:sp>
        <p:nvSpPr>
          <p:cNvPr id="4" name="Text Placeholder 3"/>
          <p:cNvSpPr>
            <a:spLocks noGrp="1"/>
          </p:cNvSpPr>
          <p:nvPr>
            <p:ph type="body" sz="half" idx="2"/>
          </p:nvPr>
        </p:nvSpPr>
        <p:spPr>
          <a:xfrm>
            <a:off x="736455" y="4536282"/>
            <a:ext cx="3448388" cy="8404022"/>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B571EF-92CE-48A9-82BB-D1ED28C739B7}" type="datetimeFigureOut">
              <a:rPr lang="en-US" smtClean="0"/>
              <a:t>10/07/15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176-F929-4C94-8DFF-AED4B51E82D8}" type="slidenum">
              <a:rPr lang="en-US" smtClean="0"/>
              <a:t>‹#›</a:t>
            </a:fld>
            <a:endParaRPr lang="en-US"/>
          </a:p>
        </p:txBody>
      </p:sp>
    </p:spTree>
    <p:extLst>
      <p:ext uri="{BB962C8B-B14F-4D97-AF65-F5344CB8AC3E}">
        <p14:creationId xmlns:p14="http://schemas.microsoft.com/office/powerpoint/2010/main" val="1451107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5053"/>
            <a:ext cx="9221689" cy="292268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5062" y="4025250"/>
            <a:ext cx="9221689" cy="95940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062" y="14014873"/>
            <a:ext cx="2405658" cy="805050"/>
          </a:xfrm>
          <a:prstGeom prst="rect">
            <a:avLst/>
          </a:prstGeom>
        </p:spPr>
        <p:txBody>
          <a:bodyPr vert="horz" lIns="91440" tIns="45720" rIns="91440" bIns="45720" rtlCol="0" anchor="ctr"/>
          <a:lstStyle>
            <a:lvl1pPr algn="l">
              <a:defRPr sz="1403">
                <a:solidFill>
                  <a:schemeClr val="tx1">
                    <a:tint val="75000"/>
                  </a:schemeClr>
                </a:solidFill>
              </a:defRPr>
            </a:lvl1pPr>
          </a:lstStyle>
          <a:p>
            <a:fld id="{01B571EF-92CE-48A9-82BB-D1ED28C739B7}" type="datetimeFigureOut">
              <a:rPr lang="en-US" smtClean="0"/>
              <a:t>10/07/15</a:t>
            </a:fld>
            <a:endParaRPr lang="en-US"/>
          </a:p>
        </p:txBody>
      </p:sp>
      <p:sp>
        <p:nvSpPr>
          <p:cNvPr id="5" name="Footer Placeholder 4"/>
          <p:cNvSpPr>
            <a:spLocks noGrp="1"/>
          </p:cNvSpPr>
          <p:nvPr>
            <p:ph type="ftr" sz="quarter" idx="3"/>
          </p:nvPr>
        </p:nvSpPr>
        <p:spPr>
          <a:xfrm>
            <a:off x="3541663" y="14014873"/>
            <a:ext cx="3608487" cy="805050"/>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1093" y="14014873"/>
            <a:ext cx="2405658" cy="805050"/>
          </a:xfrm>
          <a:prstGeom prst="rect">
            <a:avLst/>
          </a:prstGeom>
        </p:spPr>
        <p:txBody>
          <a:bodyPr vert="horz" lIns="91440" tIns="45720" rIns="91440" bIns="45720" rtlCol="0" anchor="ctr"/>
          <a:lstStyle>
            <a:lvl1pPr algn="r">
              <a:defRPr sz="1403">
                <a:solidFill>
                  <a:schemeClr val="tx1">
                    <a:tint val="75000"/>
                  </a:schemeClr>
                </a:solidFill>
              </a:defRPr>
            </a:lvl1pPr>
          </a:lstStyle>
          <a:p>
            <a:fld id="{CA70E176-F929-4C94-8DFF-AED4B51E82D8}" type="slidenum">
              <a:rPr lang="en-US" smtClean="0"/>
              <a:t>‹#›</a:t>
            </a:fld>
            <a:endParaRPr lang="en-US"/>
          </a:p>
        </p:txBody>
      </p:sp>
    </p:spTree>
    <p:extLst>
      <p:ext uri="{BB962C8B-B14F-4D97-AF65-F5344CB8AC3E}">
        <p14:creationId xmlns:p14="http://schemas.microsoft.com/office/powerpoint/2010/main" val="2722373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09"/>
            <a:ext cx="10691813" cy="15120322"/>
          </a:xfrm>
          <a:prstGeom prst="rect">
            <a:avLst/>
          </a:prstGeom>
        </p:spPr>
      </p:pic>
      <p:sp>
        <p:nvSpPr>
          <p:cNvPr id="7" name="TextBox 6"/>
          <p:cNvSpPr txBox="1"/>
          <p:nvPr/>
        </p:nvSpPr>
        <p:spPr>
          <a:xfrm>
            <a:off x="427270" y="3634442"/>
            <a:ext cx="4733365" cy="1169551"/>
          </a:xfrm>
          <a:prstGeom prst="rect">
            <a:avLst/>
          </a:prstGeom>
          <a:noFill/>
        </p:spPr>
        <p:txBody>
          <a:bodyPr wrap="square" rtlCol="0">
            <a:spAutoFit/>
          </a:bodyPr>
          <a:lstStyle/>
          <a:p>
            <a:r>
              <a:rPr lang="en-US" sz="1400" dirty="0" smtClean="0">
                <a:cs typeface="Times New Roman" panose="02020603050405020304" pitchFamily="18" charset="0"/>
              </a:rPr>
              <a:t>Individuals with </a:t>
            </a:r>
            <a:r>
              <a:rPr lang="en-US" sz="1400" i="1" dirty="0">
                <a:cs typeface="Times New Roman" panose="02020603050405020304" pitchFamily="18" charset="0"/>
              </a:rPr>
              <a:t>v</a:t>
            </a:r>
            <a:r>
              <a:rPr lang="en-US" sz="1400" i="1" dirty="0" smtClean="0">
                <a:cs typeface="Times New Roman" panose="02020603050405020304" pitchFamily="18" charset="0"/>
              </a:rPr>
              <a:t>isual </a:t>
            </a:r>
            <a:r>
              <a:rPr lang="en-US" sz="1400" i="1" dirty="0">
                <a:cs typeface="Times New Roman" panose="02020603050405020304" pitchFamily="18" charset="0"/>
              </a:rPr>
              <a:t>i</a:t>
            </a:r>
            <a:r>
              <a:rPr lang="en-US" sz="1400" i="1" dirty="0" smtClean="0">
                <a:cs typeface="Times New Roman" panose="02020603050405020304" pitchFamily="18" charset="0"/>
              </a:rPr>
              <a:t>mpairment </a:t>
            </a:r>
            <a:r>
              <a:rPr lang="en-US" sz="1400" dirty="0" smtClean="0">
                <a:cs typeface="Times New Roman" panose="02020603050405020304" pitchFamily="18" charset="0"/>
              </a:rPr>
              <a:t>or </a:t>
            </a:r>
            <a:r>
              <a:rPr lang="en-US" sz="1400" i="1" dirty="0">
                <a:cs typeface="Times New Roman" panose="02020603050405020304" pitchFamily="18" charset="0"/>
              </a:rPr>
              <a:t>b</a:t>
            </a:r>
            <a:r>
              <a:rPr lang="en-US" sz="1400" i="1" dirty="0" smtClean="0">
                <a:cs typeface="Times New Roman" panose="02020603050405020304" pitchFamily="18" charset="0"/>
              </a:rPr>
              <a:t>lindness </a:t>
            </a:r>
            <a:r>
              <a:rPr lang="en-US" sz="1400" dirty="0" smtClean="0">
                <a:cs typeface="Times New Roman" panose="02020603050405020304" pitchFamily="18" charset="0"/>
              </a:rPr>
              <a:t>find it difficult </a:t>
            </a:r>
            <a:r>
              <a:rPr lang="en-US" sz="1400" dirty="0" smtClean="0">
                <a:cs typeface="Times New Roman" panose="02020603050405020304" pitchFamily="18" charset="0"/>
              </a:rPr>
              <a:t>to </a:t>
            </a:r>
            <a:r>
              <a:rPr lang="en-US" sz="1400" dirty="0" smtClean="0">
                <a:cs typeface="Times New Roman" panose="02020603050405020304" pitchFamily="18" charset="0"/>
              </a:rPr>
              <a:t>self navigate </a:t>
            </a:r>
            <a:r>
              <a:rPr lang="en-US" sz="1400" dirty="0" smtClean="0">
                <a:cs typeface="Times New Roman" panose="02020603050405020304" pitchFamily="18" charset="0"/>
              </a:rPr>
              <a:t>that </a:t>
            </a:r>
            <a:r>
              <a:rPr lang="en-US" sz="1400" dirty="0" smtClean="0">
                <a:cs typeface="Times New Roman" panose="02020603050405020304" pitchFamily="18" charset="0"/>
              </a:rPr>
              <a:t>makes </a:t>
            </a:r>
            <a:r>
              <a:rPr lang="en-US" sz="1400" dirty="0" smtClean="0">
                <a:cs typeface="Times New Roman" panose="02020603050405020304" pitchFamily="18" charset="0"/>
              </a:rPr>
              <a:t>them dependent on </a:t>
            </a:r>
            <a:r>
              <a:rPr lang="en-US" sz="1400" dirty="0" smtClean="0">
                <a:cs typeface="Times New Roman" panose="02020603050405020304" pitchFamily="18" charset="0"/>
              </a:rPr>
              <a:t>external tools o</a:t>
            </a:r>
            <a:r>
              <a:rPr lang="en-US" sz="1400" dirty="0" smtClean="0">
                <a:cs typeface="Times New Roman" panose="02020603050405020304" pitchFamily="18" charset="0"/>
              </a:rPr>
              <a:t>r a caregiver. The Assistive </a:t>
            </a:r>
            <a:r>
              <a:rPr lang="en-US" sz="1400" dirty="0">
                <a:cs typeface="Times New Roman" panose="02020603050405020304" pitchFamily="18" charset="0"/>
              </a:rPr>
              <a:t>V</a:t>
            </a:r>
            <a:r>
              <a:rPr lang="en-US" sz="1400" dirty="0" smtClean="0">
                <a:cs typeface="Times New Roman" panose="02020603050405020304" pitchFamily="18" charset="0"/>
              </a:rPr>
              <a:t>ision </a:t>
            </a:r>
            <a:r>
              <a:rPr lang="en-US" sz="1400" dirty="0">
                <a:cs typeface="Times New Roman" panose="02020603050405020304" pitchFamily="18" charset="0"/>
              </a:rPr>
              <a:t>S</a:t>
            </a:r>
            <a:r>
              <a:rPr lang="en-US" sz="1400" dirty="0" smtClean="0">
                <a:cs typeface="Times New Roman" panose="02020603050405020304" pitchFamily="18" charset="0"/>
              </a:rPr>
              <a:t>imulator is designed to assess the best technologies that will allow these individuals to navigate more independently.</a:t>
            </a:r>
            <a:endParaRPr lang="en-US" sz="1400" dirty="0">
              <a:cs typeface="Times New Roman" panose="02020603050405020304" pitchFamily="18" charset="0"/>
            </a:endParaRPr>
          </a:p>
        </p:txBody>
      </p:sp>
      <p:sp>
        <p:nvSpPr>
          <p:cNvPr id="9" name="TextBox 8"/>
          <p:cNvSpPr txBox="1"/>
          <p:nvPr/>
        </p:nvSpPr>
        <p:spPr>
          <a:xfrm>
            <a:off x="5537107" y="3329643"/>
            <a:ext cx="4686393" cy="2031325"/>
          </a:xfrm>
          <a:prstGeom prst="rect">
            <a:avLst/>
          </a:prstGeom>
          <a:noFill/>
        </p:spPr>
        <p:txBody>
          <a:bodyPr wrap="square" rtlCol="0">
            <a:spAutoFit/>
          </a:bodyPr>
          <a:lstStyle/>
          <a:p>
            <a:pPr algn="just"/>
            <a:r>
              <a:rPr lang="en-US" sz="1400" dirty="0">
                <a:cs typeface="Times New Roman" panose="02020603050405020304" pitchFamily="18" charset="0"/>
              </a:rPr>
              <a:t>The goal is to design and develop a head mounted device with auditory and haptic feedback, to help </a:t>
            </a:r>
            <a:r>
              <a:rPr lang="en-US" sz="1400" i="1" dirty="0">
                <a:cs typeface="Times New Roman" panose="02020603050405020304" pitchFamily="18" charset="0"/>
              </a:rPr>
              <a:t>Visually Impaired </a:t>
            </a:r>
            <a:r>
              <a:rPr lang="en-US" sz="1400" dirty="0">
                <a:cs typeface="Times New Roman" panose="02020603050405020304" pitchFamily="18" charset="0"/>
              </a:rPr>
              <a:t>patients</a:t>
            </a:r>
            <a:r>
              <a:rPr lang="en-US" sz="1400" i="1" dirty="0">
                <a:cs typeface="Times New Roman" panose="02020603050405020304" pitchFamily="18" charset="0"/>
              </a:rPr>
              <a:t> </a:t>
            </a:r>
            <a:r>
              <a:rPr lang="en-US" sz="1400" dirty="0">
                <a:cs typeface="Times New Roman" panose="02020603050405020304" pitchFamily="18" charset="0"/>
              </a:rPr>
              <a:t>to navigate without help from any other external tools. </a:t>
            </a:r>
            <a:r>
              <a:rPr lang="en-US" sz="1400" dirty="0" smtClean="0">
                <a:cs typeface="Times New Roman" panose="02020603050405020304" pitchFamily="18" charset="0"/>
              </a:rPr>
              <a:t>We developed the Assistive Vision Simulator as a means to better </a:t>
            </a:r>
            <a:r>
              <a:rPr lang="en-US" sz="1400" dirty="0">
                <a:cs typeface="Times New Roman" panose="02020603050405020304" pitchFamily="18" charset="0"/>
              </a:rPr>
              <a:t>understand and identify </a:t>
            </a:r>
            <a:r>
              <a:rPr lang="en-US" sz="1400" dirty="0" smtClean="0">
                <a:cs typeface="Times New Roman" panose="02020603050405020304" pitchFamily="18" charset="0"/>
              </a:rPr>
              <a:t>the modalities that can substitute for visual information. This can be achieved from the response obtained from testing the simulator over people with a range of different eye sight.</a:t>
            </a:r>
          </a:p>
          <a:p>
            <a:pPr algn="just"/>
            <a:endParaRPr lang="en-US" sz="1400" dirty="0">
              <a:cs typeface="Times New Roman" panose="02020603050405020304" pitchFamily="18" charset="0"/>
            </a:endParaRPr>
          </a:p>
        </p:txBody>
      </p:sp>
      <p:sp>
        <p:nvSpPr>
          <p:cNvPr id="19" name="TextBox 18"/>
          <p:cNvSpPr txBox="1"/>
          <p:nvPr/>
        </p:nvSpPr>
        <p:spPr>
          <a:xfrm>
            <a:off x="1611462" y="3177410"/>
            <a:ext cx="2265689" cy="400110"/>
          </a:xfrm>
          <a:prstGeom prst="rect">
            <a:avLst/>
          </a:prstGeom>
          <a:noFill/>
        </p:spPr>
        <p:txBody>
          <a:bodyPr wrap="none" rtlCol="0">
            <a:spAutoFit/>
          </a:bodyPr>
          <a:lstStyle/>
          <a:p>
            <a:r>
              <a:rPr lang="en-US" sz="2000" b="1" dirty="0" smtClean="0">
                <a:cs typeface="Times New Roman" panose="02020603050405020304" pitchFamily="18" charset="0"/>
              </a:rPr>
              <a:t>Problem Statement</a:t>
            </a:r>
            <a:endParaRPr lang="en-US" sz="2000" b="1" dirty="0">
              <a:cs typeface="Times New Roman" panose="02020603050405020304" pitchFamily="18" charset="0"/>
            </a:endParaRPr>
          </a:p>
        </p:txBody>
      </p:sp>
      <p:sp>
        <p:nvSpPr>
          <p:cNvPr id="20" name="TextBox 19"/>
          <p:cNvSpPr txBox="1"/>
          <p:nvPr/>
        </p:nvSpPr>
        <p:spPr>
          <a:xfrm>
            <a:off x="6824809" y="3022599"/>
            <a:ext cx="2001691" cy="400110"/>
          </a:xfrm>
          <a:prstGeom prst="rect">
            <a:avLst/>
          </a:prstGeom>
          <a:noFill/>
        </p:spPr>
        <p:txBody>
          <a:bodyPr wrap="square" rtlCol="0">
            <a:spAutoFit/>
          </a:bodyPr>
          <a:lstStyle/>
          <a:p>
            <a:pPr algn="ctr"/>
            <a:r>
              <a:rPr lang="en-US" sz="2000" b="1" dirty="0" smtClean="0"/>
              <a:t>Potential Impact</a:t>
            </a:r>
            <a:endParaRPr lang="en-US" sz="2000" b="1" dirty="0"/>
          </a:p>
        </p:txBody>
      </p:sp>
      <p:sp>
        <p:nvSpPr>
          <p:cNvPr id="21" name="TextBox 20"/>
          <p:cNvSpPr txBox="1"/>
          <p:nvPr/>
        </p:nvSpPr>
        <p:spPr>
          <a:xfrm>
            <a:off x="4912670" y="5133454"/>
            <a:ext cx="1241878" cy="400110"/>
          </a:xfrm>
          <a:prstGeom prst="rect">
            <a:avLst/>
          </a:prstGeom>
          <a:noFill/>
        </p:spPr>
        <p:txBody>
          <a:bodyPr wrap="none" rtlCol="0">
            <a:spAutoFit/>
          </a:bodyPr>
          <a:lstStyle/>
          <a:p>
            <a:r>
              <a:rPr lang="en-US" sz="2000" b="1" dirty="0" smtClean="0"/>
              <a:t>Highlights</a:t>
            </a:r>
            <a:endParaRPr lang="en-US" sz="2000" b="1" dirty="0"/>
          </a:p>
        </p:txBody>
      </p:sp>
      <p:sp>
        <p:nvSpPr>
          <p:cNvPr id="22" name="TextBox 21"/>
          <p:cNvSpPr txBox="1"/>
          <p:nvPr/>
        </p:nvSpPr>
        <p:spPr>
          <a:xfrm>
            <a:off x="3889106" y="11357642"/>
            <a:ext cx="2798523" cy="400110"/>
          </a:xfrm>
          <a:prstGeom prst="rect">
            <a:avLst/>
          </a:prstGeom>
          <a:noFill/>
        </p:spPr>
        <p:txBody>
          <a:bodyPr wrap="none" rtlCol="0">
            <a:spAutoFit/>
          </a:bodyPr>
          <a:lstStyle/>
          <a:p>
            <a:r>
              <a:rPr lang="en-US" sz="2000" b="1" dirty="0" smtClean="0"/>
              <a:t>Results and Future Work</a:t>
            </a:r>
            <a:endParaRPr lang="en-US" sz="2000" b="1" dirty="0"/>
          </a:p>
        </p:txBody>
      </p:sp>
      <p:sp>
        <p:nvSpPr>
          <p:cNvPr id="23" name="TextBox 22"/>
          <p:cNvSpPr txBox="1"/>
          <p:nvPr/>
        </p:nvSpPr>
        <p:spPr>
          <a:xfrm>
            <a:off x="563794" y="1568905"/>
            <a:ext cx="9665012" cy="584776"/>
          </a:xfrm>
          <a:prstGeom prst="rect">
            <a:avLst/>
          </a:prstGeom>
          <a:noFill/>
        </p:spPr>
        <p:txBody>
          <a:bodyPr wrap="square" rtlCol="0">
            <a:spAutoFit/>
          </a:bodyPr>
          <a:lstStyle/>
          <a:p>
            <a:pPr algn="ctr"/>
            <a:r>
              <a:rPr lang="en-US" sz="3200" b="1" dirty="0" smtClean="0">
                <a:cs typeface="Times New Roman" panose="02020603050405020304" pitchFamily="18" charset="0"/>
              </a:rPr>
              <a:t>Assistive Vision Simulator</a:t>
            </a:r>
            <a:endParaRPr lang="en-US" sz="3200" b="1" dirty="0">
              <a:cs typeface="Times New Roman" panose="02020603050405020304" pitchFamily="18" charset="0"/>
            </a:endParaRPr>
          </a:p>
        </p:txBody>
      </p:sp>
      <p:sp>
        <p:nvSpPr>
          <p:cNvPr id="24" name="TextBox 23"/>
          <p:cNvSpPr txBox="1"/>
          <p:nvPr/>
        </p:nvSpPr>
        <p:spPr>
          <a:xfrm>
            <a:off x="990601" y="2118420"/>
            <a:ext cx="9071918" cy="584776"/>
          </a:xfrm>
          <a:prstGeom prst="rect">
            <a:avLst/>
          </a:prstGeom>
          <a:noFill/>
        </p:spPr>
        <p:txBody>
          <a:bodyPr wrap="square" rtlCol="0">
            <a:spAutoFit/>
          </a:bodyPr>
          <a:lstStyle/>
          <a:p>
            <a:pPr algn="ctr"/>
            <a:r>
              <a:rPr lang="en-US" sz="1600" dirty="0"/>
              <a:t>Tristan </a:t>
            </a:r>
            <a:r>
              <a:rPr lang="en-US" sz="1600" dirty="0" smtClean="0"/>
              <a:t>Swedish, </a:t>
            </a:r>
            <a:r>
              <a:rPr lang="en-US" sz="1600" dirty="0" err="1" smtClean="0"/>
              <a:t>Mrinal</a:t>
            </a:r>
            <a:r>
              <a:rPr lang="en-US" sz="1600" dirty="0" smtClean="0"/>
              <a:t> </a:t>
            </a:r>
            <a:r>
              <a:rPr lang="en-US" sz="1600" dirty="0" err="1" smtClean="0"/>
              <a:t>Mohit</a:t>
            </a:r>
            <a:r>
              <a:rPr lang="en-US" sz="1600" dirty="0" smtClean="0"/>
              <a:t>, </a:t>
            </a:r>
            <a:r>
              <a:rPr lang="en-US" sz="1600" dirty="0" err="1" smtClean="0"/>
              <a:t>Tushar</a:t>
            </a:r>
            <a:r>
              <a:rPr lang="en-US" sz="1600" dirty="0" smtClean="0"/>
              <a:t> </a:t>
            </a:r>
            <a:r>
              <a:rPr lang="en-US" sz="1600" dirty="0" err="1" smtClean="0"/>
              <a:t>Kamath</a:t>
            </a:r>
            <a:r>
              <a:rPr lang="en-US" sz="1600" dirty="0" smtClean="0"/>
              <a:t>, </a:t>
            </a:r>
            <a:r>
              <a:rPr lang="en-US" sz="1600" dirty="0" err="1" smtClean="0"/>
              <a:t>Anandan</a:t>
            </a:r>
            <a:r>
              <a:rPr lang="en-US" sz="1600" dirty="0" smtClean="0"/>
              <a:t> </a:t>
            </a:r>
            <a:r>
              <a:rPr lang="en-US" sz="1600" dirty="0" err="1" smtClean="0"/>
              <a:t>Waghmare</a:t>
            </a:r>
            <a:r>
              <a:rPr lang="en-US" sz="1600" dirty="0" smtClean="0"/>
              <a:t>, </a:t>
            </a:r>
            <a:r>
              <a:rPr lang="en-US" sz="1600" dirty="0" err="1" smtClean="0"/>
              <a:t>Vinay</a:t>
            </a:r>
            <a:r>
              <a:rPr lang="en-US" sz="1600" dirty="0" smtClean="0"/>
              <a:t> </a:t>
            </a:r>
            <a:r>
              <a:rPr lang="en-US" sz="1600" dirty="0" err="1" smtClean="0"/>
              <a:t>Chandragiri</a:t>
            </a:r>
            <a:r>
              <a:rPr lang="en-US" sz="1600" dirty="0" err="1"/>
              <a:t>,</a:t>
            </a:r>
            <a:r>
              <a:rPr lang="en-US" sz="1600" dirty="0" err="1" smtClean="0"/>
              <a:t>Devendra</a:t>
            </a:r>
            <a:r>
              <a:rPr lang="en-US" sz="1600" dirty="0" smtClean="0"/>
              <a:t> Dora, </a:t>
            </a:r>
            <a:r>
              <a:rPr lang="en-US" sz="1600" dirty="0" err="1" smtClean="0"/>
              <a:t>Rishabh</a:t>
            </a:r>
            <a:r>
              <a:rPr lang="en-US" sz="1600" dirty="0" smtClean="0"/>
              <a:t> </a:t>
            </a:r>
            <a:r>
              <a:rPr lang="en-US" sz="1600" dirty="0" err="1" smtClean="0"/>
              <a:t>Jangir</a:t>
            </a:r>
            <a:r>
              <a:rPr lang="en-US" sz="1600" dirty="0" smtClean="0"/>
              <a:t>, </a:t>
            </a:r>
            <a:r>
              <a:rPr lang="en-US" sz="1600" dirty="0" err="1" smtClean="0"/>
              <a:t>Avijit</a:t>
            </a:r>
            <a:r>
              <a:rPr lang="en-US" sz="1600" dirty="0" smtClean="0"/>
              <a:t> </a:t>
            </a:r>
            <a:r>
              <a:rPr lang="en-US" sz="1600" dirty="0" err="1" smtClean="0"/>
              <a:t>Dasgupta,Tarun</a:t>
            </a:r>
            <a:r>
              <a:rPr lang="en-US" sz="1600" dirty="0" smtClean="0"/>
              <a:t> Sharma, </a:t>
            </a:r>
            <a:r>
              <a:rPr lang="en-US" sz="1600" dirty="0" err="1" smtClean="0"/>
              <a:t>Akilan</a:t>
            </a:r>
            <a:r>
              <a:rPr lang="en-US" sz="1600" dirty="0" smtClean="0"/>
              <a:t> G, </a:t>
            </a:r>
            <a:r>
              <a:rPr lang="en-US" sz="1600" dirty="0" err="1" smtClean="0"/>
              <a:t>Richa</a:t>
            </a:r>
            <a:r>
              <a:rPr lang="en-US" sz="1600" dirty="0" smtClean="0"/>
              <a:t> </a:t>
            </a:r>
            <a:r>
              <a:rPr lang="en-US" sz="1600" dirty="0" err="1" smtClean="0"/>
              <a:t>Nagda</a:t>
            </a:r>
            <a:r>
              <a:rPr lang="en-US" sz="1600" dirty="0" smtClean="0"/>
              <a:t>, </a:t>
            </a:r>
            <a:r>
              <a:rPr lang="en-US" sz="1600" dirty="0" err="1" smtClean="0"/>
              <a:t>Shikha</a:t>
            </a:r>
            <a:r>
              <a:rPr lang="en-US" sz="1600" dirty="0" smtClean="0"/>
              <a:t> </a:t>
            </a:r>
            <a:r>
              <a:rPr lang="en-US" sz="1600" dirty="0" err="1" smtClean="0"/>
              <a:t>Suneja</a:t>
            </a:r>
            <a:r>
              <a:rPr lang="en-US" sz="1600" dirty="0" smtClean="0"/>
              <a:t>, Ramesh </a:t>
            </a:r>
            <a:r>
              <a:rPr lang="en-US" sz="1600" dirty="0" err="1" smtClean="0"/>
              <a:t>Raskar</a:t>
            </a:r>
            <a:endParaRPr lang="en-US" sz="1600" dirty="0"/>
          </a:p>
        </p:txBody>
      </p:sp>
      <p:sp>
        <p:nvSpPr>
          <p:cNvPr id="2" name="AutoShape 5" descr="https://slack-files.com/files-tmb/T03EXTWS3-F0536NQAQ-118683963a/ilabelit_poster_lowres_102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8" descr="Displaying iLabelit_Poster2.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850900" y="11836400"/>
            <a:ext cx="9004300" cy="954107"/>
          </a:xfrm>
          <a:prstGeom prst="rect">
            <a:avLst/>
          </a:prstGeom>
          <a:noFill/>
        </p:spPr>
        <p:txBody>
          <a:bodyPr wrap="square" rtlCol="0">
            <a:spAutoFit/>
          </a:bodyPr>
          <a:lstStyle/>
          <a:p>
            <a:r>
              <a:rPr lang="en-US" sz="1400" dirty="0" smtClean="0"/>
              <a:t>The result of this week’s work  is a simulator for the head mounted device. We tested the simulator on few individuals, including visually impaired people, and their response was positive and encouraging. The </a:t>
            </a:r>
            <a:r>
              <a:rPr lang="en-US" sz="1400" dirty="0"/>
              <a:t>f</a:t>
            </a:r>
            <a:r>
              <a:rPr lang="en-US" sz="1400" dirty="0" smtClean="0"/>
              <a:t>uture work includes designing and developing the product by using the feedback obtained. This is an iterative process which will eventually lead to the final head mounted product which will help the</a:t>
            </a:r>
            <a:r>
              <a:rPr lang="en-US" sz="1400" i="1" dirty="0"/>
              <a:t> v</a:t>
            </a:r>
            <a:r>
              <a:rPr lang="en-US" sz="1400" i="1" dirty="0" smtClean="0"/>
              <a:t>isually impaired </a:t>
            </a:r>
            <a:r>
              <a:rPr lang="en-US" sz="1400" dirty="0" smtClean="0"/>
              <a:t>to navigate</a:t>
            </a:r>
            <a:r>
              <a:rPr lang="en-US" sz="1400" i="1" dirty="0" smtClean="0"/>
              <a:t>.</a:t>
            </a:r>
            <a:endParaRPr lang="en-US" sz="1400" dirty="0"/>
          </a:p>
        </p:txBody>
      </p:sp>
      <p:pic>
        <p:nvPicPr>
          <p:cNvPr id="10" name="Picture 9"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5490671"/>
            <a:ext cx="3746500" cy="2422328"/>
          </a:xfrm>
          <a:prstGeom prst="rect">
            <a:avLst/>
          </a:prstGeom>
        </p:spPr>
      </p:pic>
      <p:pic>
        <p:nvPicPr>
          <p:cNvPr id="11" name="Picture 10" desc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5461000"/>
            <a:ext cx="3822700" cy="2468425"/>
          </a:xfrm>
          <a:prstGeom prst="rect">
            <a:avLst/>
          </a:prstGeom>
        </p:spPr>
      </p:pic>
      <p:pic>
        <p:nvPicPr>
          <p:cNvPr id="13" name="Picture 12" descr="thumb_IMG_2058_1024.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521" y="8267700"/>
            <a:ext cx="3194579" cy="2395934"/>
          </a:xfrm>
          <a:prstGeom prst="rect">
            <a:avLst/>
          </a:prstGeom>
        </p:spPr>
      </p:pic>
      <p:sp>
        <p:nvSpPr>
          <p:cNvPr id="14" name="TextBox 13"/>
          <p:cNvSpPr txBox="1"/>
          <p:nvPr/>
        </p:nvSpPr>
        <p:spPr>
          <a:xfrm>
            <a:off x="1193800" y="8001000"/>
            <a:ext cx="2463800" cy="276999"/>
          </a:xfrm>
          <a:prstGeom prst="rect">
            <a:avLst/>
          </a:prstGeom>
          <a:noFill/>
        </p:spPr>
        <p:txBody>
          <a:bodyPr wrap="square" rtlCol="0">
            <a:spAutoFit/>
          </a:bodyPr>
          <a:lstStyle/>
          <a:p>
            <a:r>
              <a:rPr lang="en-US" sz="1200" dirty="0" smtClean="0"/>
              <a:t>A view from the oculus.</a:t>
            </a:r>
            <a:endParaRPr lang="en-US" sz="1200" dirty="0"/>
          </a:p>
        </p:txBody>
      </p:sp>
      <p:sp>
        <p:nvSpPr>
          <p:cNvPr id="15" name="TextBox 14"/>
          <p:cNvSpPr txBox="1"/>
          <p:nvPr/>
        </p:nvSpPr>
        <p:spPr>
          <a:xfrm>
            <a:off x="7378700" y="7962900"/>
            <a:ext cx="2590800" cy="461665"/>
          </a:xfrm>
          <a:prstGeom prst="rect">
            <a:avLst/>
          </a:prstGeom>
          <a:noFill/>
        </p:spPr>
        <p:txBody>
          <a:bodyPr wrap="square" rtlCol="0">
            <a:spAutoFit/>
          </a:bodyPr>
          <a:lstStyle/>
          <a:p>
            <a:r>
              <a:rPr lang="en-US" sz="1200" dirty="0" smtClean="0"/>
              <a:t>The simulating environment designed in Unity.</a:t>
            </a:r>
            <a:endParaRPr lang="en-US" sz="1200" dirty="0"/>
          </a:p>
        </p:txBody>
      </p:sp>
      <p:sp>
        <p:nvSpPr>
          <p:cNvPr id="16" name="TextBox 15"/>
          <p:cNvSpPr txBox="1"/>
          <p:nvPr/>
        </p:nvSpPr>
        <p:spPr>
          <a:xfrm>
            <a:off x="3810000" y="10668000"/>
            <a:ext cx="2895600" cy="276999"/>
          </a:xfrm>
          <a:prstGeom prst="rect">
            <a:avLst/>
          </a:prstGeom>
          <a:noFill/>
        </p:spPr>
        <p:txBody>
          <a:bodyPr wrap="square" rtlCol="0">
            <a:spAutoFit/>
          </a:bodyPr>
          <a:lstStyle/>
          <a:p>
            <a:r>
              <a:rPr lang="en-US" sz="1200" dirty="0" smtClean="0"/>
              <a:t>Dr.Balasubramaniam using the simulator.</a:t>
            </a:r>
            <a:endParaRPr lang="en-US" sz="1200" dirty="0"/>
          </a:p>
        </p:txBody>
      </p:sp>
    </p:spTree>
    <p:extLst>
      <p:ext uri="{BB962C8B-B14F-4D97-AF65-F5344CB8AC3E}">
        <p14:creationId xmlns:p14="http://schemas.microsoft.com/office/powerpoint/2010/main" val="571945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TotalTime>
  <Words>264</Words>
  <Application>Microsoft Macintosh PowerPoint</Application>
  <PresentationFormat>Custom</PresentationFormat>
  <Paragraphs>12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Fabin R</dc:creator>
  <cp:lastModifiedBy>CH.Vinay</cp:lastModifiedBy>
  <cp:revision>84</cp:revision>
  <dcterms:created xsi:type="dcterms:W3CDTF">2015-06-18T10:04:16Z</dcterms:created>
  <dcterms:modified xsi:type="dcterms:W3CDTF">2015-07-10T08:05:09Z</dcterms:modified>
</cp:coreProperties>
</file>