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7B733-E5EE-EAC8-988D-B25F46CF0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2D19C9-A170-5B74-8FE1-87345AA7C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9AAD3-6034-BD24-7C01-4FDC7C58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EC09-7699-4B40-92E4-3B6A791F5523}" type="datetimeFigureOut">
              <a:rPr lang="LID4096" smtClean="0"/>
              <a:t>07/10/2025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835CE-0A2D-A8D3-6985-91D55ED2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D0F3C-009A-03F1-35BF-271C138F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4D8F-2A92-4746-89F7-70882AAD4E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06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875A6-F614-D992-A556-47A3BC6E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A9C877-AF10-5F78-E4D3-0E66326F3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0A5CD-B034-B492-2690-15936D12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EC09-7699-4B40-92E4-3B6A791F5523}" type="datetimeFigureOut">
              <a:rPr lang="LID4096" smtClean="0"/>
              <a:t>07/10/2025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C4B99-D85C-80F1-5072-447BF8E1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B6D6E-70ED-4B65-56FB-5B30FE4A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4D8F-2A92-4746-89F7-70882AAD4E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020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0615D5-D2F6-3825-EC18-2A710E325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159E9C-9190-492E-0F54-FF37E8EB6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6E863-B458-5CFF-78D3-3D35A7F5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EC09-7699-4B40-92E4-3B6A791F5523}" type="datetimeFigureOut">
              <a:rPr lang="LID4096" smtClean="0"/>
              <a:t>07/10/2025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FCB24-6F08-371F-9612-35B9200E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71370-F2E7-6A94-9A79-FB67AE34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4D8F-2A92-4746-89F7-70882AAD4E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241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F7C64-D421-D2C1-CC72-CD1579FA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59E84-FE3D-7966-8A74-CA3AEC21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C8F9F-6840-FD44-B2B4-88894D90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EC09-7699-4B40-92E4-3B6A791F5523}" type="datetimeFigureOut">
              <a:rPr lang="LID4096" smtClean="0"/>
              <a:t>07/10/2025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3CB2C-EBED-0368-097F-FCA13FFE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D61DA-8F46-4E62-8CFC-862B31FA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4D8F-2A92-4746-89F7-70882AAD4E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702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FC2A5-B8B0-31E5-FF6E-95E6898A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D79FB-473C-C4E6-6018-DE8EF63D1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511D3-0016-984C-CA6D-A7B2C442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EC09-7699-4B40-92E4-3B6A791F5523}" type="datetimeFigureOut">
              <a:rPr lang="LID4096" smtClean="0"/>
              <a:t>07/10/2025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37C9D-D979-A514-C12D-5FED068B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96D62-D123-E157-E180-FC9A9CC9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4D8F-2A92-4746-89F7-70882AAD4E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015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3EF33-148D-9935-574D-15E0D6ED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5436F-0EDA-88E5-BCBC-B152CD8ED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CC2605-75A7-1BF6-CE70-485D5404E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A8E9C-B2F8-A134-12A9-1CB7026B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EC09-7699-4B40-92E4-3B6A791F5523}" type="datetimeFigureOut">
              <a:rPr lang="LID4096" smtClean="0"/>
              <a:t>07/10/2025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8FC68B-D049-AF2C-1F95-4500E782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81DC0-3923-1102-021D-EDE994F3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4D8F-2A92-4746-89F7-70882AAD4E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820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00336-3FF4-D17B-A73D-B63760DF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91B7A5-34A4-0FC1-521C-69ED456FE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1B12A-86FF-2041-9CCA-AE3FBED4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7D75BE-ACF9-94C8-7D15-745D6E35F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6CEA55-E9B0-FE0F-4B24-0A303CC2B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2776E1-EBAE-FAA7-6ECB-7E0A0E9D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EC09-7699-4B40-92E4-3B6A791F5523}" type="datetimeFigureOut">
              <a:rPr lang="LID4096" smtClean="0"/>
              <a:t>07/10/2025</a:t>
            </a:fld>
            <a:endParaRPr lang="LID4096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57B918-0424-47C1-A6EF-C206C324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7B7CA6-CCCF-00A4-EBA3-44D76382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4D8F-2A92-4746-89F7-70882AAD4E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770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E12E5-BCF2-6EE9-6FC1-57FF1C0C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BCECED-C816-C3A7-E499-942FF8A8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EC09-7699-4B40-92E4-3B6A791F5523}" type="datetimeFigureOut">
              <a:rPr lang="LID4096" smtClean="0"/>
              <a:t>07/10/2025</a:t>
            </a:fld>
            <a:endParaRPr lang="LID4096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560315-71F6-C9C1-6C50-808953E9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20ED03-8793-CF08-B4E7-F5F32046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4D8F-2A92-4746-89F7-70882AAD4E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109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66F7F0-95FD-4F89-B666-21335BA6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EC09-7699-4B40-92E4-3B6A791F5523}" type="datetimeFigureOut">
              <a:rPr lang="LID4096" smtClean="0"/>
              <a:t>07/10/2025</a:t>
            </a:fld>
            <a:endParaRPr lang="LID4096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CD86B3-42A3-2BF2-F7AF-223B6C0E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6C347-70BA-95D8-F4D9-01993A9F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4D8F-2A92-4746-89F7-70882AAD4E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09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14F68-E583-5AEC-54A5-07AAF4A5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BBBC1-1522-3238-F1BB-22E6C966A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2DC4D2-9FA0-65C2-B861-214CC19B0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22BD5A-173A-FF3C-70EB-84BF53DC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EC09-7699-4B40-92E4-3B6A791F5523}" type="datetimeFigureOut">
              <a:rPr lang="LID4096" smtClean="0"/>
              <a:t>07/10/2025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5A3DEF-D9B8-98F2-E5A1-E49DF42D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A9834-40A4-2C80-0E04-82360149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4D8F-2A92-4746-89F7-70882AAD4E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203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3881A-67E3-D46E-F7D8-1CDB5CEE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90F433-484B-4D23-BDE0-7704A80EA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1F7369-3C7E-3223-2417-81F269A36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C405FD-BD3E-FDFA-94E9-F80507CD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EC09-7699-4B40-92E4-3B6A791F5523}" type="datetimeFigureOut">
              <a:rPr lang="LID4096" smtClean="0"/>
              <a:t>07/10/2025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741C56-E220-F172-249E-68E78D7C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8BABBE-8E32-F03F-F5E8-41E71135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4D8F-2A92-4746-89F7-70882AAD4E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181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6C86A0-0EE6-66A1-C312-6B2F4D42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04819-EC4E-E7C7-05C5-5ADE9813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4764E-0352-2EE4-0EEA-B20CD762C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9EC09-7699-4B40-92E4-3B6A791F5523}" type="datetimeFigureOut">
              <a:rPr lang="LID4096" smtClean="0"/>
              <a:t>07/10/2025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D1611-5440-E369-2EEC-9046902F1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78EA5-E309-064D-0B13-3D1E9EF49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934D8F-2A92-4746-89F7-70882AAD4E9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476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eff%20philip\Desktop\medical%20insurance\90&#31181;&#38498;&#22806;&#33647;.jpg" TargetMode="External"/><Relationship Id="rId2" Type="http://schemas.openxmlformats.org/officeDocument/2006/relationships/hyperlink" Target="file:///C:\Users\jeff%20philip\Desktop\medical%20insurance\medicalinsurance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jeff%20philip\Desktop\medical%20insurance\10&#31181;&#38498;&#22806;&#33647;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97355-3835-9180-4BF1-19F11A04C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A902C2-0806-8A66-9782-62F2F6E67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32DDA9F-8B0D-D402-5AD7-C66420CFD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659620"/>
              </p:ext>
            </p:extLst>
          </p:nvPr>
        </p:nvGraphicFramePr>
        <p:xfrm>
          <a:off x="0" y="0"/>
          <a:ext cx="12192000" cy="6858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5194">
                  <a:extLst>
                    <a:ext uri="{9D8B030D-6E8A-4147-A177-3AD203B41FA5}">
                      <a16:colId xmlns:a16="http://schemas.microsoft.com/office/drawing/2014/main" val="2410677248"/>
                    </a:ext>
                  </a:extLst>
                </a:gridCol>
                <a:gridCol w="2403522">
                  <a:extLst>
                    <a:ext uri="{9D8B030D-6E8A-4147-A177-3AD203B41FA5}">
                      <a16:colId xmlns:a16="http://schemas.microsoft.com/office/drawing/2014/main" val="1159698793"/>
                    </a:ext>
                  </a:extLst>
                </a:gridCol>
                <a:gridCol w="978090">
                  <a:extLst>
                    <a:ext uri="{9D8B030D-6E8A-4147-A177-3AD203B41FA5}">
                      <a16:colId xmlns:a16="http://schemas.microsoft.com/office/drawing/2014/main" val="230357839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911052341"/>
                    </a:ext>
                  </a:extLst>
                </a:gridCol>
                <a:gridCol w="879522">
                  <a:extLst>
                    <a:ext uri="{9D8B030D-6E8A-4147-A177-3AD203B41FA5}">
                      <a16:colId xmlns:a16="http://schemas.microsoft.com/office/drawing/2014/main" val="3661764481"/>
                    </a:ext>
                  </a:extLst>
                </a:gridCol>
                <a:gridCol w="1319284">
                  <a:extLst>
                    <a:ext uri="{9D8B030D-6E8A-4147-A177-3AD203B41FA5}">
                      <a16:colId xmlns:a16="http://schemas.microsoft.com/office/drawing/2014/main" val="3792199941"/>
                    </a:ext>
                  </a:extLst>
                </a:gridCol>
                <a:gridCol w="993253">
                  <a:extLst>
                    <a:ext uri="{9D8B030D-6E8A-4147-A177-3AD203B41FA5}">
                      <a16:colId xmlns:a16="http://schemas.microsoft.com/office/drawing/2014/main" val="802401978"/>
                    </a:ext>
                  </a:extLst>
                </a:gridCol>
                <a:gridCol w="925015">
                  <a:extLst>
                    <a:ext uri="{9D8B030D-6E8A-4147-A177-3AD203B41FA5}">
                      <a16:colId xmlns:a16="http://schemas.microsoft.com/office/drawing/2014/main" val="1964071181"/>
                    </a:ext>
                  </a:extLst>
                </a:gridCol>
                <a:gridCol w="818866">
                  <a:extLst>
                    <a:ext uri="{9D8B030D-6E8A-4147-A177-3AD203B41FA5}">
                      <a16:colId xmlns:a16="http://schemas.microsoft.com/office/drawing/2014/main" val="2047144909"/>
                    </a:ext>
                  </a:extLst>
                </a:gridCol>
                <a:gridCol w="1000835">
                  <a:extLst>
                    <a:ext uri="{9D8B030D-6E8A-4147-A177-3AD203B41FA5}">
                      <a16:colId xmlns:a16="http://schemas.microsoft.com/office/drawing/2014/main" val="2587953155"/>
                    </a:ext>
                  </a:extLst>
                </a:gridCol>
              </a:tblGrid>
              <a:tr h="681975"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800" u="none" strike="noStrike">
                          <a:effectLst/>
                        </a:rPr>
                        <a:t>爱意康悦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800" u="none" strike="noStrike">
                          <a:effectLst/>
                        </a:rPr>
                        <a:t>康悦臻享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85506"/>
                  </a:ext>
                </a:extLst>
              </a:tr>
              <a:tr h="739768"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800" u="none" strike="noStrike">
                          <a:effectLst/>
                        </a:rPr>
                        <a:t>费率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800" u="sng" strike="noStrike" dirty="0">
                          <a:effectLst/>
                          <a:hlinkClick r:id="rId2" action="ppaction://hlinkfile"/>
                        </a:rPr>
                        <a:t>首年带社保</a:t>
                      </a:r>
                      <a:r>
                        <a:rPr lang="en-US" altLang="zh-CN" sz="800" u="sng" strike="noStrike" dirty="0">
                          <a:effectLst/>
                          <a:hlinkClick r:id="rId2" action="ppaction://hlinkfile"/>
                        </a:rPr>
                        <a:t>0-60</a:t>
                      </a:r>
                      <a:r>
                        <a:rPr lang="zh-CN" altLang="en-US" sz="800" u="sng" strike="noStrike" dirty="0">
                          <a:effectLst/>
                          <a:hlinkClick r:id="rId2" action="ppaction://hlinkfile"/>
                        </a:rPr>
                        <a:t>岁费率图</a:t>
                      </a:r>
                      <a:endParaRPr lang="zh-CN" altLang="en-US" sz="800" b="0" i="0" u="sng" strike="noStrike" dirty="0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4883"/>
                  </a:ext>
                </a:extLst>
              </a:tr>
              <a:tr h="369884">
                <a:tc rowSpan="2"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rowSpan="2"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800" u="none" strike="noStrike">
                          <a:effectLst/>
                        </a:rPr>
                        <a:t>首年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800" u="none" strike="noStrike">
                          <a:effectLst/>
                        </a:rPr>
                        <a:t>次年续保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每年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800" u="none" strike="noStrike">
                          <a:effectLst/>
                        </a:rPr>
                        <a:t>首年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800" u="none" strike="noStrike" dirty="0">
                          <a:effectLst/>
                        </a:rPr>
                        <a:t>次年至累加十年内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783626"/>
                  </a:ext>
                </a:extLst>
              </a:tr>
              <a:tr h="231179">
                <a:tc gridSpan="2"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800" u="none" strike="noStrike">
                          <a:effectLst/>
                        </a:rPr>
                        <a:t>免赔额</a:t>
                      </a:r>
                      <a:r>
                        <a:rPr lang="en-US" altLang="zh-TW" sz="800" u="none" strike="noStrike">
                          <a:effectLst/>
                        </a:rPr>
                        <a:t>/</a:t>
                      </a:r>
                      <a:r>
                        <a:rPr lang="zh-TW" altLang="en-US" sz="800" u="none" strike="noStrike">
                          <a:effectLst/>
                        </a:rPr>
                        <a:t>元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800" u="none" strike="noStrike">
                          <a:effectLst/>
                        </a:rPr>
                        <a:t>保额</a:t>
                      </a:r>
                      <a:r>
                        <a:rPr lang="en-US" altLang="zh-TW" sz="800" u="none" strike="noStrike">
                          <a:effectLst/>
                        </a:rPr>
                        <a:t>/</a:t>
                      </a:r>
                      <a:r>
                        <a:rPr lang="zh-TW" altLang="en-US" sz="800" u="none" strike="noStrike">
                          <a:effectLst/>
                        </a:rPr>
                        <a:t>元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800" u="none" strike="noStrike">
                          <a:effectLst/>
                        </a:rPr>
                        <a:t>免赔额</a:t>
                      </a:r>
                      <a:r>
                        <a:rPr lang="en-US" altLang="zh-TW" sz="800" u="none" strike="noStrike">
                          <a:effectLst/>
                        </a:rPr>
                        <a:t>/</a:t>
                      </a:r>
                      <a:r>
                        <a:rPr lang="zh-TW" altLang="en-US" sz="800" u="none" strike="noStrike">
                          <a:effectLst/>
                        </a:rPr>
                        <a:t>元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800" u="none" strike="noStrike">
                          <a:effectLst/>
                        </a:rPr>
                        <a:t>保额</a:t>
                      </a:r>
                      <a:r>
                        <a:rPr lang="en-US" altLang="zh-TW" sz="800" u="none" strike="noStrike">
                          <a:effectLst/>
                        </a:rPr>
                        <a:t>/</a:t>
                      </a:r>
                      <a:r>
                        <a:rPr lang="zh-TW" altLang="en-US" sz="800" u="none" strike="noStrike">
                          <a:effectLst/>
                        </a:rPr>
                        <a:t>元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800" u="none" strike="noStrike">
                          <a:effectLst/>
                        </a:rPr>
                        <a:t>免赔额</a:t>
                      </a:r>
                      <a:r>
                        <a:rPr lang="en-US" altLang="zh-TW" sz="800" u="none" strike="noStrike">
                          <a:effectLst/>
                        </a:rPr>
                        <a:t>/</a:t>
                      </a:r>
                      <a:r>
                        <a:rPr lang="zh-TW" altLang="en-US" sz="800" u="none" strike="noStrike">
                          <a:effectLst/>
                        </a:rPr>
                        <a:t>元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800" u="none" strike="noStrike">
                          <a:effectLst/>
                        </a:rPr>
                        <a:t>保额</a:t>
                      </a:r>
                      <a:r>
                        <a:rPr lang="en-US" altLang="zh-TW" sz="800" u="none" strike="noStrike">
                          <a:effectLst/>
                        </a:rPr>
                        <a:t>/</a:t>
                      </a:r>
                      <a:r>
                        <a:rPr lang="zh-TW" altLang="en-US" sz="800" u="none" strike="noStrike">
                          <a:effectLst/>
                        </a:rPr>
                        <a:t>元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800" u="none" strike="noStrike">
                          <a:effectLst/>
                        </a:rPr>
                        <a:t>免赔额</a:t>
                      </a:r>
                      <a:r>
                        <a:rPr lang="en-US" altLang="zh-TW" sz="800" u="none" strike="noStrike">
                          <a:effectLst/>
                        </a:rPr>
                        <a:t>/</a:t>
                      </a:r>
                      <a:r>
                        <a:rPr lang="zh-TW" altLang="en-US" sz="800" u="none" strike="noStrike">
                          <a:effectLst/>
                        </a:rPr>
                        <a:t>元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800" u="none" strike="noStrike">
                          <a:effectLst/>
                        </a:rPr>
                        <a:t>保额</a:t>
                      </a:r>
                      <a:r>
                        <a:rPr lang="en-US" altLang="zh-TW" sz="800" u="none" strike="noStrike">
                          <a:effectLst/>
                        </a:rPr>
                        <a:t>/</a:t>
                      </a:r>
                      <a:r>
                        <a:rPr lang="zh-TW" altLang="en-US" sz="800" u="none" strike="noStrike">
                          <a:effectLst/>
                        </a:rPr>
                        <a:t>元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extLst>
                  <a:ext uri="{0D108BD9-81ED-4DB2-BD59-A6C34878D82A}">
                    <a16:rowId xmlns:a16="http://schemas.microsoft.com/office/drawing/2014/main" val="4178160136"/>
                  </a:ext>
                </a:extLst>
              </a:tr>
              <a:tr h="227415">
                <a:tc rowSpan="5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800" u="none" strike="noStrike">
                          <a:effectLst/>
                        </a:rPr>
                        <a:t>一般医疗费用保证金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800" u="none" strike="noStrike">
                          <a:effectLst/>
                        </a:rPr>
                        <a:t>住院医疗费用保证金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rowSpan="9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10,000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row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1,000,000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rowSpan="9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10,000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row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 dirty="0">
                          <a:effectLst/>
                        </a:rPr>
                        <a:t>1,000,000</a:t>
                      </a:r>
                      <a:endParaRPr lang="zh-Hans-HK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rowSpan="9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10,000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row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2,000,000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rowSpan="9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10,000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rowSpan="9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8,000,000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extLst>
                  <a:ext uri="{0D108BD9-81ED-4DB2-BD59-A6C34878D82A}">
                    <a16:rowId xmlns:a16="http://schemas.microsoft.com/office/drawing/2014/main" val="134975547"/>
                  </a:ext>
                </a:extLst>
              </a:tr>
              <a:tr h="227415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800" u="none" strike="noStrike">
                          <a:effectLst/>
                        </a:rPr>
                        <a:t>特殊门诊医疗费用保证金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87480"/>
                  </a:ext>
                </a:extLst>
              </a:tr>
              <a:tr h="227415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800" u="none" strike="noStrike">
                          <a:effectLst/>
                        </a:rPr>
                        <a:t>住院前后门（急）诊医疗费用保证金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18003"/>
                  </a:ext>
                </a:extLst>
              </a:tr>
              <a:tr h="56529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800" u="none" strike="noStrike">
                          <a:effectLst/>
                        </a:rPr>
                        <a:t>门诊手术医疗费用保证金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99760"/>
                  </a:ext>
                </a:extLst>
              </a:tr>
              <a:tr h="227415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b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b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b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15862"/>
                  </a:ext>
                </a:extLst>
              </a:tr>
              <a:tr h="227415">
                <a:tc row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800" u="none" strike="noStrike">
                          <a:effectLst/>
                        </a:rPr>
                        <a:t>120</a:t>
                      </a:r>
                      <a:r>
                        <a:rPr lang="zh-CN" altLang="en-US" sz="800" u="none" strike="noStrike">
                          <a:effectLst/>
                        </a:rPr>
                        <a:t>种重大疾病医疗费用保证金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800" u="none" strike="noStrike">
                          <a:effectLst/>
                        </a:rPr>
                        <a:t>重大疾病住院医疗费用保证金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1,200,000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 dirty="0">
                          <a:effectLst/>
                        </a:rPr>
                        <a:t>1,200,000</a:t>
                      </a:r>
                      <a:endParaRPr lang="zh-Hans-HK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2,000,000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84924"/>
                  </a:ext>
                </a:extLst>
              </a:tr>
              <a:tr h="227415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800" u="none" strike="noStrike">
                          <a:effectLst/>
                        </a:rPr>
                        <a:t>重大疾病特殊门诊医疗费用保证金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36426"/>
                  </a:ext>
                </a:extLst>
              </a:tr>
              <a:tr h="227415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800" u="none" strike="noStrike">
                          <a:effectLst/>
                        </a:rPr>
                        <a:t>重大疾病住院前后门（急）诊医疗费用保证金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036934"/>
                  </a:ext>
                </a:extLst>
              </a:tr>
              <a:tr h="227415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800" u="none" strike="noStrike">
                          <a:effectLst/>
                        </a:rPr>
                        <a:t>重大疾病门诊手术医疗费用保证金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438312"/>
                  </a:ext>
                </a:extLst>
              </a:tr>
              <a:tr h="227415">
                <a:tc row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800" u="none" strike="noStrike">
                          <a:effectLst/>
                        </a:rPr>
                        <a:t>特定医疗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800" u="sng" strike="noStrike">
                          <a:effectLst/>
                          <a:hlinkClick r:id="rId3" action="ppaction://hlinkfile"/>
                        </a:rPr>
                        <a:t>院外特定药品保证金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0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3,000,000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0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3,000,000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/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/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/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/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extLst>
                  <a:ext uri="{0D108BD9-81ED-4DB2-BD59-A6C34878D82A}">
                    <a16:rowId xmlns:a16="http://schemas.microsoft.com/office/drawing/2014/main" val="2947129913"/>
                  </a:ext>
                </a:extLst>
              </a:tr>
              <a:tr h="227415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800" u="none" strike="noStrike">
                          <a:effectLst/>
                        </a:rPr>
                        <a:t>质子重离子放射治疗医疗费用保证金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009168"/>
                  </a:ext>
                </a:extLst>
              </a:tr>
              <a:tr h="227415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800" u="none" strike="noStrike">
                          <a:effectLst/>
                        </a:rPr>
                        <a:t>CAR-T</a:t>
                      </a:r>
                      <a:r>
                        <a:rPr lang="zh-CN" altLang="en-US" sz="800" u="none" strike="noStrike">
                          <a:effectLst/>
                        </a:rPr>
                        <a:t>医疗费用保证金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20754"/>
                  </a:ext>
                </a:extLst>
              </a:tr>
              <a:tr h="577944"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800" u="sng" strike="noStrike">
                          <a:effectLst/>
                          <a:hlinkClick r:id="rId4" action="ppaction://hlinkfile"/>
                        </a:rPr>
                        <a:t>10</a:t>
                      </a:r>
                      <a:r>
                        <a:rPr lang="zh-CN" altLang="en-US" sz="800" u="sng" strike="noStrike">
                          <a:effectLst/>
                          <a:hlinkClick r:id="rId4" action="ppaction://hlinkfile"/>
                        </a:rPr>
                        <a:t>种院外特定重大疾病急需药品费用保证金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/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/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/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/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0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20,000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0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50,000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extLst>
                  <a:ext uri="{0D108BD9-81ED-4DB2-BD59-A6C34878D82A}">
                    <a16:rowId xmlns:a16="http://schemas.microsoft.com/office/drawing/2014/main" val="3291982675"/>
                  </a:ext>
                </a:extLst>
              </a:tr>
              <a:tr h="635739"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800" u="none" strike="noStrike">
                          <a:effectLst/>
                        </a:rPr>
                        <a:t>重大疾病住院日额保证金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/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/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/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/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/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TW" sz="800" u="none" strike="noStrike">
                          <a:effectLst/>
                        </a:rPr>
                        <a:t>100/</a:t>
                      </a:r>
                      <a:r>
                        <a:rPr lang="zh-TW" altLang="en-US" sz="800" u="none" strike="noStrike">
                          <a:effectLst/>
                        </a:rPr>
                        <a:t>天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Hans-HK" sz="800" u="none" strike="noStrike">
                          <a:effectLst/>
                        </a:rPr>
                        <a:t>/</a:t>
                      </a:r>
                      <a:endParaRPr lang="zh-Hans-HK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TW" sz="800" u="none" strike="noStrike">
                          <a:effectLst/>
                        </a:rPr>
                        <a:t>100/</a:t>
                      </a:r>
                      <a:r>
                        <a:rPr lang="zh-TW" altLang="en-US" sz="800" u="none" strike="noStrike">
                          <a:effectLst/>
                        </a:rPr>
                        <a:t>天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extLst>
                  <a:ext uri="{0D108BD9-81ED-4DB2-BD59-A6C34878D82A}">
                    <a16:rowId xmlns:a16="http://schemas.microsoft.com/office/drawing/2014/main" val="3950693451"/>
                  </a:ext>
                </a:extLst>
              </a:tr>
              <a:tr h="554827"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800" u="none" strike="noStrike">
                          <a:effectLst/>
                        </a:rPr>
                        <a:t>观察期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TW" sz="800" u="none" strike="noStrike">
                          <a:effectLst/>
                        </a:rPr>
                        <a:t>30</a:t>
                      </a:r>
                      <a:r>
                        <a:rPr lang="zh-TW" altLang="en-US" sz="800" u="none" strike="noStrike">
                          <a:effectLst/>
                        </a:rPr>
                        <a:t>天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TW" sz="800" u="none" strike="noStrike">
                          <a:effectLst/>
                        </a:rPr>
                        <a:t>0</a:t>
                      </a:r>
                      <a:r>
                        <a:rPr lang="zh-TW" altLang="en-US" sz="800" u="none" strike="noStrike">
                          <a:effectLst/>
                        </a:rPr>
                        <a:t>天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TW" sz="800" u="none" strike="noStrike">
                          <a:effectLst/>
                        </a:rPr>
                        <a:t>90</a:t>
                      </a:r>
                      <a:r>
                        <a:rPr lang="zh-TW" altLang="en-US" sz="800" u="none" strike="noStrike">
                          <a:effectLst/>
                        </a:rPr>
                        <a:t>天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TW" sz="800" u="none" strike="noStrike">
                          <a:effectLst/>
                        </a:rPr>
                        <a:t>0</a:t>
                      </a:r>
                      <a:r>
                        <a:rPr lang="zh-TW" altLang="en-US" sz="800" u="none" strike="noStrike">
                          <a:effectLst/>
                        </a:rPr>
                        <a:t>天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69601"/>
                  </a:ext>
                </a:extLst>
              </a:tr>
              <a:tr h="508592"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800" u="none" strike="noStrike">
                          <a:effectLst/>
                        </a:rPr>
                        <a:t>得病后是否可续保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800" u="none" strike="noStrike">
                          <a:effectLst/>
                        </a:rPr>
                        <a:t>否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800" u="none" strike="noStrike" dirty="0">
                          <a:effectLst/>
                        </a:rPr>
                        <a:t>保证十年续保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529" marR="6529" marT="6529" marB="0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38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79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227</Words>
  <Application>Microsoft Office PowerPoint</Application>
  <PresentationFormat>宽屏</PresentationFormat>
  <Paragraphs>75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F147</dc:creator>
  <cp:lastModifiedBy>F147</cp:lastModifiedBy>
  <cp:revision>1</cp:revision>
  <dcterms:created xsi:type="dcterms:W3CDTF">2025-07-10T09:45:32Z</dcterms:created>
  <dcterms:modified xsi:type="dcterms:W3CDTF">2025-07-10T09:46:33Z</dcterms:modified>
</cp:coreProperties>
</file>