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Bricolage Grotesque Bold" charset="1" panose="020B0605040402000204"/>
      <p:regular r:id="rId11"/>
    </p:embeddedFont>
    <p:embeddedFont>
      <p:font typeface="Raleway" charset="1" panose="00000000000000000000"/>
      <p:regular r:id="rId12"/>
    </p:embeddedFont>
    <p:embeddedFont>
      <p:font typeface="Raleway Bold" charset="1" panose="00000000000000000000"/>
      <p:regular r:id="rId13"/>
    </p:embeddedFont>
    <p:embeddedFont>
      <p:font typeface="Bricolage Grotesque Semi-Bold" charset="1" panose="020B0605040402000204"/>
      <p:regular r:id="rId14"/>
    </p:embeddedFont>
    <p:embeddedFont>
      <p:font typeface="Bricolage Grotesque" charset="1" panose="020B0605040402000204"/>
      <p:regular r:id="rId15"/>
    </p:embeddedFont>
    <p:embeddedFont>
      <p:font typeface="Bricolage Grotesque Light" charset="1" panose="020B0605040402000204"/>
      <p:regular r:id="rId16"/>
    </p:embeddedFont>
    <p:embeddedFont>
      <p:font typeface="Bricolage Grotesque Medium" charset="1" panose="020B0605040402000204"/>
      <p:regular r:id="rId17"/>
    </p:embeddedFont>
    <p:embeddedFont>
      <p:font typeface="Bricolage Grotesque 28 Bold" charset="1" panose="020B060504040200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05236" y="3772219"/>
            <a:ext cx="15164904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b="true">
                <a:solidFill>
                  <a:srgbClr val="01205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Hotel Survey Analysis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529352" y="9258300"/>
            <a:ext cx="19346704" cy="1367460"/>
            <a:chOff x="0" y="0"/>
            <a:chExt cx="5095428" cy="36015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95428" cy="360154"/>
            </a:xfrm>
            <a:custGeom>
              <a:avLst/>
              <a:gdLst/>
              <a:ahLst/>
              <a:cxnLst/>
              <a:rect r="r" b="b" t="t" l="l"/>
              <a:pathLst>
                <a:path h="360154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339746"/>
                  </a:lnTo>
                  <a:cubicBezTo>
                    <a:pt x="5095428" y="345158"/>
                    <a:pt x="5093278" y="350349"/>
                    <a:pt x="5089451" y="354177"/>
                  </a:cubicBezTo>
                  <a:cubicBezTo>
                    <a:pt x="5085623" y="358004"/>
                    <a:pt x="5080432" y="360154"/>
                    <a:pt x="5075020" y="360154"/>
                  </a:cubicBezTo>
                  <a:lnTo>
                    <a:pt x="20409" y="360154"/>
                  </a:lnTo>
                  <a:cubicBezTo>
                    <a:pt x="14996" y="360154"/>
                    <a:pt x="9805" y="358004"/>
                    <a:pt x="5978" y="354177"/>
                  </a:cubicBezTo>
                  <a:cubicBezTo>
                    <a:pt x="2150" y="350349"/>
                    <a:pt x="0" y="345158"/>
                    <a:pt x="0" y="339746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01205F"/>
            </a:solidFill>
            <a:ln w="85725" cap="rnd">
              <a:solidFill>
                <a:srgbClr val="01205F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095428" cy="3982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01205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8221627"/>
            <a:ext cx="3631063" cy="345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7"/>
              </a:lnSpc>
              <a:spcBef>
                <a:spcPct val="0"/>
              </a:spcBef>
            </a:pPr>
            <a:r>
              <a:rPr lang="en-US" sz="2458">
                <a:solidFill>
                  <a:srgbClr val="01205F"/>
                </a:solidFill>
                <a:latin typeface="Raleway"/>
                <a:ea typeface="Raleway"/>
                <a:cs typeface="Raleway"/>
                <a:sym typeface="Raleway"/>
              </a:rPr>
              <a:t>Presented by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595437"/>
            <a:ext cx="3631063" cy="422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6"/>
              </a:lnSpc>
              <a:spcBef>
                <a:spcPct val="0"/>
              </a:spcBef>
            </a:pPr>
            <a:r>
              <a:rPr lang="en-US" b="true" sz="2958">
                <a:solidFill>
                  <a:srgbClr val="01205F"/>
                </a:solidFill>
                <a:latin typeface="Raleway Bold"/>
                <a:ea typeface="Raleway Bold"/>
                <a:cs typeface="Raleway Bold"/>
                <a:sym typeface="Raleway Bold"/>
              </a:rPr>
              <a:t>Gresha Shah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8687748" y="5868073"/>
            <a:ext cx="912505" cy="912505"/>
          </a:xfrm>
          <a:custGeom>
            <a:avLst/>
            <a:gdLst/>
            <a:ahLst/>
            <a:cxnLst/>
            <a:rect r="r" b="b" t="t" l="l"/>
            <a:pathLst>
              <a:path h="912505" w="912505">
                <a:moveTo>
                  <a:pt x="0" y="0"/>
                </a:moveTo>
                <a:lnTo>
                  <a:pt x="912504" y="0"/>
                </a:lnTo>
                <a:lnTo>
                  <a:pt x="912504" y="912505"/>
                </a:lnTo>
                <a:lnTo>
                  <a:pt x="0" y="9125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>
            <a:off x="6203247" y="5591671"/>
            <a:ext cx="5557088" cy="0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087854">
            <a:off x="9338259" y="1397378"/>
            <a:ext cx="438169" cy="43816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087854">
            <a:off x="9338259" y="3638751"/>
            <a:ext cx="438169" cy="43816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087854">
            <a:off x="9338259" y="7684843"/>
            <a:ext cx="438169" cy="43816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7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04928" y="3407863"/>
            <a:ext cx="8270862" cy="4608558"/>
          </a:xfrm>
          <a:custGeom>
            <a:avLst/>
            <a:gdLst/>
            <a:ahLst/>
            <a:cxnLst/>
            <a:rect r="r" b="b" t="t" l="l"/>
            <a:pathLst>
              <a:path h="4608558" w="8270862">
                <a:moveTo>
                  <a:pt x="0" y="0"/>
                </a:moveTo>
                <a:lnTo>
                  <a:pt x="8270862" y="0"/>
                </a:lnTo>
                <a:lnTo>
                  <a:pt x="8270862" y="4608559"/>
                </a:lnTo>
                <a:lnTo>
                  <a:pt x="0" y="46085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45" b="-798"/>
            </a:stretch>
          </a:blipFill>
          <a:ln w="19050" cap="sq">
            <a:solidFill>
              <a:srgbClr val="A6A6A6"/>
            </a:solidFill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555796" y="564832"/>
            <a:ext cx="8340094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What Drives Guest Decisions — Are We Marketing the Right Features?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70686" y="1426273"/>
            <a:ext cx="7946395" cy="8182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86"/>
              </a:lnSpc>
            </a:pPr>
            <a:r>
              <a:rPr lang="en-US" b="true" sz="2200">
                <a:solidFill>
                  <a:srgbClr val="000000"/>
                </a:solidFill>
                <a:latin typeface="Bricolage Grotesque Semi-Bold"/>
                <a:ea typeface="Bricolage Grotesque Semi-Bold"/>
                <a:cs typeface="Bricolage Grotesque Semi-Bold"/>
                <a:sym typeface="Bricolage Grotesque Semi-Bold"/>
              </a:rPr>
              <a:t>Top 3 Factors at Check-In:</a:t>
            </a:r>
          </a:p>
          <a:p>
            <a:pPr algn="just">
              <a:lnSpc>
                <a:spcPts val="2486"/>
              </a:lnSpc>
            </a:pPr>
          </a:p>
          <a:p>
            <a:pPr algn="just" marL="474981" indent="-237491" lvl="1">
              <a:lnSpc>
                <a:spcPts val="2486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Quiet &amp; Restful Environment</a:t>
            </a:r>
            <a:r>
              <a:rPr lang="en-US" sz="2200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 – </a:t>
            </a:r>
            <a:r>
              <a:rPr lang="en-US" b="true" sz="2200">
                <a:solidFill>
                  <a:srgbClr val="000000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36</a:t>
            </a:r>
            <a:r>
              <a:rPr lang="en-US" sz="2200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 mentions</a:t>
            </a:r>
          </a:p>
          <a:p>
            <a:pPr algn="just" marL="474981" indent="-237491" lvl="1">
              <a:lnSpc>
                <a:spcPts val="2486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Comfortable &amp; Clean Rooms</a:t>
            </a:r>
            <a:r>
              <a:rPr lang="en-US" sz="2200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 – </a:t>
            </a:r>
            <a:r>
              <a:rPr lang="en-US" b="true" sz="2200">
                <a:solidFill>
                  <a:srgbClr val="000000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26</a:t>
            </a:r>
            <a:r>
              <a:rPr lang="en-US" sz="2200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 mentions</a:t>
            </a:r>
          </a:p>
          <a:p>
            <a:pPr algn="just" marL="474981" indent="-237491" lvl="1">
              <a:lnSpc>
                <a:spcPts val="2486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Delicious Breakfast</a:t>
            </a:r>
            <a:r>
              <a:rPr lang="en-US" sz="2200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 / </a:t>
            </a:r>
            <a:r>
              <a:rPr lang="en-US" sz="22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Fast &amp; Reliable Wi-Fi</a:t>
            </a:r>
            <a:r>
              <a:rPr lang="en-US" sz="2200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 – </a:t>
            </a:r>
            <a:r>
              <a:rPr lang="en-US" b="true" sz="2200">
                <a:solidFill>
                  <a:srgbClr val="000000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26</a:t>
            </a:r>
            <a:r>
              <a:rPr lang="en-US" sz="2200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 mentions each</a:t>
            </a:r>
          </a:p>
          <a:p>
            <a:pPr algn="just">
              <a:lnSpc>
                <a:spcPts val="2486"/>
              </a:lnSpc>
            </a:pPr>
          </a:p>
          <a:p>
            <a:pPr algn="just">
              <a:lnSpc>
                <a:spcPts val="2486"/>
              </a:lnSpc>
            </a:pPr>
            <a:r>
              <a:rPr lang="en-US" b="true" sz="2200">
                <a:solidFill>
                  <a:srgbClr val="000000"/>
                </a:solidFill>
                <a:latin typeface="Bricolage Grotesque Semi-Bold"/>
                <a:ea typeface="Bricolage Grotesque Semi-Bold"/>
                <a:cs typeface="Bricolage Grotesque Semi-Bold"/>
                <a:sym typeface="Bricolage Grotesque Semi-Bold"/>
              </a:rPr>
              <a:t>Low Impact Features:</a:t>
            </a:r>
          </a:p>
          <a:p>
            <a:pPr algn="just">
              <a:lnSpc>
                <a:spcPts val="2486"/>
              </a:lnSpc>
            </a:pPr>
          </a:p>
          <a:p>
            <a:pPr algn="just" marL="474981" indent="-237491" lvl="1">
              <a:lnSpc>
                <a:spcPts val="2486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Stylish Interior Design</a:t>
            </a:r>
            <a:r>
              <a:rPr lang="en-US" sz="2200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 and </a:t>
            </a:r>
            <a:r>
              <a:rPr lang="en-US" sz="220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Easy Parking &amp; Check-In</a:t>
            </a:r>
            <a:r>
              <a:rPr lang="en-US" sz="2200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 each received </a:t>
            </a:r>
            <a:r>
              <a:rPr lang="en-US" b="true" sz="2200">
                <a:solidFill>
                  <a:srgbClr val="000000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only 11</a:t>
            </a:r>
            <a:r>
              <a:rPr lang="en-US" sz="2200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 mentions, suggesting underutilized in promotions, not influencing booking.</a:t>
            </a:r>
          </a:p>
          <a:p>
            <a:pPr algn="just">
              <a:lnSpc>
                <a:spcPts val="2486"/>
              </a:lnSpc>
            </a:pPr>
          </a:p>
          <a:p>
            <a:pPr algn="just">
              <a:lnSpc>
                <a:spcPts val="2486"/>
              </a:lnSpc>
            </a:pPr>
            <a:r>
              <a:rPr lang="en-US" b="true" sz="2200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At Check-Out:</a:t>
            </a:r>
          </a:p>
          <a:p>
            <a:pPr algn="just">
              <a:lnSpc>
                <a:spcPts val="2486"/>
              </a:lnSpc>
            </a:pPr>
          </a:p>
          <a:p>
            <a:pPr algn="just" marL="474981" indent="-237491" lvl="1">
              <a:lnSpc>
                <a:spcPts val="2486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Quietness and Wi-Fi remain top; Breakfast drops (−38% drop-off).</a:t>
            </a:r>
          </a:p>
          <a:p>
            <a:pPr algn="just" marL="474981" indent="-237491" lvl="1">
              <a:lnSpc>
                <a:spcPts val="2486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Style, Parking, and Family Services receive very low praise, signaling either irrelevance or underperformance.</a:t>
            </a:r>
          </a:p>
          <a:p>
            <a:pPr algn="just">
              <a:lnSpc>
                <a:spcPts val="2486"/>
              </a:lnSpc>
            </a:pPr>
          </a:p>
          <a:p>
            <a:pPr algn="just">
              <a:lnSpc>
                <a:spcPts val="2486"/>
              </a:lnSpc>
            </a:pPr>
            <a:r>
              <a:rPr lang="en-US" b="true" sz="2200">
                <a:solidFill>
                  <a:srgbClr val="000000"/>
                </a:solidFill>
                <a:latin typeface="Bricolage Grotesque Semi-Bold"/>
                <a:ea typeface="Bricolage Grotesque Semi-Bold"/>
                <a:cs typeface="Bricolage Grotesque Semi-Bold"/>
                <a:sym typeface="Bricolage Grotesque Semi-Bold"/>
              </a:rPr>
              <a:t>Marketing Opportunity:</a:t>
            </a:r>
          </a:p>
          <a:p>
            <a:pPr algn="just">
              <a:lnSpc>
                <a:spcPts val="2486"/>
              </a:lnSpc>
            </a:pPr>
          </a:p>
          <a:p>
            <a:pPr algn="just" marL="474981" indent="-237491" lvl="1">
              <a:lnSpc>
                <a:spcPts val="2486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Marketing campaigns are effectively aligned with core guest priorities like peace, comfort, and connectivity — but are missing opportunities to showcase style or ease of arrival.</a:t>
            </a:r>
          </a:p>
        </p:txBody>
      </p:sp>
      <p:grpSp>
        <p:nvGrpSpPr>
          <p:cNvPr name="Group 14" id="14"/>
          <p:cNvGrpSpPr/>
          <p:nvPr/>
        </p:nvGrpSpPr>
        <p:grpSpPr>
          <a:xfrm rot="2087854">
            <a:off x="9338259" y="5522401"/>
            <a:ext cx="438169" cy="438169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7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087854">
            <a:off x="736894" y="3015443"/>
            <a:ext cx="438169" cy="43816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087854">
            <a:off x="736894" y="5184324"/>
            <a:ext cx="438169" cy="43816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087854">
            <a:off x="736894" y="7417398"/>
            <a:ext cx="438169" cy="43816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7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482013" y="797214"/>
            <a:ext cx="8360555" cy="4417160"/>
          </a:xfrm>
          <a:custGeom>
            <a:avLst/>
            <a:gdLst/>
            <a:ahLst/>
            <a:cxnLst/>
            <a:rect r="r" b="b" t="t" l="l"/>
            <a:pathLst>
              <a:path h="4417160" w="8360555">
                <a:moveTo>
                  <a:pt x="0" y="0"/>
                </a:moveTo>
                <a:lnTo>
                  <a:pt x="8360555" y="0"/>
                </a:lnTo>
                <a:lnTo>
                  <a:pt x="8360555" y="4417160"/>
                </a:lnTo>
                <a:lnTo>
                  <a:pt x="0" y="44171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9482013" y="5403408"/>
            <a:ext cx="8360555" cy="4504249"/>
          </a:xfrm>
          <a:custGeom>
            <a:avLst/>
            <a:gdLst/>
            <a:ahLst/>
            <a:cxnLst/>
            <a:rect r="r" b="b" t="t" l="l"/>
            <a:pathLst>
              <a:path h="4504249" w="8360555">
                <a:moveTo>
                  <a:pt x="0" y="0"/>
                </a:moveTo>
                <a:lnTo>
                  <a:pt x="8360555" y="0"/>
                </a:lnTo>
                <a:lnTo>
                  <a:pt x="8360555" y="4504249"/>
                </a:lnTo>
                <a:lnTo>
                  <a:pt x="0" y="45042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555796" y="545782"/>
            <a:ext cx="9389359" cy="1633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9"/>
              </a:lnSpc>
            </a:pPr>
            <a:r>
              <a:rPr lang="en-US" sz="4699" b="true">
                <a:solidFill>
                  <a:srgbClr val="000000"/>
                </a:solidFill>
                <a:latin typeface="Bricolage Grotesque 28 Bold"/>
                <a:ea typeface="Bricolage Grotesque 28 Bold"/>
                <a:cs typeface="Bricolage Grotesque 28 Bold"/>
                <a:sym typeface="Bricolage Grotesque 28 Bold"/>
              </a:rPr>
              <a:t>Expect</a:t>
            </a:r>
            <a:r>
              <a:rPr lang="en-US" sz="4699" b="true">
                <a:solidFill>
                  <a:srgbClr val="000000"/>
                </a:solidFill>
                <a:latin typeface="Bricolage Grotesque 28 Bold"/>
                <a:ea typeface="Bricolage Grotesque 28 Bold"/>
                <a:cs typeface="Bricolage Grotesque 28 Bold"/>
                <a:sym typeface="Bricolage Grotesque 28 Bold"/>
              </a:rPr>
              <a:t>ation vs Experience — What's Working vs What’s Not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21850" y="3015319"/>
            <a:ext cx="7657250" cy="6296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85"/>
              </a:lnSpc>
            </a:pPr>
            <a:r>
              <a:rPr lang="en-US" b="true" sz="2199">
                <a:solidFill>
                  <a:srgbClr val="000000"/>
                </a:solidFill>
                <a:latin typeface="Bricolage Grotesque Semi-Bold"/>
                <a:ea typeface="Bricolage Grotesque Semi-Bold"/>
                <a:cs typeface="Bricolage Grotesque Semi-Bold"/>
                <a:sym typeface="Bricolage Grotesque Semi-Bold"/>
              </a:rPr>
              <a:t>Strong Alignment (High Expectation &amp; Experience):</a:t>
            </a:r>
          </a:p>
          <a:p>
            <a:pPr algn="just">
              <a:lnSpc>
                <a:spcPts val="2485"/>
              </a:lnSpc>
            </a:pPr>
          </a:p>
          <a:p>
            <a:pPr algn="just" marL="474979" indent="-237490" lvl="1">
              <a:lnSpc>
                <a:spcPts val="2485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Quiet &amp; Restful Environment</a:t>
            </a:r>
            <a:r>
              <a:rPr lang="en-US" sz="2199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 (</a:t>
            </a:r>
            <a:r>
              <a:rPr lang="en-US" b="true" sz="2199">
                <a:solidFill>
                  <a:srgbClr val="00BF63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89%</a:t>
            </a:r>
            <a:r>
              <a:rPr lang="en-US" sz="2199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 aligned)</a:t>
            </a:r>
          </a:p>
          <a:p>
            <a:pPr algn="just" marL="474979" indent="-237490" lvl="1">
              <a:lnSpc>
                <a:spcPts val="2485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Fast &amp; Reliable Wi-Fi</a:t>
            </a:r>
            <a:r>
              <a:rPr lang="en-US" sz="2199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 (</a:t>
            </a:r>
            <a:r>
              <a:rPr lang="en-US" b="true" sz="2199">
                <a:solidFill>
                  <a:srgbClr val="00BF63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81%</a:t>
            </a:r>
            <a:r>
              <a:rPr lang="en-US" sz="2199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 aligned)</a:t>
            </a:r>
          </a:p>
          <a:p>
            <a:pPr algn="just" marL="474979" indent="-237490" lvl="1">
              <a:lnSpc>
                <a:spcPts val="2485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Operational strength: What’s being marketed is being delivered.</a:t>
            </a:r>
          </a:p>
          <a:p>
            <a:pPr algn="just">
              <a:lnSpc>
                <a:spcPts val="2485"/>
              </a:lnSpc>
            </a:pPr>
          </a:p>
          <a:p>
            <a:pPr algn="just">
              <a:lnSpc>
                <a:spcPts val="2485"/>
              </a:lnSpc>
            </a:pPr>
            <a:r>
              <a:rPr lang="en-US" b="true" sz="2199">
                <a:solidFill>
                  <a:srgbClr val="000000"/>
                </a:solidFill>
                <a:latin typeface="Bricolage Grotesque Semi-Bold"/>
                <a:ea typeface="Bricolage Grotesque Semi-Bold"/>
                <a:cs typeface="Bricolage Grotesque Semi-Bold"/>
                <a:sym typeface="Bricolage Grotesque Semi-Bold"/>
              </a:rPr>
              <a:t>Gaps Between Expectation &amp; Delivery:</a:t>
            </a:r>
          </a:p>
          <a:p>
            <a:pPr algn="just">
              <a:lnSpc>
                <a:spcPts val="2485"/>
              </a:lnSpc>
            </a:pPr>
          </a:p>
          <a:p>
            <a:pPr algn="just" marL="474979" indent="-237490" lvl="1">
              <a:lnSpc>
                <a:spcPts val="2485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Comfortable &amp; Clean Rooms</a:t>
            </a:r>
            <a:r>
              <a:rPr lang="en-US" sz="2199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 – High interest but </a:t>
            </a:r>
            <a:r>
              <a:rPr lang="en-US" b="true" sz="2199">
                <a:solidFill>
                  <a:srgbClr val="FF3131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−16</a:t>
            </a:r>
            <a:r>
              <a:rPr lang="en-US" sz="2199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 gap in delivery.</a:t>
            </a:r>
          </a:p>
          <a:p>
            <a:pPr algn="just" marL="474979" indent="-237490" lvl="1">
              <a:lnSpc>
                <a:spcPts val="2485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Modern Fitness Facilities</a:t>
            </a:r>
            <a:r>
              <a:rPr lang="en-US" sz="2199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 – </a:t>
            </a:r>
            <a:r>
              <a:rPr lang="en-US" b="true" sz="2199">
                <a:solidFill>
                  <a:srgbClr val="FF3131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−13</a:t>
            </a:r>
            <a:r>
              <a:rPr lang="en-US" sz="2199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 gap, indicating dissatisfaction post-arrival.</a:t>
            </a:r>
          </a:p>
          <a:p>
            <a:pPr algn="just">
              <a:lnSpc>
                <a:spcPts val="2485"/>
              </a:lnSpc>
            </a:pPr>
          </a:p>
          <a:p>
            <a:pPr algn="just">
              <a:lnSpc>
                <a:spcPts val="2485"/>
              </a:lnSpc>
            </a:pPr>
            <a:r>
              <a:rPr lang="en-US" b="true" sz="2199">
                <a:solidFill>
                  <a:srgbClr val="000000"/>
                </a:solidFill>
                <a:latin typeface="Bricolage Grotesque Semi-Bold"/>
                <a:ea typeface="Bricolage Grotesque Semi-Bold"/>
                <a:cs typeface="Bricolage Grotesque Semi-Bold"/>
                <a:sym typeface="Bricolage Grotesque Semi-Bold"/>
              </a:rPr>
              <a:t>Interpretation:</a:t>
            </a:r>
          </a:p>
          <a:p>
            <a:pPr algn="just">
              <a:lnSpc>
                <a:spcPts val="2485"/>
              </a:lnSpc>
            </a:pPr>
          </a:p>
          <a:p>
            <a:pPr algn="just" marL="474979" indent="-237490" lvl="1">
              <a:lnSpc>
                <a:spcPts val="2485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While attracting guests with the right messaging, a few high-expectation amenities are falling short on core booking features that fail to deliver, posing a brand reputation risk and risking negative reviews or churn.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087854">
            <a:off x="828665" y="1525196"/>
            <a:ext cx="438169" cy="43816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087854">
            <a:off x="809615" y="3642800"/>
            <a:ext cx="438169" cy="43816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087854">
            <a:off x="809615" y="5776666"/>
            <a:ext cx="438169" cy="43816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7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19441" y="314325"/>
            <a:ext cx="15210409" cy="880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b="true" sz="5099">
                <a:solidFill>
                  <a:srgbClr val="000000"/>
                </a:solidFill>
                <a:latin typeface="Bricolage Grotesque 28 Bold"/>
                <a:ea typeface="Bricolage Grotesque 28 Bold"/>
                <a:cs typeface="Bricolage Grotesque 28 Bold"/>
                <a:sym typeface="Bricolage Grotesque 28 Bold"/>
              </a:rPr>
              <a:t>Recommend</a:t>
            </a:r>
            <a:r>
              <a:rPr lang="en-US" b="true" sz="5099">
                <a:solidFill>
                  <a:srgbClr val="000000"/>
                </a:solidFill>
                <a:latin typeface="Bricolage Grotesque 28 Bold"/>
                <a:ea typeface="Bricolage Grotesque 28 Bold"/>
                <a:cs typeface="Bricolage Grotesque 28 Bold"/>
                <a:sym typeface="Bricolage Grotesque 28 Bold"/>
              </a:rPr>
              <a:t>ations — Turning Insights into Action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38795" y="1448872"/>
            <a:ext cx="15571700" cy="8830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26"/>
              </a:lnSpc>
            </a:pPr>
            <a:r>
              <a:rPr lang="en-US" b="true" sz="1800" spc="90">
                <a:solidFill>
                  <a:srgbClr val="000000"/>
                </a:solidFill>
                <a:latin typeface="Bricolage Grotesque Semi-Bold"/>
                <a:ea typeface="Bricolage Grotesque Semi-Bold"/>
                <a:cs typeface="Bricolage Grotesque Semi-Bold"/>
                <a:sym typeface="Bricolage Grotesque Semi-Bold"/>
              </a:rPr>
              <a:t>High Impact Aligned (Fast and Reliable Wi-Fi, Quiet and Restful Environment)</a:t>
            </a:r>
          </a:p>
          <a:p>
            <a:pPr algn="just">
              <a:lnSpc>
                <a:spcPts val="1926"/>
              </a:lnSpc>
            </a:pPr>
            <a:r>
              <a:rPr lang="en-US" b="true" sz="1800" spc="90">
                <a:solidFill>
                  <a:srgbClr val="000000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Marketing Recommendations:</a:t>
            </a:r>
          </a:p>
          <a:p>
            <a:pPr algn="just" marL="388622" indent="-194311" lvl="1">
              <a:lnSpc>
                <a:spcPts val="1926"/>
              </a:lnSpc>
              <a:buFont typeface="Arial"/>
              <a:buChar char="•"/>
            </a:pPr>
            <a:r>
              <a:rPr lang="en-US" sz="1800" spc="90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Feature Wi-Fi speed and the quiet environment prominently in all marketing materials as signature strengths</a:t>
            </a:r>
          </a:p>
          <a:p>
            <a:pPr algn="just" marL="388622" indent="-194311" lvl="1">
              <a:lnSpc>
                <a:spcPts val="1926"/>
              </a:lnSpc>
              <a:buFont typeface="Arial"/>
              <a:buChar char="•"/>
            </a:pPr>
            <a:r>
              <a:rPr lang="en-US" sz="1800" spc="90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Create targeted campaigns highlighting "peace and connectivity" as unique selling propositions</a:t>
            </a:r>
          </a:p>
          <a:p>
            <a:pPr algn="just">
              <a:lnSpc>
                <a:spcPts val="1926"/>
              </a:lnSpc>
            </a:pPr>
          </a:p>
          <a:p>
            <a:pPr algn="just">
              <a:lnSpc>
                <a:spcPts val="1926"/>
              </a:lnSpc>
            </a:pPr>
            <a:r>
              <a:rPr lang="en-US" b="true" sz="1800" spc="90">
                <a:solidFill>
                  <a:srgbClr val="000000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Operations Recommendations:</a:t>
            </a:r>
          </a:p>
          <a:p>
            <a:pPr algn="just" marL="388622" indent="-194311" lvl="1">
              <a:lnSpc>
                <a:spcPts val="1926"/>
              </a:lnSpc>
              <a:buFont typeface="Arial"/>
              <a:buChar char="•"/>
            </a:pPr>
            <a:r>
              <a:rPr lang="en-US" sz="1800" spc="90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Maintain sound insulation and noise reduction protocols</a:t>
            </a:r>
          </a:p>
          <a:p>
            <a:pPr algn="just" marL="388622" indent="-194311" lvl="1">
              <a:lnSpc>
                <a:spcPts val="1926"/>
              </a:lnSpc>
              <a:buFont typeface="Arial"/>
              <a:buChar char="•"/>
            </a:pPr>
            <a:r>
              <a:rPr lang="en-US" sz="1800" spc="90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Plan for regular technology upgrades to maintain Wi-Fi advantage</a:t>
            </a:r>
          </a:p>
          <a:p>
            <a:pPr algn="just">
              <a:lnSpc>
                <a:spcPts val="1926"/>
              </a:lnSpc>
            </a:pPr>
          </a:p>
          <a:p>
            <a:pPr algn="just">
              <a:lnSpc>
                <a:spcPts val="1926"/>
              </a:lnSpc>
            </a:pPr>
            <a:r>
              <a:rPr lang="en-US" b="true" sz="1800" spc="90">
                <a:solidFill>
                  <a:srgbClr val="000000"/>
                </a:solidFill>
                <a:latin typeface="Bricolage Grotesque Semi-Bold"/>
                <a:ea typeface="Bricolage Grotesque Semi-Bold"/>
                <a:cs typeface="Bricolage Grotesque Semi-Bold"/>
                <a:sym typeface="Bricolage Grotesque Semi-Bold"/>
              </a:rPr>
              <a:t>Low Engagement </a:t>
            </a:r>
            <a:r>
              <a:rPr lang="en-US" sz="1800" spc="90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(Easy Parking &amp; Check-in, Family-Friendly Services, Reservation &amp; Communication, Stylish Interior Design)</a:t>
            </a:r>
          </a:p>
          <a:p>
            <a:pPr algn="just">
              <a:lnSpc>
                <a:spcPts val="1926"/>
              </a:lnSpc>
            </a:pPr>
            <a:r>
              <a:rPr lang="en-US" b="true" sz="1800" spc="90">
                <a:solidFill>
                  <a:srgbClr val="000000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Marketing Recommendations:</a:t>
            </a:r>
          </a:p>
          <a:p>
            <a:pPr algn="just" marL="388622" indent="-194311" lvl="1">
              <a:lnSpc>
                <a:spcPts val="1926"/>
              </a:lnSpc>
              <a:buFont typeface="Arial"/>
              <a:buChar char="•"/>
            </a:pPr>
            <a:r>
              <a:rPr lang="en-US" sz="1800" spc="90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Present these as complementary amenities rather than key differentiators</a:t>
            </a:r>
          </a:p>
          <a:p>
            <a:pPr algn="just" marL="388622" indent="-194311" lvl="1">
              <a:lnSpc>
                <a:spcPts val="1926"/>
              </a:lnSpc>
              <a:buFont typeface="Arial"/>
              <a:buChar char="•"/>
            </a:pPr>
            <a:r>
              <a:rPr lang="en-US" sz="1800" spc="90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Consider bundling these with high-impact features in promotional materials</a:t>
            </a:r>
          </a:p>
          <a:p>
            <a:pPr algn="just">
              <a:lnSpc>
                <a:spcPts val="1926"/>
              </a:lnSpc>
            </a:pPr>
          </a:p>
          <a:p>
            <a:pPr algn="just">
              <a:lnSpc>
                <a:spcPts val="1926"/>
              </a:lnSpc>
            </a:pPr>
            <a:r>
              <a:rPr lang="en-US" b="true" sz="1800" spc="90">
                <a:solidFill>
                  <a:srgbClr val="000000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Operations Recommendations:</a:t>
            </a:r>
          </a:p>
          <a:p>
            <a:pPr algn="just" marL="388622" indent="-194311" lvl="1">
              <a:lnSpc>
                <a:spcPts val="1926"/>
              </a:lnSpc>
              <a:buFont typeface="Arial"/>
              <a:buChar char="•"/>
            </a:pPr>
            <a:r>
              <a:rPr lang="en-US" sz="1800" spc="90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Consider simplifying or streamlining these offerings</a:t>
            </a:r>
          </a:p>
          <a:p>
            <a:pPr algn="just" marL="388622" indent="-194311" lvl="1">
              <a:lnSpc>
                <a:spcPts val="1926"/>
              </a:lnSpc>
              <a:buFont typeface="Arial"/>
              <a:buChar char="•"/>
            </a:pPr>
            <a:r>
              <a:rPr lang="en-US" sz="1800" spc="90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Implement minimal viable improvements where significant gaps exist (parking, family services)</a:t>
            </a:r>
          </a:p>
          <a:p>
            <a:pPr algn="just">
              <a:lnSpc>
                <a:spcPts val="1926"/>
              </a:lnSpc>
            </a:pPr>
          </a:p>
          <a:p>
            <a:pPr algn="just">
              <a:lnSpc>
                <a:spcPts val="1926"/>
              </a:lnSpc>
            </a:pPr>
            <a:r>
              <a:rPr lang="en-US" b="true" sz="1800" spc="90">
                <a:solidFill>
                  <a:srgbClr val="000000"/>
                </a:solidFill>
                <a:latin typeface="Bricolage Grotesque Semi-Bold"/>
                <a:ea typeface="Bricolage Grotesque Semi-Bold"/>
                <a:cs typeface="Bricolage Grotesque Semi-Bold"/>
                <a:sym typeface="Bricolage Grotesque Semi-Bold"/>
              </a:rPr>
              <a:t>Needs Improvement (Business Amenities, Friendly and Helpful Staff, Modern Fitness Facilities)</a:t>
            </a:r>
          </a:p>
          <a:p>
            <a:pPr algn="just">
              <a:lnSpc>
                <a:spcPts val="1926"/>
              </a:lnSpc>
            </a:pPr>
            <a:r>
              <a:rPr lang="en-US" b="true" sz="1800" spc="90">
                <a:solidFill>
                  <a:srgbClr val="000000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Marketing Recommendations:</a:t>
            </a:r>
          </a:p>
          <a:p>
            <a:pPr algn="just" marL="388622" indent="-194311" lvl="1">
              <a:lnSpc>
                <a:spcPts val="1926"/>
              </a:lnSpc>
              <a:buFont typeface="Arial"/>
              <a:buChar char="•"/>
            </a:pPr>
            <a:r>
              <a:rPr lang="en-US" sz="1800" spc="90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Present realistic depictions of these amenities to manage expectations</a:t>
            </a:r>
          </a:p>
          <a:p>
            <a:pPr algn="just" marL="388622" indent="-194311" lvl="1">
              <a:lnSpc>
                <a:spcPts val="1926"/>
              </a:lnSpc>
              <a:buFont typeface="Arial"/>
              <a:buChar char="•"/>
            </a:pPr>
            <a:r>
              <a:rPr lang="en-US" sz="1800" spc="90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Target marketing of these features to segments that value them most</a:t>
            </a:r>
          </a:p>
          <a:p>
            <a:pPr algn="just">
              <a:lnSpc>
                <a:spcPts val="1926"/>
              </a:lnSpc>
            </a:pPr>
          </a:p>
          <a:p>
            <a:pPr algn="just">
              <a:lnSpc>
                <a:spcPts val="1926"/>
              </a:lnSpc>
            </a:pPr>
            <a:r>
              <a:rPr lang="en-US" b="true" sz="1800" spc="90">
                <a:solidFill>
                  <a:srgbClr val="000000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Operations Recommendations:</a:t>
            </a:r>
          </a:p>
          <a:p>
            <a:pPr algn="just" marL="388622" indent="-194311" lvl="1">
              <a:lnSpc>
                <a:spcPts val="1926"/>
              </a:lnSpc>
              <a:buFont typeface="Arial"/>
              <a:buChar char="•"/>
            </a:pPr>
            <a:r>
              <a:rPr lang="en-US" sz="1800" spc="90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Prioritize staff training to improve service consistency</a:t>
            </a:r>
          </a:p>
          <a:p>
            <a:pPr algn="just" marL="388622" indent="-194311" lvl="1">
              <a:lnSpc>
                <a:spcPts val="1926"/>
              </a:lnSpc>
              <a:buFont typeface="Arial"/>
              <a:buChar char="•"/>
            </a:pPr>
            <a:r>
              <a:rPr lang="en-US" sz="1800" spc="90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Conduct focused research to identify specific pain points within each category</a:t>
            </a:r>
          </a:p>
          <a:p>
            <a:pPr algn="just">
              <a:lnSpc>
                <a:spcPts val="1926"/>
              </a:lnSpc>
            </a:pPr>
          </a:p>
          <a:p>
            <a:pPr algn="just">
              <a:lnSpc>
                <a:spcPts val="1926"/>
              </a:lnSpc>
            </a:pPr>
            <a:r>
              <a:rPr lang="en-US" b="true" sz="1800" spc="90">
                <a:solidFill>
                  <a:srgbClr val="000000"/>
                </a:solidFill>
                <a:latin typeface="Bricolage Grotesque Semi-Bold"/>
                <a:ea typeface="Bricolage Grotesque Semi-Bold"/>
                <a:cs typeface="Bricolage Grotesque Semi-Bold"/>
                <a:sym typeface="Bricolage Grotesque Semi-Bold"/>
              </a:rPr>
              <a:t>Underperforming Priority (Comfortable and Clean Rooms, Delicious Breakfast)</a:t>
            </a:r>
          </a:p>
          <a:p>
            <a:pPr algn="just">
              <a:lnSpc>
                <a:spcPts val="1926"/>
              </a:lnSpc>
            </a:pPr>
            <a:r>
              <a:rPr lang="en-US" b="true" sz="1800" spc="90">
                <a:solidFill>
                  <a:srgbClr val="000000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Marketing Recommendations:</a:t>
            </a:r>
          </a:p>
          <a:p>
            <a:pPr algn="just" marL="388622" indent="-194311" lvl="1">
              <a:lnSpc>
                <a:spcPts val="1926"/>
              </a:lnSpc>
              <a:buFont typeface="Arial"/>
              <a:buChar char="•"/>
            </a:pPr>
            <a:r>
              <a:rPr lang="en-US" sz="1800" spc="90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Immediately adjust messaging to reflect reality (especially for rooms)</a:t>
            </a:r>
          </a:p>
          <a:p>
            <a:pPr algn="just" marL="388622" indent="-194311" lvl="1">
              <a:lnSpc>
                <a:spcPts val="1926"/>
              </a:lnSpc>
              <a:buFont typeface="Arial"/>
              <a:buChar char="•"/>
            </a:pPr>
            <a:r>
              <a:rPr lang="en-US" sz="1800" spc="90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Temporarily reduce imagery and claims about these features until improvements are made</a:t>
            </a:r>
          </a:p>
          <a:p>
            <a:pPr algn="just">
              <a:lnSpc>
                <a:spcPts val="1926"/>
              </a:lnSpc>
            </a:pPr>
          </a:p>
          <a:p>
            <a:pPr algn="just">
              <a:lnSpc>
                <a:spcPts val="1926"/>
              </a:lnSpc>
            </a:pPr>
            <a:r>
              <a:rPr lang="en-US" b="true" sz="1800" spc="90">
                <a:solidFill>
                  <a:srgbClr val="000000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Operations Recommendations:</a:t>
            </a:r>
          </a:p>
          <a:p>
            <a:pPr algn="just" marL="388622" indent="-194311" lvl="1">
              <a:lnSpc>
                <a:spcPts val="1926"/>
              </a:lnSpc>
              <a:buFont typeface="Arial"/>
              <a:buChar char="•"/>
            </a:pPr>
            <a:r>
              <a:rPr lang="en-US" sz="1800" spc="90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Implement urgent action plan for room cleanliness and comfort issues</a:t>
            </a:r>
          </a:p>
          <a:p>
            <a:pPr algn="just" marL="388622" indent="-194311" lvl="1">
              <a:lnSpc>
                <a:spcPts val="1926"/>
              </a:lnSpc>
              <a:buFont typeface="Arial"/>
              <a:buChar char="•"/>
            </a:pPr>
            <a:r>
              <a:rPr lang="en-US" sz="1800" spc="90">
                <a:solidFill>
                  <a:srgbClr val="000000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Revamp breakfast offerings based on specific guest feedback</a:t>
            </a:r>
          </a:p>
          <a:p>
            <a:pPr algn="just">
              <a:lnSpc>
                <a:spcPts val="1926"/>
              </a:lnSpc>
            </a:pPr>
          </a:p>
          <a:p>
            <a:pPr algn="just">
              <a:lnSpc>
                <a:spcPts val="1926"/>
              </a:lnSpc>
            </a:pPr>
          </a:p>
        </p:txBody>
      </p:sp>
      <p:grpSp>
        <p:nvGrpSpPr>
          <p:cNvPr name="Group 13" id="13"/>
          <p:cNvGrpSpPr/>
          <p:nvPr/>
        </p:nvGrpSpPr>
        <p:grpSpPr>
          <a:xfrm rot="2087854">
            <a:off x="819140" y="7910533"/>
            <a:ext cx="438169" cy="43816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7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01776" y="3068238"/>
            <a:ext cx="11684447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Would love to know your feedback or any questions you may have!</a:t>
            </a:r>
          </a:p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DAGnHto-pHY</dc:identifier>
  <dcterms:modified xsi:type="dcterms:W3CDTF">2011-08-01T06:04:30Z</dcterms:modified>
  <cp:revision>1</cp:revision>
  <dc:title>Gresha Shah</dc:title>
</cp:coreProperties>
</file>