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media/image24.jpg" ContentType="image/pn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56" r:id="rId2"/>
    <p:sldId id="257" r:id="rId3"/>
    <p:sldId id="259" r:id="rId4"/>
    <p:sldId id="267" r:id="rId5"/>
    <p:sldId id="268" r:id="rId6"/>
    <p:sldId id="260" r:id="rId7"/>
    <p:sldId id="261" r:id="rId8"/>
    <p:sldId id="273" r:id="rId9"/>
    <p:sldId id="272" r:id="rId10"/>
    <p:sldId id="262" r:id="rId11"/>
    <p:sldId id="274" r:id="rId12"/>
    <p:sldId id="275" r:id="rId13"/>
    <p:sldId id="276" r:id="rId14"/>
    <p:sldId id="277" r:id="rId15"/>
    <p:sldId id="278" r:id="rId16"/>
    <p:sldId id="279" r:id="rId17"/>
    <p:sldId id="280" r:id="rId18"/>
    <p:sldId id="281" r:id="rId19"/>
    <p:sldId id="282" r:id="rId20"/>
    <p:sldId id="269" r:id="rId21"/>
    <p:sldId id="263" r:id="rId22"/>
    <p:sldId id="285" r:id="rId23"/>
    <p:sldId id="264" r:id="rId24"/>
    <p:sldId id="284" r:id="rId25"/>
    <p:sldId id="287" r:id="rId26"/>
    <p:sldId id="286" r:id="rId27"/>
    <p:sldId id="265" r:id="rId28"/>
    <p:sldId id="271" r:id="rId29"/>
    <p:sldId id="266" r:id="rId30"/>
    <p:sldId id="283" r:id="rId31"/>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0167" autoAdjust="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52F9CB-17B1-4030-9301-2BD5C70AB5B1}" type="datetimeFigureOut">
              <a:rPr lang="it-IT" smtClean="0"/>
              <a:t>21/09/2019</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8984315-FD0E-42E6-A910-A33C541AD4AC}" type="slidenum">
              <a:rPr lang="it-IT" smtClean="0"/>
              <a:t>‹N›</a:t>
            </a:fld>
            <a:endParaRPr lang="it-IT"/>
          </a:p>
        </p:txBody>
      </p:sp>
    </p:spTree>
    <p:extLst>
      <p:ext uri="{BB962C8B-B14F-4D97-AF65-F5344CB8AC3E}">
        <p14:creationId xmlns:p14="http://schemas.microsoft.com/office/powerpoint/2010/main" val="16638738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b="1" dirty="0"/>
              <a:t>Information </a:t>
            </a:r>
            <a:r>
              <a:rPr lang="it-IT" b="1" dirty="0" err="1"/>
              <a:t>retrivel</a:t>
            </a:r>
            <a:r>
              <a:rPr lang="it-IT" dirty="0"/>
              <a:t>: </a:t>
            </a:r>
            <a:r>
              <a:rPr lang="it-IT" sz="1200" b="0" i="0" kern="1200" dirty="0">
                <a:solidFill>
                  <a:schemeClr val="tx1"/>
                </a:solidFill>
                <a:effectLst/>
                <a:latin typeface="+mn-lt"/>
                <a:ea typeface="+mn-ea"/>
                <a:cs typeface="+mn-cs"/>
              </a:rPr>
              <a:t>è l'insieme delle tecniche utilizzate per gestire la rappresentazione, la memorizzazione, l'organizzazione e l'accesso ad oggetti contenenti informazioni quali documenti, pagine web, cataloghi online e oggetti multimediali.</a:t>
            </a:r>
            <a:endParaRPr lang="it-IT" dirty="0"/>
          </a:p>
        </p:txBody>
      </p:sp>
      <p:sp>
        <p:nvSpPr>
          <p:cNvPr id="4" name="Segnaposto numero diapositiva 3"/>
          <p:cNvSpPr>
            <a:spLocks noGrp="1"/>
          </p:cNvSpPr>
          <p:nvPr>
            <p:ph type="sldNum" sz="quarter" idx="5"/>
          </p:nvPr>
        </p:nvSpPr>
        <p:spPr/>
        <p:txBody>
          <a:bodyPr/>
          <a:lstStyle/>
          <a:p>
            <a:fld id="{78984315-FD0E-42E6-A910-A33C541AD4AC}" type="slidenum">
              <a:rPr lang="it-IT" smtClean="0"/>
              <a:t>3</a:t>
            </a:fld>
            <a:endParaRPr lang="it-IT"/>
          </a:p>
        </p:txBody>
      </p:sp>
    </p:spTree>
    <p:extLst>
      <p:ext uri="{BB962C8B-B14F-4D97-AF65-F5344CB8AC3E}">
        <p14:creationId xmlns:p14="http://schemas.microsoft.com/office/powerpoint/2010/main" val="21961998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78984315-FD0E-42E6-A910-A33C541AD4AC}" type="slidenum">
              <a:rPr lang="it-IT" smtClean="0"/>
              <a:t>8</a:t>
            </a:fld>
            <a:endParaRPr lang="it-IT"/>
          </a:p>
        </p:txBody>
      </p:sp>
    </p:spTree>
    <p:extLst>
      <p:ext uri="{BB962C8B-B14F-4D97-AF65-F5344CB8AC3E}">
        <p14:creationId xmlns:p14="http://schemas.microsoft.com/office/powerpoint/2010/main" val="30412444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17FA6D4-E7B2-4968-A9B1-E476180A7300}"/>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p>
        </p:txBody>
      </p:sp>
      <p:sp>
        <p:nvSpPr>
          <p:cNvPr id="3" name="Sottotitolo 2">
            <a:extLst>
              <a:ext uri="{FF2B5EF4-FFF2-40B4-BE49-F238E27FC236}">
                <a16:creationId xmlns:a16="http://schemas.microsoft.com/office/drawing/2014/main" id="{325DFF83-326F-4B47-ABF6-520171E4BA9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id="{F3CC714D-723A-4058-BF4C-422B2CA92725}"/>
              </a:ext>
            </a:extLst>
          </p:cNvPr>
          <p:cNvSpPr>
            <a:spLocks noGrp="1"/>
          </p:cNvSpPr>
          <p:nvPr>
            <p:ph type="dt" sz="half" idx="10"/>
          </p:nvPr>
        </p:nvSpPr>
        <p:spPr/>
        <p:txBody>
          <a:bodyPr/>
          <a:lstStyle/>
          <a:p>
            <a:fld id="{662C9BBD-D5D2-48BC-8642-0F32F717A42C}" type="datetimeFigureOut">
              <a:rPr lang="it-IT" smtClean="0"/>
              <a:t>21/09/2019</a:t>
            </a:fld>
            <a:endParaRPr lang="it-IT"/>
          </a:p>
        </p:txBody>
      </p:sp>
      <p:sp>
        <p:nvSpPr>
          <p:cNvPr id="5" name="Segnaposto piè di pagina 4">
            <a:extLst>
              <a:ext uri="{FF2B5EF4-FFF2-40B4-BE49-F238E27FC236}">
                <a16:creationId xmlns:a16="http://schemas.microsoft.com/office/drawing/2014/main" id="{455A44BD-A3BE-413E-988D-BF846F6E78BC}"/>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EE09F3A6-3F96-493C-B653-AB0052ECE201}"/>
              </a:ext>
            </a:extLst>
          </p:cNvPr>
          <p:cNvSpPr>
            <a:spLocks noGrp="1"/>
          </p:cNvSpPr>
          <p:nvPr>
            <p:ph type="sldNum" sz="quarter" idx="12"/>
          </p:nvPr>
        </p:nvSpPr>
        <p:spPr/>
        <p:txBody>
          <a:bodyPr/>
          <a:lstStyle/>
          <a:p>
            <a:fld id="{71EB3613-A059-4C95-BD80-B9C4D1A820A9}" type="slidenum">
              <a:rPr lang="it-IT" smtClean="0"/>
              <a:t>‹N›</a:t>
            </a:fld>
            <a:endParaRPr lang="it-IT"/>
          </a:p>
        </p:txBody>
      </p:sp>
    </p:spTree>
    <p:extLst>
      <p:ext uri="{BB962C8B-B14F-4D97-AF65-F5344CB8AC3E}">
        <p14:creationId xmlns:p14="http://schemas.microsoft.com/office/powerpoint/2010/main" val="1891518469"/>
      </p:ext>
    </p:extLst>
  </p:cSld>
  <p:clrMapOvr>
    <a:masterClrMapping/>
  </p:clrMapOvr>
  <p:transition spd="med">
    <p:pull/>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5C8B1B3-ECD2-4F3F-9EDA-17FB896F2DC3}"/>
              </a:ext>
            </a:extLst>
          </p:cNvPr>
          <p:cNvSpPr>
            <a:spLocks noGrp="1"/>
          </p:cNvSpPr>
          <p:nvPr>
            <p:ph type="title"/>
          </p:nvPr>
        </p:nvSpPr>
        <p:spPr/>
        <p:txBody>
          <a:bodyPr/>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4C892476-8CF8-4DB3-ADB0-241CEC0F277C}"/>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DCF4607A-AE6D-4165-948B-E7E02963BA97}"/>
              </a:ext>
            </a:extLst>
          </p:cNvPr>
          <p:cNvSpPr>
            <a:spLocks noGrp="1"/>
          </p:cNvSpPr>
          <p:nvPr>
            <p:ph type="dt" sz="half" idx="10"/>
          </p:nvPr>
        </p:nvSpPr>
        <p:spPr/>
        <p:txBody>
          <a:bodyPr/>
          <a:lstStyle/>
          <a:p>
            <a:fld id="{662C9BBD-D5D2-48BC-8642-0F32F717A42C}" type="datetimeFigureOut">
              <a:rPr lang="it-IT" smtClean="0"/>
              <a:t>21/09/2019</a:t>
            </a:fld>
            <a:endParaRPr lang="it-IT"/>
          </a:p>
        </p:txBody>
      </p:sp>
      <p:sp>
        <p:nvSpPr>
          <p:cNvPr id="5" name="Segnaposto piè di pagina 4">
            <a:extLst>
              <a:ext uri="{FF2B5EF4-FFF2-40B4-BE49-F238E27FC236}">
                <a16:creationId xmlns:a16="http://schemas.microsoft.com/office/drawing/2014/main" id="{B8D17A6F-C53E-42C8-A7F0-55F923AC0BD8}"/>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5873047B-1B9F-4DAB-B66C-605C987C5327}"/>
              </a:ext>
            </a:extLst>
          </p:cNvPr>
          <p:cNvSpPr>
            <a:spLocks noGrp="1"/>
          </p:cNvSpPr>
          <p:nvPr>
            <p:ph type="sldNum" sz="quarter" idx="12"/>
          </p:nvPr>
        </p:nvSpPr>
        <p:spPr/>
        <p:txBody>
          <a:bodyPr/>
          <a:lstStyle/>
          <a:p>
            <a:fld id="{71EB3613-A059-4C95-BD80-B9C4D1A820A9}" type="slidenum">
              <a:rPr lang="it-IT" smtClean="0"/>
              <a:t>‹N›</a:t>
            </a:fld>
            <a:endParaRPr lang="it-IT"/>
          </a:p>
        </p:txBody>
      </p:sp>
    </p:spTree>
    <p:extLst>
      <p:ext uri="{BB962C8B-B14F-4D97-AF65-F5344CB8AC3E}">
        <p14:creationId xmlns:p14="http://schemas.microsoft.com/office/powerpoint/2010/main" val="4105447621"/>
      </p:ext>
    </p:extLst>
  </p:cSld>
  <p:clrMapOvr>
    <a:masterClrMapping/>
  </p:clrMapOvr>
  <p:transition spd="med">
    <p:pull/>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9DAD6495-C978-4A91-A543-0EB3EBC1591B}"/>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A9BF7DD1-4D33-4442-AF49-B11171C3A4D6}"/>
              </a:ext>
            </a:extLst>
          </p:cNvPr>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A3C44F3E-6D06-4ADA-A70D-CE23727AD5CF}"/>
              </a:ext>
            </a:extLst>
          </p:cNvPr>
          <p:cNvSpPr>
            <a:spLocks noGrp="1"/>
          </p:cNvSpPr>
          <p:nvPr>
            <p:ph type="dt" sz="half" idx="10"/>
          </p:nvPr>
        </p:nvSpPr>
        <p:spPr/>
        <p:txBody>
          <a:bodyPr/>
          <a:lstStyle/>
          <a:p>
            <a:fld id="{662C9BBD-D5D2-48BC-8642-0F32F717A42C}" type="datetimeFigureOut">
              <a:rPr lang="it-IT" smtClean="0"/>
              <a:t>21/09/2019</a:t>
            </a:fld>
            <a:endParaRPr lang="it-IT"/>
          </a:p>
        </p:txBody>
      </p:sp>
      <p:sp>
        <p:nvSpPr>
          <p:cNvPr id="5" name="Segnaposto piè di pagina 4">
            <a:extLst>
              <a:ext uri="{FF2B5EF4-FFF2-40B4-BE49-F238E27FC236}">
                <a16:creationId xmlns:a16="http://schemas.microsoft.com/office/drawing/2014/main" id="{2DAD1D90-25A6-4A8C-A63D-29554BF1099A}"/>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92AC0C46-B601-4F3F-BE03-E0097FDA3D38}"/>
              </a:ext>
            </a:extLst>
          </p:cNvPr>
          <p:cNvSpPr>
            <a:spLocks noGrp="1"/>
          </p:cNvSpPr>
          <p:nvPr>
            <p:ph type="sldNum" sz="quarter" idx="12"/>
          </p:nvPr>
        </p:nvSpPr>
        <p:spPr/>
        <p:txBody>
          <a:bodyPr/>
          <a:lstStyle/>
          <a:p>
            <a:fld id="{71EB3613-A059-4C95-BD80-B9C4D1A820A9}" type="slidenum">
              <a:rPr lang="it-IT" smtClean="0"/>
              <a:t>‹N›</a:t>
            </a:fld>
            <a:endParaRPr lang="it-IT"/>
          </a:p>
        </p:txBody>
      </p:sp>
    </p:spTree>
    <p:extLst>
      <p:ext uri="{BB962C8B-B14F-4D97-AF65-F5344CB8AC3E}">
        <p14:creationId xmlns:p14="http://schemas.microsoft.com/office/powerpoint/2010/main" val="1673704188"/>
      </p:ext>
    </p:extLst>
  </p:cSld>
  <p:clrMapOvr>
    <a:masterClrMapping/>
  </p:clrMapOvr>
  <p:transition spd="med">
    <p:pull/>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6233B41-4B9F-4AA7-8739-707A2F1F2929}"/>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D946B5A9-9EFB-44B3-BD77-A58279445A54}"/>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C953FCC3-965C-47AC-9F07-07067F4F2914}"/>
              </a:ext>
            </a:extLst>
          </p:cNvPr>
          <p:cNvSpPr>
            <a:spLocks noGrp="1"/>
          </p:cNvSpPr>
          <p:nvPr>
            <p:ph type="dt" sz="half" idx="10"/>
          </p:nvPr>
        </p:nvSpPr>
        <p:spPr/>
        <p:txBody>
          <a:bodyPr/>
          <a:lstStyle/>
          <a:p>
            <a:fld id="{662C9BBD-D5D2-48BC-8642-0F32F717A42C}" type="datetimeFigureOut">
              <a:rPr lang="it-IT" smtClean="0"/>
              <a:t>21/09/2019</a:t>
            </a:fld>
            <a:endParaRPr lang="it-IT"/>
          </a:p>
        </p:txBody>
      </p:sp>
      <p:sp>
        <p:nvSpPr>
          <p:cNvPr id="5" name="Segnaposto piè di pagina 4">
            <a:extLst>
              <a:ext uri="{FF2B5EF4-FFF2-40B4-BE49-F238E27FC236}">
                <a16:creationId xmlns:a16="http://schemas.microsoft.com/office/drawing/2014/main" id="{3DC3AC41-40FE-447C-9D10-244DD01B8FA8}"/>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A731033E-DA57-46CA-AC5B-1AC6B89B06BD}"/>
              </a:ext>
            </a:extLst>
          </p:cNvPr>
          <p:cNvSpPr>
            <a:spLocks noGrp="1"/>
          </p:cNvSpPr>
          <p:nvPr>
            <p:ph type="sldNum" sz="quarter" idx="12"/>
          </p:nvPr>
        </p:nvSpPr>
        <p:spPr/>
        <p:txBody>
          <a:bodyPr/>
          <a:lstStyle/>
          <a:p>
            <a:fld id="{71EB3613-A059-4C95-BD80-B9C4D1A820A9}" type="slidenum">
              <a:rPr lang="it-IT" smtClean="0"/>
              <a:t>‹N›</a:t>
            </a:fld>
            <a:endParaRPr lang="it-IT"/>
          </a:p>
        </p:txBody>
      </p:sp>
    </p:spTree>
    <p:extLst>
      <p:ext uri="{BB962C8B-B14F-4D97-AF65-F5344CB8AC3E}">
        <p14:creationId xmlns:p14="http://schemas.microsoft.com/office/powerpoint/2010/main" val="1144821148"/>
      </p:ext>
    </p:extLst>
  </p:cSld>
  <p:clrMapOvr>
    <a:masterClrMapping/>
  </p:clrMapOvr>
  <p:transition spd="med">
    <p:pull/>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3F5EE8F-3ADD-40A7-A239-92ADB8848E66}"/>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p>
        </p:txBody>
      </p:sp>
      <p:sp>
        <p:nvSpPr>
          <p:cNvPr id="3" name="Segnaposto testo 2">
            <a:extLst>
              <a:ext uri="{FF2B5EF4-FFF2-40B4-BE49-F238E27FC236}">
                <a16:creationId xmlns:a16="http://schemas.microsoft.com/office/drawing/2014/main" id="{E5A12333-94C1-43C2-9F66-3485CCC5802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22A70CC7-8786-4796-9978-BB6C8A06BE1F}"/>
              </a:ext>
            </a:extLst>
          </p:cNvPr>
          <p:cNvSpPr>
            <a:spLocks noGrp="1"/>
          </p:cNvSpPr>
          <p:nvPr>
            <p:ph type="dt" sz="half" idx="10"/>
          </p:nvPr>
        </p:nvSpPr>
        <p:spPr/>
        <p:txBody>
          <a:bodyPr/>
          <a:lstStyle/>
          <a:p>
            <a:fld id="{662C9BBD-D5D2-48BC-8642-0F32F717A42C}" type="datetimeFigureOut">
              <a:rPr lang="it-IT" smtClean="0"/>
              <a:t>21/09/2019</a:t>
            </a:fld>
            <a:endParaRPr lang="it-IT"/>
          </a:p>
        </p:txBody>
      </p:sp>
      <p:sp>
        <p:nvSpPr>
          <p:cNvPr id="5" name="Segnaposto piè di pagina 4">
            <a:extLst>
              <a:ext uri="{FF2B5EF4-FFF2-40B4-BE49-F238E27FC236}">
                <a16:creationId xmlns:a16="http://schemas.microsoft.com/office/drawing/2014/main" id="{78DE3A79-E203-4B79-8108-685A47C7E43F}"/>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4992C65D-62EA-4303-9C52-FCCD9FAF316D}"/>
              </a:ext>
            </a:extLst>
          </p:cNvPr>
          <p:cNvSpPr>
            <a:spLocks noGrp="1"/>
          </p:cNvSpPr>
          <p:nvPr>
            <p:ph type="sldNum" sz="quarter" idx="12"/>
          </p:nvPr>
        </p:nvSpPr>
        <p:spPr/>
        <p:txBody>
          <a:bodyPr/>
          <a:lstStyle/>
          <a:p>
            <a:fld id="{71EB3613-A059-4C95-BD80-B9C4D1A820A9}" type="slidenum">
              <a:rPr lang="it-IT" smtClean="0"/>
              <a:t>‹N›</a:t>
            </a:fld>
            <a:endParaRPr lang="it-IT"/>
          </a:p>
        </p:txBody>
      </p:sp>
    </p:spTree>
    <p:extLst>
      <p:ext uri="{BB962C8B-B14F-4D97-AF65-F5344CB8AC3E}">
        <p14:creationId xmlns:p14="http://schemas.microsoft.com/office/powerpoint/2010/main" val="1600986554"/>
      </p:ext>
    </p:extLst>
  </p:cSld>
  <p:clrMapOvr>
    <a:masterClrMapping/>
  </p:clrMapOvr>
  <p:transition spd="med">
    <p:pull/>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1E98847-95E8-4DE2-B98E-5E093C1BBBCD}"/>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E32574BE-8B82-4541-B11E-A426AFEDEC27}"/>
              </a:ext>
            </a:extLst>
          </p:cNvPr>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a:extLst>
              <a:ext uri="{FF2B5EF4-FFF2-40B4-BE49-F238E27FC236}">
                <a16:creationId xmlns:a16="http://schemas.microsoft.com/office/drawing/2014/main" id="{836A89ED-BC22-45EA-B0EC-9E16B29301C9}"/>
              </a:ext>
            </a:extLst>
          </p:cNvPr>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a:extLst>
              <a:ext uri="{FF2B5EF4-FFF2-40B4-BE49-F238E27FC236}">
                <a16:creationId xmlns:a16="http://schemas.microsoft.com/office/drawing/2014/main" id="{DC49F393-D0CB-4E43-9BB9-A19E6F21EBBE}"/>
              </a:ext>
            </a:extLst>
          </p:cNvPr>
          <p:cNvSpPr>
            <a:spLocks noGrp="1"/>
          </p:cNvSpPr>
          <p:nvPr>
            <p:ph type="dt" sz="half" idx="10"/>
          </p:nvPr>
        </p:nvSpPr>
        <p:spPr/>
        <p:txBody>
          <a:bodyPr/>
          <a:lstStyle/>
          <a:p>
            <a:fld id="{662C9BBD-D5D2-48BC-8642-0F32F717A42C}" type="datetimeFigureOut">
              <a:rPr lang="it-IT" smtClean="0"/>
              <a:t>21/09/2019</a:t>
            </a:fld>
            <a:endParaRPr lang="it-IT"/>
          </a:p>
        </p:txBody>
      </p:sp>
      <p:sp>
        <p:nvSpPr>
          <p:cNvPr id="6" name="Segnaposto piè di pagina 5">
            <a:extLst>
              <a:ext uri="{FF2B5EF4-FFF2-40B4-BE49-F238E27FC236}">
                <a16:creationId xmlns:a16="http://schemas.microsoft.com/office/drawing/2014/main" id="{30023ADE-AB26-46D8-A010-9FE3C26ECCE1}"/>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60039123-460F-49D3-A054-D0537D4C3A4F}"/>
              </a:ext>
            </a:extLst>
          </p:cNvPr>
          <p:cNvSpPr>
            <a:spLocks noGrp="1"/>
          </p:cNvSpPr>
          <p:nvPr>
            <p:ph type="sldNum" sz="quarter" idx="12"/>
          </p:nvPr>
        </p:nvSpPr>
        <p:spPr/>
        <p:txBody>
          <a:bodyPr/>
          <a:lstStyle/>
          <a:p>
            <a:fld id="{71EB3613-A059-4C95-BD80-B9C4D1A820A9}" type="slidenum">
              <a:rPr lang="it-IT" smtClean="0"/>
              <a:t>‹N›</a:t>
            </a:fld>
            <a:endParaRPr lang="it-IT"/>
          </a:p>
        </p:txBody>
      </p:sp>
    </p:spTree>
    <p:extLst>
      <p:ext uri="{BB962C8B-B14F-4D97-AF65-F5344CB8AC3E}">
        <p14:creationId xmlns:p14="http://schemas.microsoft.com/office/powerpoint/2010/main" val="3684172316"/>
      </p:ext>
    </p:extLst>
  </p:cSld>
  <p:clrMapOvr>
    <a:masterClrMapping/>
  </p:clrMapOvr>
  <p:transition spd="med">
    <p:pull/>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ACC12F1-4B52-4AD8-9118-BEE395C6CD8C}"/>
              </a:ext>
            </a:extLst>
          </p:cNvPr>
          <p:cNvSpPr>
            <a:spLocks noGrp="1"/>
          </p:cNvSpPr>
          <p:nvPr>
            <p:ph type="title"/>
          </p:nvPr>
        </p:nvSpPr>
        <p:spPr>
          <a:xfrm>
            <a:off x="839788" y="365125"/>
            <a:ext cx="10515600" cy="1325563"/>
          </a:xfrm>
        </p:spPr>
        <p:txBody>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55F8FA76-CE64-403C-81BA-AB1AA2D6302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082C06B7-15AD-4E2A-A7C5-77213A02C240}"/>
              </a:ext>
            </a:extLst>
          </p:cNvPr>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a:extLst>
              <a:ext uri="{FF2B5EF4-FFF2-40B4-BE49-F238E27FC236}">
                <a16:creationId xmlns:a16="http://schemas.microsoft.com/office/drawing/2014/main" id="{37D57E46-FA01-4430-A2D8-8042B10F6A6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74FB8EA3-7E73-416B-BE83-42632F6DF50A}"/>
              </a:ext>
            </a:extLst>
          </p:cNvPr>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a:extLst>
              <a:ext uri="{FF2B5EF4-FFF2-40B4-BE49-F238E27FC236}">
                <a16:creationId xmlns:a16="http://schemas.microsoft.com/office/drawing/2014/main" id="{83355903-8AFB-4698-A1F2-B1F25DE4CFE3}"/>
              </a:ext>
            </a:extLst>
          </p:cNvPr>
          <p:cNvSpPr>
            <a:spLocks noGrp="1"/>
          </p:cNvSpPr>
          <p:nvPr>
            <p:ph type="dt" sz="half" idx="10"/>
          </p:nvPr>
        </p:nvSpPr>
        <p:spPr/>
        <p:txBody>
          <a:bodyPr/>
          <a:lstStyle/>
          <a:p>
            <a:fld id="{662C9BBD-D5D2-48BC-8642-0F32F717A42C}" type="datetimeFigureOut">
              <a:rPr lang="it-IT" smtClean="0"/>
              <a:t>21/09/2019</a:t>
            </a:fld>
            <a:endParaRPr lang="it-IT"/>
          </a:p>
        </p:txBody>
      </p:sp>
      <p:sp>
        <p:nvSpPr>
          <p:cNvPr id="8" name="Segnaposto piè di pagina 7">
            <a:extLst>
              <a:ext uri="{FF2B5EF4-FFF2-40B4-BE49-F238E27FC236}">
                <a16:creationId xmlns:a16="http://schemas.microsoft.com/office/drawing/2014/main" id="{FD0DCD8A-E5B4-4AA6-8A33-DF54171A1E05}"/>
              </a:ext>
            </a:extLst>
          </p:cNvPr>
          <p:cNvSpPr>
            <a:spLocks noGrp="1"/>
          </p:cNvSpPr>
          <p:nvPr>
            <p:ph type="ftr" sz="quarter" idx="11"/>
          </p:nvPr>
        </p:nvSpPr>
        <p:spPr/>
        <p:txBody>
          <a:bodyPr/>
          <a:lstStyle/>
          <a:p>
            <a:endParaRPr lang="it-IT"/>
          </a:p>
        </p:txBody>
      </p:sp>
      <p:sp>
        <p:nvSpPr>
          <p:cNvPr id="9" name="Segnaposto numero diapositiva 8">
            <a:extLst>
              <a:ext uri="{FF2B5EF4-FFF2-40B4-BE49-F238E27FC236}">
                <a16:creationId xmlns:a16="http://schemas.microsoft.com/office/drawing/2014/main" id="{5CF3D204-7840-4AE3-B7EF-2825207BD815}"/>
              </a:ext>
            </a:extLst>
          </p:cNvPr>
          <p:cNvSpPr>
            <a:spLocks noGrp="1"/>
          </p:cNvSpPr>
          <p:nvPr>
            <p:ph type="sldNum" sz="quarter" idx="12"/>
          </p:nvPr>
        </p:nvSpPr>
        <p:spPr/>
        <p:txBody>
          <a:bodyPr/>
          <a:lstStyle/>
          <a:p>
            <a:fld id="{71EB3613-A059-4C95-BD80-B9C4D1A820A9}" type="slidenum">
              <a:rPr lang="it-IT" smtClean="0"/>
              <a:t>‹N›</a:t>
            </a:fld>
            <a:endParaRPr lang="it-IT"/>
          </a:p>
        </p:txBody>
      </p:sp>
    </p:spTree>
    <p:extLst>
      <p:ext uri="{BB962C8B-B14F-4D97-AF65-F5344CB8AC3E}">
        <p14:creationId xmlns:p14="http://schemas.microsoft.com/office/powerpoint/2010/main" val="4113580381"/>
      </p:ext>
    </p:extLst>
  </p:cSld>
  <p:clrMapOvr>
    <a:masterClrMapping/>
  </p:clrMapOvr>
  <p:transition spd="med">
    <p:pull/>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6029A93-B75D-491F-BB1F-377A6C63EC2B}"/>
              </a:ext>
            </a:extLst>
          </p:cNvPr>
          <p:cNvSpPr>
            <a:spLocks noGrp="1"/>
          </p:cNvSpPr>
          <p:nvPr>
            <p:ph type="title"/>
          </p:nvPr>
        </p:nvSpPr>
        <p:spPr/>
        <p:txBody>
          <a:bodyPr/>
          <a:lstStyle/>
          <a:p>
            <a:r>
              <a:rPr lang="it-IT"/>
              <a:t>Fare clic per modificare lo stile del titolo dello schema</a:t>
            </a:r>
          </a:p>
        </p:txBody>
      </p:sp>
      <p:sp>
        <p:nvSpPr>
          <p:cNvPr id="3" name="Segnaposto data 2">
            <a:extLst>
              <a:ext uri="{FF2B5EF4-FFF2-40B4-BE49-F238E27FC236}">
                <a16:creationId xmlns:a16="http://schemas.microsoft.com/office/drawing/2014/main" id="{4CEB3E89-DE8E-4E09-BA73-FEBAE3927520}"/>
              </a:ext>
            </a:extLst>
          </p:cNvPr>
          <p:cNvSpPr>
            <a:spLocks noGrp="1"/>
          </p:cNvSpPr>
          <p:nvPr>
            <p:ph type="dt" sz="half" idx="10"/>
          </p:nvPr>
        </p:nvSpPr>
        <p:spPr/>
        <p:txBody>
          <a:bodyPr/>
          <a:lstStyle/>
          <a:p>
            <a:fld id="{662C9BBD-D5D2-48BC-8642-0F32F717A42C}" type="datetimeFigureOut">
              <a:rPr lang="it-IT" smtClean="0"/>
              <a:t>21/09/2019</a:t>
            </a:fld>
            <a:endParaRPr lang="it-IT"/>
          </a:p>
        </p:txBody>
      </p:sp>
      <p:sp>
        <p:nvSpPr>
          <p:cNvPr id="4" name="Segnaposto piè di pagina 3">
            <a:extLst>
              <a:ext uri="{FF2B5EF4-FFF2-40B4-BE49-F238E27FC236}">
                <a16:creationId xmlns:a16="http://schemas.microsoft.com/office/drawing/2014/main" id="{1FC027D4-1D92-4EBE-ADB4-EFB59FF67384}"/>
              </a:ext>
            </a:extLst>
          </p:cNvPr>
          <p:cNvSpPr>
            <a:spLocks noGrp="1"/>
          </p:cNvSpPr>
          <p:nvPr>
            <p:ph type="ftr" sz="quarter" idx="11"/>
          </p:nvPr>
        </p:nvSpPr>
        <p:spPr/>
        <p:txBody>
          <a:bodyPr/>
          <a:lstStyle/>
          <a:p>
            <a:endParaRPr lang="it-IT"/>
          </a:p>
        </p:txBody>
      </p:sp>
      <p:sp>
        <p:nvSpPr>
          <p:cNvPr id="5" name="Segnaposto numero diapositiva 4">
            <a:extLst>
              <a:ext uri="{FF2B5EF4-FFF2-40B4-BE49-F238E27FC236}">
                <a16:creationId xmlns:a16="http://schemas.microsoft.com/office/drawing/2014/main" id="{6C7E9725-84C3-4704-981D-C3F486DCD5B1}"/>
              </a:ext>
            </a:extLst>
          </p:cNvPr>
          <p:cNvSpPr>
            <a:spLocks noGrp="1"/>
          </p:cNvSpPr>
          <p:nvPr>
            <p:ph type="sldNum" sz="quarter" idx="12"/>
          </p:nvPr>
        </p:nvSpPr>
        <p:spPr/>
        <p:txBody>
          <a:bodyPr/>
          <a:lstStyle/>
          <a:p>
            <a:fld id="{71EB3613-A059-4C95-BD80-B9C4D1A820A9}" type="slidenum">
              <a:rPr lang="it-IT" smtClean="0"/>
              <a:t>‹N›</a:t>
            </a:fld>
            <a:endParaRPr lang="it-IT"/>
          </a:p>
        </p:txBody>
      </p:sp>
    </p:spTree>
    <p:extLst>
      <p:ext uri="{BB962C8B-B14F-4D97-AF65-F5344CB8AC3E}">
        <p14:creationId xmlns:p14="http://schemas.microsoft.com/office/powerpoint/2010/main" val="4249998805"/>
      </p:ext>
    </p:extLst>
  </p:cSld>
  <p:clrMapOvr>
    <a:masterClrMapping/>
  </p:clrMapOvr>
  <p:transition spd="med">
    <p:pull/>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B1F36C7A-4856-4238-8984-73A9C3A9180B}"/>
              </a:ext>
            </a:extLst>
          </p:cNvPr>
          <p:cNvSpPr>
            <a:spLocks noGrp="1"/>
          </p:cNvSpPr>
          <p:nvPr>
            <p:ph type="dt" sz="half" idx="10"/>
          </p:nvPr>
        </p:nvSpPr>
        <p:spPr/>
        <p:txBody>
          <a:bodyPr/>
          <a:lstStyle/>
          <a:p>
            <a:fld id="{662C9BBD-D5D2-48BC-8642-0F32F717A42C}" type="datetimeFigureOut">
              <a:rPr lang="it-IT" smtClean="0"/>
              <a:t>21/09/2019</a:t>
            </a:fld>
            <a:endParaRPr lang="it-IT"/>
          </a:p>
        </p:txBody>
      </p:sp>
      <p:sp>
        <p:nvSpPr>
          <p:cNvPr id="3" name="Segnaposto piè di pagina 2">
            <a:extLst>
              <a:ext uri="{FF2B5EF4-FFF2-40B4-BE49-F238E27FC236}">
                <a16:creationId xmlns:a16="http://schemas.microsoft.com/office/drawing/2014/main" id="{60718577-67B0-4B36-AEE9-5C12C22696C9}"/>
              </a:ext>
            </a:extLst>
          </p:cNvPr>
          <p:cNvSpPr>
            <a:spLocks noGrp="1"/>
          </p:cNvSpPr>
          <p:nvPr>
            <p:ph type="ftr" sz="quarter" idx="11"/>
          </p:nvPr>
        </p:nvSpPr>
        <p:spPr/>
        <p:txBody>
          <a:bodyPr/>
          <a:lstStyle/>
          <a:p>
            <a:endParaRPr lang="it-IT"/>
          </a:p>
        </p:txBody>
      </p:sp>
      <p:sp>
        <p:nvSpPr>
          <p:cNvPr id="4" name="Segnaposto numero diapositiva 3">
            <a:extLst>
              <a:ext uri="{FF2B5EF4-FFF2-40B4-BE49-F238E27FC236}">
                <a16:creationId xmlns:a16="http://schemas.microsoft.com/office/drawing/2014/main" id="{70FC6959-C1A7-4C8D-A5E4-83524DD665DE}"/>
              </a:ext>
            </a:extLst>
          </p:cNvPr>
          <p:cNvSpPr>
            <a:spLocks noGrp="1"/>
          </p:cNvSpPr>
          <p:nvPr>
            <p:ph type="sldNum" sz="quarter" idx="12"/>
          </p:nvPr>
        </p:nvSpPr>
        <p:spPr/>
        <p:txBody>
          <a:bodyPr/>
          <a:lstStyle/>
          <a:p>
            <a:fld id="{71EB3613-A059-4C95-BD80-B9C4D1A820A9}" type="slidenum">
              <a:rPr lang="it-IT" smtClean="0"/>
              <a:t>‹N›</a:t>
            </a:fld>
            <a:endParaRPr lang="it-IT"/>
          </a:p>
        </p:txBody>
      </p:sp>
    </p:spTree>
    <p:extLst>
      <p:ext uri="{BB962C8B-B14F-4D97-AF65-F5344CB8AC3E}">
        <p14:creationId xmlns:p14="http://schemas.microsoft.com/office/powerpoint/2010/main" val="1558392364"/>
      </p:ext>
    </p:extLst>
  </p:cSld>
  <p:clrMapOvr>
    <a:masterClrMapping/>
  </p:clrMapOvr>
  <p:transition spd="med">
    <p:pull/>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AB1DDC9-3927-43A7-B91C-CC41CA39D37C}"/>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096D82CC-1A4D-42C5-B96D-FD1E8899E23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a:extLst>
              <a:ext uri="{FF2B5EF4-FFF2-40B4-BE49-F238E27FC236}">
                <a16:creationId xmlns:a16="http://schemas.microsoft.com/office/drawing/2014/main" id="{CCABBBD8-3733-4B4B-BDDC-F37789183C4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A2B640FC-814C-45AD-9CAC-A7C758BE9096}"/>
              </a:ext>
            </a:extLst>
          </p:cNvPr>
          <p:cNvSpPr>
            <a:spLocks noGrp="1"/>
          </p:cNvSpPr>
          <p:nvPr>
            <p:ph type="dt" sz="half" idx="10"/>
          </p:nvPr>
        </p:nvSpPr>
        <p:spPr/>
        <p:txBody>
          <a:bodyPr/>
          <a:lstStyle/>
          <a:p>
            <a:fld id="{662C9BBD-D5D2-48BC-8642-0F32F717A42C}" type="datetimeFigureOut">
              <a:rPr lang="it-IT" smtClean="0"/>
              <a:t>21/09/2019</a:t>
            </a:fld>
            <a:endParaRPr lang="it-IT"/>
          </a:p>
        </p:txBody>
      </p:sp>
      <p:sp>
        <p:nvSpPr>
          <p:cNvPr id="6" name="Segnaposto piè di pagina 5">
            <a:extLst>
              <a:ext uri="{FF2B5EF4-FFF2-40B4-BE49-F238E27FC236}">
                <a16:creationId xmlns:a16="http://schemas.microsoft.com/office/drawing/2014/main" id="{45A918D7-97C0-4984-B836-5327F79B2D9F}"/>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E186CC18-BC58-4121-BEE5-41D611D48351}"/>
              </a:ext>
            </a:extLst>
          </p:cNvPr>
          <p:cNvSpPr>
            <a:spLocks noGrp="1"/>
          </p:cNvSpPr>
          <p:nvPr>
            <p:ph type="sldNum" sz="quarter" idx="12"/>
          </p:nvPr>
        </p:nvSpPr>
        <p:spPr/>
        <p:txBody>
          <a:bodyPr/>
          <a:lstStyle/>
          <a:p>
            <a:fld id="{71EB3613-A059-4C95-BD80-B9C4D1A820A9}" type="slidenum">
              <a:rPr lang="it-IT" smtClean="0"/>
              <a:t>‹N›</a:t>
            </a:fld>
            <a:endParaRPr lang="it-IT"/>
          </a:p>
        </p:txBody>
      </p:sp>
    </p:spTree>
    <p:extLst>
      <p:ext uri="{BB962C8B-B14F-4D97-AF65-F5344CB8AC3E}">
        <p14:creationId xmlns:p14="http://schemas.microsoft.com/office/powerpoint/2010/main" val="2583239207"/>
      </p:ext>
    </p:extLst>
  </p:cSld>
  <p:clrMapOvr>
    <a:masterClrMapping/>
  </p:clrMapOvr>
  <p:transition spd="med">
    <p:pull/>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DB70135-4FA2-48BB-B51C-F08065E53B5F}"/>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immagine 2">
            <a:extLst>
              <a:ext uri="{FF2B5EF4-FFF2-40B4-BE49-F238E27FC236}">
                <a16:creationId xmlns:a16="http://schemas.microsoft.com/office/drawing/2014/main" id="{91B29087-CB0E-4886-BDB5-9816237B75F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a:extLst>
              <a:ext uri="{FF2B5EF4-FFF2-40B4-BE49-F238E27FC236}">
                <a16:creationId xmlns:a16="http://schemas.microsoft.com/office/drawing/2014/main" id="{3D1EA78B-233B-45B2-81CD-B7340655310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18426014-E822-48F2-B3F0-440999CBA3C3}"/>
              </a:ext>
            </a:extLst>
          </p:cNvPr>
          <p:cNvSpPr>
            <a:spLocks noGrp="1"/>
          </p:cNvSpPr>
          <p:nvPr>
            <p:ph type="dt" sz="half" idx="10"/>
          </p:nvPr>
        </p:nvSpPr>
        <p:spPr/>
        <p:txBody>
          <a:bodyPr/>
          <a:lstStyle/>
          <a:p>
            <a:fld id="{662C9BBD-D5D2-48BC-8642-0F32F717A42C}" type="datetimeFigureOut">
              <a:rPr lang="it-IT" smtClean="0"/>
              <a:t>21/09/2019</a:t>
            </a:fld>
            <a:endParaRPr lang="it-IT"/>
          </a:p>
        </p:txBody>
      </p:sp>
      <p:sp>
        <p:nvSpPr>
          <p:cNvPr id="6" name="Segnaposto piè di pagina 5">
            <a:extLst>
              <a:ext uri="{FF2B5EF4-FFF2-40B4-BE49-F238E27FC236}">
                <a16:creationId xmlns:a16="http://schemas.microsoft.com/office/drawing/2014/main" id="{B2548BC7-5751-413A-B86B-A9E9EA7F1977}"/>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BD590004-F954-47A9-92FE-57DC9C18249A}"/>
              </a:ext>
            </a:extLst>
          </p:cNvPr>
          <p:cNvSpPr>
            <a:spLocks noGrp="1"/>
          </p:cNvSpPr>
          <p:nvPr>
            <p:ph type="sldNum" sz="quarter" idx="12"/>
          </p:nvPr>
        </p:nvSpPr>
        <p:spPr/>
        <p:txBody>
          <a:bodyPr/>
          <a:lstStyle/>
          <a:p>
            <a:fld id="{71EB3613-A059-4C95-BD80-B9C4D1A820A9}" type="slidenum">
              <a:rPr lang="it-IT" smtClean="0"/>
              <a:t>‹N›</a:t>
            </a:fld>
            <a:endParaRPr lang="it-IT"/>
          </a:p>
        </p:txBody>
      </p:sp>
    </p:spTree>
    <p:extLst>
      <p:ext uri="{BB962C8B-B14F-4D97-AF65-F5344CB8AC3E}">
        <p14:creationId xmlns:p14="http://schemas.microsoft.com/office/powerpoint/2010/main" val="2492799692"/>
      </p:ext>
    </p:extLst>
  </p:cSld>
  <p:clrMapOvr>
    <a:masterClrMapping/>
  </p:clrMapOvr>
  <p:transition spd="med">
    <p:pull/>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596EBA30-7E06-47A9-91DD-C338AC007BB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0A3D501A-F567-4F46-BC8A-A6EC22B6C3C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4B4CB8CD-A0A6-442F-A3A5-078B3855DCF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62C9BBD-D5D2-48BC-8642-0F32F717A42C}" type="datetimeFigureOut">
              <a:rPr lang="it-IT" smtClean="0"/>
              <a:t>21/09/2019</a:t>
            </a:fld>
            <a:endParaRPr lang="it-IT"/>
          </a:p>
        </p:txBody>
      </p:sp>
      <p:sp>
        <p:nvSpPr>
          <p:cNvPr id="5" name="Segnaposto piè di pagina 4">
            <a:extLst>
              <a:ext uri="{FF2B5EF4-FFF2-40B4-BE49-F238E27FC236}">
                <a16:creationId xmlns:a16="http://schemas.microsoft.com/office/drawing/2014/main" id="{DA8829A4-B723-456A-B1F1-B299392515E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a:extLst>
              <a:ext uri="{FF2B5EF4-FFF2-40B4-BE49-F238E27FC236}">
                <a16:creationId xmlns:a16="http://schemas.microsoft.com/office/drawing/2014/main" id="{79D94E77-79C4-4049-8586-EB5A2F74358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1EB3613-A059-4C95-BD80-B9C4D1A820A9}" type="slidenum">
              <a:rPr lang="it-IT" smtClean="0"/>
              <a:t>‹N›</a:t>
            </a:fld>
            <a:endParaRPr lang="it-IT"/>
          </a:p>
        </p:txBody>
      </p:sp>
    </p:spTree>
    <p:extLst>
      <p:ext uri="{BB962C8B-B14F-4D97-AF65-F5344CB8AC3E}">
        <p14:creationId xmlns:p14="http://schemas.microsoft.com/office/powerpoint/2010/main" val="4683090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pull/>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g"/><Relationship Id="rId1" Type="http://schemas.openxmlformats.org/officeDocument/2006/relationships/slideLayout" Target="../slideLayouts/slideLayout7.xml"/><Relationship Id="rId4" Type="http://schemas.openxmlformats.org/officeDocument/2006/relationships/image" Target="../media/image12.jpg"/></Relationships>
</file>

<file path=ppt/slides/_rels/slide21.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hyperlink" Target="https://home.pandorabots.com/" TargetMode="External"/><Relationship Id="rId1" Type="http://schemas.openxmlformats.org/officeDocument/2006/relationships/slideLayout" Target="../slideLayouts/slideLayout2.xml"/><Relationship Id="rId5" Type="http://schemas.openxmlformats.org/officeDocument/2006/relationships/image" Target="../media/image15.JPG"/><Relationship Id="rId4" Type="http://schemas.openxmlformats.org/officeDocument/2006/relationships/image" Target="../media/image14.JPG"/></Relationships>
</file>

<file path=ppt/slides/_rels/slide22.xml.rels><?xml version="1.0" encoding="UTF-8" standalone="yes"?>
<Relationships xmlns="http://schemas.openxmlformats.org/package/2006/relationships"><Relationship Id="rId3" Type="http://schemas.openxmlformats.org/officeDocument/2006/relationships/hyperlink" Target="https://chatbotslife.com/rule-based-standalone-aiml-chatbots-chatbots-part-2-f5dca9f15956" TargetMode="External"/><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hyperlink" Target="https://chatterbot.readthedocs.io/en/stable/faq.html" TargetMode="External"/><Relationship Id="rId4" Type="http://schemas.openxmlformats.org/officeDocument/2006/relationships/hyperlink" Target="https://medium.com/datadriveninvestor/build-your-first-chatbot-in-10-lines-of-code-88c4f15e39c9" TargetMode="External"/></Relationships>
</file>

<file path=ppt/slides/_rels/slide23.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7.JPG"/><Relationship Id="rId1" Type="http://schemas.openxmlformats.org/officeDocument/2006/relationships/slideLayout" Target="../slideLayouts/slideLayout2.xml"/><Relationship Id="rId5" Type="http://schemas.openxmlformats.org/officeDocument/2006/relationships/image" Target="../media/image19.JPG"/><Relationship Id="rId4" Type="http://schemas.openxmlformats.org/officeDocument/2006/relationships/image" Target="../media/image14.JPG"/></Relationships>
</file>

<file path=ppt/slides/_rels/slide24.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image" Target="../media/image20.JPG"/><Relationship Id="rId1" Type="http://schemas.openxmlformats.org/officeDocument/2006/relationships/slideLayout" Target="../slideLayouts/slideLayout7.xml"/><Relationship Id="rId5" Type="http://schemas.openxmlformats.org/officeDocument/2006/relationships/image" Target="../media/image23.JPG"/><Relationship Id="rId4" Type="http://schemas.openxmlformats.org/officeDocument/2006/relationships/image" Target="../media/image22.JPG"/></Relationships>
</file>

<file path=ppt/slides/_rels/slide25.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image" Target="../media/image15.JP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7.jpg"/><Relationship Id="rId7" Type="http://schemas.openxmlformats.org/officeDocument/2006/relationships/image" Target="../media/image31.png"/><Relationship Id="rId2" Type="http://schemas.openxmlformats.org/officeDocument/2006/relationships/image" Target="../media/image26.jpg"/><Relationship Id="rId1" Type="http://schemas.openxmlformats.org/officeDocument/2006/relationships/slideLayout" Target="../slideLayouts/slideLayout7.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jpg"/></Relationships>
</file>

<file path=ppt/slides/_rels/slide29.xml.rels><?xml version="1.0" encoding="UTF-8" standalone="yes"?>
<Relationships xmlns="http://schemas.openxmlformats.org/package/2006/relationships"><Relationship Id="rId8" Type="http://schemas.openxmlformats.org/officeDocument/2006/relationships/hyperlink" Target="https://home.pandorabots.com/home.html" TargetMode="External"/><Relationship Id="rId3" Type="http://schemas.openxmlformats.org/officeDocument/2006/relationships/hyperlink" Target="https://chatbotslife.com/rule-based-standalone-aiml-chatbots-chatbots-part-2-f5dca9f15956" TargetMode="External"/><Relationship Id="rId7" Type="http://schemas.openxmlformats.org/officeDocument/2006/relationships/hyperlink" Target="https://studylibit.com/doc/838035/costruzione-di-basi-di-conoscenza-aiml-per-chatter-bot-a-..." TargetMode="External"/><Relationship Id="rId2" Type="http://schemas.openxmlformats.org/officeDocument/2006/relationships/hyperlink" Target="http://www.aiml.foundation/doc.html" TargetMode="External"/><Relationship Id="rId1" Type="http://schemas.openxmlformats.org/officeDocument/2006/relationships/slideLayout" Target="../slideLayouts/slideLayout2.xml"/><Relationship Id="rId6" Type="http://schemas.openxmlformats.org/officeDocument/2006/relationships/hyperlink" Target="https://medium.com/pandorabots-blog/aiml-tutorial-creating-a-context-aware-multi-functional-chatbot-e5e82c027a6a" TargetMode="External"/><Relationship Id="rId11" Type="http://schemas.openxmlformats.org/officeDocument/2006/relationships/hyperlink" Target="https://chatterbot.readthedocs.io/en/stable/setup.html" TargetMode="External"/><Relationship Id="rId5" Type="http://schemas.openxmlformats.org/officeDocument/2006/relationships/hyperlink" Target="https://uxplanet.org/humanizing-chatbots-by-designing-conversational-uis-a92b25fa3e1a" TargetMode="External"/><Relationship Id="rId10" Type="http://schemas.openxmlformats.org/officeDocument/2006/relationships/hyperlink" Target="https://www.chatbotpack.com/aiml-chatbots/" TargetMode="External"/><Relationship Id="rId4" Type="http://schemas.openxmlformats.org/officeDocument/2006/relationships/hyperlink" Target="https://www.tutorialspoint.com/aiml/aiml_introduction.htm?source=post_page---------------------------" TargetMode="External"/><Relationship Id="rId9" Type="http://schemas.openxmlformats.org/officeDocument/2006/relationships/hyperlink" Target="https://www.pandorabots.com/docs/building-bots/quickstart/"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2.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Immagine 4" descr="Immagine che contiene screenshot&#10;&#10;Descrizione generata automaticamente">
            <a:extLst>
              <a:ext uri="{FF2B5EF4-FFF2-40B4-BE49-F238E27FC236}">
                <a16:creationId xmlns:a16="http://schemas.microsoft.com/office/drawing/2014/main" id="{653A6C98-4234-4E30-B54B-25BE85EBBB67}"/>
              </a:ext>
            </a:extLst>
          </p:cNvPr>
          <p:cNvPicPr>
            <a:picLocks noChangeAspect="1"/>
          </p:cNvPicPr>
          <p:nvPr/>
        </p:nvPicPr>
        <p:blipFill rotWithShape="1">
          <a:blip r:embed="rId2">
            <a:extLst>
              <a:ext uri="{28A0092B-C50C-407E-A947-70E740481C1C}">
                <a14:useLocalDpi xmlns:a14="http://schemas.microsoft.com/office/drawing/2010/main" val="0"/>
              </a:ext>
            </a:extLst>
          </a:blip>
          <a:srcRect r="444"/>
          <a:stretch/>
        </p:blipFill>
        <p:spPr>
          <a:xfrm>
            <a:off x="0" y="-63444"/>
            <a:ext cx="12191980" cy="6921444"/>
          </a:xfrm>
          <a:prstGeom prst="rect">
            <a:avLst/>
          </a:prstGeom>
        </p:spPr>
      </p:pic>
      <p:sp>
        <p:nvSpPr>
          <p:cNvPr id="11" name="Rectangle 10">
            <a:extLst>
              <a:ext uri="{FF2B5EF4-FFF2-40B4-BE49-F238E27FC236}">
                <a16:creationId xmlns:a16="http://schemas.microsoft.com/office/drawing/2014/main" id="{37C89E4B-3C9F-44B9-8B86-D9E3D112D8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20142"/>
            <a:ext cx="12192000" cy="736551"/>
          </a:xfrm>
          <a:prstGeom prst="rect">
            <a:avLst/>
          </a:prstGeom>
          <a:solidFill>
            <a:schemeClr val="bg1">
              <a:alpha val="9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Connector 12">
            <a:extLst>
              <a:ext uri="{FF2B5EF4-FFF2-40B4-BE49-F238E27FC236}">
                <a16:creationId xmlns:a16="http://schemas.microsoft.com/office/drawing/2014/main" id="{AA2EAA10-076F-46BD-8F0F-B9A2FB77A8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5241983"/>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891E407-403B-4764-86C9-33A56D3BCA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34852"/>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grpSp>
        <p:nvGrpSpPr>
          <p:cNvPr id="2" name="Gruppo 1">
            <a:extLst>
              <a:ext uri="{FF2B5EF4-FFF2-40B4-BE49-F238E27FC236}">
                <a16:creationId xmlns:a16="http://schemas.microsoft.com/office/drawing/2014/main" id="{1F748B6D-52F5-4B1D-A1E8-D3349A52A4FE}"/>
              </a:ext>
            </a:extLst>
          </p:cNvPr>
          <p:cNvGrpSpPr/>
          <p:nvPr/>
        </p:nvGrpSpPr>
        <p:grpSpPr>
          <a:xfrm>
            <a:off x="523875" y="5317240"/>
            <a:ext cx="11210925" cy="1357650"/>
            <a:chOff x="523875" y="5317240"/>
            <a:chExt cx="11210925" cy="1357650"/>
          </a:xfrm>
        </p:grpSpPr>
        <p:sp>
          <p:nvSpPr>
            <p:cNvPr id="6" name="CasellaDiTesto 5">
              <a:extLst>
                <a:ext uri="{FF2B5EF4-FFF2-40B4-BE49-F238E27FC236}">
                  <a16:creationId xmlns:a16="http://schemas.microsoft.com/office/drawing/2014/main" id="{AC8CB296-1D21-4336-AC6E-04CE6C199C9A}"/>
                </a:ext>
              </a:extLst>
            </p:cNvPr>
            <p:cNvSpPr txBox="1"/>
            <p:nvPr/>
          </p:nvSpPr>
          <p:spPr>
            <a:xfrm>
              <a:off x="523875" y="5317240"/>
              <a:ext cx="11210925" cy="751728"/>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3600" b="1" dirty="0" err="1">
                  <a:solidFill>
                    <a:srgbClr val="002060"/>
                  </a:solidFill>
                  <a:latin typeface="Ink Free" panose="03080402000500000000" pitchFamily="66" charset="0"/>
                  <a:ea typeface="+mj-ea"/>
                  <a:cs typeface="+mj-cs"/>
                </a:rPr>
                <a:t>LINGUAGGIO</a:t>
              </a:r>
              <a:r>
                <a:rPr lang="en-US" sz="3600" b="1" dirty="0">
                  <a:solidFill>
                    <a:srgbClr val="002060"/>
                  </a:solidFill>
                  <a:latin typeface="Ink Free" panose="03080402000500000000" pitchFamily="66" charset="0"/>
                  <a:ea typeface="+mj-ea"/>
                  <a:cs typeface="+mj-cs"/>
                </a:rPr>
                <a:t> </a:t>
              </a:r>
              <a:r>
                <a:rPr lang="en-US" sz="3600" b="1" dirty="0" err="1">
                  <a:solidFill>
                    <a:srgbClr val="002060"/>
                  </a:solidFill>
                  <a:latin typeface="Ink Free" panose="03080402000500000000" pitchFamily="66" charset="0"/>
                  <a:ea typeface="+mj-ea"/>
                  <a:cs typeface="+mj-cs"/>
                </a:rPr>
                <a:t>AIML</a:t>
              </a:r>
              <a:r>
                <a:rPr lang="en-US" sz="3600" b="1" dirty="0">
                  <a:solidFill>
                    <a:srgbClr val="002060"/>
                  </a:solidFill>
                  <a:latin typeface="Ink Free" panose="03080402000500000000" pitchFamily="66" charset="0"/>
                  <a:ea typeface="+mj-ea"/>
                  <a:cs typeface="+mj-cs"/>
                </a:rPr>
                <a:t> E CHATTER BOT</a:t>
              </a:r>
            </a:p>
          </p:txBody>
        </p:sp>
        <p:sp>
          <p:nvSpPr>
            <p:cNvPr id="7" name="CasellaDiTesto 6">
              <a:extLst>
                <a:ext uri="{FF2B5EF4-FFF2-40B4-BE49-F238E27FC236}">
                  <a16:creationId xmlns:a16="http://schemas.microsoft.com/office/drawing/2014/main" id="{895CCA96-305C-464C-AA2A-A551D45A4B32}"/>
                </a:ext>
              </a:extLst>
            </p:cNvPr>
            <p:cNvSpPr txBox="1"/>
            <p:nvPr/>
          </p:nvSpPr>
          <p:spPr>
            <a:xfrm>
              <a:off x="2264229" y="6028559"/>
              <a:ext cx="7663522" cy="646331"/>
            </a:xfrm>
            <a:prstGeom prst="rect">
              <a:avLst/>
            </a:prstGeom>
            <a:gradFill flip="none" rotWithShape="1">
              <a:gsLst>
                <a:gs pos="55000">
                  <a:schemeClr val="bg1">
                    <a:alpha val="52000"/>
                  </a:schemeClr>
                </a:gs>
                <a:gs pos="92000">
                  <a:schemeClr val="accent3">
                    <a:lumMod val="45000"/>
                    <a:lumOff val="55000"/>
                  </a:schemeClr>
                </a:gs>
                <a:gs pos="95000">
                  <a:schemeClr val="accent3">
                    <a:lumMod val="45000"/>
                    <a:lumOff val="55000"/>
                  </a:schemeClr>
                </a:gs>
                <a:gs pos="100000">
                  <a:schemeClr val="accent3">
                    <a:lumMod val="30000"/>
                    <a:lumOff val="70000"/>
                  </a:schemeClr>
                </a:gs>
              </a:gsLst>
              <a:lin ang="2700000" scaled="1"/>
              <a:tileRect/>
            </a:gradFill>
          </p:spPr>
          <p:txBody>
            <a:bodyPr wrap="square" rtlCol="0">
              <a:spAutoFit/>
            </a:bodyPr>
            <a:lstStyle/>
            <a:p>
              <a:pPr algn="ctr"/>
              <a:r>
                <a:rPr lang="it-IT" b="1" dirty="0">
                  <a:solidFill>
                    <a:srgbClr val="002060"/>
                  </a:solidFill>
                  <a:latin typeface="Ink Free" panose="03080402000500000000" pitchFamily="66" charset="0"/>
                </a:rPr>
                <a:t>Rappresentazione della conoscenza</a:t>
              </a:r>
            </a:p>
            <a:p>
              <a:pPr algn="ctr"/>
              <a:r>
                <a:rPr lang="it-IT" b="1" dirty="0">
                  <a:solidFill>
                    <a:srgbClr val="002060"/>
                  </a:solidFill>
                  <a:latin typeface="Ink Free" panose="03080402000500000000" pitchFamily="66" charset="0"/>
                </a:rPr>
                <a:t>prof. Mauro Gaspari	854009 Grezia Di Marino</a:t>
              </a:r>
            </a:p>
          </p:txBody>
        </p:sp>
      </p:grpSp>
    </p:spTree>
    <p:extLst>
      <p:ext uri="{BB962C8B-B14F-4D97-AF65-F5344CB8AC3E}">
        <p14:creationId xmlns:p14="http://schemas.microsoft.com/office/powerpoint/2010/main" val="47011814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A1ADFD8-F1C1-4CAA-BEE8-042D4F5F858F}"/>
              </a:ext>
            </a:extLst>
          </p:cNvPr>
          <p:cNvSpPr>
            <a:spLocks noGrp="1"/>
          </p:cNvSpPr>
          <p:nvPr>
            <p:ph type="title"/>
          </p:nvPr>
        </p:nvSpPr>
        <p:spPr>
          <a:xfrm>
            <a:off x="838200" y="365126"/>
            <a:ext cx="3379839" cy="578772"/>
          </a:xfrm>
        </p:spPr>
        <p:txBody>
          <a:bodyPr>
            <a:normAutofit fontScale="90000"/>
          </a:bodyPr>
          <a:lstStyle/>
          <a:p>
            <a:r>
              <a:rPr lang="it-IT" dirty="0">
                <a:solidFill>
                  <a:srgbClr val="002060"/>
                </a:solidFill>
                <a:latin typeface="Ink Free" panose="03080402000500000000" pitchFamily="66" charset="0"/>
              </a:rPr>
              <a:t>2. Variabili:</a:t>
            </a:r>
          </a:p>
        </p:txBody>
      </p:sp>
      <p:sp>
        <p:nvSpPr>
          <p:cNvPr id="4" name="CasellaDiTesto 3">
            <a:extLst>
              <a:ext uri="{FF2B5EF4-FFF2-40B4-BE49-F238E27FC236}">
                <a16:creationId xmlns:a16="http://schemas.microsoft.com/office/drawing/2014/main" id="{0DA5E8D6-56E2-4BCE-AD98-DB5A0EE9C521}"/>
              </a:ext>
            </a:extLst>
          </p:cNvPr>
          <p:cNvSpPr txBox="1"/>
          <p:nvPr/>
        </p:nvSpPr>
        <p:spPr>
          <a:xfrm>
            <a:off x="463653" y="943898"/>
            <a:ext cx="10890147" cy="1200329"/>
          </a:xfrm>
          <a:prstGeom prst="rect">
            <a:avLst/>
          </a:prstGeom>
          <a:noFill/>
        </p:spPr>
        <p:txBody>
          <a:bodyPr wrap="square" rtlCol="0">
            <a:spAutoFit/>
          </a:bodyPr>
          <a:lstStyle/>
          <a:p>
            <a:r>
              <a:rPr lang="it-IT" dirty="0">
                <a:latin typeface="Times New Roman" panose="02020603050405020304" pitchFamily="18" charset="0"/>
                <a:cs typeface="Times New Roman" panose="02020603050405020304" pitchFamily="18" charset="0"/>
              </a:rPr>
              <a:t>Una variabile è un simbolo il cui valore può essere modificato.</a:t>
            </a:r>
          </a:p>
          <a:p>
            <a:r>
              <a:rPr lang="it-IT" dirty="0">
                <a:latin typeface="Times New Roman" panose="02020603050405020304" pitchFamily="18" charset="0"/>
                <a:cs typeface="Times New Roman" panose="02020603050405020304" pitchFamily="18" charset="0"/>
              </a:rPr>
              <a:t>Questi possono essere usati per archiviare informazioni sul bot, utente o qualsiasi altra cosa si voglia. </a:t>
            </a:r>
          </a:p>
          <a:p>
            <a:endParaRPr lang="it-IT" dirty="0">
              <a:latin typeface="Times New Roman" panose="02020603050405020304" pitchFamily="18" charset="0"/>
              <a:cs typeface="Times New Roman" panose="02020603050405020304" pitchFamily="18" charset="0"/>
            </a:endParaRPr>
          </a:p>
          <a:p>
            <a:r>
              <a:rPr lang="it-IT" dirty="0">
                <a:latin typeface="Times New Roman" panose="02020603050405020304" pitchFamily="18" charset="0"/>
                <a:cs typeface="Times New Roman" panose="02020603050405020304" pitchFamily="18" charset="0"/>
              </a:rPr>
              <a:t>       Esistono tre tipi di variabili:</a:t>
            </a:r>
          </a:p>
        </p:txBody>
      </p:sp>
      <p:sp>
        <p:nvSpPr>
          <p:cNvPr id="6" name="Titolo 1">
            <a:extLst>
              <a:ext uri="{FF2B5EF4-FFF2-40B4-BE49-F238E27FC236}">
                <a16:creationId xmlns:a16="http://schemas.microsoft.com/office/drawing/2014/main" id="{7F45DD8A-AC2B-4752-8283-469292CC7A32}"/>
              </a:ext>
            </a:extLst>
          </p:cNvPr>
          <p:cNvSpPr txBox="1">
            <a:spLocks/>
          </p:cNvSpPr>
          <p:nvPr/>
        </p:nvSpPr>
        <p:spPr>
          <a:xfrm>
            <a:off x="287199" y="2579073"/>
            <a:ext cx="3688327" cy="4119345"/>
          </a:xfrm>
          <a:prstGeom prst="rect">
            <a:avLst/>
          </a:prstGeom>
          <a:ln>
            <a:solidFill>
              <a:schemeClr val="tx1"/>
            </a:solidFill>
          </a:ln>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it-IT" sz="2000" b="1" dirty="0">
                <a:solidFill>
                  <a:srgbClr val="002060"/>
                </a:solidFill>
                <a:latin typeface="Ink Free" panose="03080402000500000000" pitchFamily="66" charset="0"/>
              </a:rPr>
              <a:t>Proprietà:</a:t>
            </a:r>
          </a:p>
          <a:p>
            <a:pPr algn="ctr"/>
            <a:endParaRPr lang="it-IT" sz="1800" b="1" dirty="0">
              <a:latin typeface="Times New Roman" panose="02020603050405020304" pitchFamily="18" charset="0"/>
              <a:cs typeface="Times New Roman" panose="02020603050405020304" pitchFamily="18" charset="0"/>
            </a:endParaRPr>
          </a:p>
          <a:p>
            <a:r>
              <a:rPr lang="it-IT" sz="1800" dirty="0">
                <a:latin typeface="Times New Roman" panose="02020603050405020304" pitchFamily="18" charset="0"/>
                <a:cs typeface="Times New Roman" panose="02020603050405020304" pitchFamily="18" charset="0"/>
              </a:rPr>
              <a:t>Sono costanti globali, possono essere modificati solo dal </a:t>
            </a:r>
            <a:r>
              <a:rPr lang="it-IT" sz="1800" dirty="0" err="1">
                <a:latin typeface="Times New Roman" panose="02020603050405020304" pitchFamily="18" charset="0"/>
                <a:cs typeface="Times New Roman" panose="02020603050405020304" pitchFamily="18" charset="0"/>
              </a:rPr>
              <a:t>botmaster</a:t>
            </a:r>
            <a:r>
              <a:rPr lang="it-IT" sz="1800" dirty="0">
                <a:latin typeface="Times New Roman" panose="02020603050405020304" pitchFamily="18" charset="0"/>
                <a:cs typeface="Times New Roman" panose="02020603050405020304" pitchFamily="18" charset="0"/>
              </a:rPr>
              <a:t>.</a:t>
            </a:r>
          </a:p>
          <a:p>
            <a:pPr algn="just"/>
            <a:r>
              <a:rPr lang="it-IT" sz="1800" dirty="0">
                <a:latin typeface="Times New Roman" panose="02020603050405020304" pitchFamily="18" charset="0"/>
                <a:cs typeface="Times New Roman" panose="02020603050405020304" pitchFamily="18" charset="0"/>
              </a:rPr>
              <a:t>Si possono usare per memorizzare dati,  es. l’età del bot.</a:t>
            </a:r>
          </a:p>
          <a:p>
            <a:endParaRPr lang="it-IT" sz="1800" dirty="0">
              <a:latin typeface="Times New Roman" panose="02020603050405020304" pitchFamily="18" charset="0"/>
              <a:cs typeface="Times New Roman" panose="02020603050405020304" pitchFamily="18" charset="0"/>
            </a:endParaRPr>
          </a:p>
          <a:p>
            <a:r>
              <a:rPr lang="it-IT" altLang="it-IT" sz="1800"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&lt;</a:t>
            </a:r>
            <a:r>
              <a:rPr lang="it-IT" altLang="it-IT" sz="1800" dirty="0" err="1">
                <a:solidFill>
                  <a:srgbClr val="000000"/>
                </a:solidFill>
                <a:latin typeface="Courier New" panose="02070309020205020404" pitchFamily="49" charset="0"/>
                <a:ea typeface="Times New Roman" panose="02020603050405020304" pitchFamily="18" charset="0"/>
                <a:cs typeface="Courier New" panose="02070309020205020404" pitchFamily="49" charset="0"/>
              </a:rPr>
              <a:t>category</a:t>
            </a:r>
            <a:r>
              <a:rPr lang="it-IT" altLang="it-IT" sz="1800"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&gt;</a:t>
            </a:r>
          </a:p>
          <a:p>
            <a:r>
              <a:rPr lang="it-IT" altLang="it-IT" sz="1800"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&lt;pattern&gt;HOW </a:t>
            </a:r>
            <a:r>
              <a:rPr lang="it-IT" altLang="it-IT" sz="1800" dirty="0" err="1">
                <a:solidFill>
                  <a:srgbClr val="000000"/>
                </a:solidFill>
                <a:latin typeface="Courier New" panose="02070309020205020404" pitchFamily="49" charset="0"/>
                <a:ea typeface="Times New Roman" panose="02020603050405020304" pitchFamily="18" charset="0"/>
                <a:cs typeface="Courier New" panose="02070309020205020404" pitchFamily="49" charset="0"/>
              </a:rPr>
              <a:t>OLD</a:t>
            </a:r>
            <a:r>
              <a:rPr lang="it-IT" altLang="it-IT" sz="1800"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ARE </a:t>
            </a:r>
            <a:r>
              <a:rPr lang="it-IT" altLang="it-IT" sz="1800" dirty="0" err="1">
                <a:solidFill>
                  <a:srgbClr val="000000"/>
                </a:solidFill>
                <a:latin typeface="Courier New" panose="02070309020205020404" pitchFamily="49" charset="0"/>
                <a:ea typeface="Times New Roman" panose="02020603050405020304" pitchFamily="18" charset="0"/>
                <a:cs typeface="Courier New" panose="02070309020205020404" pitchFamily="49" charset="0"/>
              </a:rPr>
              <a:t>YOU</a:t>
            </a:r>
            <a:r>
              <a:rPr lang="it-IT" altLang="it-IT" sz="1800"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&lt;/pattern&gt;</a:t>
            </a:r>
          </a:p>
          <a:p>
            <a:r>
              <a:rPr lang="it-IT" altLang="it-IT" sz="1800"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&lt;template&gt;I </a:t>
            </a:r>
            <a:r>
              <a:rPr lang="it-IT" altLang="it-IT" sz="1800" dirty="0" err="1">
                <a:solidFill>
                  <a:srgbClr val="000000"/>
                </a:solidFill>
                <a:latin typeface="Courier New" panose="02070309020205020404" pitchFamily="49" charset="0"/>
                <a:ea typeface="Times New Roman" panose="02020603050405020304" pitchFamily="18" charset="0"/>
                <a:cs typeface="Courier New" panose="02070309020205020404" pitchFamily="49" charset="0"/>
              </a:rPr>
              <a:t>am</a:t>
            </a:r>
            <a:r>
              <a:rPr lang="it-IT" altLang="it-IT" sz="1800"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&lt;bot name=“</a:t>
            </a:r>
            <a:r>
              <a:rPr lang="it-IT" altLang="it-IT" sz="1800" dirty="0" err="1">
                <a:solidFill>
                  <a:srgbClr val="000000"/>
                </a:solidFill>
                <a:latin typeface="Courier New" panose="02070309020205020404" pitchFamily="49" charset="0"/>
                <a:ea typeface="Times New Roman" panose="02020603050405020304" pitchFamily="18" charset="0"/>
                <a:cs typeface="Courier New" panose="02070309020205020404" pitchFamily="49" charset="0"/>
              </a:rPr>
              <a:t>age</a:t>
            </a:r>
            <a:r>
              <a:rPr lang="it-IT" altLang="it-IT" sz="1800"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”/&gt; </a:t>
            </a:r>
            <a:r>
              <a:rPr lang="it-IT" altLang="it-IT" sz="1800" dirty="0" err="1">
                <a:solidFill>
                  <a:srgbClr val="000000"/>
                </a:solidFill>
                <a:latin typeface="Courier New" panose="02070309020205020404" pitchFamily="49" charset="0"/>
                <a:ea typeface="Times New Roman" panose="02020603050405020304" pitchFamily="18" charset="0"/>
                <a:cs typeface="Courier New" panose="02070309020205020404" pitchFamily="49" charset="0"/>
              </a:rPr>
              <a:t>years</a:t>
            </a:r>
            <a:r>
              <a:rPr lang="it-IT" altLang="it-IT" sz="1800"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r>
              <a:rPr lang="it-IT" altLang="it-IT" sz="1800" dirty="0" err="1">
                <a:solidFill>
                  <a:srgbClr val="000000"/>
                </a:solidFill>
                <a:latin typeface="Courier New" panose="02070309020205020404" pitchFamily="49" charset="0"/>
                <a:ea typeface="Times New Roman" panose="02020603050405020304" pitchFamily="18" charset="0"/>
                <a:cs typeface="Courier New" panose="02070309020205020404" pitchFamily="49" charset="0"/>
              </a:rPr>
              <a:t>old</a:t>
            </a:r>
            <a:r>
              <a:rPr lang="it-IT" altLang="it-IT" sz="1800"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.&lt;/template&gt;</a:t>
            </a:r>
          </a:p>
          <a:p>
            <a:r>
              <a:rPr lang="it-IT" altLang="it-IT" sz="1800"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&lt;/</a:t>
            </a:r>
            <a:r>
              <a:rPr lang="it-IT" altLang="it-IT" sz="1800" dirty="0" err="1">
                <a:solidFill>
                  <a:srgbClr val="000000"/>
                </a:solidFill>
                <a:latin typeface="Courier New" panose="02070309020205020404" pitchFamily="49" charset="0"/>
                <a:ea typeface="Times New Roman" panose="02020603050405020304" pitchFamily="18" charset="0"/>
                <a:cs typeface="Courier New" panose="02070309020205020404" pitchFamily="49" charset="0"/>
              </a:rPr>
              <a:t>category</a:t>
            </a:r>
            <a:r>
              <a:rPr lang="it-IT" altLang="it-IT" sz="1800"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&gt;</a:t>
            </a:r>
            <a:r>
              <a:rPr lang="it-IT" altLang="it-IT" sz="1800" dirty="0">
                <a:latin typeface="Courier New" panose="02070309020205020404" pitchFamily="49" charset="0"/>
                <a:cs typeface="Courier New" panose="02070309020205020404" pitchFamily="49" charset="0"/>
              </a:rPr>
              <a:t> </a:t>
            </a:r>
          </a:p>
        </p:txBody>
      </p:sp>
      <p:sp>
        <p:nvSpPr>
          <p:cNvPr id="7" name="Titolo 1">
            <a:extLst>
              <a:ext uri="{FF2B5EF4-FFF2-40B4-BE49-F238E27FC236}">
                <a16:creationId xmlns:a16="http://schemas.microsoft.com/office/drawing/2014/main" id="{D4BD0CE1-2C48-439E-A857-83C9D89894EA}"/>
              </a:ext>
            </a:extLst>
          </p:cNvPr>
          <p:cNvSpPr txBox="1">
            <a:spLocks/>
          </p:cNvSpPr>
          <p:nvPr/>
        </p:nvSpPr>
        <p:spPr>
          <a:xfrm>
            <a:off x="4258748" y="1716110"/>
            <a:ext cx="3688328" cy="4982308"/>
          </a:xfrm>
          <a:prstGeom prst="rect">
            <a:avLst/>
          </a:prstGeom>
          <a:ln>
            <a:solidFill>
              <a:schemeClr val="tx1"/>
            </a:solidFill>
          </a:ln>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it-IT" sz="2000" b="1" dirty="0">
                <a:solidFill>
                  <a:srgbClr val="002060"/>
                </a:solidFill>
                <a:latin typeface="Ink Free" panose="03080402000500000000" pitchFamily="66" charset="0"/>
              </a:rPr>
              <a:t>Predicati:</a:t>
            </a:r>
          </a:p>
          <a:p>
            <a:pPr algn="ctr"/>
            <a:endParaRPr lang="it-IT" sz="1800" b="1" dirty="0">
              <a:solidFill>
                <a:srgbClr val="002060"/>
              </a:solidFill>
              <a:latin typeface="Ink Free" panose="03080402000500000000" pitchFamily="66" charset="0"/>
            </a:endParaRPr>
          </a:p>
          <a:p>
            <a:pPr lvl="0" algn="just"/>
            <a:r>
              <a:rPr lang="it-IT" sz="1800" dirty="0">
                <a:latin typeface="Times New Roman" panose="02020603050405020304" pitchFamily="18" charset="0"/>
                <a:cs typeface="Times New Roman" panose="02020603050405020304" pitchFamily="18" charset="0"/>
              </a:rPr>
              <a:t>Sono variabili globali. Di solito vengono impostati dal client durante la conversazione quando viene attivato un modello.</a:t>
            </a:r>
          </a:p>
          <a:p>
            <a:pPr lvl="0" algn="just"/>
            <a:r>
              <a:rPr lang="it-IT" sz="1800" dirty="0">
                <a:latin typeface="Times New Roman" panose="02020603050405020304" pitchFamily="18" charset="0"/>
                <a:cs typeface="Times New Roman" panose="02020603050405020304" pitchFamily="18" charset="0"/>
              </a:rPr>
              <a:t>Es. è’ possibile scrivere una categoria che memorizza il nome del client.</a:t>
            </a:r>
          </a:p>
          <a:p>
            <a:pPr lvl="0"/>
            <a:endParaRPr lang="it-IT" sz="1800" dirty="0">
              <a:latin typeface="Times New Roman" panose="02020603050405020304" pitchFamily="18" charset="0"/>
              <a:cs typeface="Times New Roman" panose="02020603050405020304" pitchFamily="18" charset="0"/>
            </a:endParaRPr>
          </a:p>
          <a:p>
            <a:pPr lvl="0"/>
            <a:endParaRPr lang="it-IT" sz="1800" dirty="0">
              <a:latin typeface="Times New Roman" panose="02020603050405020304" pitchFamily="18" charset="0"/>
              <a:cs typeface="Times New Roman" panose="02020603050405020304" pitchFamily="18" charset="0"/>
            </a:endParaRPr>
          </a:p>
          <a:p>
            <a:pPr lvl="0"/>
            <a:r>
              <a:rPr lang="it-IT" sz="1800" dirty="0">
                <a:solidFill>
                  <a:srgbClr val="000000"/>
                </a:solidFill>
                <a:latin typeface="Courier New" panose="02070309020205020404" pitchFamily="49" charset="0"/>
                <a:cs typeface="Courier New" panose="02070309020205020404" pitchFamily="49" charset="0"/>
              </a:rPr>
              <a:t>&lt;</a:t>
            </a:r>
            <a:r>
              <a:rPr lang="it-IT" sz="1800" dirty="0" err="1">
                <a:solidFill>
                  <a:srgbClr val="000000"/>
                </a:solidFill>
                <a:latin typeface="Courier New" panose="02070309020205020404" pitchFamily="49" charset="0"/>
                <a:cs typeface="Courier New" panose="02070309020205020404" pitchFamily="49" charset="0"/>
              </a:rPr>
              <a:t>category</a:t>
            </a:r>
            <a:r>
              <a:rPr lang="it-IT" sz="1800" dirty="0">
                <a:solidFill>
                  <a:srgbClr val="000000"/>
                </a:solidFill>
                <a:latin typeface="Courier New" panose="02070309020205020404" pitchFamily="49" charset="0"/>
                <a:cs typeface="Courier New" panose="02070309020205020404" pitchFamily="49" charset="0"/>
              </a:rPr>
              <a:t>&gt;</a:t>
            </a:r>
          </a:p>
          <a:p>
            <a:pPr lvl="0"/>
            <a:r>
              <a:rPr lang="it-IT" sz="1800" dirty="0">
                <a:solidFill>
                  <a:srgbClr val="000000"/>
                </a:solidFill>
                <a:latin typeface="Courier New" panose="02070309020205020404" pitchFamily="49" charset="0"/>
                <a:cs typeface="Courier New" panose="02070309020205020404" pitchFamily="49" charset="0"/>
              </a:rPr>
              <a:t>&lt;pattern&gt;MY NAME IS *&lt;/pattern&gt;</a:t>
            </a:r>
          </a:p>
          <a:p>
            <a:pPr lvl="0"/>
            <a:r>
              <a:rPr lang="it-IT" sz="1800" dirty="0">
                <a:solidFill>
                  <a:srgbClr val="000000"/>
                </a:solidFill>
                <a:latin typeface="Courier New" panose="02070309020205020404" pitchFamily="49" charset="0"/>
                <a:cs typeface="Courier New" panose="02070309020205020404" pitchFamily="49" charset="0"/>
              </a:rPr>
              <a:t>&lt;template&gt;</a:t>
            </a:r>
            <a:r>
              <a:rPr lang="it-IT" sz="1800" dirty="0" err="1">
                <a:solidFill>
                  <a:srgbClr val="000000"/>
                </a:solidFill>
                <a:latin typeface="Courier New" panose="02070309020205020404" pitchFamily="49" charset="0"/>
                <a:cs typeface="Courier New" panose="02070309020205020404" pitchFamily="49" charset="0"/>
              </a:rPr>
              <a:t>Nice</a:t>
            </a:r>
            <a:r>
              <a:rPr lang="it-IT" sz="1800" dirty="0">
                <a:solidFill>
                  <a:srgbClr val="000000"/>
                </a:solidFill>
                <a:latin typeface="Courier New" panose="02070309020205020404" pitchFamily="49" charset="0"/>
                <a:cs typeface="Courier New" panose="02070309020205020404" pitchFamily="49" charset="0"/>
              </a:rPr>
              <a:t> to </a:t>
            </a:r>
            <a:r>
              <a:rPr lang="it-IT" sz="1800" dirty="0" err="1">
                <a:solidFill>
                  <a:srgbClr val="000000"/>
                </a:solidFill>
                <a:latin typeface="Courier New" panose="02070309020205020404" pitchFamily="49" charset="0"/>
                <a:cs typeface="Courier New" panose="02070309020205020404" pitchFamily="49" charset="0"/>
              </a:rPr>
              <a:t>meet</a:t>
            </a:r>
            <a:r>
              <a:rPr lang="it-IT" sz="1800" dirty="0">
                <a:solidFill>
                  <a:srgbClr val="000000"/>
                </a:solidFill>
                <a:latin typeface="Courier New" panose="02070309020205020404" pitchFamily="49" charset="0"/>
                <a:cs typeface="Courier New" panose="02070309020205020404" pitchFamily="49" charset="0"/>
              </a:rPr>
              <a:t> </a:t>
            </a:r>
            <a:r>
              <a:rPr lang="it-IT" sz="1800" dirty="0" err="1">
                <a:solidFill>
                  <a:srgbClr val="000000"/>
                </a:solidFill>
                <a:latin typeface="Courier New" panose="02070309020205020404" pitchFamily="49" charset="0"/>
                <a:cs typeface="Courier New" panose="02070309020205020404" pitchFamily="49" charset="0"/>
              </a:rPr>
              <a:t>you</a:t>
            </a:r>
            <a:r>
              <a:rPr lang="it-IT" sz="1800" dirty="0">
                <a:solidFill>
                  <a:srgbClr val="000000"/>
                </a:solidFill>
                <a:latin typeface="Courier New" panose="02070309020205020404" pitchFamily="49" charset="0"/>
                <a:cs typeface="Courier New" panose="02070309020205020404" pitchFamily="49" charset="0"/>
              </a:rPr>
              <a:t>, &lt;set name=“name”&gt;&lt;star/&gt;&lt;/set&gt;</a:t>
            </a:r>
          </a:p>
          <a:p>
            <a:pPr lvl="0"/>
            <a:r>
              <a:rPr lang="it-IT" sz="1800" dirty="0">
                <a:solidFill>
                  <a:srgbClr val="000000"/>
                </a:solidFill>
                <a:latin typeface="Courier New" panose="02070309020205020404" pitchFamily="49" charset="0"/>
                <a:cs typeface="Courier New" panose="02070309020205020404" pitchFamily="49" charset="0"/>
              </a:rPr>
              <a:t>&lt;/template&gt;</a:t>
            </a:r>
          </a:p>
          <a:p>
            <a:pPr lvl="0"/>
            <a:r>
              <a:rPr lang="it-IT" sz="1800" dirty="0">
                <a:solidFill>
                  <a:srgbClr val="000000"/>
                </a:solidFill>
                <a:latin typeface="Courier New" panose="02070309020205020404" pitchFamily="49" charset="0"/>
                <a:cs typeface="Courier New" panose="02070309020205020404" pitchFamily="49" charset="0"/>
              </a:rPr>
              <a:t>&lt;/</a:t>
            </a:r>
            <a:r>
              <a:rPr lang="it-IT" sz="1800" dirty="0" err="1">
                <a:solidFill>
                  <a:srgbClr val="000000"/>
                </a:solidFill>
                <a:latin typeface="Courier New" panose="02070309020205020404" pitchFamily="49" charset="0"/>
                <a:cs typeface="Courier New" panose="02070309020205020404" pitchFamily="49" charset="0"/>
              </a:rPr>
              <a:t>category</a:t>
            </a:r>
            <a:r>
              <a:rPr lang="it-IT" sz="1800" dirty="0">
                <a:solidFill>
                  <a:srgbClr val="000000"/>
                </a:solidFill>
                <a:latin typeface="Courier New" panose="02070309020205020404" pitchFamily="49" charset="0"/>
                <a:cs typeface="Courier New" panose="02070309020205020404" pitchFamily="49" charset="0"/>
              </a:rPr>
              <a:t>&gt;</a:t>
            </a:r>
            <a:endParaRPr lang="it-IT" sz="1800" dirty="0">
              <a:latin typeface="Courier New" panose="02070309020205020404" pitchFamily="49" charset="0"/>
              <a:cs typeface="Courier New" panose="02070309020205020404" pitchFamily="49" charset="0"/>
            </a:endParaRPr>
          </a:p>
        </p:txBody>
      </p:sp>
      <p:sp>
        <p:nvSpPr>
          <p:cNvPr id="9" name="Titolo 1">
            <a:extLst>
              <a:ext uri="{FF2B5EF4-FFF2-40B4-BE49-F238E27FC236}">
                <a16:creationId xmlns:a16="http://schemas.microsoft.com/office/drawing/2014/main" id="{8968DA0D-1848-4DFB-9835-9C94BC40933C}"/>
              </a:ext>
            </a:extLst>
          </p:cNvPr>
          <p:cNvSpPr txBox="1">
            <a:spLocks/>
          </p:cNvSpPr>
          <p:nvPr/>
        </p:nvSpPr>
        <p:spPr>
          <a:xfrm>
            <a:off x="8230298" y="1716110"/>
            <a:ext cx="3688328" cy="4982308"/>
          </a:xfrm>
          <a:prstGeom prst="rect">
            <a:avLst/>
          </a:prstGeom>
          <a:ln>
            <a:solidFill>
              <a:schemeClr val="tx1"/>
            </a:solidFill>
          </a:ln>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it-IT" sz="2000" b="1" dirty="0">
                <a:solidFill>
                  <a:srgbClr val="002060"/>
                </a:solidFill>
                <a:latin typeface="Ink Free" panose="03080402000500000000" pitchFamily="66" charset="0"/>
              </a:rPr>
              <a:t>Variabili locali:</a:t>
            </a:r>
          </a:p>
          <a:p>
            <a:pPr algn="ctr"/>
            <a:endParaRPr lang="it-IT" sz="1800" b="1" dirty="0">
              <a:solidFill>
                <a:srgbClr val="002060"/>
              </a:solidFill>
              <a:latin typeface="Ink Free" panose="03080402000500000000" pitchFamily="66" charset="0"/>
            </a:endParaRPr>
          </a:p>
          <a:p>
            <a:pPr lvl="0" algn="just"/>
            <a:r>
              <a:rPr lang="it-IT" sz="1800" dirty="0">
                <a:latin typeface="Times New Roman" panose="02020603050405020304" pitchFamily="18" charset="0"/>
                <a:cs typeface="Times New Roman" panose="02020603050405020304" pitchFamily="18" charset="0"/>
              </a:rPr>
              <a:t>Sono uguale ai predicati, tranne per il fatto che il loro ambito è limitato a una categoria e per il fatto che possono essere richiamati in qualsiasi momento.</a:t>
            </a:r>
          </a:p>
          <a:p>
            <a:pPr lvl="0"/>
            <a:endParaRPr lang="it-IT" sz="1800" dirty="0">
              <a:latin typeface="Times New Roman" panose="02020603050405020304" pitchFamily="18" charset="0"/>
              <a:cs typeface="Times New Roman" panose="02020603050405020304" pitchFamily="18" charset="0"/>
            </a:endParaRPr>
          </a:p>
          <a:p>
            <a:pPr lvl="0"/>
            <a:r>
              <a:rPr lang="it-IT" sz="1800" dirty="0">
                <a:solidFill>
                  <a:srgbClr val="000000"/>
                </a:solidFill>
                <a:latin typeface="Courier New" panose="02070309020205020404" pitchFamily="49" charset="0"/>
                <a:cs typeface="Courier New" panose="02070309020205020404" pitchFamily="49" charset="0"/>
              </a:rPr>
              <a:t>&lt;pattern&gt; THE APPLE IS * &lt;/pattern&gt;</a:t>
            </a:r>
          </a:p>
          <a:p>
            <a:pPr lvl="0"/>
            <a:r>
              <a:rPr lang="it-IT" sz="1800" dirty="0">
                <a:solidFill>
                  <a:srgbClr val="000000"/>
                </a:solidFill>
                <a:latin typeface="Courier New" panose="02070309020205020404" pitchFamily="49" charset="0"/>
                <a:cs typeface="Courier New" panose="02070309020205020404" pitchFamily="49" charset="0"/>
              </a:rPr>
              <a:t>&lt;template&gt;</a:t>
            </a:r>
          </a:p>
          <a:p>
            <a:pPr lvl="0"/>
            <a:r>
              <a:rPr lang="it-IT" sz="1800" dirty="0">
                <a:solidFill>
                  <a:srgbClr val="000000"/>
                </a:solidFill>
                <a:latin typeface="Courier New" panose="02070309020205020404" pitchFamily="49" charset="0"/>
                <a:cs typeface="Courier New" panose="02070309020205020404" pitchFamily="49" charset="0"/>
              </a:rPr>
              <a:t>&lt;</a:t>
            </a:r>
            <a:r>
              <a:rPr lang="it-IT" sz="1800" dirty="0" err="1">
                <a:solidFill>
                  <a:srgbClr val="000000"/>
                </a:solidFill>
                <a:latin typeface="Courier New" panose="02070309020205020404" pitchFamily="49" charset="0"/>
                <a:cs typeface="Courier New" panose="02070309020205020404" pitchFamily="49" charset="0"/>
              </a:rPr>
              <a:t>think</a:t>
            </a:r>
            <a:r>
              <a:rPr lang="it-IT" sz="1800" dirty="0">
                <a:solidFill>
                  <a:srgbClr val="000000"/>
                </a:solidFill>
                <a:latin typeface="Courier New" panose="02070309020205020404" pitchFamily="49" charset="0"/>
                <a:cs typeface="Courier New" panose="02070309020205020404" pitchFamily="49" charset="0"/>
              </a:rPr>
              <a:t>&gt; &lt;set </a:t>
            </a:r>
            <a:r>
              <a:rPr lang="it-IT" sz="1800" dirty="0" err="1">
                <a:solidFill>
                  <a:srgbClr val="000000"/>
                </a:solidFill>
                <a:latin typeface="Courier New" panose="02070309020205020404" pitchFamily="49" charset="0"/>
                <a:cs typeface="Courier New" panose="02070309020205020404" pitchFamily="49" charset="0"/>
              </a:rPr>
              <a:t>var</a:t>
            </a:r>
            <a:r>
              <a:rPr lang="it-IT" sz="1800" dirty="0">
                <a:solidFill>
                  <a:srgbClr val="000000"/>
                </a:solidFill>
                <a:latin typeface="Courier New" panose="02070309020205020404" pitchFamily="49" charset="0"/>
                <a:cs typeface="Courier New" panose="02070309020205020404" pitchFamily="49" charset="0"/>
              </a:rPr>
              <a:t>=“color”&gt; &lt;star/&gt;&lt;/set&gt;&lt;/</a:t>
            </a:r>
            <a:r>
              <a:rPr lang="it-IT" sz="1800" dirty="0" err="1">
                <a:solidFill>
                  <a:srgbClr val="000000"/>
                </a:solidFill>
                <a:latin typeface="Courier New" panose="02070309020205020404" pitchFamily="49" charset="0"/>
                <a:cs typeface="Courier New" panose="02070309020205020404" pitchFamily="49" charset="0"/>
              </a:rPr>
              <a:t>think</a:t>
            </a:r>
            <a:r>
              <a:rPr lang="it-IT" sz="1800" dirty="0">
                <a:solidFill>
                  <a:srgbClr val="000000"/>
                </a:solidFill>
                <a:latin typeface="Courier New" panose="02070309020205020404" pitchFamily="49" charset="0"/>
                <a:cs typeface="Courier New" panose="02070309020205020404" pitchFamily="49" charset="0"/>
              </a:rPr>
              <a:t>&gt;I like &lt;</a:t>
            </a:r>
            <a:r>
              <a:rPr lang="it-IT" sz="1800" dirty="0" err="1">
                <a:solidFill>
                  <a:srgbClr val="000000"/>
                </a:solidFill>
                <a:latin typeface="Courier New" panose="02070309020205020404" pitchFamily="49" charset="0"/>
                <a:cs typeface="Courier New" panose="02070309020205020404" pitchFamily="49" charset="0"/>
              </a:rPr>
              <a:t>get</a:t>
            </a:r>
            <a:r>
              <a:rPr lang="it-IT" sz="1800" dirty="0">
                <a:solidFill>
                  <a:srgbClr val="000000"/>
                </a:solidFill>
                <a:latin typeface="Courier New" panose="02070309020205020404" pitchFamily="49" charset="0"/>
                <a:cs typeface="Courier New" panose="02070309020205020404" pitchFamily="49" charset="0"/>
              </a:rPr>
              <a:t> </a:t>
            </a:r>
            <a:r>
              <a:rPr lang="it-IT" sz="1800" dirty="0" err="1">
                <a:solidFill>
                  <a:srgbClr val="000000"/>
                </a:solidFill>
                <a:latin typeface="Courier New" panose="02070309020205020404" pitchFamily="49" charset="0"/>
                <a:cs typeface="Courier New" panose="02070309020205020404" pitchFamily="49" charset="0"/>
              </a:rPr>
              <a:t>var</a:t>
            </a:r>
            <a:r>
              <a:rPr lang="it-IT" sz="1800" dirty="0">
                <a:solidFill>
                  <a:srgbClr val="000000"/>
                </a:solidFill>
                <a:latin typeface="Courier New" panose="02070309020205020404" pitchFamily="49" charset="0"/>
                <a:cs typeface="Courier New" panose="02070309020205020404" pitchFamily="49" charset="0"/>
              </a:rPr>
              <a:t>= “color”&gt; </a:t>
            </a:r>
            <a:r>
              <a:rPr lang="it-IT" sz="1800" dirty="0" err="1">
                <a:solidFill>
                  <a:srgbClr val="000000"/>
                </a:solidFill>
                <a:latin typeface="Courier New" panose="02070309020205020404" pitchFamily="49" charset="0"/>
                <a:cs typeface="Courier New" panose="02070309020205020404" pitchFamily="49" charset="0"/>
              </a:rPr>
              <a:t>apples</a:t>
            </a:r>
            <a:r>
              <a:rPr lang="it-IT" sz="1800" dirty="0">
                <a:solidFill>
                  <a:srgbClr val="000000"/>
                </a:solidFill>
                <a:latin typeface="Courier New" panose="02070309020205020404" pitchFamily="49" charset="0"/>
                <a:cs typeface="Courier New" panose="02070309020205020404" pitchFamily="49" charset="0"/>
              </a:rPr>
              <a:t>.</a:t>
            </a:r>
          </a:p>
          <a:p>
            <a:pPr lvl="0"/>
            <a:r>
              <a:rPr lang="it-IT" sz="1800" dirty="0">
                <a:solidFill>
                  <a:srgbClr val="000000"/>
                </a:solidFill>
                <a:latin typeface="Courier New" panose="02070309020205020404" pitchFamily="49" charset="0"/>
                <a:cs typeface="Courier New" panose="02070309020205020404" pitchFamily="49" charset="0"/>
              </a:rPr>
              <a:t>&lt;/template&gt;</a:t>
            </a:r>
          </a:p>
          <a:p>
            <a:pPr lvl="0"/>
            <a:r>
              <a:rPr lang="it-IT" sz="1800" dirty="0">
                <a:solidFill>
                  <a:srgbClr val="000000"/>
                </a:solidFill>
                <a:latin typeface="Courier New" panose="02070309020205020404" pitchFamily="49" charset="0"/>
                <a:cs typeface="Courier New" panose="02070309020205020404" pitchFamily="49" charset="0"/>
              </a:rPr>
              <a:t>&lt;/</a:t>
            </a:r>
            <a:r>
              <a:rPr lang="it-IT" sz="1800" dirty="0" err="1">
                <a:solidFill>
                  <a:srgbClr val="000000"/>
                </a:solidFill>
                <a:latin typeface="Courier New" panose="02070309020205020404" pitchFamily="49" charset="0"/>
                <a:cs typeface="Courier New" panose="02070309020205020404" pitchFamily="49" charset="0"/>
              </a:rPr>
              <a:t>category</a:t>
            </a:r>
            <a:r>
              <a:rPr lang="it-IT" sz="1800" dirty="0">
                <a:solidFill>
                  <a:srgbClr val="000000"/>
                </a:solidFill>
                <a:latin typeface="Courier New" panose="02070309020205020404" pitchFamily="49" charset="0"/>
                <a:cs typeface="Courier New" panose="02070309020205020404" pitchFamily="49" charset="0"/>
              </a:rPr>
              <a:t>&gt;</a:t>
            </a:r>
            <a:endParaRPr lang="it-IT" sz="1800" dirty="0">
              <a:latin typeface="Courier New" panose="02070309020205020404" pitchFamily="49" charset="0"/>
              <a:cs typeface="Courier New" panose="02070309020205020404" pitchFamily="49" charset="0"/>
            </a:endParaRPr>
          </a:p>
        </p:txBody>
      </p:sp>
      <p:sp>
        <p:nvSpPr>
          <p:cNvPr id="13" name="Rectangle 3">
            <a:extLst>
              <a:ext uri="{FF2B5EF4-FFF2-40B4-BE49-F238E27FC236}">
                <a16:creationId xmlns:a16="http://schemas.microsoft.com/office/drawing/2014/main" id="{3F7DABB6-C7B6-4F0C-AFD5-5E373DEF2EC8}"/>
              </a:ext>
            </a:extLst>
          </p:cNvPr>
          <p:cNvSpPr>
            <a:spLocks noChangeArrowheads="1"/>
          </p:cNvSpPr>
          <p:nvPr/>
        </p:nvSpPr>
        <p:spPr bwMode="auto">
          <a:xfrm>
            <a:off x="0" y="67017"/>
            <a:ext cx="184731" cy="3231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it-IT" altLang="it-IT"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71286441"/>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9"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1">
            <a:extLst>
              <a:ext uri="{FF2B5EF4-FFF2-40B4-BE49-F238E27FC236}">
                <a16:creationId xmlns:a16="http://schemas.microsoft.com/office/drawing/2014/main" id="{FAFCC1FF-7B9F-474E-A3DB-621D9552FFD1}"/>
              </a:ext>
            </a:extLst>
          </p:cNvPr>
          <p:cNvSpPr txBox="1">
            <a:spLocks/>
          </p:cNvSpPr>
          <p:nvPr/>
        </p:nvSpPr>
        <p:spPr>
          <a:xfrm>
            <a:off x="838200" y="365126"/>
            <a:ext cx="6241026" cy="578772"/>
          </a:xfrm>
          <a:prstGeom prst="rect">
            <a:avLst/>
          </a:prstGeom>
        </p:spPr>
        <p:txBody>
          <a:bodyPr>
            <a:normAutofit fontScale="9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it-IT" dirty="0">
                <a:solidFill>
                  <a:srgbClr val="002060"/>
                </a:solidFill>
                <a:latin typeface="Ink Free" panose="03080402000500000000" pitchFamily="66" charset="0"/>
              </a:rPr>
              <a:t>3. </a:t>
            </a:r>
            <a:r>
              <a:rPr lang="it-IT" dirty="0" err="1">
                <a:solidFill>
                  <a:srgbClr val="002060"/>
                </a:solidFill>
                <a:latin typeface="Ink Free" panose="03080402000500000000" pitchFamily="66" charset="0"/>
              </a:rPr>
              <a:t>Ricorsione</a:t>
            </a:r>
            <a:r>
              <a:rPr lang="it-IT" dirty="0">
                <a:solidFill>
                  <a:srgbClr val="002060"/>
                </a:solidFill>
                <a:latin typeface="Ink Free" panose="03080402000500000000" pitchFamily="66" charset="0"/>
              </a:rPr>
              <a:t> e Riduzione:</a:t>
            </a:r>
          </a:p>
        </p:txBody>
      </p:sp>
      <p:sp>
        <p:nvSpPr>
          <p:cNvPr id="4" name="CasellaDiTesto 3">
            <a:extLst>
              <a:ext uri="{FF2B5EF4-FFF2-40B4-BE49-F238E27FC236}">
                <a16:creationId xmlns:a16="http://schemas.microsoft.com/office/drawing/2014/main" id="{022221F8-0670-4FFB-A1ED-255EF7A2A8FD}"/>
              </a:ext>
            </a:extLst>
          </p:cNvPr>
          <p:cNvSpPr txBox="1"/>
          <p:nvPr/>
        </p:nvSpPr>
        <p:spPr>
          <a:xfrm>
            <a:off x="838200" y="1267078"/>
            <a:ext cx="10768781" cy="5078313"/>
          </a:xfrm>
          <a:prstGeom prst="rect">
            <a:avLst/>
          </a:prstGeom>
          <a:noFill/>
        </p:spPr>
        <p:txBody>
          <a:bodyPr wrap="square" rtlCol="0">
            <a:spAutoFit/>
          </a:bodyPr>
          <a:lstStyle/>
          <a:p>
            <a:r>
              <a:rPr lang="it-IT" dirty="0">
                <a:latin typeface="Times New Roman" panose="02020603050405020304" pitchFamily="18" charset="0"/>
                <a:cs typeface="Times New Roman" panose="02020603050405020304" pitchFamily="18" charset="0"/>
              </a:rPr>
              <a:t>La </a:t>
            </a:r>
            <a:r>
              <a:rPr lang="it-IT" b="1" dirty="0" err="1">
                <a:latin typeface="Times New Roman" panose="02020603050405020304" pitchFamily="18" charset="0"/>
                <a:cs typeface="Times New Roman" panose="02020603050405020304" pitchFamily="18" charset="0"/>
              </a:rPr>
              <a:t>ricorsione</a:t>
            </a:r>
            <a:r>
              <a:rPr lang="it-IT" dirty="0">
                <a:latin typeface="Times New Roman" panose="02020603050405020304" pitchFamily="18" charset="0"/>
                <a:cs typeface="Times New Roman" panose="02020603050405020304" pitchFamily="18" charset="0"/>
              </a:rPr>
              <a:t> è definire un modello che chiama un'altra categoria. </a:t>
            </a:r>
          </a:p>
          <a:p>
            <a:pPr algn="ctr"/>
            <a:endParaRPr lang="it-IT" dirty="0">
              <a:latin typeface="Times New Roman" panose="02020603050405020304" pitchFamily="18" charset="0"/>
              <a:cs typeface="Times New Roman" panose="02020603050405020304" pitchFamily="18" charset="0"/>
            </a:endParaRPr>
          </a:p>
          <a:p>
            <a:pPr algn="ctr"/>
            <a:r>
              <a:rPr lang="it-IT" dirty="0">
                <a:latin typeface="Courier New" panose="02070309020205020404" pitchFamily="49" charset="0"/>
                <a:cs typeface="Courier New" panose="02070309020205020404" pitchFamily="49" charset="0"/>
              </a:rPr>
              <a:t>&lt;</a:t>
            </a:r>
            <a:r>
              <a:rPr lang="it-IT" dirty="0" err="1">
                <a:latin typeface="Courier New" panose="02070309020205020404" pitchFamily="49" charset="0"/>
                <a:cs typeface="Courier New" panose="02070309020205020404" pitchFamily="49" charset="0"/>
              </a:rPr>
              <a:t>srai</a:t>
            </a:r>
            <a:r>
              <a:rPr lang="it-IT" dirty="0">
                <a:latin typeface="Courier New" panose="02070309020205020404" pitchFamily="49" charset="0"/>
                <a:cs typeface="Courier New" panose="02070309020205020404" pitchFamily="49" charset="0"/>
              </a:rPr>
              <a:t>&gt;</a:t>
            </a:r>
          </a:p>
          <a:p>
            <a:endParaRPr lang="it-IT" dirty="0">
              <a:latin typeface="Times New Roman" panose="02020603050405020304" pitchFamily="18" charset="0"/>
              <a:cs typeface="Times New Roman" panose="02020603050405020304" pitchFamily="18" charset="0"/>
            </a:endParaRPr>
          </a:p>
          <a:p>
            <a:r>
              <a:rPr lang="it-IT" dirty="0">
                <a:latin typeface="Times New Roman" panose="02020603050405020304" pitchFamily="18" charset="0"/>
                <a:cs typeface="Times New Roman" panose="02020603050405020304" pitchFamily="18" charset="0"/>
              </a:rPr>
              <a:t>1. Diverse categorie. </a:t>
            </a:r>
          </a:p>
          <a:p>
            <a:r>
              <a:rPr lang="it-IT" dirty="0">
                <a:solidFill>
                  <a:srgbClr val="000000"/>
                </a:solidFill>
                <a:latin typeface="Courier New" panose="02070309020205020404" pitchFamily="49" charset="0"/>
                <a:cs typeface="Courier New" panose="02070309020205020404" pitchFamily="49" charset="0"/>
              </a:rPr>
              <a:t>&lt;</a:t>
            </a:r>
            <a:r>
              <a:rPr lang="it-IT" dirty="0" err="1">
                <a:solidFill>
                  <a:srgbClr val="000000"/>
                </a:solidFill>
                <a:latin typeface="Courier New" panose="02070309020205020404" pitchFamily="49" charset="0"/>
                <a:cs typeface="Courier New" panose="02070309020205020404" pitchFamily="49" charset="0"/>
              </a:rPr>
              <a:t>category</a:t>
            </a:r>
            <a:r>
              <a:rPr lang="it-IT" dirty="0">
                <a:solidFill>
                  <a:srgbClr val="000000"/>
                </a:solidFill>
                <a:latin typeface="Courier New" panose="02070309020205020404" pitchFamily="49" charset="0"/>
                <a:cs typeface="Courier New" panose="02070309020205020404" pitchFamily="49" charset="0"/>
              </a:rPr>
              <a:t>&gt;</a:t>
            </a:r>
          </a:p>
          <a:p>
            <a:r>
              <a:rPr lang="it-IT" dirty="0">
                <a:solidFill>
                  <a:srgbClr val="000000"/>
                </a:solidFill>
                <a:latin typeface="Courier New" panose="02070309020205020404" pitchFamily="49" charset="0"/>
                <a:cs typeface="Courier New" panose="02070309020205020404" pitchFamily="49" charset="0"/>
              </a:rPr>
              <a:t>&lt;pattern&gt; HELLO &lt;/pattern&gt;</a:t>
            </a:r>
          </a:p>
          <a:p>
            <a:r>
              <a:rPr lang="it-IT" dirty="0">
                <a:solidFill>
                  <a:srgbClr val="000000"/>
                </a:solidFill>
                <a:latin typeface="Courier New" panose="02070309020205020404" pitchFamily="49" charset="0"/>
                <a:cs typeface="Courier New" panose="02070309020205020404" pitchFamily="49" charset="0"/>
              </a:rPr>
              <a:t>&lt;template&gt; &lt;</a:t>
            </a:r>
            <a:r>
              <a:rPr lang="it-IT" dirty="0" err="1">
                <a:solidFill>
                  <a:srgbClr val="000000"/>
                </a:solidFill>
                <a:latin typeface="Courier New" panose="02070309020205020404" pitchFamily="49" charset="0"/>
                <a:cs typeface="Courier New" panose="02070309020205020404" pitchFamily="49" charset="0"/>
              </a:rPr>
              <a:t>srai</a:t>
            </a:r>
            <a:r>
              <a:rPr lang="it-IT" dirty="0">
                <a:solidFill>
                  <a:srgbClr val="000000"/>
                </a:solidFill>
                <a:latin typeface="Courier New" panose="02070309020205020404" pitchFamily="49" charset="0"/>
                <a:cs typeface="Courier New" panose="02070309020205020404" pitchFamily="49" charset="0"/>
              </a:rPr>
              <a:t>&gt; HI &lt;/</a:t>
            </a:r>
            <a:r>
              <a:rPr lang="it-IT" dirty="0" err="1">
                <a:solidFill>
                  <a:srgbClr val="000000"/>
                </a:solidFill>
                <a:latin typeface="Courier New" panose="02070309020205020404" pitchFamily="49" charset="0"/>
                <a:cs typeface="Courier New" panose="02070309020205020404" pitchFamily="49" charset="0"/>
              </a:rPr>
              <a:t>srai</a:t>
            </a:r>
            <a:r>
              <a:rPr lang="it-IT" dirty="0">
                <a:solidFill>
                  <a:srgbClr val="000000"/>
                </a:solidFill>
                <a:latin typeface="Courier New" panose="02070309020205020404" pitchFamily="49" charset="0"/>
                <a:cs typeface="Courier New" panose="02070309020205020404" pitchFamily="49" charset="0"/>
              </a:rPr>
              <a:t>&gt; &lt;/template&gt; </a:t>
            </a:r>
          </a:p>
          <a:p>
            <a:r>
              <a:rPr lang="it-IT" dirty="0">
                <a:solidFill>
                  <a:srgbClr val="000000"/>
                </a:solidFill>
                <a:latin typeface="Courier New" panose="02070309020205020404" pitchFamily="49" charset="0"/>
                <a:ea typeface="Calibri" panose="020F0502020204030204" pitchFamily="34" charset="0"/>
                <a:cs typeface="Courier New" panose="02070309020205020404" pitchFamily="49" charset="0"/>
              </a:rPr>
              <a:t>&lt;/</a:t>
            </a:r>
            <a:r>
              <a:rPr lang="it-IT" dirty="0" err="1">
                <a:solidFill>
                  <a:srgbClr val="000000"/>
                </a:solidFill>
                <a:latin typeface="Courier New" panose="02070309020205020404" pitchFamily="49" charset="0"/>
                <a:ea typeface="Calibri" panose="020F0502020204030204" pitchFamily="34" charset="0"/>
                <a:cs typeface="Courier New" panose="02070309020205020404" pitchFamily="49" charset="0"/>
              </a:rPr>
              <a:t>category</a:t>
            </a:r>
            <a:r>
              <a:rPr lang="it-IT" dirty="0">
                <a:solidFill>
                  <a:srgbClr val="000000"/>
                </a:solidFill>
                <a:latin typeface="Courier New" panose="02070309020205020404" pitchFamily="49" charset="0"/>
                <a:ea typeface="Calibri" panose="020F0502020204030204" pitchFamily="34" charset="0"/>
                <a:cs typeface="Courier New" panose="02070309020205020404" pitchFamily="49" charset="0"/>
              </a:rPr>
              <a:t>&gt;</a:t>
            </a:r>
          </a:p>
          <a:p>
            <a:endParaRPr lang="it-IT" dirty="0">
              <a:solidFill>
                <a:srgbClr val="000000"/>
              </a:solidFill>
              <a:latin typeface="Times New Roman" panose="02020603050405020304" pitchFamily="18" charset="0"/>
              <a:cs typeface="Times New Roman" panose="02020603050405020304" pitchFamily="18" charset="0"/>
            </a:endParaRPr>
          </a:p>
          <a:p>
            <a:r>
              <a:rPr lang="it-IT" dirty="0">
                <a:solidFill>
                  <a:srgbClr val="000000"/>
                </a:solidFill>
                <a:latin typeface="Times New Roman" panose="02020603050405020304" pitchFamily="18" charset="0"/>
                <a:cs typeface="Times New Roman" panose="02020603050405020304" pitchFamily="18" charset="0"/>
              </a:rPr>
              <a:t>2. Errori</a:t>
            </a:r>
          </a:p>
          <a:p>
            <a:r>
              <a:rPr lang="it-IT" dirty="0">
                <a:solidFill>
                  <a:srgbClr val="000000"/>
                </a:solidFill>
                <a:latin typeface="Times New Roman" panose="02020603050405020304" pitchFamily="18" charset="0"/>
                <a:cs typeface="Times New Roman" panose="02020603050405020304" pitchFamily="18" charset="0"/>
              </a:rPr>
              <a:t>Le persone possono commettere nella digitazioni errori ortografici e/o di digitazione, il che potrebbe causare il fallimento del bot. Per risolvere questo inconveniente si usa il tag </a:t>
            </a:r>
            <a:r>
              <a:rPr lang="it-IT" dirty="0">
                <a:solidFill>
                  <a:srgbClr val="000000"/>
                </a:solidFill>
                <a:latin typeface="Courier New" panose="02070309020205020404" pitchFamily="49" charset="0"/>
                <a:cs typeface="Courier New" panose="02070309020205020404" pitchFamily="49" charset="0"/>
              </a:rPr>
              <a:t>&lt;</a:t>
            </a:r>
            <a:r>
              <a:rPr lang="it-IT" dirty="0" err="1">
                <a:solidFill>
                  <a:srgbClr val="000000"/>
                </a:solidFill>
                <a:latin typeface="Courier New" panose="02070309020205020404" pitchFamily="49" charset="0"/>
                <a:cs typeface="Courier New" panose="02070309020205020404" pitchFamily="49" charset="0"/>
              </a:rPr>
              <a:t>srai</a:t>
            </a:r>
            <a:r>
              <a:rPr lang="it-IT" dirty="0">
                <a:solidFill>
                  <a:srgbClr val="000000"/>
                </a:solidFill>
                <a:latin typeface="Courier New" panose="02070309020205020404" pitchFamily="49" charset="0"/>
                <a:cs typeface="Courier New" panose="02070309020205020404" pitchFamily="49" charset="0"/>
              </a:rPr>
              <a:t>&gt;.</a:t>
            </a:r>
          </a:p>
          <a:p>
            <a:endParaRPr lang="it-IT" dirty="0">
              <a:solidFill>
                <a:srgbClr val="000000"/>
              </a:solidFill>
              <a:latin typeface="Courier New" panose="02070309020205020404" pitchFamily="49" charset="0"/>
              <a:cs typeface="Courier New" panose="02070309020205020404" pitchFamily="49" charset="0"/>
            </a:endParaRPr>
          </a:p>
          <a:p>
            <a:r>
              <a:rPr lang="it-IT" dirty="0">
                <a:solidFill>
                  <a:srgbClr val="000000"/>
                </a:solidFill>
                <a:latin typeface="Courier New" panose="02070309020205020404" pitchFamily="49" charset="0"/>
                <a:cs typeface="Courier New" panose="02070309020205020404" pitchFamily="49" charset="0"/>
              </a:rPr>
              <a:t>&lt;</a:t>
            </a:r>
            <a:r>
              <a:rPr lang="it-IT" dirty="0" err="1">
                <a:solidFill>
                  <a:srgbClr val="000000"/>
                </a:solidFill>
                <a:latin typeface="Courier New" panose="02070309020205020404" pitchFamily="49" charset="0"/>
                <a:cs typeface="Courier New" panose="02070309020205020404" pitchFamily="49" charset="0"/>
              </a:rPr>
              <a:t>category</a:t>
            </a:r>
            <a:r>
              <a:rPr lang="it-IT" dirty="0">
                <a:solidFill>
                  <a:srgbClr val="000000"/>
                </a:solidFill>
                <a:latin typeface="Courier New" panose="02070309020205020404" pitchFamily="49" charset="0"/>
                <a:cs typeface="Courier New" panose="02070309020205020404" pitchFamily="49" charset="0"/>
              </a:rPr>
              <a:t>&gt;</a:t>
            </a:r>
          </a:p>
          <a:p>
            <a:r>
              <a:rPr lang="it-IT" dirty="0">
                <a:solidFill>
                  <a:srgbClr val="000000"/>
                </a:solidFill>
                <a:latin typeface="Courier New" panose="02070309020205020404" pitchFamily="49" charset="0"/>
                <a:cs typeface="Courier New" panose="02070309020205020404" pitchFamily="49" charset="0"/>
              </a:rPr>
              <a:t>&lt;pattern&gt; HOW R U &lt;/pattern&gt;</a:t>
            </a:r>
          </a:p>
          <a:p>
            <a:r>
              <a:rPr lang="it-IT" dirty="0">
                <a:solidFill>
                  <a:srgbClr val="000000"/>
                </a:solidFill>
                <a:latin typeface="Courier New" panose="02070309020205020404" pitchFamily="49" charset="0"/>
                <a:cs typeface="Courier New" panose="02070309020205020404" pitchFamily="49" charset="0"/>
              </a:rPr>
              <a:t>&lt;template&gt; &lt;</a:t>
            </a:r>
            <a:r>
              <a:rPr lang="it-IT" dirty="0" err="1">
                <a:solidFill>
                  <a:srgbClr val="000000"/>
                </a:solidFill>
                <a:latin typeface="Courier New" panose="02070309020205020404" pitchFamily="49" charset="0"/>
                <a:cs typeface="Courier New" panose="02070309020205020404" pitchFamily="49" charset="0"/>
              </a:rPr>
              <a:t>srai</a:t>
            </a:r>
            <a:r>
              <a:rPr lang="it-IT" dirty="0">
                <a:solidFill>
                  <a:srgbClr val="000000"/>
                </a:solidFill>
                <a:latin typeface="Courier New" panose="02070309020205020404" pitchFamily="49" charset="0"/>
                <a:cs typeface="Courier New" panose="02070309020205020404" pitchFamily="49" charset="0"/>
              </a:rPr>
              <a:t>&gt; HOW ARE </a:t>
            </a:r>
            <a:r>
              <a:rPr lang="it-IT" dirty="0" err="1">
                <a:solidFill>
                  <a:srgbClr val="000000"/>
                </a:solidFill>
                <a:latin typeface="Courier New" panose="02070309020205020404" pitchFamily="49" charset="0"/>
                <a:cs typeface="Courier New" panose="02070309020205020404" pitchFamily="49" charset="0"/>
              </a:rPr>
              <a:t>YOU</a:t>
            </a:r>
            <a:r>
              <a:rPr lang="it-IT" dirty="0">
                <a:solidFill>
                  <a:srgbClr val="000000"/>
                </a:solidFill>
                <a:latin typeface="Courier New" panose="02070309020205020404" pitchFamily="49" charset="0"/>
                <a:cs typeface="Courier New" panose="02070309020205020404" pitchFamily="49" charset="0"/>
              </a:rPr>
              <a:t> &lt;/</a:t>
            </a:r>
            <a:r>
              <a:rPr lang="it-IT" dirty="0" err="1">
                <a:solidFill>
                  <a:srgbClr val="000000"/>
                </a:solidFill>
                <a:latin typeface="Courier New" panose="02070309020205020404" pitchFamily="49" charset="0"/>
                <a:cs typeface="Courier New" panose="02070309020205020404" pitchFamily="49" charset="0"/>
              </a:rPr>
              <a:t>srai</a:t>
            </a:r>
            <a:r>
              <a:rPr lang="it-IT" dirty="0">
                <a:solidFill>
                  <a:srgbClr val="000000"/>
                </a:solidFill>
                <a:latin typeface="Courier New" panose="02070309020205020404" pitchFamily="49" charset="0"/>
                <a:cs typeface="Courier New" panose="02070309020205020404" pitchFamily="49" charset="0"/>
              </a:rPr>
              <a:t>&gt; &lt;/template&gt;</a:t>
            </a:r>
          </a:p>
          <a:p>
            <a:r>
              <a:rPr lang="it-IT" dirty="0">
                <a:solidFill>
                  <a:srgbClr val="000000"/>
                </a:solidFill>
                <a:latin typeface="Courier New" panose="02070309020205020404" pitchFamily="49" charset="0"/>
                <a:cs typeface="Courier New" panose="02070309020205020404" pitchFamily="49" charset="0"/>
              </a:rPr>
              <a:t>&lt;/</a:t>
            </a:r>
            <a:r>
              <a:rPr lang="it-IT" dirty="0" err="1">
                <a:solidFill>
                  <a:srgbClr val="000000"/>
                </a:solidFill>
                <a:latin typeface="Courier New" panose="02070309020205020404" pitchFamily="49" charset="0"/>
                <a:cs typeface="Courier New" panose="02070309020205020404" pitchFamily="49" charset="0"/>
              </a:rPr>
              <a:t>category</a:t>
            </a:r>
            <a:r>
              <a:rPr lang="it-IT" dirty="0">
                <a:solidFill>
                  <a:srgbClr val="000000"/>
                </a:solidFill>
                <a:latin typeface="Courier New" panose="02070309020205020404" pitchFamily="49" charset="0"/>
                <a:cs typeface="Courier New" panose="02070309020205020404" pitchFamily="49" charset="0"/>
              </a:rPr>
              <a:t>&gt;</a:t>
            </a:r>
          </a:p>
        </p:txBody>
      </p:sp>
    </p:spTree>
    <p:extLst>
      <p:ext uri="{BB962C8B-B14F-4D97-AF65-F5344CB8AC3E}">
        <p14:creationId xmlns:p14="http://schemas.microsoft.com/office/powerpoint/2010/main" val="793373618"/>
      </p:ext>
    </p:extLst>
  </p:cSld>
  <p:clrMapOvr>
    <a:masterClrMapping/>
  </p:clrMapOvr>
  <p:transition spd="med">
    <p:pull/>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a:extLst>
              <a:ext uri="{FF2B5EF4-FFF2-40B4-BE49-F238E27FC236}">
                <a16:creationId xmlns:a16="http://schemas.microsoft.com/office/drawing/2014/main" id="{5C0122E3-7C16-4BA9-990F-8192D5FADA11}"/>
              </a:ext>
            </a:extLst>
          </p:cNvPr>
          <p:cNvSpPr txBox="1"/>
          <p:nvPr/>
        </p:nvSpPr>
        <p:spPr>
          <a:xfrm>
            <a:off x="543837" y="687855"/>
            <a:ext cx="9969910" cy="2308324"/>
          </a:xfrm>
          <a:prstGeom prst="rect">
            <a:avLst/>
          </a:prstGeom>
          <a:noFill/>
        </p:spPr>
        <p:txBody>
          <a:bodyPr wrap="square" rtlCol="0">
            <a:spAutoFit/>
          </a:bodyPr>
          <a:lstStyle/>
          <a:p>
            <a:r>
              <a:rPr lang="it-IT" dirty="0">
                <a:latin typeface="Times New Roman" panose="02020603050405020304" pitchFamily="18" charset="0"/>
                <a:cs typeface="Times New Roman" panose="02020603050405020304" pitchFamily="18" charset="0"/>
              </a:rPr>
              <a:t>3. Sinonimi:</a:t>
            </a:r>
          </a:p>
          <a:p>
            <a:r>
              <a:rPr lang="it-IT" dirty="0">
                <a:latin typeface="Times New Roman" panose="02020603050405020304" pitchFamily="18" charset="0"/>
                <a:cs typeface="Times New Roman" panose="02020603050405020304" pitchFamily="18" charset="0"/>
              </a:rPr>
              <a:t>Il tag &lt;</a:t>
            </a:r>
            <a:r>
              <a:rPr lang="it-IT" dirty="0" err="1">
                <a:latin typeface="Times New Roman" panose="02020603050405020304" pitchFamily="18" charset="0"/>
                <a:cs typeface="Times New Roman" panose="02020603050405020304" pitchFamily="18" charset="0"/>
              </a:rPr>
              <a:t>srai</a:t>
            </a:r>
            <a:r>
              <a:rPr lang="it-IT" dirty="0">
                <a:latin typeface="Times New Roman" panose="02020603050405020304" pitchFamily="18" charset="0"/>
                <a:cs typeface="Times New Roman" panose="02020603050405020304" pitchFamily="18" charset="0"/>
              </a:rPr>
              <a:t>&gt; combinato ai caratteri jolly riesce a definire anche parole o frasi.</a:t>
            </a:r>
          </a:p>
          <a:p>
            <a:endParaRPr lang="it-IT" dirty="0">
              <a:latin typeface="Times New Roman" panose="02020603050405020304" pitchFamily="18" charset="0"/>
              <a:cs typeface="Times New Roman" panose="02020603050405020304" pitchFamily="18" charset="0"/>
            </a:endParaRPr>
          </a:p>
          <a:p>
            <a:r>
              <a:rPr lang="it-IT" dirty="0">
                <a:solidFill>
                  <a:srgbClr val="000000"/>
                </a:solidFill>
                <a:latin typeface="Courier New" panose="02070309020205020404" pitchFamily="49" charset="0"/>
                <a:cs typeface="Courier New" panose="02070309020205020404" pitchFamily="49" charset="0"/>
              </a:rPr>
              <a:t>&lt;</a:t>
            </a:r>
            <a:r>
              <a:rPr lang="it-IT" dirty="0" err="1">
                <a:solidFill>
                  <a:srgbClr val="000000"/>
                </a:solidFill>
                <a:latin typeface="Courier New" panose="02070309020205020404" pitchFamily="49" charset="0"/>
                <a:cs typeface="Courier New" panose="02070309020205020404" pitchFamily="49" charset="0"/>
              </a:rPr>
              <a:t>category</a:t>
            </a:r>
            <a:r>
              <a:rPr lang="it-IT" dirty="0">
                <a:solidFill>
                  <a:srgbClr val="000000"/>
                </a:solidFill>
                <a:latin typeface="Courier New" panose="02070309020205020404" pitchFamily="49" charset="0"/>
                <a:cs typeface="Courier New" panose="02070309020205020404" pitchFamily="49" charset="0"/>
              </a:rPr>
              <a:t>&gt; </a:t>
            </a:r>
          </a:p>
          <a:p>
            <a:r>
              <a:rPr lang="it-IT" dirty="0">
                <a:solidFill>
                  <a:srgbClr val="000000"/>
                </a:solidFill>
                <a:latin typeface="Courier New" panose="02070309020205020404" pitchFamily="49" charset="0"/>
                <a:cs typeface="Courier New" panose="02070309020205020404" pitchFamily="49" charset="0"/>
              </a:rPr>
              <a:t>&lt;pattern&gt; _ </a:t>
            </a:r>
            <a:r>
              <a:rPr lang="it-IT" dirty="0" err="1">
                <a:solidFill>
                  <a:srgbClr val="000000"/>
                </a:solidFill>
                <a:latin typeface="Courier New" panose="02070309020205020404" pitchFamily="49" charset="0"/>
                <a:cs typeface="Courier New" panose="02070309020205020404" pitchFamily="49" charset="0"/>
              </a:rPr>
              <a:t>DAD</a:t>
            </a:r>
            <a:r>
              <a:rPr lang="it-IT" dirty="0">
                <a:solidFill>
                  <a:srgbClr val="000000"/>
                </a:solidFill>
                <a:latin typeface="Courier New" panose="02070309020205020404" pitchFamily="49" charset="0"/>
                <a:cs typeface="Courier New" panose="02070309020205020404" pitchFamily="49" charset="0"/>
              </a:rPr>
              <a:t> * &lt;/pattern&gt;</a:t>
            </a:r>
          </a:p>
          <a:p>
            <a:r>
              <a:rPr lang="it-IT" dirty="0">
                <a:solidFill>
                  <a:srgbClr val="000000"/>
                </a:solidFill>
                <a:latin typeface="Courier New" panose="02070309020205020404" pitchFamily="49" charset="0"/>
                <a:cs typeface="Courier New" panose="02070309020205020404" pitchFamily="49" charset="0"/>
              </a:rPr>
              <a:t>&lt;template&gt; &lt;</a:t>
            </a:r>
            <a:r>
              <a:rPr lang="it-IT" dirty="0" err="1">
                <a:solidFill>
                  <a:srgbClr val="000000"/>
                </a:solidFill>
                <a:latin typeface="Courier New" panose="02070309020205020404" pitchFamily="49" charset="0"/>
                <a:cs typeface="Courier New" panose="02070309020205020404" pitchFamily="49" charset="0"/>
              </a:rPr>
              <a:t>srai</a:t>
            </a:r>
            <a:r>
              <a:rPr lang="it-IT" dirty="0">
                <a:solidFill>
                  <a:srgbClr val="000000"/>
                </a:solidFill>
                <a:latin typeface="Courier New" panose="02070309020205020404" pitchFamily="49" charset="0"/>
                <a:cs typeface="Courier New" panose="02070309020205020404" pitchFamily="49" charset="0"/>
              </a:rPr>
              <a:t>&gt; &lt;star/&gt; </a:t>
            </a:r>
            <a:r>
              <a:rPr lang="it-IT" dirty="0" err="1">
                <a:solidFill>
                  <a:srgbClr val="000000"/>
                </a:solidFill>
                <a:latin typeface="Courier New" panose="02070309020205020404" pitchFamily="49" charset="0"/>
                <a:cs typeface="Courier New" panose="02070309020205020404" pitchFamily="49" charset="0"/>
              </a:rPr>
              <a:t>FATHER</a:t>
            </a:r>
            <a:r>
              <a:rPr lang="it-IT" dirty="0">
                <a:solidFill>
                  <a:srgbClr val="000000"/>
                </a:solidFill>
                <a:latin typeface="Courier New" panose="02070309020205020404" pitchFamily="49" charset="0"/>
                <a:cs typeface="Courier New" panose="02070309020205020404" pitchFamily="49" charset="0"/>
              </a:rPr>
              <a:t> &lt;star index=“2”/&gt; &lt;/</a:t>
            </a:r>
            <a:r>
              <a:rPr lang="it-IT" dirty="0" err="1">
                <a:solidFill>
                  <a:srgbClr val="000000"/>
                </a:solidFill>
                <a:latin typeface="Courier New" panose="02070309020205020404" pitchFamily="49" charset="0"/>
                <a:cs typeface="Courier New" panose="02070309020205020404" pitchFamily="49" charset="0"/>
              </a:rPr>
              <a:t>srai</a:t>
            </a:r>
            <a:r>
              <a:rPr lang="it-IT" dirty="0">
                <a:solidFill>
                  <a:srgbClr val="000000"/>
                </a:solidFill>
                <a:latin typeface="Courier New" panose="02070309020205020404" pitchFamily="49" charset="0"/>
                <a:cs typeface="Courier New" panose="02070309020205020404" pitchFamily="49" charset="0"/>
              </a:rPr>
              <a:t>&gt; &lt;/template&gt; &lt;/</a:t>
            </a:r>
            <a:r>
              <a:rPr lang="it-IT" dirty="0" err="1">
                <a:solidFill>
                  <a:srgbClr val="000000"/>
                </a:solidFill>
                <a:latin typeface="Courier New" panose="02070309020205020404" pitchFamily="49" charset="0"/>
                <a:cs typeface="Courier New" panose="02070309020205020404" pitchFamily="49" charset="0"/>
              </a:rPr>
              <a:t>category</a:t>
            </a:r>
            <a:r>
              <a:rPr lang="it-IT" dirty="0">
                <a:solidFill>
                  <a:srgbClr val="000000"/>
                </a:solidFill>
                <a:latin typeface="Courier New" panose="02070309020205020404" pitchFamily="49" charset="0"/>
                <a:cs typeface="Courier New" panose="02070309020205020404" pitchFamily="49" charset="0"/>
              </a:rPr>
              <a:t>&gt;</a:t>
            </a:r>
          </a:p>
          <a:p>
            <a:endParaRPr lang="it-IT" dirty="0">
              <a:latin typeface="Courier New" panose="02070309020205020404" pitchFamily="49" charset="0"/>
              <a:cs typeface="Courier New" panose="02070309020205020404" pitchFamily="49" charset="0"/>
            </a:endParaRPr>
          </a:p>
        </p:txBody>
      </p:sp>
      <p:sp>
        <p:nvSpPr>
          <p:cNvPr id="5" name="CasellaDiTesto 4">
            <a:extLst>
              <a:ext uri="{FF2B5EF4-FFF2-40B4-BE49-F238E27FC236}">
                <a16:creationId xmlns:a16="http://schemas.microsoft.com/office/drawing/2014/main" id="{9BA1894E-40D0-41AE-873B-03B9252E0D5A}"/>
              </a:ext>
            </a:extLst>
          </p:cNvPr>
          <p:cNvSpPr txBox="1"/>
          <p:nvPr/>
        </p:nvSpPr>
        <p:spPr>
          <a:xfrm>
            <a:off x="3312826" y="3861821"/>
            <a:ext cx="8364511" cy="2308324"/>
          </a:xfrm>
          <a:prstGeom prst="rect">
            <a:avLst/>
          </a:prstGeom>
          <a:noFill/>
        </p:spPr>
        <p:txBody>
          <a:bodyPr wrap="square" rtlCol="0">
            <a:spAutoFit/>
          </a:bodyPr>
          <a:lstStyle/>
          <a:p>
            <a:r>
              <a:rPr lang="it-IT" dirty="0">
                <a:latin typeface="Times New Roman" panose="02020603050405020304" pitchFamily="18" charset="0"/>
                <a:cs typeface="Times New Roman" panose="02020603050405020304" pitchFamily="18" charset="0"/>
              </a:rPr>
              <a:t>La </a:t>
            </a:r>
            <a:r>
              <a:rPr lang="it-IT" b="1" dirty="0" err="1">
                <a:latin typeface="Times New Roman" panose="02020603050405020304" pitchFamily="18" charset="0"/>
                <a:cs typeface="Times New Roman" panose="02020603050405020304" pitchFamily="18" charset="0"/>
              </a:rPr>
              <a:t>ridusione</a:t>
            </a:r>
            <a:r>
              <a:rPr lang="it-IT" b="1" dirty="0">
                <a:latin typeface="Times New Roman" panose="02020603050405020304" pitchFamily="18" charset="0"/>
                <a:cs typeface="Times New Roman" panose="02020603050405020304" pitchFamily="18" charset="0"/>
              </a:rPr>
              <a:t>/rimozione </a:t>
            </a:r>
            <a:r>
              <a:rPr lang="it-IT" dirty="0">
                <a:latin typeface="Times New Roman" panose="02020603050405020304" pitchFamily="18" charset="0"/>
                <a:cs typeface="Times New Roman" panose="02020603050405020304" pitchFamily="18" charset="0"/>
              </a:rPr>
              <a:t>è possibile eseguirlo sempre tramite il tag </a:t>
            </a:r>
            <a:r>
              <a:rPr lang="it-IT" dirty="0">
                <a:solidFill>
                  <a:srgbClr val="000000"/>
                </a:solidFill>
                <a:latin typeface="Courier New" panose="02070309020205020404" pitchFamily="49" charset="0"/>
                <a:cs typeface="Courier New" panose="02070309020205020404" pitchFamily="49" charset="0"/>
              </a:rPr>
              <a:t>&lt;</a:t>
            </a:r>
            <a:r>
              <a:rPr lang="it-IT" dirty="0" err="1">
                <a:solidFill>
                  <a:srgbClr val="000000"/>
                </a:solidFill>
                <a:latin typeface="Courier New" panose="02070309020205020404" pitchFamily="49" charset="0"/>
                <a:cs typeface="Courier New" panose="02070309020205020404" pitchFamily="49" charset="0"/>
              </a:rPr>
              <a:t>srai</a:t>
            </a:r>
            <a:r>
              <a:rPr lang="it-IT" dirty="0">
                <a:solidFill>
                  <a:srgbClr val="000000"/>
                </a:solidFill>
                <a:latin typeface="Courier New" panose="02070309020205020404" pitchFamily="49" charset="0"/>
                <a:cs typeface="Courier New" panose="02070309020205020404" pitchFamily="49" charset="0"/>
              </a:rPr>
              <a:t>&gt;. </a:t>
            </a:r>
          </a:p>
          <a:p>
            <a:r>
              <a:rPr lang="it-IT" dirty="0">
                <a:solidFill>
                  <a:srgbClr val="000000"/>
                </a:solidFill>
                <a:latin typeface="Times New Roman" panose="02020603050405020304" pitchFamily="18" charset="0"/>
                <a:cs typeface="Times New Roman" panose="02020603050405020304" pitchFamily="18" charset="0"/>
              </a:rPr>
              <a:t>Per riduzione si intente rimuovere parole non necessarie.</a:t>
            </a:r>
          </a:p>
          <a:p>
            <a:endParaRPr lang="it-IT" dirty="0">
              <a:solidFill>
                <a:srgbClr val="000000"/>
              </a:solidFill>
              <a:latin typeface="Courier New" panose="02070309020205020404" pitchFamily="49" charset="0"/>
              <a:cs typeface="Courier New" panose="02070309020205020404" pitchFamily="49" charset="0"/>
            </a:endParaRPr>
          </a:p>
          <a:p>
            <a:r>
              <a:rPr lang="it-IT" dirty="0">
                <a:solidFill>
                  <a:srgbClr val="000000"/>
                </a:solidFill>
                <a:latin typeface="Courier New" panose="02070309020205020404" pitchFamily="49" charset="0"/>
                <a:cs typeface="Courier New" panose="02070309020205020404" pitchFamily="49" charset="0"/>
              </a:rPr>
              <a:t>&lt;</a:t>
            </a:r>
            <a:r>
              <a:rPr lang="it-IT" dirty="0" err="1">
                <a:solidFill>
                  <a:srgbClr val="000000"/>
                </a:solidFill>
                <a:latin typeface="Courier New" panose="02070309020205020404" pitchFamily="49" charset="0"/>
                <a:cs typeface="Courier New" panose="02070309020205020404" pitchFamily="49" charset="0"/>
              </a:rPr>
              <a:t>category</a:t>
            </a:r>
            <a:r>
              <a:rPr lang="it-IT" dirty="0">
                <a:solidFill>
                  <a:srgbClr val="000000"/>
                </a:solidFill>
                <a:latin typeface="Courier New" panose="02070309020205020404" pitchFamily="49" charset="0"/>
                <a:cs typeface="Courier New" panose="02070309020205020404" pitchFamily="49" charset="0"/>
              </a:rPr>
              <a:t>&gt;</a:t>
            </a:r>
          </a:p>
          <a:p>
            <a:r>
              <a:rPr lang="it-IT" dirty="0">
                <a:solidFill>
                  <a:srgbClr val="000000"/>
                </a:solidFill>
                <a:latin typeface="Courier New" panose="02070309020205020404" pitchFamily="49" charset="0"/>
                <a:cs typeface="Courier New" panose="02070309020205020404" pitchFamily="49" charset="0"/>
              </a:rPr>
              <a:t>&lt;pattern&gt; I </a:t>
            </a:r>
            <a:r>
              <a:rPr lang="it-IT" dirty="0" err="1">
                <a:solidFill>
                  <a:srgbClr val="000000"/>
                </a:solidFill>
                <a:latin typeface="Courier New" panose="02070309020205020404" pitchFamily="49" charset="0"/>
                <a:cs typeface="Courier New" panose="02070309020205020404" pitchFamily="49" charset="0"/>
              </a:rPr>
              <a:t>SEE</a:t>
            </a:r>
            <a:r>
              <a:rPr lang="it-IT" dirty="0">
                <a:solidFill>
                  <a:srgbClr val="000000"/>
                </a:solidFill>
                <a:latin typeface="Courier New" panose="02070309020205020404" pitchFamily="49" charset="0"/>
                <a:cs typeface="Courier New" panose="02070309020205020404" pitchFamily="49" charset="0"/>
              </a:rPr>
              <a:t> </a:t>
            </a:r>
            <a:r>
              <a:rPr lang="it-IT" dirty="0" err="1">
                <a:solidFill>
                  <a:srgbClr val="000000"/>
                </a:solidFill>
                <a:latin typeface="Courier New" panose="02070309020205020404" pitchFamily="49" charset="0"/>
                <a:cs typeface="Courier New" panose="02070309020205020404" pitchFamily="49" charset="0"/>
              </a:rPr>
              <a:t>NOW</a:t>
            </a:r>
            <a:r>
              <a:rPr lang="it-IT" dirty="0">
                <a:solidFill>
                  <a:srgbClr val="000000"/>
                </a:solidFill>
                <a:latin typeface="Courier New" panose="02070309020205020404" pitchFamily="49" charset="0"/>
                <a:cs typeface="Courier New" panose="02070309020205020404" pitchFamily="49" charset="0"/>
              </a:rPr>
              <a:t> </a:t>
            </a:r>
            <a:r>
              <a:rPr lang="it-IT" dirty="0" err="1">
                <a:solidFill>
                  <a:srgbClr val="000000"/>
                </a:solidFill>
                <a:latin typeface="Courier New" panose="02070309020205020404" pitchFamily="49" charset="0"/>
                <a:cs typeface="Courier New" panose="02070309020205020404" pitchFamily="49" charset="0"/>
              </a:rPr>
              <a:t>THAT</a:t>
            </a:r>
            <a:r>
              <a:rPr lang="it-IT" dirty="0">
                <a:solidFill>
                  <a:srgbClr val="000000"/>
                </a:solidFill>
                <a:latin typeface="Courier New" panose="02070309020205020404" pitchFamily="49" charset="0"/>
                <a:cs typeface="Courier New" panose="02070309020205020404" pitchFamily="49" charset="0"/>
              </a:rPr>
              <a:t> </a:t>
            </a:r>
            <a:r>
              <a:rPr lang="it-IT" dirty="0" err="1">
                <a:solidFill>
                  <a:srgbClr val="000000"/>
                </a:solidFill>
                <a:latin typeface="Courier New" panose="02070309020205020404" pitchFamily="49" charset="0"/>
                <a:cs typeface="Courier New" panose="02070309020205020404" pitchFamily="49" charset="0"/>
              </a:rPr>
              <a:t>YOU</a:t>
            </a:r>
            <a:r>
              <a:rPr lang="it-IT" dirty="0">
                <a:solidFill>
                  <a:srgbClr val="000000"/>
                </a:solidFill>
                <a:latin typeface="Courier New" panose="02070309020205020404" pitchFamily="49" charset="0"/>
                <a:cs typeface="Courier New" panose="02070309020205020404" pitchFamily="49" charset="0"/>
              </a:rPr>
              <a:t> ARE * &lt;/pattern&gt; </a:t>
            </a:r>
          </a:p>
          <a:p>
            <a:r>
              <a:rPr lang="it-IT" dirty="0">
                <a:solidFill>
                  <a:srgbClr val="000000"/>
                </a:solidFill>
                <a:latin typeface="Courier New" panose="02070309020205020404" pitchFamily="49" charset="0"/>
                <a:cs typeface="Courier New" panose="02070309020205020404" pitchFamily="49" charset="0"/>
              </a:rPr>
              <a:t>&lt;template&gt; &lt;</a:t>
            </a:r>
            <a:r>
              <a:rPr lang="it-IT" dirty="0" err="1">
                <a:solidFill>
                  <a:srgbClr val="000000"/>
                </a:solidFill>
                <a:latin typeface="Courier New" panose="02070309020205020404" pitchFamily="49" charset="0"/>
                <a:cs typeface="Courier New" panose="02070309020205020404" pitchFamily="49" charset="0"/>
              </a:rPr>
              <a:t>srai</a:t>
            </a:r>
            <a:r>
              <a:rPr lang="it-IT" dirty="0">
                <a:solidFill>
                  <a:srgbClr val="000000"/>
                </a:solidFill>
                <a:latin typeface="Courier New" panose="02070309020205020404" pitchFamily="49" charset="0"/>
                <a:cs typeface="Courier New" panose="02070309020205020404" pitchFamily="49" charset="0"/>
              </a:rPr>
              <a:t>&gt; </a:t>
            </a:r>
            <a:r>
              <a:rPr lang="it-IT" dirty="0" err="1">
                <a:solidFill>
                  <a:srgbClr val="000000"/>
                </a:solidFill>
                <a:latin typeface="Courier New" panose="02070309020205020404" pitchFamily="49" charset="0"/>
                <a:cs typeface="Courier New" panose="02070309020205020404" pitchFamily="49" charset="0"/>
              </a:rPr>
              <a:t>YOU</a:t>
            </a:r>
            <a:r>
              <a:rPr lang="it-IT" dirty="0">
                <a:solidFill>
                  <a:srgbClr val="000000"/>
                </a:solidFill>
                <a:latin typeface="Courier New" panose="02070309020205020404" pitchFamily="49" charset="0"/>
                <a:cs typeface="Courier New" panose="02070309020205020404" pitchFamily="49" charset="0"/>
              </a:rPr>
              <a:t> ARE &lt;star/&gt; &lt;/</a:t>
            </a:r>
            <a:r>
              <a:rPr lang="it-IT" dirty="0" err="1">
                <a:solidFill>
                  <a:srgbClr val="000000"/>
                </a:solidFill>
                <a:latin typeface="Courier New" panose="02070309020205020404" pitchFamily="49" charset="0"/>
                <a:cs typeface="Courier New" panose="02070309020205020404" pitchFamily="49" charset="0"/>
              </a:rPr>
              <a:t>srai</a:t>
            </a:r>
            <a:r>
              <a:rPr lang="it-IT" dirty="0">
                <a:solidFill>
                  <a:srgbClr val="000000"/>
                </a:solidFill>
                <a:latin typeface="Courier New" panose="02070309020205020404" pitchFamily="49" charset="0"/>
                <a:cs typeface="Courier New" panose="02070309020205020404" pitchFamily="49" charset="0"/>
              </a:rPr>
              <a:t>&gt; &lt;/template&gt;</a:t>
            </a:r>
          </a:p>
          <a:p>
            <a:r>
              <a:rPr lang="it-IT" dirty="0">
                <a:solidFill>
                  <a:srgbClr val="000000"/>
                </a:solidFill>
                <a:latin typeface="Courier New" panose="02070309020205020404" pitchFamily="49" charset="0"/>
                <a:cs typeface="Courier New" panose="02070309020205020404" pitchFamily="49" charset="0"/>
              </a:rPr>
              <a:t>&lt;/</a:t>
            </a:r>
            <a:r>
              <a:rPr lang="it-IT" dirty="0" err="1">
                <a:solidFill>
                  <a:srgbClr val="000000"/>
                </a:solidFill>
                <a:latin typeface="Courier New" panose="02070309020205020404" pitchFamily="49" charset="0"/>
                <a:cs typeface="Courier New" panose="02070309020205020404" pitchFamily="49" charset="0"/>
              </a:rPr>
              <a:t>category</a:t>
            </a:r>
            <a:r>
              <a:rPr lang="it-IT" dirty="0">
                <a:solidFill>
                  <a:srgbClr val="000000"/>
                </a:solidFill>
                <a:latin typeface="Courier New" panose="02070309020205020404" pitchFamily="49" charset="0"/>
                <a:cs typeface="Courier New" panose="02070309020205020404" pitchFamily="49" charset="0"/>
              </a:rPr>
              <a:t>&gt;</a:t>
            </a:r>
            <a:endParaRPr lang="it-IT" dirty="0">
              <a:latin typeface="Courier New" panose="02070309020205020404" pitchFamily="49" charset="0"/>
              <a:cs typeface="Courier New" panose="02070309020205020404" pitchFamily="49" charset="0"/>
            </a:endParaRPr>
          </a:p>
          <a:p>
            <a:endParaRPr lang="it-IT" dirty="0"/>
          </a:p>
        </p:txBody>
      </p:sp>
    </p:spTree>
    <p:extLst>
      <p:ext uri="{BB962C8B-B14F-4D97-AF65-F5344CB8AC3E}">
        <p14:creationId xmlns:p14="http://schemas.microsoft.com/office/powerpoint/2010/main" val="3368646580"/>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E263414-D3FB-4DB1-870E-F1890C4B5C58}"/>
              </a:ext>
            </a:extLst>
          </p:cNvPr>
          <p:cNvSpPr txBox="1">
            <a:spLocks/>
          </p:cNvSpPr>
          <p:nvPr/>
        </p:nvSpPr>
        <p:spPr>
          <a:xfrm>
            <a:off x="852948" y="786606"/>
            <a:ext cx="6241026" cy="578772"/>
          </a:xfrm>
          <a:prstGeom prst="rect">
            <a:avLst/>
          </a:prstGeom>
        </p:spPr>
        <p:txBody>
          <a:bodyPr>
            <a:normAutofit fontScale="9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it-IT" dirty="0">
                <a:solidFill>
                  <a:srgbClr val="002060"/>
                </a:solidFill>
                <a:latin typeface="Ink Free" panose="03080402000500000000" pitchFamily="66" charset="0"/>
              </a:rPr>
              <a:t>4. Set e mappe</a:t>
            </a:r>
          </a:p>
        </p:txBody>
      </p:sp>
      <p:sp>
        <p:nvSpPr>
          <p:cNvPr id="3" name="CasellaDiTesto 2">
            <a:extLst>
              <a:ext uri="{FF2B5EF4-FFF2-40B4-BE49-F238E27FC236}">
                <a16:creationId xmlns:a16="http://schemas.microsoft.com/office/drawing/2014/main" id="{D974DE07-5AF3-4787-A8F5-CC8327FB4DB1}"/>
              </a:ext>
            </a:extLst>
          </p:cNvPr>
          <p:cNvSpPr txBox="1"/>
          <p:nvPr/>
        </p:nvSpPr>
        <p:spPr>
          <a:xfrm>
            <a:off x="1863213" y="1547079"/>
            <a:ext cx="8465574" cy="4524315"/>
          </a:xfrm>
          <a:prstGeom prst="rect">
            <a:avLst/>
          </a:prstGeom>
          <a:noFill/>
        </p:spPr>
        <p:txBody>
          <a:bodyPr wrap="square" rtlCol="0">
            <a:spAutoFit/>
          </a:bodyPr>
          <a:lstStyle/>
          <a:p>
            <a:r>
              <a:rPr lang="it-IT" dirty="0">
                <a:latin typeface="Times New Roman" panose="02020603050405020304" pitchFamily="18" charset="0"/>
                <a:cs typeface="Times New Roman" panose="02020603050405020304" pitchFamily="18" charset="0"/>
              </a:rPr>
              <a:t>Un </a:t>
            </a:r>
            <a:r>
              <a:rPr lang="it-IT" b="1" dirty="0">
                <a:latin typeface="Times New Roman" panose="02020603050405020304" pitchFamily="18" charset="0"/>
                <a:cs typeface="Times New Roman" panose="02020603050405020304" pitchFamily="18" charset="0"/>
              </a:rPr>
              <a:t>set</a:t>
            </a:r>
            <a:r>
              <a:rPr lang="it-IT" dirty="0">
                <a:latin typeface="Times New Roman" panose="02020603050405020304" pitchFamily="18" charset="0"/>
                <a:cs typeface="Times New Roman" panose="02020603050405020304" pitchFamily="18" charset="0"/>
              </a:rPr>
              <a:t> in </a:t>
            </a:r>
            <a:r>
              <a:rPr lang="it-IT" dirty="0" err="1">
                <a:latin typeface="Times New Roman" panose="02020603050405020304" pitchFamily="18" charset="0"/>
                <a:cs typeface="Times New Roman" panose="02020603050405020304" pitchFamily="18" charset="0"/>
              </a:rPr>
              <a:t>AIML</a:t>
            </a:r>
            <a:r>
              <a:rPr lang="it-IT" dirty="0">
                <a:latin typeface="Times New Roman" panose="02020603050405020304" pitchFamily="18" charset="0"/>
                <a:cs typeface="Times New Roman" panose="02020603050405020304" pitchFamily="18" charset="0"/>
              </a:rPr>
              <a:t> è un elenco di stringhe di testo univoche.</a:t>
            </a:r>
          </a:p>
          <a:p>
            <a:endParaRPr lang="it-IT" dirty="0">
              <a:latin typeface="Times New Roman" panose="02020603050405020304" pitchFamily="18" charset="0"/>
              <a:cs typeface="Times New Roman" panose="02020603050405020304" pitchFamily="18" charset="0"/>
            </a:endParaRPr>
          </a:p>
          <a:p>
            <a:r>
              <a:rPr lang="it-IT" dirty="0">
                <a:latin typeface="Times New Roman" panose="02020603050405020304" pitchFamily="18" charset="0"/>
                <a:cs typeface="Times New Roman" panose="02020603050405020304" pitchFamily="18" charset="0"/>
              </a:rPr>
              <a:t>Es. set di «colori»:</a:t>
            </a:r>
          </a:p>
          <a:p>
            <a:pPr marL="285750" indent="-285750">
              <a:buFont typeface="Arial" panose="020B0604020202020204" pitchFamily="34" charset="0"/>
              <a:buChar char="•"/>
            </a:pPr>
            <a:r>
              <a:rPr lang="it-IT" dirty="0">
                <a:latin typeface="Times New Roman" panose="02020603050405020304" pitchFamily="18" charset="0"/>
                <a:cs typeface="Times New Roman" panose="02020603050405020304" pitchFamily="18" charset="0"/>
              </a:rPr>
              <a:t>Rosso</a:t>
            </a:r>
          </a:p>
          <a:p>
            <a:pPr marL="285750" indent="-285750">
              <a:buFont typeface="Arial" panose="020B0604020202020204" pitchFamily="34" charset="0"/>
              <a:buChar char="•"/>
            </a:pPr>
            <a:r>
              <a:rPr lang="it-IT" dirty="0">
                <a:latin typeface="Times New Roman" panose="02020603050405020304" pitchFamily="18" charset="0"/>
                <a:cs typeface="Times New Roman" panose="02020603050405020304" pitchFamily="18" charset="0"/>
              </a:rPr>
              <a:t>Arancio</a:t>
            </a:r>
          </a:p>
          <a:p>
            <a:pPr marL="285750" indent="-285750">
              <a:buFont typeface="Arial" panose="020B0604020202020204" pitchFamily="34" charset="0"/>
              <a:buChar char="•"/>
            </a:pPr>
            <a:r>
              <a:rPr lang="it-IT" dirty="0">
                <a:latin typeface="Times New Roman" panose="02020603050405020304" pitchFamily="18" charset="0"/>
                <a:cs typeface="Times New Roman" panose="02020603050405020304" pitchFamily="18" charset="0"/>
              </a:rPr>
              <a:t>Giallo</a:t>
            </a:r>
          </a:p>
          <a:p>
            <a:pPr marL="285750" indent="-285750">
              <a:buFont typeface="Arial" panose="020B0604020202020204" pitchFamily="34" charset="0"/>
              <a:buChar char="•"/>
            </a:pPr>
            <a:r>
              <a:rPr lang="it-IT" dirty="0">
                <a:latin typeface="Times New Roman" panose="02020603050405020304" pitchFamily="18" charset="0"/>
                <a:cs typeface="Times New Roman" panose="02020603050405020304" pitchFamily="18" charset="0"/>
              </a:rPr>
              <a:t>Verde</a:t>
            </a:r>
          </a:p>
          <a:p>
            <a:pPr marL="285750" indent="-285750">
              <a:buFont typeface="Arial" panose="020B0604020202020204" pitchFamily="34" charset="0"/>
              <a:buChar char="•"/>
            </a:pPr>
            <a:r>
              <a:rPr lang="it-IT" dirty="0">
                <a:latin typeface="Times New Roman" panose="02020603050405020304" pitchFamily="18" charset="0"/>
                <a:cs typeface="Times New Roman" panose="02020603050405020304" pitchFamily="18" charset="0"/>
              </a:rPr>
              <a:t>……..</a:t>
            </a:r>
          </a:p>
          <a:p>
            <a:endParaRPr lang="it-IT" dirty="0">
              <a:latin typeface="Times New Roman" panose="02020603050405020304" pitchFamily="18" charset="0"/>
              <a:cs typeface="Times New Roman" panose="02020603050405020304" pitchFamily="18" charset="0"/>
            </a:endParaRPr>
          </a:p>
          <a:p>
            <a:r>
              <a:rPr lang="it-IT" dirty="0">
                <a:latin typeface="Times New Roman" panose="02020603050405020304" pitchFamily="18" charset="0"/>
                <a:cs typeface="Times New Roman" panose="02020603050405020304" pitchFamily="18" charset="0"/>
              </a:rPr>
              <a:t>Un set funzione come i caratteri jolly e possono anche essere combinati con loro. Cattura una o più parole trovate nell’input.</a:t>
            </a:r>
          </a:p>
          <a:p>
            <a:endParaRPr lang="it-IT" dirty="0">
              <a:latin typeface="Times New Roman" panose="02020603050405020304" pitchFamily="18" charset="0"/>
              <a:cs typeface="Times New Roman" panose="02020603050405020304" pitchFamily="18" charset="0"/>
            </a:endParaRPr>
          </a:p>
          <a:p>
            <a:r>
              <a:rPr lang="it-IT"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&lt;</a:t>
            </a:r>
            <a:r>
              <a:rPr lang="it-IT"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category</a:t>
            </a:r>
            <a:r>
              <a:rPr lang="it-IT"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&gt;</a:t>
            </a:r>
            <a:endParaRPr lang="it-IT" dirty="0">
              <a:latin typeface="Calibri" panose="020F0502020204030204" pitchFamily="34" charset="0"/>
              <a:ea typeface="Times New Roman" panose="02020603050405020304" pitchFamily="18" charset="0"/>
              <a:cs typeface="Times New Roman" panose="02020603050405020304" pitchFamily="18" charset="0"/>
            </a:endParaRPr>
          </a:p>
          <a:p>
            <a:r>
              <a:rPr lang="it-IT"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&lt;pattern&gt;IS &lt;set&gt;colors&lt;/set&gt; A COLOR&lt;/pattern&gt;</a:t>
            </a:r>
            <a:endParaRPr lang="it-IT" dirty="0">
              <a:latin typeface="Calibri" panose="020F0502020204030204" pitchFamily="34" charset="0"/>
              <a:ea typeface="Times New Roman" panose="02020603050405020304" pitchFamily="18" charset="0"/>
              <a:cs typeface="Times New Roman" panose="02020603050405020304" pitchFamily="18" charset="0"/>
            </a:endParaRPr>
          </a:p>
          <a:p>
            <a:r>
              <a:rPr lang="it-IT"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&lt;template&gt;Yes, &lt;star/&gt; </a:t>
            </a:r>
            <a:r>
              <a:rPr lang="it-IT"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is</a:t>
            </a:r>
            <a:r>
              <a:rPr lang="it-IT"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 color.&lt;/template&gt;</a:t>
            </a:r>
            <a:endParaRPr lang="it-IT" dirty="0">
              <a:latin typeface="Calibri" panose="020F0502020204030204" pitchFamily="34" charset="0"/>
              <a:ea typeface="Times New Roman" panose="02020603050405020304" pitchFamily="18" charset="0"/>
              <a:cs typeface="Times New Roman" panose="02020603050405020304" pitchFamily="18" charset="0"/>
            </a:endParaRPr>
          </a:p>
          <a:p>
            <a:r>
              <a:rPr lang="it-IT"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&lt;/</a:t>
            </a:r>
            <a:r>
              <a:rPr lang="it-IT"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category</a:t>
            </a:r>
            <a:r>
              <a:rPr lang="it-IT"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&gt;</a:t>
            </a:r>
          </a:p>
        </p:txBody>
      </p:sp>
    </p:spTree>
    <p:extLst>
      <p:ext uri="{BB962C8B-B14F-4D97-AF65-F5344CB8AC3E}">
        <p14:creationId xmlns:p14="http://schemas.microsoft.com/office/powerpoint/2010/main" val="499976029"/>
      </p:ext>
    </p:extLst>
  </p:cSld>
  <p:clrMapOvr>
    <a:masterClrMapping/>
  </p:clrMapOvr>
  <p:transition spd="med">
    <p:pull/>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a:extLst>
              <a:ext uri="{FF2B5EF4-FFF2-40B4-BE49-F238E27FC236}">
                <a16:creationId xmlns:a16="http://schemas.microsoft.com/office/drawing/2014/main" id="{DD3EE82B-B4B7-48F3-9F3D-481B34B51643}"/>
              </a:ext>
            </a:extLst>
          </p:cNvPr>
          <p:cNvSpPr txBox="1"/>
          <p:nvPr/>
        </p:nvSpPr>
        <p:spPr>
          <a:xfrm>
            <a:off x="1651819" y="579084"/>
            <a:ext cx="8465574" cy="3139321"/>
          </a:xfrm>
          <a:prstGeom prst="rect">
            <a:avLst/>
          </a:prstGeom>
          <a:noFill/>
        </p:spPr>
        <p:txBody>
          <a:bodyPr wrap="square" rtlCol="0">
            <a:spAutoFit/>
          </a:bodyPr>
          <a:lstStyle/>
          <a:p>
            <a:r>
              <a:rPr lang="it-IT" dirty="0">
                <a:latin typeface="Times New Roman" panose="02020603050405020304" pitchFamily="18" charset="0"/>
                <a:cs typeface="Times New Roman" panose="02020603050405020304" pitchFamily="18" charset="0"/>
              </a:rPr>
              <a:t>Una </a:t>
            </a:r>
            <a:r>
              <a:rPr lang="it-IT" b="1" dirty="0">
                <a:latin typeface="Times New Roman" panose="02020603050405020304" pitchFamily="18" charset="0"/>
                <a:cs typeface="Times New Roman" panose="02020603050405020304" pitchFamily="18" charset="0"/>
              </a:rPr>
              <a:t>mappa</a:t>
            </a:r>
            <a:r>
              <a:rPr lang="it-IT" dirty="0">
                <a:latin typeface="Times New Roman" panose="02020603050405020304" pitchFamily="18" charset="0"/>
                <a:cs typeface="Times New Roman" panose="02020603050405020304" pitchFamily="18" charset="0"/>
              </a:rPr>
              <a:t> è un elenco di coppie chiave-valore utilizzate per formare associazioni tra parole.</a:t>
            </a:r>
          </a:p>
          <a:p>
            <a:endParaRPr lang="it-IT" dirty="0">
              <a:latin typeface="Times New Roman" panose="02020603050405020304" pitchFamily="18" charset="0"/>
              <a:cs typeface="Times New Roman" panose="02020603050405020304" pitchFamily="18" charset="0"/>
            </a:endParaRPr>
          </a:p>
          <a:p>
            <a:r>
              <a:rPr lang="it-IT" dirty="0">
                <a:latin typeface="Times New Roman" panose="02020603050405020304" pitchFamily="18" charset="0"/>
                <a:cs typeface="Times New Roman" panose="02020603050405020304" pitchFamily="18" charset="0"/>
              </a:rPr>
              <a:t>Es. </a:t>
            </a:r>
          </a:p>
          <a:p>
            <a:pPr marL="285750" indent="-285750">
              <a:buFont typeface="Arial" panose="020B0604020202020204" pitchFamily="34" charset="0"/>
              <a:buChar char="•"/>
            </a:pPr>
            <a:r>
              <a:rPr lang="it-IT" dirty="0">
                <a:latin typeface="Times New Roman" panose="02020603050405020304" pitchFamily="18" charset="0"/>
                <a:cs typeface="Times New Roman" panose="02020603050405020304" pitchFamily="18" charset="0"/>
              </a:rPr>
              <a:t>California: Sacramento</a:t>
            </a:r>
          </a:p>
          <a:p>
            <a:pPr marL="285750" indent="-285750">
              <a:buFont typeface="Arial" panose="020B0604020202020204" pitchFamily="34" charset="0"/>
              <a:buChar char="•"/>
            </a:pPr>
            <a:r>
              <a:rPr lang="it-IT" dirty="0">
                <a:latin typeface="Times New Roman" panose="02020603050405020304" pitchFamily="18" charset="0"/>
                <a:cs typeface="Times New Roman" panose="02020603050405020304" pitchFamily="18" charset="0"/>
              </a:rPr>
              <a:t>New York: Albany</a:t>
            </a:r>
          </a:p>
          <a:p>
            <a:pPr marL="285750" indent="-285750">
              <a:buFont typeface="Arial" panose="020B0604020202020204" pitchFamily="34" charset="0"/>
              <a:buChar char="•"/>
            </a:pPr>
            <a:r>
              <a:rPr lang="it-IT" dirty="0">
                <a:latin typeface="Times New Roman" panose="02020603050405020304" pitchFamily="18" charset="0"/>
                <a:cs typeface="Times New Roman" panose="02020603050405020304" pitchFamily="18" charset="0"/>
              </a:rPr>
              <a:t>Texas: Austin</a:t>
            </a:r>
          </a:p>
          <a:p>
            <a:pPr marL="285750" indent="-285750">
              <a:buFont typeface="Arial" panose="020B0604020202020204" pitchFamily="34" charset="0"/>
              <a:buChar char="•"/>
            </a:pPr>
            <a:r>
              <a:rPr lang="it-IT" dirty="0">
                <a:latin typeface="Times New Roman" panose="02020603050405020304" pitchFamily="18" charset="0"/>
                <a:cs typeface="Times New Roman" panose="02020603050405020304" pitchFamily="18" charset="0"/>
              </a:rPr>
              <a:t>………</a:t>
            </a:r>
          </a:p>
          <a:p>
            <a:endParaRPr lang="it-IT" dirty="0">
              <a:latin typeface="Times New Roman" panose="02020603050405020304" pitchFamily="18" charset="0"/>
              <a:cs typeface="Times New Roman" panose="02020603050405020304" pitchFamily="18" charset="0"/>
            </a:endParaRPr>
          </a:p>
          <a:p>
            <a:r>
              <a:rPr lang="it-IT" dirty="0">
                <a:latin typeface="Times New Roman" panose="02020603050405020304" pitchFamily="18" charset="0"/>
                <a:cs typeface="Times New Roman" panose="02020603050405020304" pitchFamily="18" charset="0"/>
              </a:rPr>
              <a:t>Le mappe sono accessibili all’interno del modello.</a:t>
            </a:r>
          </a:p>
          <a:p>
            <a:endParaRPr lang="it-IT"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endParaRPr>
          </a:p>
        </p:txBody>
      </p:sp>
      <p:sp>
        <p:nvSpPr>
          <p:cNvPr id="3" name="Titolo 1">
            <a:extLst>
              <a:ext uri="{FF2B5EF4-FFF2-40B4-BE49-F238E27FC236}">
                <a16:creationId xmlns:a16="http://schemas.microsoft.com/office/drawing/2014/main" id="{EE326154-9BA5-4AD2-B228-74F499ABD646}"/>
              </a:ext>
            </a:extLst>
          </p:cNvPr>
          <p:cNvSpPr txBox="1">
            <a:spLocks/>
          </p:cNvSpPr>
          <p:nvPr/>
        </p:nvSpPr>
        <p:spPr>
          <a:xfrm>
            <a:off x="1192160" y="4109129"/>
            <a:ext cx="2922639" cy="578772"/>
          </a:xfrm>
          <a:prstGeom prst="rect">
            <a:avLst/>
          </a:prstGeom>
        </p:spPr>
        <p:txBody>
          <a:bodyPr>
            <a:normAutofit fontScale="9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it-IT" dirty="0">
                <a:solidFill>
                  <a:srgbClr val="002060"/>
                </a:solidFill>
                <a:latin typeface="Ink Free" panose="03080402000500000000" pitchFamily="66" charset="0"/>
              </a:rPr>
              <a:t>5. Contesto:</a:t>
            </a:r>
          </a:p>
        </p:txBody>
      </p:sp>
      <p:sp>
        <p:nvSpPr>
          <p:cNvPr id="4" name="CasellaDiTesto 3">
            <a:extLst>
              <a:ext uri="{FF2B5EF4-FFF2-40B4-BE49-F238E27FC236}">
                <a16:creationId xmlns:a16="http://schemas.microsoft.com/office/drawing/2014/main" id="{CE856913-C09E-4554-88CE-926C4D10CDAF}"/>
              </a:ext>
            </a:extLst>
          </p:cNvPr>
          <p:cNvSpPr txBox="1"/>
          <p:nvPr/>
        </p:nvSpPr>
        <p:spPr>
          <a:xfrm>
            <a:off x="1651819" y="4687901"/>
            <a:ext cx="9202994" cy="1200329"/>
          </a:xfrm>
          <a:prstGeom prst="rect">
            <a:avLst/>
          </a:prstGeom>
          <a:noFill/>
        </p:spPr>
        <p:txBody>
          <a:bodyPr wrap="square" rtlCol="0">
            <a:spAutoFit/>
          </a:bodyPr>
          <a:lstStyle/>
          <a:p>
            <a:r>
              <a:rPr lang="it-IT" dirty="0">
                <a:latin typeface="Times New Roman" panose="02020603050405020304" pitchFamily="18" charset="0"/>
                <a:cs typeface="Times New Roman" panose="02020603050405020304" pitchFamily="18" charset="0"/>
              </a:rPr>
              <a:t>Nelle conversazioni umane, si è in grado di ricordare le cose che si sono dette. </a:t>
            </a:r>
          </a:p>
          <a:p>
            <a:r>
              <a:rPr lang="it-IT" dirty="0">
                <a:latin typeface="Times New Roman" panose="02020603050405020304" pitchFamily="18" charset="0"/>
                <a:cs typeface="Times New Roman" panose="02020603050405020304" pitchFamily="18" charset="0"/>
              </a:rPr>
              <a:t>In </a:t>
            </a:r>
            <a:r>
              <a:rPr lang="it-IT" dirty="0" err="1">
                <a:latin typeface="Times New Roman" panose="02020603050405020304" pitchFamily="18" charset="0"/>
                <a:cs typeface="Times New Roman" panose="02020603050405020304" pitchFamily="18" charset="0"/>
              </a:rPr>
              <a:t>AIML</a:t>
            </a:r>
            <a:r>
              <a:rPr lang="it-IT" dirty="0">
                <a:latin typeface="Times New Roman" panose="02020603050405020304" pitchFamily="18" charset="0"/>
                <a:cs typeface="Times New Roman" panose="02020603050405020304" pitchFamily="18" charset="0"/>
              </a:rPr>
              <a:t> esistono diverse funzioni che consentono di fornire un contesto all’interno della categoria.</a:t>
            </a:r>
          </a:p>
          <a:p>
            <a:r>
              <a:rPr lang="it-IT" dirty="0">
                <a:latin typeface="Times New Roman" panose="02020603050405020304" pitchFamily="18" charset="0"/>
                <a:cs typeface="Times New Roman" panose="02020603050405020304" pitchFamily="18" charset="0"/>
              </a:rPr>
              <a:t>il tag </a:t>
            </a:r>
            <a:r>
              <a:rPr lang="it-IT" dirty="0">
                <a:latin typeface="Courier New" panose="02070309020205020404" pitchFamily="49" charset="0"/>
                <a:cs typeface="Courier New" panose="02070309020205020404" pitchFamily="49" charset="0"/>
              </a:rPr>
              <a:t>&lt;</a:t>
            </a:r>
            <a:r>
              <a:rPr lang="it-IT" dirty="0" err="1">
                <a:latin typeface="Courier New" panose="02070309020205020404" pitchFamily="49" charset="0"/>
                <a:cs typeface="Courier New" panose="02070309020205020404" pitchFamily="49" charset="0"/>
              </a:rPr>
              <a:t>that</a:t>
            </a:r>
            <a:r>
              <a:rPr lang="it-IT" dirty="0">
                <a:latin typeface="Courier New" panose="02070309020205020404" pitchFamily="49" charset="0"/>
                <a:cs typeface="Courier New" panose="02070309020205020404" pitchFamily="49" charset="0"/>
              </a:rPr>
              <a:t>&gt;, </a:t>
            </a:r>
            <a:r>
              <a:rPr lang="it-IT" dirty="0">
                <a:latin typeface="Times New Roman" panose="02020603050405020304" pitchFamily="18" charset="0"/>
                <a:cs typeface="Times New Roman" panose="02020603050405020304" pitchFamily="18" charset="0"/>
              </a:rPr>
              <a:t>consente al bot di ricordare l’ultima frase pronunciata.</a:t>
            </a:r>
          </a:p>
        </p:txBody>
      </p:sp>
    </p:spTree>
    <p:extLst>
      <p:ext uri="{BB962C8B-B14F-4D97-AF65-F5344CB8AC3E}">
        <p14:creationId xmlns:p14="http://schemas.microsoft.com/office/powerpoint/2010/main" val="220858853"/>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1">
            <a:extLst>
              <a:ext uri="{FF2B5EF4-FFF2-40B4-BE49-F238E27FC236}">
                <a16:creationId xmlns:a16="http://schemas.microsoft.com/office/drawing/2014/main" id="{05DC3FBE-E788-4443-BD6C-6F1FDD2BF658}"/>
              </a:ext>
            </a:extLst>
          </p:cNvPr>
          <p:cNvSpPr txBox="1">
            <a:spLocks/>
          </p:cNvSpPr>
          <p:nvPr/>
        </p:nvSpPr>
        <p:spPr>
          <a:xfrm>
            <a:off x="838200" y="833924"/>
            <a:ext cx="3438833" cy="578772"/>
          </a:xfrm>
          <a:prstGeom prst="rect">
            <a:avLst/>
          </a:prstGeom>
        </p:spPr>
        <p:txBody>
          <a:bodyPr>
            <a:normAutofit fontScale="9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it-IT" dirty="0">
                <a:solidFill>
                  <a:srgbClr val="002060"/>
                </a:solidFill>
                <a:latin typeface="Ink Free" panose="03080402000500000000" pitchFamily="66" charset="0"/>
              </a:rPr>
              <a:t>6. Argomento:</a:t>
            </a:r>
          </a:p>
        </p:txBody>
      </p:sp>
      <p:sp>
        <p:nvSpPr>
          <p:cNvPr id="5" name="CasellaDiTesto 4">
            <a:extLst>
              <a:ext uri="{FF2B5EF4-FFF2-40B4-BE49-F238E27FC236}">
                <a16:creationId xmlns:a16="http://schemas.microsoft.com/office/drawing/2014/main" id="{E505306B-979C-476A-AD12-3B440045F434}"/>
              </a:ext>
            </a:extLst>
          </p:cNvPr>
          <p:cNvSpPr txBox="1"/>
          <p:nvPr/>
        </p:nvSpPr>
        <p:spPr>
          <a:xfrm>
            <a:off x="1147916" y="1769806"/>
            <a:ext cx="9279194" cy="4247317"/>
          </a:xfrm>
          <a:prstGeom prst="rect">
            <a:avLst/>
          </a:prstGeom>
          <a:noFill/>
        </p:spPr>
        <p:txBody>
          <a:bodyPr wrap="square" rtlCol="0">
            <a:spAutoFit/>
          </a:bodyPr>
          <a:lstStyle/>
          <a:p>
            <a:pPr lvl="0" eaLnBrk="0" fontAlgn="base" hangingPunct="0">
              <a:spcBef>
                <a:spcPct val="0"/>
              </a:spcBef>
              <a:spcAft>
                <a:spcPct val="0"/>
              </a:spcAft>
            </a:pPr>
            <a:r>
              <a:rPr lang="it-IT" altLang="it-IT"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Le categorie possono essere raggruppate in base a valori diversi per </a:t>
            </a:r>
            <a:r>
              <a:rPr lang="it-IT" altLang="it-IT"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topic</a:t>
            </a:r>
            <a:r>
              <a:rPr lang="it-IT" altLang="it-IT"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Queste categorie possono essere abbinate solo se il predicato dell'argomento è stato impostato su un determinato valore.</a:t>
            </a:r>
          </a:p>
          <a:p>
            <a:pPr eaLnBrk="0" fontAlgn="base" hangingPunct="0">
              <a:spcBef>
                <a:spcPct val="0"/>
              </a:spcBef>
              <a:spcAft>
                <a:spcPct val="0"/>
              </a:spcAft>
            </a:pPr>
            <a:r>
              <a:rPr lang="it-IT" dirty="0" err="1">
                <a:solidFill>
                  <a:srgbClr val="000000"/>
                </a:solidFill>
                <a:latin typeface="Times New Roman" panose="02020603050405020304" pitchFamily="18" charset="0"/>
                <a:ea typeface="Times New Roman" panose="02020603050405020304" pitchFamily="18" charset="0"/>
              </a:rPr>
              <a:t>Topic</a:t>
            </a:r>
            <a:r>
              <a:rPr lang="it-IT" dirty="0">
                <a:solidFill>
                  <a:srgbClr val="000000"/>
                </a:solidFill>
                <a:latin typeface="Times New Roman" panose="02020603050405020304" pitchFamily="18" charset="0"/>
                <a:ea typeface="Times New Roman" panose="02020603050405020304" pitchFamily="18" charset="0"/>
              </a:rPr>
              <a:t> consente al bot di mantenere il contesto più a lungo di un'interazione. </a:t>
            </a:r>
          </a:p>
          <a:p>
            <a:pPr eaLnBrk="0" fontAlgn="base" hangingPunct="0">
              <a:spcBef>
                <a:spcPct val="0"/>
              </a:spcBef>
              <a:spcAft>
                <a:spcPct val="0"/>
              </a:spcAft>
            </a:pPr>
            <a:endParaRPr lang="it-IT" dirty="0">
              <a:latin typeface="Times New Roman" panose="02020603050405020304" pitchFamily="18" charset="0"/>
              <a:ea typeface="Times New Roman" panose="02020603050405020304" pitchFamily="18" charset="0"/>
            </a:endParaRPr>
          </a:p>
          <a:p>
            <a:pPr eaLnBrk="0" fontAlgn="base" hangingPunct="0">
              <a:spcBef>
                <a:spcPct val="0"/>
              </a:spcBef>
              <a:spcAft>
                <a:spcPct val="0"/>
              </a:spcAft>
            </a:pPr>
            <a:endParaRPr lang="it-IT" dirty="0">
              <a:latin typeface="Times New Roman" panose="02020603050405020304" pitchFamily="18" charset="0"/>
              <a:ea typeface="Times New Roman" panose="02020603050405020304" pitchFamily="18" charset="0"/>
            </a:endParaRPr>
          </a:p>
          <a:p>
            <a:pPr eaLnBrk="0" fontAlgn="base" hangingPunct="0">
              <a:spcBef>
                <a:spcPct val="0"/>
              </a:spcBef>
              <a:spcAft>
                <a:spcPct val="0"/>
              </a:spcAft>
            </a:pPr>
            <a:endParaRPr lang="it-IT" dirty="0">
              <a:latin typeface="Times New Roman" panose="02020603050405020304" pitchFamily="18" charset="0"/>
              <a:ea typeface="Times New Roman" panose="02020603050405020304" pitchFamily="18" charset="0"/>
            </a:endParaRPr>
          </a:p>
          <a:p>
            <a:pPr eaLnBrk="0" fontAlgn="base" hangingPunct="0">
              <a:spcBef>
                <a:spcPct val="0"/>
              </a:spcBef>
              <a:spcAft>
                <a:spcPct val="0"/>
              </a:spcAft>
            </a:pPr>
            <a:endParaRPr lang="it-IT" dirty="0">
              <a:latin typeface="Times New Roman" panose="02020603050405020304" pitchFamily="18" charset="0"/>
              <a:ea typeface="Times New Roman" panose="02020603050405020304" pitchFamily="18" charset="0"/>
            </a:endParaRPr>
          </a:p>
          <a:p>
            <a:r>
              <a:rPr lang="it-IT" b="1" dirty="0">
                <a:solidFill>
                  <a:srgbClr val="000000"/>
                </a:solidFill>
                <a:latin typeface="Times New Roman" panose="02020603050405020304" pitchFamily="18" charset="0"/>
                <a:ea typeface="Times New Roman" panose="02020603050405020304" pitchFamily="18" charset="0"/>
              </a:rPr>
              <a:t>Loop:</a:t>
            </a:r>
          </a:p>
          <a:p>
            <a:endParaRPr lang="it-IT" b="1" dirty="0">
              <a:latin typeface="Times New Roman" panose="02020603050405020304" pitchFamily="18" charset="0"/>
              <a:ea typeface="Times New Roman" panose="02020603050405020304" pitchFamily="18" charset="0"/>
            </a:endParaRPr>
          </a:p>
          <a:p>
            <a:r>
              <a:rPr lang="it-IT" dirty="0">
                <a:solidFill>
                  <a:srgbClr val="000000"/>
                </a:solidFill>
                <a:latin typeface="Times New Roman" panose="02020603050405020304" pitchFamily="18" charset="0"/>
                <a:ea typeface="Times New Roman" panose="02020603050405020304" pitchFamily="18" charset="0"/>
              </a:rPr>
              <a:t>I loop vengono utilizzati nella programmazione per iterare un'azione o una funzione su una serie di valori, fino al raggiungimento di uno stato particolare.</a:t>
            </a:r>
          </a:p>
          <a:p>
            <a:r>
              <a:rPr lang="it-IT" dirty="0">
                <a:solidFill>
                  <a:srgbClr val="000000"/>
                </a:solidFill>
                <a:latin typeface="Times New Roman" panose="02020603050405020304" pitchFamily="18" charset="0"/>
                <a:ea typeface="Times New Roman" panose="02020603050405020304" pitchFamily="18" charset="0"/>
              </a:rPr>
              <a:t>In </a:t>
            </a:r>
            <a:r>
              <a:rPr lang="it-IT" dirty="0" err="1">
                <a:solidFill>
                  <a:srgbClr val="000000"/>
                </a:solidFill>
                <a:latin typeface="Times New Roman" panose="02020603050405020304" pitchFamily="18" charset="0"/>
                <a:ea typeface="Times New Roman" panose="02020603050405020304" pitchFamily="18" charset="0"/>
              </a:rPr>
              <a:t>AIML</a:t>
            </a:r>
            <a:r>
              <a:rPr lang="it-IT" dirty="0">
                <a:solidFill>
                  <a:srgbClr val="000000"/>
                </a:solidFill>
                <a:latin typeface="Times New Roman" panose="02020603050405020304" pitchFamily="18" charset="0"/>
                <a:ea typeface="Times New Roman" panose="02020603050405020304" pitchFamily="18" charset="0"/>
              </a:rPr>
              <a:t>, possiamo scorrere gli elementi dell'elenco in una condizione fino a quando non viene raggiunto un determinato valore, a quel punto il ciclo termina e il bot fornisce una risposta.</a:t>
            </a:r>
            <a:endParaRPr lang="it-IT" dirty="0">
              <a:latin typeface="Times New Roman" panose="02020603050405020304" pitchFamily="18" charset="0"/>
              <a:ea typeface="Times New Roman" panose="02020603050405020304" pitchFamily="18" charset="0"/>
            </a:endParaRPr>
          </a:p>
          <a:p>
            <a:pPr lvl="0" eaLnBrk="0" fontAlgn="base" hangingPunct="0">
              <a:spcBef>
                <a:spcPct val="0"/>
              </a:spcBef>
              <a:spcAft>
                <a:spcPct val="0"/>
              </a:spcAft>
            </a:pPr>
            <a:endParaRPr lang="it-IT" altLang="it-IT"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81507112"/>
      </p:ext>
    </p:extLst>
  </p:cSld>
  <p:clrMapOvr>
    <a:masterClrMapping/>
  </p:clrMapOvr>
  <p:transition spd="med">
    <p:pull/>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1BFD5D8-3C57-4CDE-B4C9-255E80333904}"/>
              </a:ext>
            </a:extLst>
          </p:cNvPr>
          <p:cNvSpPr txBox="1">
            <a:spLocks/>
          </p:cNvSpPr>
          <p:nvPr/>
        </p:nvSpPr>
        <p:spPr>
          <a:xfrm>
            <a:off x="823452" y="494877"/>
            <a:ext cx="3188110" cy="578772"/>
          </a:xfrm>
          <a:prstGeom prst="rect">
            <a:avLst/>
          </a:prstGeom>
        </p:spPr>
        <p:txBody>
          <a:bodyPr>
            <a:normAutofit fontScale="9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it-IT" dirty="0">
                <a:solidFill>
                  <a:srgbClr val="002060"/>
                </a:solidFill>
                <a:latin typeface="Ink Free" panose="03080402000500000000" pitchFamily="66" charset="0"/>
              </a:rPr>
              <a:t>7. Tag base:</a:t>
            </a:r>
          </a:p>
        </p:txBody>
      </p:sp>
      <p:sp>
        <p:nvSpPr>
          <p:cNvPr id="3" name="CasellaDiTesto 2">
            <a:extLst>
              <a:ext uri="{FF2B5EF4-FFF2-40B4-BE49-F238E27FC236}">
                <a16:creationId xmlns:a16="http://schemas.microsoft.com/office/drawing/2014/main" id="{4A6683CC-C9A8-473A-9973-EEFD291F61A5}"/>
              </a:ext>
            </a:extLst>
          </p:cNvPr>
          <p:cNvSpPr txBox="1"/>
          <p:nvPr/>
        </p:nvSpPr>
        <p:spPr>
          <a:xfrm>
            <a:off x="1047134" y="1281827"/>
            <a:ext cx="4527755" cy="646331"/>
          </a:xfrm>
          <a:prstGeom prst="rect">
            <a:avLst/>
          </a:prstGeom>
          <a:noFill/>
        </p:spPr>
        <p:txBody>
          <a:bodyPr wrap="square" rtlCol="0">
            <a:spAutoFit/>
          </a:bodyPr>
          <a:lstStyle/>
          <a:p>
            <a:r>
              <a:rPr lang="it-IT" dirty="0">
                <a:latin typeface="Courier New" panose="02070309020205020404" pitchFamily="49" charset="0"/>
                <a:cs typeface="Courier New" panose="02070309020205020404" pitchFamily="49" charset="0"/>
              </a:rPr>
              <a:t>&lt;</a:t>
            </a:r>
            <a:r>
              <a:rPr lang="it-IT" dirty="0" err="1">
                <a:latin typeface="Courier New" panose="02070309020205020404" pitchFamily="49" charset="0"/>
                <a:cs typeface="Courier New" panose="02070309020205020404" pitchFamily="49" charset="0"/>
              </a:rPr>
              <a:t>aiml</a:t>
            </a:r>
            <a:r>
              <a:rPr lang="it-IT" dirty="0">
                <a:latin typeface="Courier New" panose="02070309020205020404" pitchFamily="49" charset="0"/>
                <a:cs typeface="Courier New" panose="02070309020205020404" pitchFamily="49" charset="0"/>
              </a:rPr>
              <a:t>&gt;</a:t>
            </a:r>
          </a:p>
          <a:p>
            <a:r>
              <a:rPr lang="it-IT" dirty="0">
                <a:latin typeface="Times New Roman" panose="02020603050405020304" pitchFamily="18" charset="0"/>
                <a:cs typeface="Times New Roman" panose="02020603050405020304" pitchFamily="18" charset="0"/>
              </a:rPr>
              <a:t>Definisce l’inizio e la fine di un documento.</a:t>
            </a:r>
          </a:p>
        </p:txBody>
      </p:sp>
      <p:sp>
        <p:nvSpPr>
          <p:cNvPr id="4" name="CasellaDiTesto 3">
            <a:extLst>
              <a:ext uri="{FF2B5EF4-FFF2-40B4-BE49-F238E27FC236}">
                <a16:creationId xmlns:a16="http://schemas.microsoft.com/office/drawing/2014/main" id="{F1D5E547-7E0A-4426-B577-4B477530B550}"/>
              </a:ext>
            </a:extLst>
          </p:cNvPr>
          <p:cNvSpPr txBox="1"/>
          <p:nvPr/>
        </p:nvSpPr>
        <p:spPr>
          <a:xfrm>
            <a:off x="240889" y="2299200"/>
            <a:ext cx="4527755" cy="1200329"/>
          </a:xfrm>
          <a:prstGeom prst="rect">
            <a:avLst/>
          </a:prstGeom>
          <a:noFill/>
        </p:spPr>
        <p:txBody>
          <a:bodyPr wrap="square" rtlCol="0">
            <a:spAutoFit/>
          </a:bodyPr>
          <a:lstStyle/>
          <a:p>
            <a:r>
              <a:rPr lang="it-IT" dirty="0">
                <a:latin typeface="Courier New" panose="02070309020205020404" pitchFamily="49" charset="0"/>
                <a:cs typeface="Courier New" panose="02070309020205020404" pitchFamily="49" charset="0"/>
              </a:rPr>
              <a:t>&lt;</a:t>
            </a:r>
            <a:r>
              <a:rPr lang="it-IT" dirty="0" err="1">
                <a:latin typeface="Courier New" panose="02070309020205020404" pitchFamily="49" charset="0"/>
                <a:cs typeface="Courier New" panose="02070309020205020404" pitchFamily="49" charset="0"/>
              </a:rPr>
              <a:t>category</a:t>
            </a:r>
            <a:r>
              <a:rPr lang="it-IT" dirty="0">
                <a:latin typeface="Courier New" panose="02070309020205020404" pitchFamily="49" charset="0"/>
                <a:cs typeface="Courier New" panose="02070309020205020404" pitchFamily="49" charset="0"/>
              </a:rPr>
              <a:t>&gt;</a:t>
            </a:r>
          </a:p>
          <a:p>
            <a:r>
              <a:rPr lang="it-IT" dirty="0">
                <a:latin typeface="Times New Roman" panose="02020603050405020304" pitchFamily="18" charset="0"/>
                <a:cs typeface="Times New Roman" panose="02020603050405020304" pitchFamily="18" charset="0"/>
              </a:rPr>
              <a:t>Definisce la conoscenza in una base di conoscenza. Delinea l’inizio e la fine di una categoria.</a:t>
            </a:r>
          </a:p>
        </p:txBody>
      </p:sp>
      <p:sp>
        <p:nvSpPr>
          <p:cNvPr id="5" name="CasellaDiTesto 4">
            <a:extLst>
              <a:ext uri="{FF2B5EF4-FFF2-40B4-BE49-F238E27FC236}">
                <a16:creationId xmlns:a16="http://schemas.microsoft.com/office/drawing/2014/main" id="{2EB76310-8D74-4651-9B62-AF2E529050B2}"/>
              </a:ext>
            </a:extLst>
          </p:cNvPr>
          <p:cNvSpPr txBox="1"/>
          <p:nvPr/>
        </p:nvSpPr>
        <p:spPr>
          <a:xfrm>
            <a:off x="1068028" y="3905727"/>
            <a:ext cx="4527755" cy="1200329"/>
          </a:xfrm>
          <a:prstGeom prst="rect">
            <a:avLst/>
          </a:prstGeom>
          <a:noFill/>
        </p:spPr>
        <p:txBody>
          <a:bodyPr wrap="square" rtlCol="0">
            <a:spAutoFit/>
          </a:bodyPr>
          <a:lstStyle/>
          <a:p>
            <a:r>
              <a:rPr lang="it-IT" dirty="0">
                <a:latin typeface="Courier New" panose="02070309020205020404" pitchFamily="49" charset="0"/>
                <a:cs typeface="Courier New" panose="02070309020205020404" pitchFamily="49" charset="0"/>
              </a:rPr>
              <a:t>&lt;pattern&gt;</a:t>
            </a:r>
          </a:p>
          <a:p>
            <a:r>
              <a:rPr lang="it-IT" dirty="0">
                <a:latin typeface="Times New Roman" panose="02020603050405020304" pitchFamily="18" charset="0"/>
                <a:cs typeface="Times New Roman" panose="02020603050405020304" pitchFamily="18" charset="0"/>
              </a:rPr>
              <a:t>Definisce il modello in modo che corrisponda a ciò che un utente può inserire. Non c’è distinzione tra minuscolo e maiuscolo.</a:t>
            </a:r>
          </a:p>
        </p:txBody>
      </p:sp>
      <p:sp>
        <p:nvSpPr>
          <p:cNvPr id="6" name="CasellaDiTesto 5">
            <a:extLst>
              <a:ext uri="{FF2B5EF4-FFF2-40B4-BE49-F238E27FC236}">
                <a16:creationId xmlns:a16="http://schemas.microsoft.com/office/drawing/2014/main" id="{3EDD377C-ED4E-45E4-8598-0ED6C14D9E5B}"/>
              </a:ext>
            </a:extLst>
          </p:cNvPr>
          <p:cNvSpPr txBox="1"/>
          <p:nvPr/>
        </p:nvSpPr>
        <p:spPr>
          <a:xfrm>
            <a:off x="240890" y="5439793"/>
            <a:ext cx="4527755" cy="923330"/>
          </a:xfrm>
          <a:prstGeom prst="rect">
            <a:avLst/>
          </a:prstGeom>
          <a:noFill/>
        </p:spPr>
        <p:txBody>
          <a:bodyPr wrap="square" rtlCol="0">
            <a:spAutoFit/>
          </a:bodyPr>
          <a:lstStyle/>
          <a:p>
            <a:r>
              <a:rPr lang="it-IT" dirty="0">
                <a:latin typeface="Courier New" panose="02070309020205020404" pitchFamily="49" charset="0"/>
                <a:cs typeface="Courier New" panose="02070309020205020404" pitchFamily="49" charset="0"/>
              </a:rPr>
              <a:t>&lt;template&gt;</a:t>
            </a:r>
          </a:p>
          <a:p>
            <a:r>
              <a:rPr lang="it-IT" dirty="0">
                <a:latin typeface="Times New Roman" panose="02020603050405020304" pitchFamily="18" charset="0"/>
                <a:cs typeface="Times New Roman" panose="02020603050405020304" pitchFamily="18" charset="0"/>
              </a:rPr>
              <a:t>Definisce la risposta di un bot all’input dell’utente.</a:t>
            </a:r>
          </a:p>
        </p:txBody>
      </p:sp>
      <p:pic>
        <p:nvPicPr>
          <p:cNvPr id="8" name="Immagine 7" descr="Immagine che contiene testo, screenshot&#10;&#10;Descrizione generata automaticamente">
            <a:extLst>
              <a:ext uri="{FF2B5EF4-FFF2-40B4-BE49-F238E27FC236}">
                <a16:creationId xmlns:a16="http://schemas.microsoft.com/office/drawing/2014/main" id="{A55B5EBF-1835-4AFB-A561-936AD755A9DD}"/>
              </a:ext>
            </a:extLst>
          </p:cNvPr>
          <p:cNvPicPr/>
          <p:nvPr/>
        </p:nvPicPr>
        <p:blipFill>
          <a:blip r:embed="rId2">
            <a:extLst>
              <a:ext uri="{28A0092B-C50C-407E-A947-70E740481C1C}">
                <a14:useLocalDpi xmlns:a14="http://schemas.microsoft.com/office/drawing/2010/main" val="0"/>
              </a:ext>
            </a:extLst>
          </a:blip>
          <a:stretch>
            <a:fillRect/>
          </a:stretch>
        </p:blipFill>
        <p:spPr>
          <a:xfrm>
            <a:off x="6351021" y="494877"/>
            <a:ext cx="5032886" cy="4261426"/>
          </a:xfrm>
          <a:prstGeom prst="rect">
            <a:avLst/>
          </a:prstGeom>
        </p:spPr>
      </p:pic>
      <p:pic>
        <p:nvPicPr>
          <p:cNvPr id="9" name="Immagine 8">
            <a:extLst>
              <a:ext uri="{FF2B5EF4-FFF2-40B4-BE49-F238E27FC236}">
                <a16:creationId xmlns:a16="http://schemas.microsoft.com/office/drawing/2014/main" id="{CC43919F-2FC3-4887-8C13-E17D83077A90}"/>
              </a:ext>
            </a:extLst>
          </p:cNvPr>
          <p:cNvPicPr/>
          <p:nvPr/>
        </p:nvPicPr>
        <p:blipFill>
          <a:blip r:embed="rId3">
            <a:extLst>
              <a:ext uri="{28A0092B-C50C-407E-A947-70E740481C1C}">
                <a14:useLocalDpi xmlns:a14="http://schemas.microsoft.com/office/drawing/2010/main" val="0"/>
              </a:ext>
            </a:extLst>
          </a:blip>
          <a:stretch>
            <a:fillRect/>
          </a:stretch>
        </p:blipFill>
        <p:spPr>
          <a:xfrm>
            <a:off x="7159110" y="4957714"/>
            <a:ext cx="3416708" cy="1471725"/>
          </a:xfrm>
          <a:prstGeom prst="rect">
            <a:avLst/>
          </a:prstGeom>
        </p:spPr>
      </p:pic>
      <p:sp>
        <p:nvSpPr>
          <p:cNvPr id="10" name="Rettangolo 9">
            <a:extLst>
              <a:ext uri="{FF2B5EF4-FFF2-40B4-BE49-F238E27FC236}">
                <a16:creationId xmlns:a16="http://schemas.microsoft.com/office/drawing/2014/main" id="{C5720553-8555-47E8-AFB7-2F326DFA0D9B}"/>
              </a:ext>
            </a:extLst>
          </p:cNvPr>
          <p:cNvSpPr/>
          <p:nvPr/>
        </p:nvSpPr>
        <p:spPr>
          <a:xfrm>
            <a:off x="5951096" y="280218"/>
            <a:ext cx="5696262" cy="6450365"/>
          </a:xfrm>
          <a:prstGeom prst="rect">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854268910"/>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P spid="10"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B53EF52-F9B0-485F-8BD8-4B293B626A3B}"/>
              </a:ext>
            </a:extLst>
          </p:cNvPr>
          <p:cNvSpPr txBox="1">
            <a:spLocks/>
          </p:cNvSpPr>
          <p:nvPr/>
        </p:nvSpPr>
        <p:spPr>
          <a:xfrm>
            <a:off x="823452" y="494877"/>
            <a:ext cx="3188110" cy="578772"/>
          </a:xfrm>
          <a:prstGeom prst="rect">
            <a:avLst/>
          </a:prstGeom>
        </p:spPr>
        <p:txBody>
          <a:bodyPr>
            <a:normAutofit fontScale="9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it-IT" dirty="0">
                <a:solidFill>
                  <a:srgbClr val="002060"/>
                </a:solidFill>
                <a:latin typeface="Ink Free" panose="03080402000500000000" pitchFamily="66" charset="0"/>
              </a:rPr>
              <a:t>…altri tag:</a:t>
            </a:r>
          </a:p>
        </p:txBody>
      </p:sp>
      <p:sp>
        <p:nvSpPr>
          <p:cNvPr id="3" name="CasellaDiTesto 2">
            <a:extLst>
              <a:ext uri="{FF2B5EF4-FFF2-40B4-BE49-F238E27FC236}">
                <a16:creationId xmlns:a16="http://schemas.microsoft.com/office/drawing/2014/main" id="{F2046F08-23AB-4E16-A3AE-6521EA2C99DE}"/>
              </a:ext>
            </a:extLst>
          </p:cNvPr>
          <p:cNvSpPr txBox="1"/>
          <p:nvPr/>
        </p:nvSpPr>
        <p:spPr>
          <a:xfrm>
            <a:off x="360065" y="1197118"/>
            <a:ext cx="5652299" cy="646331"/>
          </a:xfrm>
          <a:prstGeom prst="rect">
            <a:avLst/>
          </a:prstGeom>
          <a:noFill/>
        </p:spPr>
        <p:txBody>
          <a:bodyPr wrap="square" rtlCol="0">
            <a:spAutoFit/>
          </a:bodyPr>
          <a:lstStyle/>
          <a:p>
            <a:r>
              <a:rPr lang="it-IT" dirty="0">
                <a:latin typeface="Courier New" panose="02070309020205020404" pitchFamily="49" charset="0"/>
                <a:cs typeface="Courier New" panose="02070309020205020404" pitchFamily="49" charset="0"/>
              </a:rPr>
              <a:t>&lt;star&gt;</a:t>
            </a:r>
          </a:p>
          <a:p>
            <a:r>
              <a:rPr lang="it-IT" dirty="0">
                <a:latin typeface="Times New Roman" panose="02020603050405020304" pitchFamily="18" charset="0"/>
                <a:cs typeface="Times New Roman" panose="02020603050405020304" pitchFamily="18" charset="0"/>
              </a:rPr>
              <a:t>Utilizzato per abbinare i caratteri jolly </a:t>
            </a:r>
            <a:r>
              <a:rPr lang="it-IT" b="1" dirty="0">
                <a:latin typeface="Times New Roman" panose="02020603050405020304" pitchFamily="18" charset="0"/>
                <a:cs typeface="Times New Roman" panose="02020603050405020304" pitchFamily="18" charset="0"/>
              </a:rPr>
              <a:t>*</a:t>
            </a:r>
            <a:r>
              <a:rPr lang="it-IT" dirty="0">
                <a:latin typeface="Times New Roman" panose="02020603050405020304" pitchFamily="18" charset="0"/>
                <a:cs typeface="Times New Roman" panose="02020603050405020304" pitchFamily="18" charset="0"/>
              </a:rPr>
              <a:t> nel tag &lt;pattern&gt;.</a:t>
            </a:r>
          </a:p>
        </p:txBody>
      </p:sp>
      <p:sp>
        <p:nvSpPr>
          <p:cNvPr id="5" name="CasellaDiTesto 4">
            <a:extLst>
              <a:ext uri="{FF2B5EF4-FFF2-40B4-BE49-F238E27FC236}">
                <a16:creationId xmlns:a16="http://schemas.microsoft.com/office/drawing/2014/main" id="{758FA98E-D444-44C4-B0BC-F5BA989F39CF}"/>
              </a:ext>
            </a:extLst>
          </p:cNvPr>
          <p:cNvSpPr txBox="1"/>
          <p:nvPr/>
        </p:nvSpPr>
        <p:spPr>
          <a:xfrm>
            <a:off x="240143" y="2188547"/>
            <a:ext cx="5772221" cy="923330"/>
          </a:xfrm>
          <a:prstGeom prst="rect">
            <a:avLst/>
          </a:prstGeom>
          <a:noFill/>
        </p:spPr>
        <p:txBody>
          <a:bodyPr wrap="square" rtlCol="0">
            <a:spAutoFit/>
          </a:bodyPr>
          <a:lstStyle/>
          <a:p>
            <a:r>
              <a:rPr lang="it-IT" dirty="0">
                <a:latin typeface="Courier New" panose="02070309020205020404" pitchFamily="49" charset="0"/>
                <a:cs typeface="Courier New" panose="02070309020205020404" pitchFamily="49" charset="0"/>
              </a:rPr>
              <a:t>&lt;</a:t>
            </a:r>
            <a:r>
              <a:rPr lang="it-IT" dirty="0" err="1">
                <a:latin typeface="Courier New" panose="02070309020205020404" pitchFamily="49" charset="0"/>
                <a:cs typeface="Courier New" panose="02070309020205020404" pitchFamily="49" charset="0"/>
              </a:rPr>
              <a:t>srai</a:t>
            </a:r>
            <a:r>
              <a:rPr lang="it-IT" dirty="0">
                <a:latin typeface="Courier New" panose="02070309020205020404" pitchFamily="49" charset="0"/>
                <a:cs typeface="Courier New" panose="02070309020205020404" pitchFamily="49" charset="0"/>
              </a:rPr>
              <a:t>&gt;</a:t>
            </a:r>
          </a:p>
          <a:p>
            <a:r>
              <a:rPr lang="it-IT" dirty="0">
                <a:latin typeface="Times New Roman" panose="02020603050405020304" pitchFamily="18" charset="0"/>
                <a:cs typeface="Times New Roman" panose="02020603050405020304" pitchFamily="18" charset="0"/>
              </a:rPr>
              <a:t>Tag multiuso, utilizzato per chiamare/abbinare le altre categorie.</a:t>
            </a:r>
          </a:p>
        </p:txBody>
      </p:sp>
      <p:sp>
        <p:nvSpPr>
          <p:cNvPr id="7" name="CasellaDiTesto 6">
            <a:extLst>
              <a:ext uri="{FF2B5EF4-FFF2-40B4-BE49-F238E27FC236}">
                <a16:creationId xmlns:a16="http://schemas.microsoft.com/office/drawing/2014/main" id="{CD80B223-49D5-4AAA-A1B7-95C05A70B15A}"/>
              </a:ext>
            </a:extLst>
          </p:cNvPr>
          <p:cNvSpPr txBox="1"/>
          <p:nvPr/>
        </p:nvSpPr>
        <p:spPr>
          <a:xfrm>
            <a:off x="240142" y="3436912"/>
            <a:ext cx="5772221" cy="646331"/>
          </a:xfrm>
          <a:prstGeom prst="rect">
            <a:avLst/>
          </a:prstGeom>
          <a:noFill/>
        </p:spPr>
        <p:txBody>
          <a:bodyPr wrap="square" rtlCol="0">
            <a:spAutoFit/>
          </a:bodyPr>
          <a:lstStyle/>
          <a:p>
            <a:r>
              <a:rPr lang="it-IT" dirty="0">
                <a:latin typeface="Courier New" panose="02070309020205020404" pitchFamily="49" charset="0"/>
                <a:cs typeface="Courier New" panose="02070309020205020404" pitchFamily="49" charset="0"/>
              </a:rPr>
              <a:t>&lt;random&gt;</a:t>
            </a:r>
          </a:p>
          <a:p>
            <a:r>
              <a:rPr lang="it-IT" dirty="0">
                <a:latin typeface="Times New Roman" panose="02020603050405020304" pitchFamily="18" charset="0"/>
                <a:cs typeface="Times New Roman" panose="02020603050405020304" pitchFamily="18" charset="0"/>
              </a:rPr>
              <a:t>Per avere delle risposte casuali.</a:t>
            </a:r>
          </a:p>
        </p:txBody>
      </p:sp>
      <p:sp>
        <p:nvSpPr>
          <p:cNvPr id="8" name="CasellaDiTesto 7">
            <a:extLst>
              <a:ext uri="{FF2B5EF4-FFF2-40B4-BE49-F238E27FC236}">
                <a16:creationId xmlns:a16="http://schemas.microsoft.com/office/drawing/2014/main" id="{B1708FA7-BB27-42C7-A267-BA053B611E18}"/>
              </a:ext>
            </a:extLst>
          </p:cNvPr>
          <p:cNvSpPr txBox="1"/>
          <p:nvPr/>
        </p:nvSpPr>
        <p:spPr>
          <a:xfrm>
            <a:off x="409731" y="4524362"/>
            <a:ext cx="4184755" cy="646331"/>
          </a:xfrm>
          <a:prstGeom prst="rect">
            <a:avLst/>
          </a:prstGeom>
          <a:noFill/>
        </p:spPr>
        <p:txBody>
          <a:bodyPr wrap="square" rtlCol="0">
            <a:spAutoFit/>
          </a:bodyPr>
          <a:lstStyle/>
          <a:p>
            <a:r>
              <a:rPr lang="it-IT" dirty="0">
                <a:latin typeface="Courier New" panose="02070309020205020404" pitchFamily="49" charset="0"/>
                <a:cs typeface="Courier New" panose="02070309020205020404" pitchFamily="49" charset="0"/>
              </a:rPr>
              <a:t>&lt;li&gt;</a:t>
            </a:r>
          </a:p>
          <a:p>
            <a:r>
              <a:rPr lang="it-IT" dirty="0">
                <a:latin typeface="Times New Roman" panose="02020603050405020304" pitchFamily="18" charset="0"/>
                <a:cs typeface="Times New Roman" panose="02020603050405020304" pitchFamily="18" charset="0"/>
              </a:rPr>
              <a:t>Utilizzato per rappresentare più risposte.</a:t>
            </a:r>
          </a:p>
        </p:txBody>
      </p:sp>
      <p:sp>
        <p:nvSpPr>
          <p:cNvPr id="9" name="CasellaDiTesto 8">
            <a:extLst>
              <a:ext uri="{FF2B5EF4-FFF2-40B4-BE49-F238E27FC236}">
                <a16:creationId xmlns:a16="http://schemas.microsoft.com/office/drawing/2014/main" id="{85F2FDD7-2FFE-4931-928D-F30C81870E5F}"/>
              </a:ext>
            </a:extLst>
          </p:cNvPr>
          <p:cNvSpPr txBox="1"/>
          <p:nvPr/>
        </p:nvSpPr>
        <p:spPr>
          <a:xfrm>
            <a:off x="360065" y="5594197"/>
            <a:ext cx="5772221" cy="646331"/>
          </a:xfrm>
          <a:prstGeom prst="rect">
            <a:avLst/>
          </a:prstGeom>
          <a:noFill/>
        </p:spPr>
        <p:txBody>
          <a:bodyPr wrap="square" rtlCol="0">
            <a:spAutoFit/>
          </a:bodyPr>
          <a:lstStyle/>
          <a:p>
            <a:r>
              <a:rPr lang="it-IT" dirty="0">
                <a:latin typeface="Courier New" panose="02070309020205020404" pitchFamily="49" charset="0"/>
                <a:cs typeface="Courier New" panose="02070309020205020404" pitchFamily="49" charset="0"/>
              </a:rPr>
              <a:t>&lt;set&gt;</a:t>
            </a:r>
          </a:p>
          <a:p>
            <a:r>
              <a:rPr lang="it-IT" dirty="0">
                <a:latin typeface="Times New Roman" panose="02020603050405020304" pitchFamily="18" charset="0"/>
                <a:cs typeface="Times New Roman" panose="02020603050405020304" pitchFamily="18" charset="0"/>
              </a:rPr>
              <a:t>Utilizzato per impostare il valore in una variabile </a:t>
            </a:r>
            <a:r>
              <a:rPr lang="it-IT" dirty="0" err="1">
                <a:latin typeface="Times New Roman" panose="02020603050405020304" pitchFamily="18" charset="0"/>
                <a:cs typeface="Times New Roman" panose="02020603050405020304" pitchFamily="18" charset="0"/>
              </a:rPr>
              <a:t>AIML</a:t>
            </a:r>
            <a:r>
              <a:rPr lang="it-IT" dirty="0">
                <a:latin typeface="Times New Roman" panose="02020603050405020304" pitchFamily="18" charset="0"/>
                <a:cs typeface="Times New Roman" panose="02020603050405020304" pitchFamily="18" charset="0"/>
              </a:rPr>
              <a:t>.</a:t>
            </a:r>
          </a:p>
        </p:txBody>
      </p:sp>
      <p:sp>
        <p:nvSpPr>
          <p:cNvPr id="10" name="CasellaDiTesto 9">
            <a:extLst>
              <a:ext uri="{FF2B5EF4-FFF2-40B4-BE49-F238E27FC236}">
                <a16:creationId xmlns:a16="http://schemas.microsoft.com/office/drawing/2014/main" id="{B13C2742-C448-4059-8D2B-73F035F29142}"/>
              </a:ext>
            </a:extLst>
          </p:cNvPr>
          <p:cNvSpPr txBox="1"/>
          <p:nvPr/>
        </p:nvSpPr>
        <p:spPr>
          <a:xfrm>
            <a:off x="5127008" y="522136"/>
            <a:ext cx="6566700" cy="646331"/>
          </a:xfrm>
          <a:prstGeom prst="rect">
            <a:avLst/>
          </a:prstGeom>
          <a:noFill/>
        </p:spPr>
        <p:txBody>
          <a:bodyPr wrap="square" rtlCol="0">
            <a:spAutoFit/>
          </a:bodyPr>
          <a:lstStyle/>
          <a:p>
            <a:r>
              <a:rPr lang="it-IT" dirty="0">
                <a:latin typeface="Courier New" panose="02070309020205020404" pitchFamily="49" charset="0"/>
                <a:cs typeface="Courier New" panose="02070309020205020404" pitchFamily="49" charset="0"/>
              </a:rPr>
              <a:t>&lt;</a:t>
            </a:r>
            <a:r>
              <a:rPr lang="it-IT" dirty="0" err="1">
                <a:latin typeface="Courier New" panose="02070309020205020404" pitchFamily="49" charset="0"/>
                <a:cs typeface="Courier New" panose="02070309020205020404" pitchFamily="49" charset="0"/>
              </a:rPr>
              <a:t>get</a:t>
            </a:r>
            <a:r>
              <a:rPr lang="it-IT" dirty="0">
                <a:latin typeface="Courier New" panose="02070309020205020404" pitchFamily="49" charset="0"/>
                <a:cs typeface="Courier New" panose="02070309020205020404" pitchFamily="49" charset="0"/>
              </a:rPr>
              <a:t>&gt;</a:t>
            </a:r>
          </a:p>
          <a:p>
            <a:r>
              <a:rPr lang="it-IT" dirty="0">
                <a:latin typeface="Times New Roman" panose="02020603050405020304" pitchFamily="18" charset="0"/>
                <a:cs typeface="Times New Roman" panose="02020603050405020304" pitchFamily="18" charset="0"/>
              </a:rPr>
              <a:t>Utilizzato per ottenere il valore memorizzato in una variabile </a:t>
            </a:r>
            <a:r>
              <a:rPr lang="it-IT" dirty="0" err="1">
                <a:latin typeface="Times New Roman" panose="02020603050405020304" pitchFamily="18" charset="0"/>
                <a:cs typeface="Times New Roman" panose="02020603050405020304" pitchFamily="18" charset="0"/>
              </a:rPr>
              <a:t>AIML</a:t>
            </a:r>
            <a:r>
              <a:rPr lang="it-IT" dirty="0">
                <a:latin typeface="Times New Roman" panose="02020603050405020304" pitchFamily="18" charset="0"/>
                <a:cs typeface="Times New Roman" panose="02020603050405020304" pitchFamily="18" charset="0"/>
              </a:rPr>
              <a:t>.</a:t>
            </a:r>
          </a:p>
        </p:txBody>
      </p:sp>
      <p:sp>
        <p:nvSpPr>
          <p:cNvPr id="11" name="CasellaDiTesto 10">
            <a:extLst>
              <a:ext uri="{FF2B5EF4-FFF2-40B4-BE49-F238E27FC236}">
                <a16:creationId xmlns:a16="http://schemas.microsoft.com/office/drawing/2014/main" id="{C5EE8005-0EF7-4682-9591-0D0CE3376B49}"/>
              </a:ext>
            </a:extLst>
          </p:cNvPr>
          <p:cNvSpPr txBox="1"/>
          <p:nvPr/>
        </p:nvSpPr>
        <p:spPr>
          <a:xfrm>
            <a:off x="6581744" y="1758798"/>
            <a:ext cx="4571627" cy="646331"/>
          </a:xfrm>
          <a:prstGeom prst="rect">
            <a:avLst/>
          </a:prstGeom>
          <a:noFill/>
        </p:spPr>
        <p:txBody>
          <a:bodyPr wrap="square" rtlCol="0">
            <a:spAutoFit/>
          </a:bodyPr>
          <a:lstStyle/>
          <a:p>
            <a:r>
              <a:rPr lang="it-IT" dirty="0">
                <a:latin typeface="Courier New" panose="02070309020205020404" pitchFamily="49" charset="0"/>
                <a:cs typeface="Courier New" panose="02070309020205020404" pitchFamily="49" charset="0"/>
              </a:rPr>
              <a:t>&lt;</a:t>
            </a:r>
            <a:r>
              <a:rPr lang="it-IT" dirty="0" err="1">
                <a:latin typeface="Courier New" panose="02070309020205020404" pitchFamily="49" charset="0"/>
                <a:cs typeface="Courier New" panose="02070309020205020404" pitchFamily="49" charset="0"/>
              </a:rPr>
              <a:t>that</a:t>
            </a:r>
            <a:r>
              <a:rPr lang="it-IT" dirty="0">
                <a:latin typeface="Courier New" panose="02070309020205020404" pitchFamily="49" charset="0"/>
                <a:cs typeface="Courier New" panose="02070309020205020404" pitchFamily="49" charset="0"/>
              </a:rPr>
              <a:t>&gt;</a:t>
            </a:r>
          </a:p>
          <a:p>
            <a:r>
              <a:rPr lang="it-IT" dirty="0">
                <a:latin typeface="Times New Roman" panose="02020603050405020304" pitchFamily="18" charset="0"/>
                <a:cs typeface="Times New Roman" panose="02020603050405020304" pitchFamily="18" charset="0"/>
              </a:rPr>
              <a:t>Utilizzato per rispondere in base al contesto.</a:t>
            </a:r>
          </a:p>
        </p:txBody>
      </p:sp>
      <p:sp>
        <p:nvSpPr>
          <p:cNvPr id="12" name="CasellaDiTesto 11">
            <a:extLst>
              <a:ext uri="{FF2B5EF4-FFF2-40B4-BE49-F238E27FC236}">
                <a16:creationId xmlns:a16="http://schemas.microsoft.com/office/drawing/2014/main" id="{60D02FE0-0001-4C02-BB38-0AA8987993BB}"/>
              </a:ext>
            </a:extLst>
          </p:cNvPr>
          <p:cNvSpPr txBox="1"/>
          <p:nvPr/>
        </p:nvSpPr>
        <p:spPr>
          <a:xfrm>
            <a:off x="5921487" y="2915446"/>
            <a:ext cx="5772221" cy="1200329"/>
          </a:xfrm>
          <a:prstGeom prst="rect">
            <a:avLst/>
          </a:prstGeom>
          <a:noFill/>
        </p:spPr>
        <p:txBody>
          <a:bodyPr wrap="square" rtlCol="0">
            <a:spAutoFit/>
          </a:bodyPr>
          <a:lstStyle/>
          <a:p>
            <a:r>
              <a:rPr lang="it-IT" dirty="0">
                <a:latin typeface="Courier New" panose="02070309020205020404" pitchFamily="49" charset="0"/>
                <a:cs typeface="Courier New" panose="02070309020205020404" pitchFamily="49" charset="0"/>
              </a:rPr>
              <a:t>&lt;</a:t>
            </a:r>
            <a:r>
              <a:rPr lang="it-IT" dirty="0" err="1">
                <a:latin typeface="Courier New" panose="02070309020205020404" pitchFamily="49" charset="0"/>
                <a:cs typeface="Courier New" panose="02070309020205020404" pitchFamily="49" charset="0"/>
              </a:rPr>
              <a:t>topic</a:t>
            </a:r>
            <a:r>
              <a:rPr lang="it-IT" dirty="0">
                <a:latin typeface="Courier New" panose="02070309020205020404" pitchFamily="49" charset="0"/>
                <a:cs typeface="Courier New" panose="02070309020205020404" pitchFamily="49" charset="0"/>
              </a:rPr>
              <a:t>&gt;</a:t>
            </a:r>
          </a:p>
          <a:p>
            <a:r>
              <a:rPr lang="it-IT" dirty="0">
                <a:latin typeface="Times New Roman" panose="02020603050405020304" pitchFamily="18" charset="0"/>
                <a:cs typeface="Times New Roman" panose="02020603050405020304" pitchFamily="18" charset="0"/>
              </a:rPr>
              <a:t>utilizzato per memorizzare un contesto in modo che la conversazione successiva possa essere effettuata in base a quel contesto.</a:t>
            </a:r>
          </a:p>
        </p:txBody>
      </p:sp>
      <p:sp>
        <p:nvSpPr>
          <p:cNvPr id="14" name="CasellaDiTesto 13">
            <a:extLst>
              <a:ext uri="{FF2B5EF4-FFF2-40B4-BE49-F238E27FC236}">
                <a16:creationId xmlns:a16="http://schemas.microsoft.com/office/drawing/2014/main" id="{8117E49E-C3C7-499E-8F2E-339621040FBD}"/>
              </a:ext>
            </a:extLst>
          </p:cNvPr>
          <p:cNvSpPr txBox="1"/>
          <p:nvPr/>
        </p:nvSpPr>
        <p:spPr>
          <a:xfrm>
            <a:off x="5501072" y="4359723"/>
            <a:ext cx="5652299" cy="923330"/>
          </a:xfrm>
          <a:prstGeom prst="rect">
            <a:avLst/>
          </a:prstGeom>
          <a:noFill/>
        </p:spPr>
        <p:txBody>
          <a:bodyPr wrap="square" rtlCol="0">
            <a:spAutoFit/>
          </a:bodyPr>
          <a:lstStyle/>
          <a:p>
            <a:r>
              <a:rPr lang="it-IT" dirty="0">
                <a:latin typeface="Courier New" panose="02070309020205020404" pitchFamily="49" charset="0"/>
                <a:cs typeface="Courier New" panose="02070309020205020404" pitchFamily="49" charset="0"/>
              </a:rPr>
              <a:t>&lt;</a:t>
            </a:r>
            <a:r>
              <a:rPr lang="it-IT" dirty="0" err="1">
                <a:latin typeface="Courier New" panose="02070309020205020404" pitchFamily="49" charset="0"/>
                <a:cs typeface="Courier New" panose="02070309020205020404" pitchFamily="49" charset="0"/>
              </a:rPr>
              <a:t>think</a:t>
            </a:r>
            <a:r>
              <a:rPr lang="it-IT" dirty="0">
                <a:latin typeface="Courier New" panose="02070309020205020404" pitchFamily="49" charset="0"/>
                <a:cs typeface="Courier New" panose="02070309020205020404" pitchFamily="49" charset="0"/>
              </a:rPr>
              <a:t>&gt;</a:t>
            </a:r>
          </a:p>
          <a:p>
            <a:r>
              <a:rPr lang="it-IT" dirty="0">
                <a:latin typeface="Times New Roman" panose="02020603050405020304" pitchFamily="18" charset="0"/>
                <a:cs typeface="Times New Roman" panose="02020603050405020304" pitchFamily="18" charset="0"/>
              </a:rPr>
              <a:t>Utilizzato per memorizzare una variabile senza avvisare l'utente.</a:t>
            </a:r>
          </a:p>
        </p:txBody>
      </p:sp>
      <p:sp>
        <p:nvSpPr>
          <p:cNvPr id="15" name="CasellaDiTesto 14">
            <a:extLst>
              <a:ext uri="{FF2B5EF4-FFF2-40B4-BE49-F238E27FC236}">
                <a16:creationId xmlns:a16="http://schemas.microsoft.com/office/drawing/2014/main" id="{54EBD36A-56A2-45BA-A347-6C101DFD0876}"/>
              </a:ext>
            </a:extLst>
          </p:cNvPr>
          <p:cNvSpPr txBox="1"/>
          <p:nvPr/>
        </p:nvSpPr>
        <p:spPr>
          <a:xfrm>
            <a:off x="6132286" y="5433016"/>
            <a:ext cx="5652299" cy="1200329"/>
          </a:xfrm>
          <a:prstGeom prst="rect">
            <a:avLst/>
          </a:prstGeom>
          <a:noFill/>
        </p:spPr>
        <p:txBody>
          <a:bodyPr wrap="square" rtlCol="0">
            <a:spAutoFit/>
          </a:bodyPr>
          <a:lstStyle/>
          <a:p>
            <a:r>
              <a:rPr lang="it-IT" dirty="0">
                <a:latin typeface="Courier New" panose="02070309020205020404" pitchFamily="49" charset="0"/>
                <a:cs typeface="Courier New" panose="02070309020205020404" pitchFamily="49" charset="0"/>
              </a:rPr>
              <a:t>&lt;</a:t>
            </a:r>
            <a:r>
              <a:rPr lang="it-IT" dirty="0" err="1">
                <a:latin typeface="Courier New" panose="02070309020205020404" pitchFamily="49" charset="0"/>
                <a:cs typeface="Courier New" panose="02070309020205020404" pitchFamily="49" charset="0"/>
              </a:rPr>
              <a:t>condition</a:t>
            </a:r>
            <a:r>
              <a:rPr lang="it-IT" dirty="0">
                <a:latin typeface="Courier New" panose="02070309020205020404" pitchFamily="49" charset="0"/>
                <a:cs typeface="Courier New" panose="02070309020205020404" pitchFamily="49" charset="0"/>
              </a:rPr>
              <a:t>&gt;</a:t>
            </a:r>
          </a:p>
          <a:p>
            <a:r>
              <a:rPr lang="it-IT" dirty="0">
                <a:latin typeface="Times New Roman" panose="02020603050405020304" pitchFamily="18" charset="0"/>
                <a:cs typeface="Times New Roman" panose="02020603050405020304" pitchFamily="18" charset="0"/>
              </a:rPr>
              <a:t>Simile alle istruzioni switch in un linguaggio di programmazione. Aiuta il bot a rispondere per abbinare l'input.</a:t>
            </a:r>
          </a:p>
        </p:txBody>
      </p:sp>
    </p:spTree>
    <p:extLst>
      <p:ext uri="{BB962C8B-B14F-4D97-AF65-F5344CB8AC3E}">
        <p14:creationId xmlns:p14="http://schemas.microsoft.com/office/powerpoint/2010/main" val="92331529"/>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7" grpId="0"/>
      <p:bldP spid="8" grpId="0"/>
      <p:bldP spid="9" grpId="0"/>
      <p:bldP spid="10" grpId="0"/>
      <p:bldP spid="11" grpId="0"/>
      <p:bldP spid="12" grpId="0"/>
      <p:bldP spid="14" grpId="0"/>
      <p:bldP spid="1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a:extLst>
              <a:ext uri="{FF2B5EF4-FFF2-40B4-BE49-F238E27FC236}">
                <a16:creationId xmlns:a16="http://schemas.microsoft.com/office/drawing/2014/main" id="{50770138-FF90-4A0E-BC56-B3D513357BEA}"/>
              </a:ext>
            </a:extLst>
          </p:cNvPr>
          <p:cNvSpPr txBox="1"/>
          <p:nvPr/>
        </p:nvSpPr>
        <p:spPr>
          <a:xfrm>
            <a:off x="443701" y="462600"/>
            <a:ext cx="5652299" cy="1754326"/>
          </a:xfrm>
          <a:prstGeom prst="rect">
            <a:avLst/>
          </a:prstGeom>
          <a:noFill/>
        </p:spPr>
        <p:txBody>
          <a:bodyPr wrap="square" rtlCol="0">
            <a:spAutoFit/>
          </a:bodyPr>
          <a:lstStyle/>
          <a:p>
            <a:r>
              <a:rPr lang="it-IT" b="1" dirty="0">
                <a:solidFill>
                  <a:srgbClr val="000000"/>
                </a:solidFill>
                <a:latin typeface="Courier New" panose="02070309020205020404" pitchFamily="49" charset="0"/>
                <a:ea typeface="Calibri" panose="020F0502020204030204" pitchFamily="34" charset="0"/>
                <a:cs typeface="Courier New" panose="02070309020205020404" pitchFamily="49" charset="0"/>
              </a:rPr>
              <a:t>&lt;</a:t>
            </a:r>
            <a:r>
              <a:rPr lang="it-IT" b="1" dirty="0" err="1">
                <a:solidFill>
                  <a:srgbClr val="000000"/>
                </a:solidFill>
                <a:latin typeface="Courier New" panose="02070309020205020404" pitchFamily="49" charset="0"/>
                <a:ea typeface="Calibri" panose="020F0502020204030204" pitchFamily="34" charset="0"/>
                <a:cs typeface="Courier New" panose="02070309020205020404" pitchFamily="49" charset="0"/>
              </a:rPr>
              <a:t>button</a:t>
            </a:r>
            <a:r>
              <a:rPr lang="it-IT" b="1" dirty="0">
                <a:solidFill>
                  <a:srgbClr val="000000"/>
                </a:solidFill>
                <a:latin typeface="Courier New" panose="02070309020205020404" pitchFamily="49" charset="0"/>
                <a:ea typeface="Calibri" panose="020F0502020204030204" pitchFamily="34" charset="0"/>
                <a:cs typeface="Courier New" panose="02070309020205020404" pitchFamily="49" charset="0"/>
              </a:rPr>
              <a:t>&gt;</a:t>
            </a:r>
            <a:br>
              <a:rPr lang="it-IT" b="1" dirty="0">
                <a:solidFill>
                  <a:srgbClr val="000000"/>
                </a:solidFill>
                <a:latin typeface="Courier New" panose="02070309020205020404" pitchFamily="49" charset="0"/>
                <a:ea typeface="Calibri" panose="020F0502020204030204" pitchFamily="34" charset="0"/>
                <a:cs typeface="Courier New" panose="02070309020205020404" pitchFamily="49" charset="0"/>
              </a:rPr>
            </a:br>
            <a:r>
              <a:rPr lang="it-IT" dirty="0">
                <a:solidFill>
                  <a:srgbClr val="000000"/>
                </a:solidFill>
                <a:latin typeface="Courier New" panose="02070309020205020404" pitchFamily="49" charset="0"/>
                <a:ea typeface="Calibri" panose="020F0502020204030204" pitchFamily="34" charset="0"/>
                <a:cs typeface="Courier New" panose="02070309020205020404" pitchFamily="49" charset="0"/>
              </a:rPr>
              <a:t>  &lt;text&gt;</a:t>
            </a:r>
            <a:r>
              <a:rPr lang="it-IT" dirty="0" err="1">
                <a:solidFill>
                  <a:srgbClr val="000000"/>
                </a:solidFill>
                <a:latin typeface="Courier New" panose="02070309020205020404" pitchFamily="49" charset="0"/>
                <a:ea typeface="Calibri" panose="020F0502020204030204" pitchFamily="34" charset="0"/>
                <a:cs typeface="Courier New" panose="02070309020205020404" pitchFamily="49" charset="0"/>
              </a:rPr>
              <a:t>Pandorabots</a:t>
            </a:r>
            <a:r>
              <a:rPr lang="it-IT" dirty="0">
                <a:solidFill>
                  <a:srgbClr val="000000"/>
                </a:solidFill>
                <a:latin typeface="Courier New" panose="02070309020205020404" pitchFamily="49" charset="0"/>
                <a:ea typeface="Calibri" panose="020F0502020204030204" pitchFamily="34" charset="0"/>
                <a:cs typeface="Courier New" panose="02070309020205020404" pitchFamily="49" charset="0"/>
              </a:rPr>
              <a:t> Home&lt;/text&gt;</a:t>
            </a:r>
            <a:br>
              <a:rPr lang="it-IT" dirty="0">
                <a:solidFill>
                  <a:srgbClr val="000000"/>
                </a:solidFill>
                <a:latin typeface="Courier New" panose="02070309020205020404" pitchFamily="49" charset="0"/>
                <a:ea typeface="Calibri" panose="020F0502020204030204" pitchFamily="34" charset="0"/>
                <a:cs typeface="Courier New" panose="02070309020205020404" pitchFamily="49" charset="0"/>
              </a:rPr>
            </a:br>
            <a:r>
              <a:rPr lang="it-IT" dirty="0">
                <a:solidFill>
                  <a:srgbClr val="000000"/>
                </a:solidFill>
                <a:latin typeface="Courier New" panose="02070309020205020404" pitchFamily="49" charset="0"/>
                <a:ea typeface="Calibri" panose="020F0502020204030204" pitchFamily="34" charset="0"/>
                <a:cs typeface="Courier New" panose="02070309020205020404" pitchFamily="49" charset="0"/>
              </a:rPr>
              <a:t>  &lt;</a:t>
            </a:r>
            <a:r>
              <a:rPr lang="it-IT" dirty="0" err="1">
                <a:solidFill>
                  <a:srgbClr val="000000"/>
                </a:solidFill>
                <a:latin typeface="Courier New" panose="02070309020205020404" pitchFamily="49" charset="0"/>
                <a:ea typeface="Calibri" panose="020F0502020204030204" pitchFamily="34" charset="0"/>
                <a:cs typeface="Courier New" panose="02070309020205020404" pitchFamily="49" charset="0"/>
              </a:rPr>
              <a:t>url</a:t>
            </a:r>
            <a:r>
              <a:rPr lang="it-IT" dirty="0">
                <a:solidFill>
                  <a:srgbClr val="000000"/>
                </a:solidFill>
                <a:latin typeface="Courier New" panose="02070309020205020404" pitchFamily="49" charset="0"/>
                <a:ea typeface="Calibri" panose="020F0502020204030204" pitchFamily="34" charset="0"/>
                <a:cs typeface="Courier New" panose="02070309020205020404" pitchFamily="49" charset="0"/>
              </a:rPr>
              <a:t>&gt;https://www.pandorabots.com &lt;/</a:t>
            </a:r>
            <a:r>
              <a:rPr lang="it-IT" dirty="0" err="1">
                <a:solidFill>
                  <a:srgbClr val="000000"/>
                </a:solidFill>
                <a:latin typeface="Courier New" panose="02070309020205020404" pitchFamily="49" charset="0"/>
                <a:ea typeface="Calibri" panose="020F0502020204030204" pitchFamily="34" charset="0"/>
                <a:cs typeface="Courier New" panose="02070309020205020404" pitchFamily="49" charset="0"/>
              </a:rPr>
              <a:t>url</a:t>
            </a:r>
            <a:r>
              <a:rPr lang="it-IT" dirty="0">
                <a:solidFill>
                  <a:srgbClr val="000000"/>
                </a:solidFill>
                <a:latin typeface="Courier New" panose="02070309020205020404" pitchFamily="49" charset="0"/>
                <a:ea typeface="Calibri" panose="020F0502020204030204" pitchFamily="34" charset="0"/>
                <a:cs typeface="Courier New" panose="02070309020205020404" pitchFamily="49" charset="0"/>
              </a:rPr>
              <a:t>&gt;</a:t>
            </a:r>
            <a:br>
              <a:rPr lang="it-IT" dirty="0">
                <a:solidFill>
                  <a:srgbClr val="000000"/>
                </a:solidFill>
                <a:latin typeface="Courier New" panose="02070309020205020404" pitchFamily="49" charset="0"/>
                <a:ea typeface="Calibri" panose="020F0502020204030204" pitchFamily="34" charset="0"/>
                <a:cs typeface="Courier New" panose="02070309020205020404" pitchFamily="49" charset="0"/>
              </a:rPr>
            </a:br>
            <a:r>
              <a:rPr lang="it-IT" dirty="0">
                <a:solidFill>
                  <a:srgbClr val="000000"/>
                </a:solidFill>
                <a:latin typeface="Courier New" panose="02070309020205020404" pitchFamily="49" charset="0"/>
                <a:ea typeface="Calibri" panose="020F0502020204030204" pitchFamily="34" charset="0"/>
                <a:cs typeface="Courier New" panose="02070309020205020404" pitchFamily="49" charset="0"/>
              </a:rPr>
              <a:t>&lt;/</a:t>
            </a:r>
            <a:r>
              <a:rPr lang="it-IT" dirty="0" err="1">
                <a:solidFill>
                  <a:srgbClr val="000000"/>
                </a:solidFill>
                <a:latin typeface="Courier New" panose="02070309020205020404" pitchFamily="49" charset="0"/>
                <a:ea typeface="Calibri" panose="020F0502020204030204" pitchFamily="34" charset="0"/>
                <a:cs typeface="Courier New" panose="02070309020205020404" pitchFamily="49" charset="0"/>
              </a:rPr>
              <a:t>button</a:t>
            </a:r>
            <a:r>
              <a:rPr lang="it-IT" dirty="0">
                <a:solidFill>
                  <a:srgbClr val="000000"/>
                </a:solidFill>
                <a:latin typeface="Courier New" panose="02070309020205020404" pitchFamily="49" charset="0"/>
                <a:ea typeface="Calibri" panose="020F0502020204030204" pitchFamily="34" charset="0"/>
                <a:cs typeface="Courier New" panose="02070309020205020404" pitchFamily="49" charset="0"/>
              </a:rPr>
              <a:t>&gt;</a:t>
            </a:r>
            <a:endParaRPr lang="it-IT" dirty="0">
              <a:latin typeface="Courier New" panose="02070309020205020404" pitchFamily="49" charset="0"/>
              <a:ea typeface="Calibri" panose="020F0502020204030204" pitchFamily="34" charset="0"/>
              <a:cs typeface="Courier New" panose="02070309020205020404" pitchFamily="49" charset="0"/>
            </a:endParaRPr>
          </a:p>
          <a:p>
            <a:endParaRPr lang="it-IT" dirty="0">
              <a:latin typeface="Courier New" panose="02070309020205020404" pitchFamily="49" charset="0"/>
              <a:cs typeface="Courier New" panose="02070309020205020404" pitchFamily="49" charset="0"/>
            </a:endParaRPr>
          </a:p>
        </p:txBody>
      </p:sp>
      <p:pic>
        <p:nvPicPr>
          <p:cNvPr id="3" name="Immagine 2">
            <a:extLst>
              <a:ext uri="{FF2B5EF4-FFF2-40B4-BE49-F238E27FC236}">
                <a16:creationId xmlns:a16="http://schemas.microsoft.com/office/drawing/2014/main" id="{46E22C11-F7FA-4431-A392-14B461A658E4}"/>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321554" y="2087602"/>
            <a:ext cx="3552825" cy="4457700"/>
          </a:xfrm>
          <a:prstGeom prst="rect">
            <a:avLst/>
          </a:prstGeom>
          <a:noFill/>
          <a:ln>
            <a:noFill/>
          </a:ln>
        </p:spPr>
      </p:pic>
      <p:sp>
        <p:nvSpPr>
          <p:cNvPr id="4" name="CasellaDiTesto 3">
            <a:extLst>
              <a:ext uri="{FF2B5EF4-FFF2-40B4-BE49-F238E27FC236}">
                <a16:creationId xmlns:a16="http://schemas.microsoft.com/office/drawing/2014/main" id="{E052FECA-9FF0-4A6E-9150-EF899BB37DBE}"/>
              </a:ext>
            </a:extLst>
          </p:cNvPr>
          <p:cNvSpPr txBox="1"/>
          <p:nvPr/>
        </p:nvSpPr>
        <p:spPr>
          <a:xfrm>
            <a:off x="5752232" y="333276"/>
            <a:ext cx="5652299" cy="3970318"/>
          </a:xfrm>
          <a:prstGeom prst="rect">
            <a:avLst/>
          </a:prstGeom>
          <a:noFill/>
        </p:spPr>
        <p:txBody>
          <a:bodyPr wrap="square" rtlCol="0">
            <a:spAutoFit/>
          </a:bodyPr>
          <a:lstStyle/>
          <a:p>
            <a:pPr lvl="0" eaLnBrk="0" fontAlgn="base" hangingPunct="0">
              <a:spcBef>
                <a:spcPct val="0"/>
              </a:spcBef>
              <a:spcAft>
                <a:spcPct val="0"/>
              </a:spcAft>
            </a:pPr>
            <a:r>
              <a:rPr lang="it-IT" altLang="it-IT" dirty="0">
                <a:solidFill>
                  <a:srgbClr val="000000"/>
                </a:solidFill>
                <a:latin typeface="Courier New" panose="02070309020205020404" pitchFamily="49" charset="0"/>
                <a:ea typeface="Calibri" panose="020F0502020204030204" pitchFamily="34" charset="0"/>
                <a:cs typeface="Courier New" panose="02070309020205020404" pitchFamily="49" charset="0"/>
              </a:rPr>
              <a:t>&lt;</a:t>
            </a:r>
            <a:r>
              <a:rPr lang="it-IT" altLang="it-IT" dirty="0" err="1">
                <a:solidFill>
                  <a:srgbClr val="000000"/>
                </a:solidFill>
                <a:latin typeface="Courier New" panose="02070309020205020404" pitchFamily="49" charset="0"/>
                <a:ea typeface="Calibri" panose="020F0502020204030204" pitchFamily="34" charset="0"/>
                <a:cs typeface="Courier New" panose="02070309020205020404" pitchFamily="49" charset="0"/>
              </a:rPr>
              <a:t>category</a:t>
            </a:r>
            <a:r>
              <a:rPr lang="it-IT" altLang="it-IT" dirty="0">
                <a:solidFill>
                  <a:srgbClr val="000000"/>
                </a:solidFill>
                <a:latin typeface="Courier New" panose="02070309020205020404" pitchFamily="49" charset="0"/>
                <a:ea typeface="Calibri" panose="020F0502020204030204" pitchFamily="34" charset="0"/>
                <a:cs typeface="Courier New" panose="02070309020205020404" pitchFamily="49" charset="0"/>
              </a:rPr>
              <a:t>&gt; </a:t>
            </a:r>
            <a:br>
              <a:rPr lang="it-IT" altLang="it-IT" dirty="0">
                <a:solidFill>
                  <a:srgbClr val="000000"/>
                </a:solidFill>
                <a:latin typeface="Courier New" panose="02070309020205020404" pitchFamily="49" charset="0"/>
                <a:ea typeface="Calibri" panose="020F0502020204030204" pitchFamily="34" charset="0"/>
                <a:cs typeface="Courier New" panose="02070309020205020404" pitchFamily="49" charset="0"/>
              </a:rPr>
            </a:br>
            <a:r>
              <a:rPr lang="it-IT" altLang="it-IT" dirty="0">
                <a:solidFill>
                  <a:srgbClr val="000000"/>
                </a:solidFill>
                <a:latin typeface="Courier New" panose="02070309020205020404" pitchFamily="49" charset="0"/>
                <a:ea typeface="Calibri" panose="020F0502020204030204" pitchFamily="34" charset="0"/>
                <a:cs typeface="Courier New" panose="02070309020205020404" pitchFamily="49" charset="0"/>
              </a:rPr>
              <a:t>  &lt;pattern&gt;</a:t>
            </a:r>
            <a:r>
              <a:rPr lang="it-IT" altLang="it-IT" dirty="0" err="1">
                <a:solidFill>
                  <a:srgbClr val="000000"/>
                </a:solidFill>
                <a:latin typeface="Courier New" panose="02070309020205020404" pitchFamily="49" charset="0"/>
                <a:ea typeface="Calibri" panose="020F0502020204030204" pitchFamily="34" charset="0"/>
                <a:cs typeface="Courier New" panose="02070309020205020404" pitchFamily="49" charset="0"/>
              </a:rPr>
              <a:t>REPLY</a:t>
            </a:r>
            <a:r>
              <a:rPr lang="it-IT" altLang="it-IT" dirty="0">
                <a:solidFill>
                  <a:srgbClr val="000000"/>
                </a:solidFill>
                <a:latin typeface="Courier New" panose="02070309020205020404" pitchFamily="49" charset="0"/>
                <a:ea typeface="Calibri" panose="020F0502020204030204" pitchFamily="34" charset="0"/>
                <a:cs typeface="Courier New" panose="02070309020205020404" pitchFamily="49" charset="0"/>
              </a:rPr>
              <a:t> </a:t>
            </a:r>
            <a:r>
              <a:rPr lang="it-IT" altLang="it-IT" dirty="0" err="1">
                <a:solidFill>
                  <a:srgbClr val="000000"/>
                </a:solidFill>
                <a:latin typeface="Courier New" panose="02070309020205020404" pitchFamily="49" charset="0"/>
                <a:ea typeface="Calibri" panose="020F0502020204030204" pitchFamily="34" charset="0"/>
                <a:cs typeface="Courier New" panose="02070309020205020404" pitchFamily="49" charset="0"/>
              </a:rPr>
              <a:t>EXAMPLE</a:t>
            </a:r>
            <a:r>
              <a:rPr lang="it-IT" altLang="it-IT" dirty="0">
                <a:solidFill>
                  <a:srgbClr val="000000"/>
                </a:solidFill>
                <a:latin typeface="Courier New" panose="02070309020205020404" pitchFamily="49" charset="0"/>
                <a:ea typeface="Calibri" panose="020F0502020204030204" pitchFamily="34" charset="0"/>
                <a:cs typeface="Courier New" panose="02070309020205020404" pitchFamily="49" charset="0"/>
              </a:rPr>
              <a:t>&lt;/pattern&gt; </a:t>
            </a:r>
            <a:br>
              <a:rPr lang="it-IT" altLang="it-IT" dirty="0">
                <a:solidFill>
                  <a:srgbClr val="000000"/>
                </a:solidFill>
                <a:latin typeface="Courier New" panose="02070309020205020404" pitchFamily="49" charset="0"/>
                <a:ea typeface="Calibri" panose="020F0502020204030204" pitchFamily="34" charset="0"/>
                <a:cs typeface="Courier New" panose="02070309020205020404" pitchFamily="49" charset="0"/>
              </a:rPr>
            </a:br>
            <a:r>
              <a:rPr lang="it-IT" altLang="it-IT" dirty="0">
                <a:solidFill>
                  <a:srgbClr val="000000"/>
                </a:solidFill>
                <a:latin typeface="Courier New" panose="02070309020205020404" pitchFamily="49" charset="0"/>
                <a:ea typeface="Calibri" panose="020F0502020204030204" pitchFamily="34" charset="0"/>
                <a:cs typeface="Courier New" panose="02070309020205020404" pitchFamily="49" charset="0"/>
              </a:rPr>
              <a:t>  &lt;template&gt; </a:t>
            </a:r>
            <a:br>
              <a:rPr lang="it-IT" altLang="it-IT" dirty="0">
                <a:solidFill>
                  <a:srgbClr val="000000"/>
                </a:solidFill>
                <a:latin typeface="Courier New" panose="02070309020205020404" pitchFamily="49" charset="0"/>
                <a:ea typeface="Calibri" panose="020F0502020204030204" pitchFamily="34" charset="0"/>
                <a:cs typeface="Courier New" panose="02070309020205020404" pitchFamily="49" charset="0"/>
              </a:rPr>
            </a:br>
            <a:r>
              <a:rPr lang="it-IT" altLang="it-IT" dirty="0">
                <a:solidFill>
                  <a:srgbClr val="000000"/>
                </a:solidFill>
                <a:latin typeface="Courier New" panose="02070309020205020404" pitchFamily="49" charset="0"/>
                <a:ea typeface="Calibri" panose="020F0502020204030204" pitchFamily="34" charset="0"/>
                <a:cs typeface="Courier New" panose="02070309020205020404" pitchFamily="49" charset="0"/>
              </a:rPr>
              <a:t>    </a:t>
            </a:r>
            <a:r>
              <a:rPr lang="it-IT" altLang="it-IT" dirty="0" err="1">
                <a:solidFill>
                  <a:srgbClr val="000000"/>
                </a:solidFill>
                <a:latin typeface="Courier New" panose="02070309020205020404" pitchFamily="49" charset="0"/>
                <a:ea typeface="Calibri" panose="020F0502020204030204" pitchFamily="34" charset="0"/>
                <a:cs typeface="Courier New" panose="02070309020205020404" pitchFamily="49" charset="0"/>
              </a:rPr>
              <a:t>Here's</a:t>
            </a:r>
            <a:r>
              <a:rPr lang="it-IT" altLang="it-IT" dirty="0">
                <a:solidFill>
                  <a:srgbClr val="000000"/>
                </a:solidFill>
                <a:latin typeface="Courier New" panose="02070309020205020404" pitchFamily="49" charset="0"/>
                <a:ea typeface="Calibri" panose="020F0502020204030204" pitchFamily="34" charset="0"/>
                <a:cs typeface="Courier New" panose="02070309020205020404" pitchFamily="49" charset="0"/>
              </a:rPr>
              <a:t> an </a:t>
            </a:r>
            <a:r>
              <a:rPr lang="it-IT" altLang="it-IT" dirty="0" err="1">
                <a:solidFill>
                  <a:srgbClr val="000000"/>
                </a:solidFill>
                <a:latin typeface="Courier New" panose="02070309020205020404" pitchFamily="49" charset="0"/>
                <a:ea typeface="Calibri" panose="020F0502020204030204" pitchFamily="34" charset="0"/>
                <a:cs typeface="Courier New" panose="02070309020205020404" pitchFamily="49" charset="0"/>
              </a:rPr>
              <a:t>example</a:t>
            </a:r>
            <a:r>
              <a:rPr lang="it-IT" altLang="it-IT" dirty="0">
                <a:solidFill>
                  <a:srgbClr val="000000"/>
                </a:solidFill>
                <a:latin typeface="Courier New" panose="02070309020205020404" pitchFamily="49" charset="0"/>
                <a:ea typeface="Calibri" panose="020F0502020204030204" pitchFamily="34" charset="0"/>
                <a:cs typeface="Courier New" panose="02070309020205020404" pitchFamily="49" charset="0"/>
              </a:rPr>
              <a:t> of </a:t>
            </a:r>
            <a:r>
              <a:rPr lang="it-IT" altLang="it-IT" dirty="0" err="1">
                <a:solidFill>
                  <a:srgbClr val="000000"/>
                </a:solidFill>
                <a:latin typeface="Courier New" panose="02070309020205020404" pitchFamily="49" charset="0"/>
                <a:ea typeface="Calibri" panose="020F0502020204030204" pitchFamily="34" charset="0"/>
                <a:cs typeface="Courier New" panose="02070309020205020404" pitchFamily="49" charset="0"/>
              </a:rPr>
              <a:t>what</a:t>
            </a:r>
            <a:r>
              <a:rPr lang="it-IT" altLang="it-IT" dirty="0">
                <a:solidFill>
                  <a:srgbClr val="000000"/>
                </a:solidFill>
                <a:latin typeface="Courier New" panose="02070309020205020404" pitchFamily="49" charset="0"/>
                <a:ea typeface="Calibri" panose="020F0502020204030204" pitchFamily="34" charset="0"/>
                <a:cs typeface="Courier New" panose="02070309020205020404" pitchFamily="49" charset="0"/>
              </a:rPr>
              <a:t> a </a:t>
            </a:r>
            <a:r>
              <a:rPr lang="it-IT" altLang="it-IT" dirty="0" err="1">
                <a:solidFill>
                  <a:srgbClr val="000000"/>
                </a:solidFill>
                <a:latin typeface="Courier New" panose="02070309020205020404" pitchFamily="49" charset="0"/>
                <a:ea typeface="Calibri" panose="020F0502020204030204" pitchFamily="34" charset="0"/>
                <a:cs typeface="Courier New" panose="02070309020205020404" pitchFamily="49" charset="0"/>
              </a:rPr>
              <a:t>few</a:t>
            </a:r>
            <a:r>
              <a:rPr lang="it-IT" altLang="it-IT" dirty="0">
                <a:solidFill>
                  <a:srgbClr val="000000"/>
                </a:solidFill>
                <a:latin typeface="Courier New" panose="02070309020205020404" pitchFamily="49" charset="0"/>
                <a:ea typeface="Calibri" panose="020F0502020204030204" pitchFamily="34" charset="0"/>
                <a:cs typeface="Courier New" panose="02070309020205020404" pitchFamily="49" charset="0"/>
              </a:rPr>
              <a:t> </a:t>
            </a:r>
            <a:r>
              <a:rPr lang="it-IT" altLang="it-IT" dirty="0" err="1">
                <a:solidFill>
                  <a:srgbClr val="000000"/>
                </a:solidFill>
                <a:latin typeface="Courier New" panose="02070309020205020404" pitchFamily="49" charset="0"/>
                <a:ea typeface="Calibri" panose="020F0502020204030204" pitchFamily="34" charset="0"/>
                <a:cs typeface="Courier New" panose="02070309020205020404" pitchFamily="49" charset="0"/>
              </a:rPr>
              <a:t>reply</a:t>
            </a:r>
            <a:r>
              <a:rPr lang="it-IT" altLang="it-IT" dirty="0">
                <a:solidFill>
                  <a:srgbClr val="000000"/>
                </a:solidFill>
                <a:latin typeface="Courier New" panose="02070309020205020404" pitchFamily="49" charset="0"/>
                <a:ea typeface="Calibri" panose="020F0502020204030204" pitchFamily="34" charset="0"/>
                <a:cs typeface="Courier New" panose="02070309020205020404" pitchFamily="49" charset="0"/>
              </a:rPr>
              <a:t> </a:t>
            </a:r>
            <a:r>
              <a:rPr lang="it-IT" altLang="it-IT" dirty="0" err="1">
                <a:solidFill>
                  <a:srgbClr val="000000"/>
                </a:solidFill>
                <a:latin typeface="Courier New" panose="02070309020205020404" pitchFamily="49" charset="0"/>
                <a:ea typeface="Calibri" panose="020F0502020204030204" pitchFamily="34" charset="0"/>
                <a:cs typeface="Courier New" panose="02070309020205020404" pitchFamily="49" charset="0"/>
              </a:rPr>
              <a:t>buttons</a:t>
            </a:r>
            <a:r>
              <a:rPr lang="it-IT" altLang="it-IT" dirty="0">
                <a:solidFill>
                  <a:srgbClr val="000000"/>
                </a:solidFill>
                <a:latin typeface="Courier New" panose="02070309020205020404" pitchFamily="49" charset="0"/>
                <a:ea typeface="Calibri" panose="020F0502020204030204" pitchFamily="34" charset="0"/>
                <a:cs typeface="Courier New" panose="02070309020205020404" pitchFamily="49" charset="0"/>
              </a:rPr>
              <a:t> look like in the widget. </a:t>
            </a:r>
            <a:r>
              <a:rPr lang="it-IT" altLang="it-IT" dirty="0" err="1">
                <a:solidFill>
                  <a:srgbClr val="000000"/>
                </a:solidFill>
                <a:latin typeface="Courier New" panose="02070309020205020404" pitchFamily="49" charset="0"/>
                <a:ea typeface="Calibri" panose="020F0502020204030204" pitchFamily="34" charset="0"/>
                <a:cs typeface="Courier New" panose="02070309020205020404" pitchFamily="49" charset="0"/>
              </a:rPr>
              <a:t>Replies</a:t>
            </a:r>
            <a:r>
              <a:rPr lang="it-IT" altLang="it-IT" dirty="0">
                <a:solidFill>
                  <a:srgbClr val="000000"/>
                </a:solidFill>
                <a:latin typeface="Courier New" panose="02070309020205020404" pitchFamily="49" charset="0"/>
                <a:ea typeface="Calibri" panose="020F0502020204030204" pitchFamily="34" charset="0"/>
                <a:cs typeface="Courier New" panose="02070309020205020404" pitchFamily="49" charset="0"/>
              </a:rPr>
              <a:t> </a:t>
            </a:r>
            <a:r>
              <a:rPr lang="it-IT" altLang="it-IT" dirty="0" err="1">
                <a:solidFill>
                  <a:srgbClr val="000000"/>
                </a:solidFill>
                <a:latin typeface="Courier New" panose="02070309020205020404" pitchFamily="49" charset="0"/>
                <a:ea typeface="Calibri" panose="020F0502020204030204" pitchFamily="34" charset="0"/>
                <a:cs typeface="Courier New" panose="02070309020205020404" pitchFamily="49" charset="0"/>
              </a:rPr>
              <a:t>within</a:t>
            </a:r>
            <a:r>
              <a:rPr lang="it-IT" altLang="it-IT" dirty="0">
                <a:solidFill>
                  <a:srgbClr val="000000"/>
                </a:solidFill>
                <a:latin typeface="Courier New" panose="02070309020205020404" pitchFamily="49" charset="0"/>
                <a:ea typeface="Calibri" panose="020F0502020204030204" pitchFamily="34" charset="0"/>
                <a:cs typeface="Courier New" panose="02070309020205020404" pitchFamily="49" charset="0"/>
              </a:rPr>
              <a:t> the </a:t>
            </a:r>
            <a:r>
              <a:rPr lang="it-IT" altLang="it-IT" dirty="0" err="1">
                <a:solidFill>
                  <a:srgbClr val="000000"/>
                </a:solidFill>
                <a:latin typeface="Courier New" panose="02070309020205020404" pitchFamily="49" charset="0"/>
                <a:ea typeface="Calibri" panose="020F0502020204030204" pitchFamily="34" charset="0"/>
                <a:cs typeface="Courier New" panose="02070309020205020404" pitchFamily="49" charset="0"/>
              </a:rPr>
              <a:t>same</a:t>
            </a:r>
            <a:r>
              <a:rPr lang="it-IT" altLang="it-IT" dirty="0">
                <a:solidFill>
                  <a:srgbClr val="000000"/>
                </a:solidFill>
                <a:latin typeface="Courier New" panose="02070309020205020404" pitchFamily="49" charset="0"/>
                <a:ea typeface="Calibri" panose="020F0502020204030204" pitchFamily="34" charset="0"/>
                <a:cs typeface="Courier New" panose="02070309020205020404" pitchFamily="49" charset="0"/>
              </a:rPr>
              <a:t> template are </a:t>
            </a:r>
            <a:r>
              <a:rPr lang="it-IT" altLang="it-IT" dirty="0" err="1">
                <a:solidFill>
                  <a:srgbClr val="000000"/>
                </a:solidFill>
                <a:latin typeface="Courier New" panose="02070309020205020404" pitchFamily="49" charset="0"/>
                <a:ea typeface="Calibri" panose="020F0502020204030204" pitchFamily="34" charset="0"/>
                <a:cs typeface="Courier New" panose="02070309020205020404" pitchFamily="49" charset="0"/>
              </a:rPr>
              <a:t>always</a:t>
            </a:r>
            <a:r>
              <a:rPr lang="it-IT" altLang="it-IT" dirty="0">
                <a:solidFill>
                  <a:srgbClr val="000000"/>
                </a:solidFill>
                <a:latin typeface="Courier New" panose="02070309020205020404" pitchFamily="49" charset="0"/>
                <a:ea typeface="Calibri" panose="020F0502020204030204" pitchFamily="34" charset="0"/>
                <a:cs typeface="Courier New" panose="02070309020205020404" pitchFamily="49" charset="0"/>
              </a:rPr>
              <a:t> </a:t>
            </a:r>
            <a:r>
              <a:rPr lang="it-IT" altLang="it-IT" dirty="0" err="1">
                <a:solidFill>
                  <a:srgbClr val="000000"/>
                </a:solidFill>
                <a:latin typeface="Courier New" panose="02070309020205020404" pitchFamily="49" charset="0"/>
                <a:ea typeface="Calibri" panose="020F0502020204030204" pitchFamily="34" charset="0"/>
                <a:cs typeface="Courier New" panose="02070309020205020404" pitchFamily="49" charset="0"/>
              </a:rPr>
              <a:t>grouped</a:t>
            </a:r>
            <a:r>
              <a:rPr lang="it-IT" altLang="it-IT" dirty="0">
                <a:solidFill>
                  <a:srgbClr val="000000"/>
                </a:solidFill>
                <a:latin typeface="Courier New" panose="02070309020205020404" pitchFamily="49" charset="0"/>
                <a:ea typeface="Calibri" panose="020F0502020204030204" pitchFamily="34" charset="0"/>
                <a:cs typeface="Courier New" panose="02070309020205020404" pitchFamily="49" charset="0"/>
              </a:rPr>
              <a:t> </a:t>
            </a:r>
            <a:r>
              <a:rPr lang="it-IT" altLang="it-IT" dirty="0" err="1">
                <a:solidFill>
                  <a:srgbClr val="000000"/>
                </a:solidFill>
                <a:latin typeface="Courier New" panose="02070309020205020404" pitchFamily="49" charset="0"/>
                <a:ea typeface="Calibri" panose="020F0502020204030204" pitchFamily="34" charset="0"/>
                <a:cs typeface="Courier New" panose="02070309020205020404" pitchFamily="49" charset="0"/>
              </a:rPr>
              <a:t>together</a:t>
            </a:r>
            <a:r>
              <a:rPr lang="it-IT" altLang="it-IT" dirty="0">
                <a:solidFill>
                  <a:srgbClr val="000000"/>
                </a:solidFill>
                <a:latin typeface="Courier New" panose="02070309020205020404" pitchFamily="49" charset="0"/>
                <a:ea typeface="Calibri" panose="020F0502020204030204" pitchFamily="34" charset="0"/>
                <a:cs typeface="Courier New" panose="02070309020205020404" pitchFamily="49" charset="0"/>
              </a:rPr>
              <a:t> </a:t>
            </a:r>
            <a:r>
              <a:rPr lang="it-IT" altLang="it-IT" dirty="0" err="1">
                <a:solidFill>
                  <a:srgbClr val="000000"/>
                </a:solidFill>
                <a:latin typeface="Courier New" panose="02070309020205020404" pitchFamily="49" charset="0"/>
                <a:ea typeface="Calibri" panose="020F0502020204030204" pitchFamily="34" charset="0"/>
                <a:cs typeface="Courier New" panose="02070309020205020404" pitchFamily="49" charset="0"/>
              </a:rPr>
              <a:t>beneath</a:t>
            </a:r>
            <a:r>
              <a:rPr lang="it-IT" altLang="it-IT" dirty="0">
                <a:solidFill>
                  <a:srgbClr val="000000"/>
                </a:solidFill>
                <a:latin typeface="Courier New" panose="02070309020205020404" pitchFamily="49" charset="0"/>
                <a:ea typeface="Calibri" panose="020F0502020204030204" pitchFamily="34" charset="0"/>
                <a:cs typeface="Courier New" panose="02070309020205020404" pitchFamily="49" charset="0"/>
              </a:rPr>
              <a:t> </a:t>
            </a:r>
            <a:r>
              <a:rPr lang="it-IT" altLang="it-IT" dirty="0" err="1">
                <a:solidFill>
                  <a:srgbClr val="000000"/>
                </a:solidFill>
                <a:latin typeface="Courier New" panose="02070309020205020404" pitchFamily="49" charset="0"/>
                <a:ea typeface="Calibri" panose="020F0502020204030204" pitchFamily="34" charset="0"/>
                <a:cs typeface="Courier New" panose="02070309020205020404" pitchFamily="49" charset="0"/>
              </a:rPr>
              <a:t>your</a:t>
            </a:r>
            <a:r>
              <a:rPr lang="it-IT" altLang="it-IT" dirty="0">
                <a:solidFill>
                  <a:srgbClr val="000000"/>
                </a:solidFill>
                <a:latin typeface="Courier New" panose="02070309020205020404" pitchFamily="49" charset="0"/>
                <a:ea typeface="Calibri" panose="020F0502020204030204" pitchFamily="34" charset="0"/>
                <a:cs typeface="Courier New" panose="02070309020205020404" pitchFamily="49" charset="0"/>
              </a:rPr>
              <a:t> last </a:t>
            </a:r>
            <a:r>
              <a:rPr lang="it-IT" altLang="it-IT" dirty="0" err="1">
                <a:solidFill>
                  <a:srgbClr val="000000"/>
                </a:solidFill>
                <a:latin typeface="Courier New" panose="02070309020205020404" pitchFamily="49" charset="0"/>
                <a:ea typeface="Calibri" panose="020F0502020204030204" pitchFamily="34" charset="0"/>
                <a:cs typeface="Courier New" panose="02070309020205020404" pitchFamily="49" charset="0"/>
              </a:rPr>
              <a:t>message</a:t>
            </a:r>
            <a:r>
              <a:rPr lang="it-IT" altLang="it-IT" dirty="0">
                <a:solidFill>
                  <a:srgbClr val="000000"/>
                </a:solidFill>
                <a:latin typeface="Courier New" panose="02070309020205020404" pitchFamily="49" charset="0"/>
                <a:ea typeface="Calibri" panose="020F0502020204030204" pitchFamily="34" charset="0"/>
                <a:cs typeface="Courier New" panose="02070309020205020404" pitchFamily="49" charset="0"/>
              </a:rPr>
              <a:t>. </a:t>
            </a:r>
            <a:br>
              <a:rPr lang="it-IT" altLang="it-IT" dirty="0">
                <a:solidFill>
                  <a:srgbClr val="000000"/>
                </a:solidFill>
                <a:latin typeface="Courier New" panose="02070309020205020404" pitchFamily="49" charset="0"/>
                <a:ea typeface="Calibri" panose="020F0502020204030204" pitchFamily="34" charset="0"/>
                <a:cs typeface="Courier New" panose="02070309020205020404" pitchFamily="49" charset="0"/>
              </a:rPr>
            </a:br>
            <a:r>
              <a:rPr lang="it-IT" altLang="it-IT" dirty="0">
                <a:solidFill>
                  <a:srgbClr val="000000"/>
                </a:solidFill>
                <a:latin typeface="Courier New" panose="02070309020205020404" pitchFamily="49" charset="0"/>
                <a:ea typeface="Calibri" panose="020F0502020204030204" pitchFamily="34" charset="0"/>
                <a:cs typeface="Courier New" panose="02070309020205020404" pitchFamily="49" charset="0"/>
              </a:rPr>
              <a:t>    </a:t>
            </a:r>
            <a:r>
              <a:rPr lang="it-IT" altLang="it-IT" b="1" dirty="0">
                <a:solidFill>
                  <a:srgbClr val="000000"/>
                </a:solidFill>
                <a:latin typeface="Courier New" panose="02070309020205020404" pitchFamily="49" charset="0"/>
                <a:ea typeface="Calibri" panose="020F0502020204030204" pitchFamily="34" charset="0"/>
                <a:cs typeface="Courier New" panose="02070309020205020404" pitchFamily="49" charset="0"/>
              </a:rPr>
              <a:t>&lt;</a:t>
            </a:r>
            <a:r>
              <a:rPr lang="it-IT" altLang="it-IT" b="1" dirty="0" err="1">
                <a:solidFill>
                  <a:srgbClr val="000000"/>
                </a:solidFill>
                <a:latin typeface="Courier New" panose="02070309020205020404" pitchFamily="49" charset="0"/>
                <a:ea typeface="Calibri" panose="020F0502020204030204" pitchFamily="34" charset="0"/>
                <a:cs typeface="Courier New" panose="02070309020205020404" pitchFamily="49" charset="0"/>
              </a:rPr>
              <a:t>reply</a:t>
            </a:r>
            <a:r>
              <a:rPr lang="it-IT" altLang="it-IT" b="1" dirty="0">
                <a:solidFill>
                  <a:srgbClr val="000000"/>
                </a:solidFill>
                <a:latin typeface="Courier New" panose="02070309020205020404" pitchFamily="49" charset="0"/>
                <a:ea typeface="Calibri" panose="020F0502020204030204" pitchFamily="34" charset="0"/>
                <a:cs typeface="Courier New" panose="02070309020205020404" pitchFamily="49" charset="0"/>
              </a:rPr>
              <a:t>&gt; </a:t>
            </a:r>
            <a:br>
              <a:rPr lang="it-IT" altLang="it-IT" b="1" dirty="0">
                <a:solidFill>
                  <a:srgbClr val="000000"/>
                </a:solidFill>
                <a:latin typeface="Courier New" panose="02070309020205020404" pitchFamily="49" charset="0"/>
                <a:ea typeface="Calibri" panose="020F0502020204030204" pitchFamily="34" charset="0"/>
                <a:cs typeface="Courier New" panose="02070309020205020404" pitchFamily="49" charset="0"/>
              </a:rPr>
            </a:br>
            <a:r>
              <a:rPr lang="it-IT" altLang="it-IT" dirty="0">
                <a:solidFill>
                  <a:srgbClr val="000000"/>
                </a:solidFill>
                <a:latin typeface="Courier New" panose="02070309020205020404" pitchFamily="49" charset="0"/>
                <a:ea typeface="Calibri" panose="020F0502020204030204" pitchFamily="34" charset="0"/>
                <a:cs typeface="Courier New" panose="02070309020205020404" pitchFamily="49" charset="0"/>
              </a:rPr>
              <a:t>      &lt;text&gt;Ok!&lt;/text&gt; </a:t>
            </a:r>
            <a:br>
              <a:rPr lang="it-IT" altLang="it-IT" dirty="0">
                <a:solidFill>
                  <a:srgbClr val="000000"/>
                </a:solidFill>
                <a:latin typeface="Courier New" panose="02070309020205020404" pitchFamily="49" charset="0"/>
                <a:ea typeface="Calibri" panose="020F0502020204030204" pitchFamily="34" charset="0"/>
                <a:cs typeface="Courier New" panose="02070309020205020404" pitchFamily="49" charset="0"/>
              </a:rPr>
            </a:br>
            <a:r>
              <a:rPr lang="it-IT" altLang="it-IT" dirty="0">
                <a:solidFill>
                  <a:srgbClr val="000000"/>
                </a:solidFill>
                <a:latin typeface="Courier New" panose="02070309020205020404" pitchFamily="49" charset="0"/>
                <a:ea typeface="Calibri" panose="020F0502020204030204" pitchFamily="34" charset="0"/>
                <a:cs typeface="Courier New" panose="02070309020205020404" pitchFamily="49" charset="0"/>
              </a:rPr>
              <a:t>      &lt;</a:t>
            </a:r>
            <a:r>
              <a:rPr lang="it-IT" altLang="it-IT" dirty="0" err="1">
                <a:solidFill>
                  <a:srgbClr val="000000"/>
                </a:solidFill>
                <a:latin typeface="Courier New" panose="02070309020205020404" pitchFamily="49" charset="0"/>
                <a:ea typeface="Calibri" panose="020F0502020204030204" pitchFamily="34" charset="0"/>
                <a:cs typeface="Courier New" panose="02070309020205020404" pitchFamily="49" charset="0"/>
              </a:rPr>
              <a:t>postback</a:t>
            </a:r>
            <a:r>
              <a:rPr lang="it-IT" altLang="it-IT" dirty="0">
                <a:solidFill>
                  <a:srgbClr val="000000"/>
                </a:solidFill>
                <a:latin typeface="Courier New" panose="02070309020205020404" pitchFamily="49" charset="0"/>
                <a:ea typeface="Calibri" panose="020F0502020204030204" pitchFamily="34" charset="0"/>
                <a:cs typeface="Courier New" panose="02070309020205020404" pitchFamily="49" charset="0"/>
              </a:rPr>
              <a:t>&gt;</a:t>
            </a:r>
            <a:r>
              <a:rPr lang="it-IT" altLang="it-IT" dirty="0" err="1">
                <a:solidFill>
                  <a:srgbClr val="000000"/>
                </a:solidFill>
                <a:latin typeface="Courier New" panose="02070309020205020404" pitchFamily="49" charset="0"/>
                <a:ea typeface="Calibri" panose="020F0502020204030204" pitchFamily="34" charset="0"/>
                <a:cs typeface="Courier New" panose="02070309020205020404" pitchFamily="49" charset="0"/>
              </a:rPr>
              <a:t>POSTBACK</a:t>
            </a:r>
            <a:r>
              <a:rPr lang="it-IT" altLang="it-IT" dirty="0">
                <a:solidFill>
                  <a:srgbClr val="000000"/>
                </a:solidFill>
                <a:latin typeface="Courier New" panose="02070309020205020404" pitchFamily="49" charset="0"/>
                <a:ea typeface="Calibri" panose="020F0502020204030204" pitchFamily="34" charset="0"/>
                <a:cs typeface="Courier New" panose="02070309020205020404" pitchFamily="49" charset="0"/>
              </a:rPr>
              <a:t>&lt;/</a:t>
            </a:r>
            <a:r>
              <a:rPr lang="it-IT" altLang="it-IT" dirty="0" err="1">
                <a:solidFill>
                  <a:srgbClr val="000000"/>
                </a:solidFill>
                <a:latin typeface="Courier New" panose="02070309020205020404" pitchFamily="49" charset="0"/>
                <a:ea typeface="Calibri" panose="020F0502020204030204" pitchFamily="34" charset="0"/>
                <a:cs typeface="Courier New" panose="02070309020205020404" pitchFamily="49" charset="0"/>
              </a:rPr>
              <a:t>postback</a:t>
            </a:r>
            <a:r>
              <a:rPr lang="it-IT" altLang="it-IT" dirty="0">
                <a:solidFill>
                  <a:srgbClr val="000000"/>
                </a:solidFill>
                <a:latin typeface="Courier New" panose="02070309020205020404" pitchFamily="49" charset="0"/>
                <a:ea typeface="Calibri" panose="020F0502020204030204" pitchFamily="34" charset="0"/>
                <a:cs typeface="Courier New" panose="02070309020205020404" pitchFamily="49" charset="0"/>
              </a:rPr>
              <a:t>&gt; </a:t>
            </a:r>
            <a:br>
              <a:rPr lang="it-IT" altLang="it-IT" dirty="0">
                <a:solidFill>
                  <a:srgbClr val="000000"/>
                </a:solidFill>
                <a:latin typeface="Courier New" panose="02070309020205020404" pitchFamily="49" charset="0"/>
                <a:ea typeface="Calibri" panose="020F0502020204030204" pitchFamily="34" charset="0"/>
                <a:cs typeface="Courier New" panose="02070309020205020404" pitchFamily="49" charset="0"/>
              </a:rPr>
            </a:br>
            <a:r>
              <a:rPr lang="it-IT" altLang="it-IT" dirty="0">
                <a:solidFill>
                  <a:srgbClr val="000000"/>
                </a:solidFill>
                <a:latin typeface="Courier New" panose="02070309020205020404" pitchFamily="49" charset="0"/>
                <a:ea typeface="Calibri" panose="020F0502020204030204" pitchFamily="34" charset="0"/>
                <a:cs typeface="Courier New" panose="02070309020205020404" pitchFamily="49" charset="0"/>
              </a:rPr>
              <a:t>    &lt;/</a:t>
            </a:r>
            <a:r>
              <a:rPr lang="it-IT" altLang="it-IT" dirty="0" err="1">
                <a:solidFill>
                  <a:srgbClr val="000000"/>
                </a:solidFill>
                <a:latin typeface="Courier New" panose="02070309020205020404" pitchFamily="49" charset="0"/>
                <a:ea typeface="Calibri" panose="020F0502020204030204" pitchFamily="34" charset="0"/>
                <a:cs typeface="Courier New" panose="02070309020205020404" pitchFamily="49" charset="0"/>
              </a:rPr>
              <a:t>button</a:t>
            </a:r>
            <a:r>
              <a:rPr lang="it-IT" altLang="it-IT" dirty="0">
                <a:solidFill>
                  <a:srgbClr val="000000"/>
                </a:solidFill>
                <a:latin typeface="Courier New" panose="02070309020205020404" pitchFamily="49" charset="0"/>
                <a:ea typeface="Calibri" panose="020F0502020204030204" pitchFamily="34" charset="0"/>
                <a:cs typeface="Courier New" panose="02070309020205020404" pitchFamily="49" charset="0"/>
              </a:rPr>
              <a:t>&gt; </a:t>
            </a:r>
            <a:br>
              <a:rPr lang="it-IT" altLang="it-IT" dirty="0">
                <a:solidFill>
                  <a:srgbClr val="000000"/>
                </a:solidFill>
                <a:latin typeface="Courier New" panose="02070309020205020404" pitchFamily="49" charset="0"/>
                <a:ea typeface="Calibri" panose="020F0502020204030204" pitchFamily="34" charset="0"/>
                <a:cs typeface="Courier New" panose="02070309020205020404" pitchFamily="49" charset="0"/>
              </a:rPr>
            </a:br>
            <a:r>
              <a:rPr lang="it-IT" altLang="it-IT" dirty="0">
                <a:solidFill>
                  <a:srgbClr val="000000"/>
                </a:solidFill>
                <a:latin typeface="Courier New" panose="02070309020205020404" pitchFamily="49" charset="0"/>
                <a:ea typeface="Calibri" panose="020F0502020204030204" pitchFamily="34" charset="0"/>
                <a:cs typeface="Courier New" panose="02070309020205020404" pitchFamily="49" charset="0"/>
              </a:rPr>
              <a:t>  &lt;/template&gt;</a:t>
            </a:r>
            <a:r>
              <a:rPr lang="it-IT" altLang="it-IT" dirty="0">
                <a:latin typeface="Courier New" panose="02070309020205020404" pitchFamily="49" charset="0"/>
                <a:cs typeface="Courier New" panose="02070309020205020404" pitchFamily="49" charset="0"/>
              </a:rPr>
              <a:t> </a:t>
            </a:r>
          </a:p>
          <a:p>
            <a:endParaRPr lang="it-IT" dirty="0">
              <a:latin typeface="Courier New" panose="02070309020205020404" pitchFamily="49" charset="0"/>
              <a:cs typeface="Courier New" panose="02070309020205020404" pitchFamily="49" charset="0"/>
            </a:endParaRPr>
          </a:p>
        </p:txBody>
      </p:sp>
      <p:pic>
        <p:nvPicPr>
          <p:cNvPr id="6" name="Immagine 5">
            <a:extLst>
              <a:ext uri="{FF2B5EF4-FFF2-40B4-BE49-F238E27FC236}">
                <a16:creationId xmlns:a16="http://schemas.microsoft.com/office/drawing/2014/main" id="{81986544-5B37-40A4-81C8-BD8B94358299}"/>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624038" y="4181397"/>
            <a:ext cx="3908685" cy="1908612"/>
          </a:xfrm>
          <a:prstGeom prst="rect">
            <a:avLst/>
          </a:prstGeom>
          <a:noFill/>
          <a:ln>
            <a:noFill/>
          </a:ln>
        </p:spPr>
      </p:pic>
    </p:spTree>
    <p:extLst>
      <p:ext uri="{BB962C8B-B14F-4D97-AF65-F5344CB8AC3E}">
        <p14:creationId xmlns:p14="http://schemas.microsoft.com/office/powerpoint/2010/main" val="1749996557"/>
      </p:ext>
    </p:extLst>
  </p:cSld>
  <p:clrMapOvr>
    <a:masterClrMapping/>
  </p:clrMapOvr>
  <p:transition spd="med">
    <p:pull/>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a:extLst>
              <a:ext uri="{FF2B5EF4-FFF2-40B4-BE49-F238E27FC236}">
                <a16:creationId xmlns:a16="http://schemas.microsoft.com/office/drawing/2014/main" id="{C2187427-D843-4896-9872-1C1D505B6B6A}"/>
              </a:ext>
            </a:extLst>
          </p:cNvPr>
          <p:cNvSpPr txBox="1"/>
          <p:nvPr/>
        </p:nvSpPr>
        <p:spPr>
          <a:xfrm>
            <a:off x="1288717" y="1126636"/>
            <a:ext cx="2749204" cy="1754326"/>
          </a:xfrm>
          <a:prstGeom prst="rect">
            <a:avLst/>
          </a:prstGeom>
          <a:noFill/>
          <a:ln>
            <a:solidFill>
              <a:schemeClr val="tx1"/>
            </a:solidFill>
          </a:ln>
        </p:spPr>
        <p:txBody>
          <a:bodyPr wrap="square" rtlCol="0">
            <a:spAutoFit/>
          </a:bodyPr>
          <a:lstStyle/>
          <a:p>
            <a:r>
              <a:rPr lang="it-IT" dirty="0">
                <a:latin typeface="Courier New" panose="02070309020205020404" pitchFamily="49" charset="0"/>
                <a:cs typeface="Courier New" panose="02070309020205020404" pitchFamily="49" charset="0"/>
              </a:rPr>
              <a:t>&lt;</a:t>
            </a:r>
            <a:r>
              <a:rPr lang="it-IT" dirty="0" err="1">
                <a:latin typeface="Courier New" panose="02070309020205020404" pitchFamily="49" charset="0"/>
                <a:cs typeface="Courier New" panose="02070309020205020404" pitchFamily="49" charset="0"/>
              </a:rPr>
              <a:t>hiperlink</a:t>
            </a:r>
            <a:r>
              <a:rPr lang="it-IT" dirty="0">
                <a:latin typeface="Courier New" panose="02070309020205020404" pitchFamily="49" charset="0"/>
                <a:cs typeface="Courier New" panose="02070309020205020404" pitchFamily="49" charset="0"/>
              </a:rPr>
              <a:t>&gt;</a:t>
            </a:r>
          </a:p>
          <a:p>
            <a:r>
              <a:rPr lang="it-IT" dirty="0">
                <a:latin typeface="Courier New" panose="02070309020205020404" pitchFamily="49" charset="0"/>
                <a:cs typeface="Courier New" panose="02070309020205020404" pitchFamily="49" charset="0"/>
              </a:rPr>
              <a:t>&lt;image&gt;</a:t>
            </a:r>
          </a:p>
          <a:p>
            <a:r>
              <a:rPr lang="it-IT" dirty="0">
                <a:latin typeface="Courier New" panose="02070309020205020404" pitchFamily="49" charset="0"/>
                <a:cs typeface="Courier New" panose="02070309020205020404" pitchFamily="49" charset="0"/>
              </a:rPr>
              <a:t>&lt;video&gt;</a:t>
            </a:r>
          </a:p>
          <a:p>
            <a:r>
              <a:rPr lang="it-IT" dirty="0">
                <a:latin typeface="Courier New" panose="02070309020205020404" pitchFamily="49" charset="0"/>
                <a:cs typeface="Courier New" panose="02070309020205020404" pitchFamily="49" charset="0"/>
              </a:rPr>
              <a:t>&lt;card&gt;</a:t>
            </a:r>
          </a:p>
          <a:p>
            <a:r>
              <a:rPr lang="it-IT" dirty="0">
                <a:latin typeface="Courier New" panose="02070309020205020404" pitchFamily="49" charset="0"/>
                <a:cs typeface="Courier New" panose="02070309020205020404" pitchFamily="49" charset="0"/>
              </a:rPr>
              <a:t>&lt;delay&gt;</a:t>
            </a:r>
          </a:p>
          <a:p>
            <a:r>
              <a:rPr lang="it-IT" dirty="0">
                <a:latin typeface="Courier New" panose="02070309020205020404" pitchFamily="49" charset="0"/>
                <a:cs typeface="Courier New" panose="02070309020205020404" pitchFamily="49" charset="0"/>
              </a:rPr>
              <a:t>&lt;</a:t>
            </a:r>
            <a:r>
              <a:rPr lang="it-IT" dirty="0" err="1">
                <a:latin typeface="Courier New" panose="02070309020205020404" pitchFamily="49" charset="0"/>
                <a:cs typeface="Courier New" panose="02070309020205020404" pitchFamily="49" charset="0"/>
              </a:rPr>
              <a:t>bulleted</a:t>
            </a:r>
            <a:r>
              <a:rPr lang="it-IT" dirty="0">
                <a:latin typeface="Courier New" panose="02070309020205020404" pitchFamily="49" charset="0"/>
                <a:cs typeface="Courier New" panose="02070309020205020404" pitchFamily="49" charset="0"/>
              </a:rPr>
              <a:t> list&gt;</a:t>
            </a:r>
          </a:p>
        </p:txBody>
      </p:sp>
      <p:pic>
        <p:nvPicPr>
          <p:cNvPr id="3" name="Immagine 2">
            <a:extLst>
              <a:ext uri="{FF2B5EF4-FFF2-40B4-BE49-F238E27FC236}">
                <a16:creationId xmlns:a16="http://schemas.microsoft.com/office/drawing/2014/main" id="{6549FFAD-0197-4080-97FC-6E50BCED5D47}"/>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4961300" y="1020602"/>
            <a:ext cx="6160956" cy="3434842"/>
          </a:xfrm>
          <a:prstGeom prst="rect">
            <a:avLst/>
          </a:prstGeom>
          <a:noFill/>
          <a:ln>
            <a:noFill/>
          </a:ln>
        </p:spPr>
      </p:pic>
      <p:pic>
        <p:nvPicPr>
          <p:cNvPr id="5" name="Immagine 4">
            <a:extLst>
              <a:ext uri="{FF2B5EF4-FFF2-40B4-BE49-F238E27FC236}">
                <a16:creationId xmlns:a16="http://schemas.microsoft.com/office/drawing/2014/main" id="{9314ED1C-9487-45AF-9650-ACB3CE24BFFE}"/>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775554" y="5224058"/>
            <a:ext cx="3356907" cy="1078100"/>
          </a:xfrm>
          <a:prstGeom prst="rect">
            <a:avLst/>
          </a:prstGeom>
          <a:noFill/>
          <a:ln>
            <a:noFill/>
          </a:ln>
        </p:spPr>
      </p:pic>
      <p:sp>
        <p:nvSpPr>
          <p:cNvPr id="6" name="Rettangolo 5">
            <a:extLst>
              <a:ext uri="{FF2B5EF4-FFF2-40B4-BE49-F238E27FC236}">
                <a16:creationId xmlns:a16="http://schemas.microsoft.com/office/drawing/2014/main" id="{882634F1-C32D-40B8-8A75-4E7E7C4E6FBA}"/>
              </a:ext>
            </a:extLst>
          </p:cNvPr>
          <p:cNvSpPr/>
          <p:nvPr/>
        </p:nvSpPr>
        <p:spPr>
          <a:xfrm>
            <a:off x="7191224" y="555842"/>
            <a:ext cx="1701107" cy="369332"/>
          </a:xfrm>
          <a:prstGeom prst="rect">
            <a:avLst/>
          </a:prstGeom>
        </p:spPr>
        <p:txBody>
          <a:bodyPr wrap="none">
            <a:spAutoFit/>
          </a:bodyPr>
          <a:lstStyle/>
          <a:p>
            <a:r>
              <a:rPr lang="it-IT" dirty="0">
                <a:latin typeface="Courier New" panose="02070309020205020404" pitchFamily="49" charset="0"/>
                <a:cs typeface="Courier New" panose="02070309020205020404" pitchFamily="49" charset="0"/>
              </a:rPr>
              <a:t>&lt;</a:t>
            </a:r>
            <a:r>
              <a:rPr lang="it-IT" dirty="0" err="1">
                <a:latin typeface="Courier New" panose="02070309020205020404" pitchFamily="49" charset="0"/>
                <a:cs typeface="Courier New" panose="02070309020205020404" pitchFamily="49" charset="0"/>
              </a:rPr>
              <a:t>carousel</a:t>
            </a:r>
            <a:r>
              <a:rPr lang="it-IT" dirty="0">
                <a:latin typeface="Courier New" panose="02070309020205020404" pitchFamily="49" charset="0"/>
                <a:cs typeface="Courier New" panose="02070309020205020404" pitchFamily="49" charset="0"/>
              </a:rPr>
              <a:t>&gt; </a:t>
            </a:r>
          </a:p>
        </p:txBody>
      </p:sp>
      <p:sp>
        <p:nvSpPr>
          <p:cNvPr id="7" name="Rettangolo 6">
            <a:extLst>
              <a:ext uri="{FF2B5EF4-FFF2-40B4-BE49-F238E27FC236}">
                <a16:creationId xmlns:a16="http://schemas.microsoft.com/office/drawing/2014/main" id="{563D7008-22F2-43B8-9F15-E97939A80C05}"/>
              </a:ext>
            </a:extLst>
          </p:cNvPr>
          <p:cNvSpPr/>
          <p:nvPr/>
        </p:nvSpPr>
        <p:spPr>
          <a:xfrm>
            <a:off x="8119543" y="4854726"/>
            <a:ext cx="1011815" cy="369332"/>
          </a:xfrm>
          <a:prstGeom prst="rect">
            <a:avLst/>
          </a:prstGeom>
        </p:spPr>
        <p:txBody>
          <a:bodyPr wrap="none">
            <a:spAutoFit/>
          </a:bodyPr>
          <a:lstStyle/>
          <a:p>
            <a:r>
              <a:rPr lang="it-IT" dirty="0">
                <a:latin typeface="Courier New" panose="02070309020205020404" pitchFamily="49" charset="0"/>
                <a:cs typeface="Courier New" panose="02070309020205020404" pitchFamily="49" charset="0"/>
              </a:rPr>
              <a:t>&lt;</a:t>
            </a:r>
            <a:r>
              <a:rPr lang="it-IT" dirty="0" err="1">
                <a:latin typeface="Courier New" panose="02070309020205020404" pitchFamily="49" charset="0"/>
                <a:cs typeface="Courier New" panose="02070309020205020404" pitchFamily="49" charset="0"/>
              </a:rPr>
              <a:t>slit</a:t>
            </a:r>
            <a:r>
              <a:rPr lang="it-IT" dirty="0">
                <a:latin typeface="Courier New" panose="02070309020205020404" pitchFamily="49" charset="0"/>
                <a:cs typeface="Courier New" panose="02070309020205020404" pitchFamily="49" charset="0"/>
              </a:rPr>
              <a:t>&gt;</a:t>
            </a:r>
          </a:p>
        </p:txBody>
      </p:sp>
      <p:pic>
        <p:nvPicPr>
          <p:cNvPr id="9" name="Immagine 8">
            <a:extLst>
              <a:ext uri="{FF2B5EF4-FFF2-40B4-BE49-F238E27FC236}">
                <a16:creationId xmlns:a16="http://schemas.microsoft.com/office/drawing/2014/main" id="{90CBABC4-B2BA-4224-A379-80A699E01797}"/>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548341" y="4357994"/>
            <a:ext cx="3489580" cy="1658073"/>
          </a:xfrm>
          <a:prstGeom prst="rect">
            <a:avLst/>
          </a:prstGeom>
          <a:noFill/>
          <a:ln>
            <a:noFill/>
          </a:ln>
        </p:spPr>
      </p:pic>
      <p:sp>
        <p:nvSpPr>
          <p:cNvPr id="10" name="Rettangolo 9">
            <a:extLst>
              <a:ext uri="{FF2B5EF4-FFF2-40B4-BE49-F238E27FC236}">
                <a16:creationId xmlns:a16="http://schemas.microsoft.com/office/drawing/2014/main" id="{EA18D217-2563-4E0F-B75D-B543B59B6068}"/>
              </a:ext>
            </a:extLst>
          </p:cNvPr>
          <p:cNvSpPr/>
          <p:nvPr/>
        </p:nvSpPr>
        <p:spPr>
          <a:xfrm>
            <a:off x="1373648" y="3977039"/>
            <a:ext cx="1838965" cy="369332"/>
          </a:xfrm>
          <a:prstGeom prst="rect">
            <a:avLst/>
          </a:prstGeom>
        </p:spPr>
        <p:txBody>
          <a:bodyPr wrap="none">
            <a:spAutoFit/>
          </a:bodyPr>
          <a:lstStyle/>
          <a:p>
            <a:r>
              <a:rPr lang="it-IT" dirty="0">
                <a:latin typeface="Courier New" panose="02070309020205020404" pitchFamily="49" charset="0"/>
                <a:cs typeface="Courier New" panose="02070309020205020404" pitchFamily="49" charset="0"/>
              </a:rPr>
              <a:t>&lt;</a:t>
            </a:r>
            <a:r>
              <a:rPr lang="it-IT" dirty="0" err="1">
                <a:latin typeface="Courier New" panose="02070309020205020404" pitchFamily="49" charset="0"/>
                <a:cs typeface="Courier New" panose="02070309020205020404" pitchFamily="49" charset="0"/>
              </a:rPr>
              <a:t>order</a:t>
            </a:r>
            <a:r>
              <a:rPr lang="it-IT" dirty="0">
                <a:latin typeface="Courier New" panose="02070309020205020404" pitchFamily="49" charset="0"/>
                <a:cs typeface="Courier New" panose="02070309020205020404" pitchFamily="49" charset="0"/>
              </a:rPr>
              <a:t> list&gt;</a:t>
            </a:r>
          </a:p>
        </p:txBody>
      </p:sp>
    </p:spTree>
    <p:extLst>
      <p:ext uri="{BB962C8B-B14F-4D97-AF65-F5344CB8AC3E}">
        <p14:creationId xmlns:p14="http://schemas.microsoft.com/office/powerpoint/2010/main" val="3887371715"/>
      </p:ext>
    </p:extLst>
  </p:cSld>
  <p:clrMapOvr>
    <a:masterClrMapping/>
  </p:clrMapOvr>
  <p:transition spd="med">
    <p:pull/>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magine 3" descr="Immagine che contiene testo, mappa&#10;&#10;Descrizione generata automaticamente">
            <a:extLst>
              <a:ext uri="{FF2B5EF4-FFF2-40B4-BE49-F238E27FC236}">
                <a16:creationId xmlns:a16="http://schemas.microsoft.com/office/drawing/2014/main" id="{2B3FADE5-833A-4FF7-B80C-200977BFE347}"/>
              </a:ext>
            </a:extLst>
          </p:cNvPr>
          <p:cNvPicPr/>
          <p:nvPr/>
        </p:nvPicPr>
        <p:blipFill>
          <a:blip r:embed="rId2">
            <a:alphaModFix amt="35000"/>
            <a:extLst>
              <a:ext uri="{28A0092B-C50C-407E-A947-70E740481C1C}">
                <a14:useLocalDpi xmlns:a14="http://schemas.microsoft.com/office/drawing/2010/main" val="0"/>
              </a:ext>
            </a:extLst>
          </a:blip>
          <a:stretch>
            <a:fillRect/>
          </a:stretch>
        </p:blipFill>
        <p:spPr>
          <a:xfrm>
            <a:off x="213852" y="165613"/>
            <a:ext cx="11764296" cy="6452400"/>
          </a:xfrm>
          <a:prstGeom prst="rect">
            <a:avLst/>
          </a:prstGeom>
        </p:spPr>
      </p:pic>
      <p:sp>
        <p:nvSpPr>
          <p:cNvPr id="2" name="Titolo 1">
            <a:extLst>
              <a:ext uri="{FF2B5EF4-FFF2-40B4-BE49-F238E27FC236}">
                <a16:creationId xmlns:a16="http://schemas.microsoft.com/office/drawing/2014/main" id="{1A1ADFD8-F1C1-4CAA-BEE8-042D4F5F858F}"/>
              </a:ext>
            </a:extLst>
          </p:cNvPr>
          <p:cNvSpPr>
            <a:spLocks noGrp="1"/>
          </p:cNvSpPr>
          <p:nvPr>
            <p:ph type="title"/>
          </p:nvPr>
        </p:nvSpPr>
        <p:spPr>
          <a:xfrm>
            <a:off x="754380" y="165613"/>
            <a:ext cx="2636520" cy="1325563"/>
          </a:xfrm>
        </p:spPr>
        <p:txBody>
          <a:bodyPr/>
          <a:lstStyle/>
          <a:p>
            <a:r>
              <a:rPr lang="it-IT" dirty="0">
                <a:solidFill>
                  <a:srgbClr val="002060"/>
                </a:solidFill>
                <a:latin typeface="Ink Free" panose="03080402000500000000" pitchFamily="66" charset="0"/>
              </a:rPr>
              <a:t>Abstract</a:t>
            </a:r>
          </a:p>
        </p:txBody>
      </p:sp>
      <p:sp>
        <p:nvSpPr>
          <p:cNvPr id="5" name="CasellaDiTesto 4">
            <a:extLst>
              <a:ext uri="{FF2B5EF4-FFF2-40B4-BE49-F238E27FC236}">
                <a16:creationId xmlns:a16="http://schemas.microsoft.com/office/drawing/2014/main" id="{1BBAA548-D6A0-47F1-AFC0-271D47509328}"/>
              </a:ext>
            </a:extLst>
          </p:cNvPr>
          <p:cNvSpPr txBox="1"/>
          <p:nvPr/>
        </p:nvSpPr>
        <p:spPr>
          <a:xfrm>
            <a:off x="1071866" y="1600065"/>
            <a:ext cx="10658622" cy="707886"/>
          </a:xfrm>
          <a:prstGeom prst="rect">
            <a:avLst/>
          </a:prstGeom>
          <a:noFill/>
        </p:spPr>
        <p:txBody>
          <a:bodyPr wrap="square" rtlCol="0">
            <a:spAutoFit/>
          </a:bodyPr>
          <a:lstStyle/>
          <a:p>
            <a:r>
              <a:rPr lang="it-IT" sz="2000" dirty="0">
                <a:latin typeface="Times New Roman" panose="02020603050405020304" pitchFamily="18" charset="0"/>
                <a:cs typeface="Times New Roman" panose="02020603050405020304" pitchFamily="18" charset="0"/>
              </a:rPr>
              <a:t>I chatter bot sono programmi che emulano una conversazione umana e che possono dimostrare un comportamento molto simile a quello umano all’interno di un dominio di conoscenza ben definito.</a:t>
            </a:r>
          </a:p>
        </p:txBody>
      </p:sp>
      <p:sp>
        <p:nvSpPr>
          <p:cNvPr id="3" name="CasellaDiTesto 2">
            <a:extLst>
              <a:ext uri="{FF2B5EF4-FFF2-40B4-BE49-F238E27FC236}">
                <a16:creationId xmlns:a16="http://schemas.microsoft.com/office/drawing/2014/main" id="{3036D15F-4154-48C9-A9BB-A4477A1CDEEF}"/>
              </a:ext>
            </a:extLst>
          </p:cNvPr>
          <p:cNvSpPr txBox="1"/>
          <p:nvPr/>
        </p:nvSpPr>
        <p:spPr>
          <a:xfrm>
            <a:off x="1071791" y="3980662"/>
            <a:ext cx="10048418" cy="2554545"/>
          </a:xfrm>
          <a:prstGeom prst="rect">
            <a:avLst/>
          </a:prstGeom>
          <a:noFill/>
        </p:spPr>
        <p:txBody>
          <a:bodyPr wrap="square" rtlCol="0">
            <a:spAutoFit/>
          </a:bodyPr>
          <a:lstStyle/>
          <a:p>
            <a:endParaRPr lang="it-IT" sz="2000" b="1" dirty="0">
              <a:latin typeface="Times New Roman" panose="02020603050405020304" pitchFamily="18" charset="0"/>
              <a:cs typeface="Times New Roman" panose="02020603050405020304" pitchFamily="18" charset="0"/>
            </a:endParaRPr>
          </a:p>
          <a:p>
            <a:r>
              <a:rPr lang="it-IT" sz="2000" b="1" dirty="0" err="1">
                <a:latin typeface="Times New Roman" panose="02020603050405020304" pitchFamily="18" charset="0"/>
                <a:cs typeface="Times New Roman" panose="02020603050405020304" pitchFamily="18" charset="0"/>
              </a:rPr>
              <a:t>AIML</a:t>
            </a:r>
            <a:r>
              <a:rPr lang="it-IT" sz="2000" b="1" dirty="0">
                <a:latin typeface="Times New Roman" panose="02020603050405020304" pitchFamily="18" charset="0"/>
                <a:cs typeface="Times New Roman" panose="02020603050405020304" pitchFamily="18" charset="0"/>
              </a:rPr>
              <a:t>, </a:t>
            </a:r>
            <a:r>
              <a:rPr lang="it-IT" sz="2000" b="1" dirty="0" err="1">
                <a:latin typeface="Times New Roman" panose="02020603050405020304" pitchFamily="18" charset="0"/>
                <a:cs typeface="Times New Roman" panose="02020603050405020304" pitchFamily="18" charset="0"/>
              </a:rPr>
              <a:t>Artificial</a:t>
            </a:r>
            <a:r>
              <a:rPr lang="it-IT" sz="2000" b="1" dirty="0">
                <a:latin typeface="Times New Roman" panose="02020603050405020304" pitchFamily="18" charset="0"/>
                <a:cs typeface="Times New Roman" panose="02020603050405020304" pitchFamily="18" charset="0"/>
              </a:rPr>
              <a:t> Intelligence Markup Language</a:t>
            </a:r>
            <a:r>
              <a:rPr lang="it-IT" sz="2000" dirty="0">
                <a:latin typeface="Times New Roman" panose="02020603050405020304" pitchFamily="18" charset="0"/>
                <a:cs typeface="Times New Roman" panose="02020603050405020304" pitchFamily="18" charset="0"/>
              </a:rPr>
              <a:t>, sviluppato dalla comunità di software libero </a:t>
            </a:r>
            <a:r>
              <a:rPr lang="it-IT" sz="2000" dirty="0" err="1">
                <a:latin typeface="Times New Roman" panose="02020603050405020304" pitchFamily="18" charset="0"/>
                <a:cs typeface="Times New Roman" panose="02020603050405020304" pitchFamily="18" charset="0"/>
              </a:rPr>
              <a:t>Alicebot</a:t>
            </a:r>
            <a:r>
              <a:rPr lang="it-IT" sz="2000" dirty="0">
                <a:latin typeface="Times New Roman" panose="02020603050405020304" pitchFamily="18" charset="0"/>
                <a:cs typeface="Times New Roman" panose="02020603050405020304" pitchFamily="18" charset="0"/>
              </a:rPr>
              <a:t> e dal dott. Richard S. Wallace nel periodo 1995-2000. </a:t>
            </a:r>
          </a:p>
          <a:p>
            <a:endParaRPr lang="it-IT" sz="2000" dirty="0">
              <a:latin typeface="Times New Roman" panose="02020603050405020304" pitchFamily="18" charset="0"/>
              <a:cs typeface="Times New Roman" panose="02020603050405020304" pitchFamily="18" charset="0"/>
            </a:endParaRPr>
          </a:p>
          <a:p>
            <a:endParaRPr lang="it-IT" sz="2000" dirty="0">
              <a:latin typeface="Times New Roman" panose="02020603050405020304" pitchFamily="18" charset="0"/>
              <a:cs typeface="Times New Roman" panose="02020603050405020304" pitchFamily="18" charset="0"/>
            </a:endParaRPr>
          </a:p>
          <a:p>
            <a:endParaRPr lang="it-IT" sz="2000" dirty="0">
              <a:latin typeface="Times New Roman" panose="02020603050405020304" pitchFamily="18" charset="0"/>
              <a:cs typeface="Times New Roman" panose="02020603050405020304" pitchFamily="18" charset="0"/>
            </a:endParaRPr>
          </a:p>
          <a:p>
            <a:pPr algn="just"/>
            <a:r>
              <a:rPr lang="it-IT" sz="2000" dirty="0">
                <a:latin typeface="Times New Roman" panose="02020603050405020304" pitchFamily="18" charset="0"/>
                <a:cs typeface="Times New Roman" panose="02020603050405020304" pitchFamily="18" charset="0"/>
              </a:rPr>
              <a:t>L’</a:t>
            </a:r>
            <a:r>
              <a:rPr lang="it-IT" sz="2000" dirty="0" err="1">
                <a:latin typeface="Times New Roman" panose="02020603050405020304" pitchFamily="18" charset="0"/>
                <a:cs typeface="Times New Roman" panose="02020603050405020304" pitchFamily="18" charset="0"/>
              </a:rPr>
              <a:t>AIML</a:t>
            </a:r>
            <a:r>
              <a:rPr lang="it-IT" sz="2000" dirty="0">
                <a:latin typeface="Times New Roman" panose="02020603050405020304" pitchFamily="18" charset="0"/>
                <a:cs typeface="Times New Roman" panose="02020603050405020304" pitchFamily="18" charset="0"/>
              </a:rPr>
              <a:t> è un linguaggio esteso dall’XML per descrivere basi della conoscenza; ciò può essere rappresentato tramite un grafo. </a:t>
            </a:r>
          </a:p>
        </p:txBody>
      </p:sp>
    </p:spTree>
    <p:extLst>
      <p:ext uri="{BB962C8B-B14F-4D97-AF65-F5344CB8AC3E}">
        <p14:creationId xmlns:p14="http://schemas.microsoft.com/office/powerpoint/2010/main" val="3244190335"/>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75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3D4AA62-4910-4B01-BABB-F10F317BA52B}"/>
              </a:ext>
            </a:extLst>
          </p:cNvPr>
          <p:cNvSpPr txBox="1">
            <a:spLocks/>
          </p:cNvSpPr>
          <p:nvPr/>
        </p:nvSpPr>
        <p:spPr>
          <a:xfrm>
            <a:off x="2636334" y="387278"/>
            <a:ext cx="7616252" cy="661817"/>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it-IT" dirty="0">
                <a:solidFill>
                  <a:srgbClr val="002060"/>
                </a:solidFill>
                <a:latin typeface="Ink Free" panose="03080402000500000000" pitchFamily="66" charset="0"/>
              </a:rPr>
              <a:t>STRUTTURA DEL CHATBOT</a:t>
            </a:r>
          </a:p>
        </p:txBody>
      </p:sp>
      <p:sp>
        <p:nvSpPr>
          <p:cNvPr id="3" name="CasellaDiTesto 2">
            <a:extLst>
              <a:ext uri="{FF2B5EF4-FFF2-40B4-BE49-F238E27FC236}">
                <a16:creationId xmlns:a16="http://schemas.microsoft.com/office/drawing/2014/main" id="{C1C339EC-A0A4-460D-9E29-491514529E5A}"/>
              </a:ext>
            </a:extLst>
          </p:cNvPr>
          <p:cNvSpPr txBox="1"/>
          <p:nvPr/>
        </p:nvSpPr>
        <p:spPr>
          <a:xfrm>
            <a:off x="646657" y="5154948"/>
            <a:ext cx="10616419" cy="1200329"/>
          </a:xfrm>
          <a:prstGeom prst="rect">
            <a:avLst/>
          </a:prstGeom>
          <a:noFill/>
        </p:spPr>
        <p:txBody>
          <a:bodyPr wrap="square" rtlCol="0">
            <a:spAutoFit/>
          </a:bodyPr>
          <a:lstStyle/>
          <a:p>
            <a:r>
              <a:rPr lang="it-IT" dirty="0">
                <a:latin typeface="Times New Roman" panose="02020603050405020304" pitchFamily="18" charset="0"/>
                <a:cs typeface="Times New Roman" panose="02020603050405020304" pitchFamily="18" charset="0"/>
              </a:rPr>
              <a:t>In generale un </a:t>
            </a:r>
            <a:r>
              <a:rPr lang="it-IT" dirty="0" err="1">
                <a:latin typeface="Times New Roman" panose="02020603050405020304" pitchFamily="18" charset="0"/>
                <a:cs typeface="Times New Roman" panose="02020603050405020304" pitchFamily="18" charset="0"/>
              </a:rPr>
              <a:t>botmaster</a:t>
            </a:r>
            <a:r>
              <a:rPr lang="it-IT" dirty="0">
                <a:latin typeface="Times New Roman" panose="02020603050405020304" pitchFamily="18" charset="0"/>
                <a:cs typeface="Times New Roman" panose="02020603050405020304" pitchFamily="18" charset="0"/>
              </a:rPr>
              <a:t> può creare più robot e ogni bot può avere più client.</a:t>
            </a:r>
          </a:p>
          <a:p>
            <a:r>
              <a:rPr lang="it-IT" dirty="0">
                <a:latin typeface="Times New Roman" panose="02020603050405020304" pitchFamily="18" charset="0"/>
                <a:cs typeface="Times New Roman" panose="02020603050405020304" pitchFamily="18" charset="0"/>
              </a:rPr>
              <a:t>Lo standard </a:t>
            </a:r>
            <a:r>
              <a:rPr lang="it-IT" dirty="0" err="1">
                <a:latin typeface="Times New Roman" panose="02020603050405020304" pitchFamily="18" charset="0"/>
                <a:cs typeface="Times New Roman" panose="02020603050405020304" pitchFamily="18" charset="0"/>
              </a:rPr>
              <a:t>AIML</a:t>
            </a:r>
            <a:r>
              <a:rPr lang="it-IT" dirty="0">
                <a:latin typeface="Times New Roman" panose="02020603050405020304" pitchFamily="18" charset="0"/>
                <a:cs typeface="Times New Roman" panose="02020603050405020304" pitchFamily="18" charset="0"/>
              </a:rPr>
              <a:t> non specifica il numero di bot, </a:t>
            </a:r>
            <a:r>
              <a:rPr lang="it-IT" dirty="0" err="1">
                <a:latin typeface="Times New Roman" panose="02020603050405020304" pitchFamily="18" charset="0"/>
                <a:cs typeface="Times New Roman" panose="02020603050405020304" pitchFamily="18" charset="0"/>
              </a:rPr>
              <a:t>botmaster</a:t>
            </a:r>
            <a:r>
              <a:rPr lang="it-IT" dirty="0">
                <a:latin typeface="Times New Roman" panose="02020603050405020304" pitchFamily="18" charset="0"/>
                <a:cs typeface="Times New Roman" panose="02020603050405020304" pitchFamily="18" charset="0"/>
              </a:rPr>
              <a:t> o client (tranne per il fatto che definire </a:t>
            </a:r>
            <a:r>
              <a:rPr lang="it-IT" dirty="0" err="1">
                <a:latin typeface="Times New Roman" panose="02020603050405020304" pitchFamily="18" charset="0"/>
                <a:cs typeface="Times New Roman" panose="02020603050405020304" pitchFamily="18" charset="0"/>
              </a:rPr>
              <a:t>AIML</a:t>
            </a:r>
            <a:r>
              <a:rPr lang="it-IT" dirty="0">
                <a:latin typeface="Times New Roman" panose="02020603050405020304" pitchFamily="18" charset="0"/>
                <a:cs typeface="Times New Roman" panose="02020603050405020304" pitchFamily="18" charset="0"/>
              </a:rPr>
              <a:t> significa che bisogna almeno specificarli tutti e 3). </a:t>
            </a:r>
          </a:p>
          <a:p>
            <a:r>
              <a:rPr lang="it-IT" dirty="0">
                <a:latin typeface="Times New Roman" panose="02020603050405020304" pitchFamily="18" charset="0"/>
                <a:cs typeface="Times New Roman" panose="02020603050405020304" pitchFamily="18" charset="0"/>
              </a:rPr>
              <a:t>I dettagli sulla gestione di più bot, </a:t>
            </a:r>
            <a:r>
              <a:rPr lang="it-IT" dirty="0" err="1">
                <a:latin typeface="Times New Roman" panose="02020603050405020304" pitchFamily="18" charset="0"/>
                <a:cs typeface="Times New Roman" panose="02020603050405020304" pitchFamily="18" charset="0"/>
              </a:rPr>
              <a:t>botmaster</a:t>
            </a:r>
            <a:r>
              <a:rPr lang="it-IT" dirty="0">
                <a:latin typeface="Times New Roman" panose="02020603050405020304" pitchFamily="18" charset="0"/>
                <a:cs typeface="Times New Roman" panose="02020603050405020304" pitchFamily="18" charset="0"/>
              </a:rPr>
              <a:t> e client sono lasciati all'implementazione. </a:t>
            </a:r>
          </a:p>
        </p:txBody>
      </p:sp>
      <p:sp>
        <p:nvSpPr>
          <p:cNvPr id="4" name="CasellaDiTesto 3">
            <a:extLst>
              <a:ext uri="{FF2B5EF4-FFF2-40B4-BE49-F238E27FC236}">
                <a16:creationId xmlns:a16="http://schemas.microsoft.com/office/drawing/2014/main" id="{F73B8B1B-AEE9-433A-BEA0-B8930BABE0E7}"/>
              </a:ext>
            </a:extLst>
          </p:cNvPr>
          <p:cNvSpPr txBox="1"/>
          <p:nvPr/>
        </p:nvSpPr>
        <p:spPr>
          <a:xfrm>
            <a:off x="874968" y="3899876"/>
            <a:ext cx="2377440" cy="369332"/>
          </a:xfrm>
          <a:prstGeom prst="rect">
            <a:avLst/>
          </a:prstGeom>
          <a:noFill/>
        </p:spPr>
        <p:txBody>
          <a:bodyPr wrap="square" rtlCol="0">
            <a:spAutoFit/>
          </a:bodyPr>
          <a:lstStyle/>
          <a:p>
            <a:pPr lvl="0" algn="just"/>
            <a:r>
              <a:rPr lang="it-IT" b="1" dirty="0">
                <a:latin typeface="Times New Roman" panose="02020603050405020304" pitchFamily="18" charset="0"/>
                <a:cs typeface="Times New Roman" panose="02020603050405020304" pitchFamily="18" charset="0"/>
              </a:rPr>
              <a:t>Client</a:t>
            </a:r>
            <a:r>
              <a:rPr lang="it-IT" dirty="0">
                <a:latin typeface="Times New Roman" panose="02020603050405020304" pitchFamily="18" charset="0"/>
                <a:cs typeface="Times New Roman" panose="02020603050405020304" pitchFamily="18" charset="0"/>
              </a:rPr>
              <a:t> (persona umana)</a:t>
            </a:r>
          </a:p>
        </p:txBody>
      </p:sp>
      <p:pic>
        <p:nvPicPr>
          <p:cNvPr id="6" name="Immagine 5" descr="Immagine che contiene tavolo, portatile, sedendo, persona&#10;&#10;Descrizione generata automaticamente">
            <a:extLst>
              <a:ext uri="{FF2B5EF4-FFF2-40B4-BE49-F238E27FC236}">
                <a16:creationId xmlns:a16="http://schemas.microsoft.com/office/drawing/2014/main" id="{533DE0A2-9526-4FAF-8E7C-74B1E36899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9983" y="2466564"/>
            <a:ext cx="2487411" cy="1305891"/>
          </a:xfrm>
          <a:prstGeom prst="rect">
            <a:avLst/>
          </a:prstGeom>
        </p:spPr>
      </p:pic>
      <p:pic>
        <p:nvPicPr>
          <p:cNvPr id="8" name="Immagine 7">
            <a:extLst>
              <a:ext uri="{FF2B5EF4-FFF2-40B4-BE49-F238E27FC236}">
                <a16:creationId xmlns:a16="http://schemas.microsoft.com/office/drawing/2014/main" id="{767FA377-2DC2-49B5-A5F9-D41CDA4F5D4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03344" y="2288673"/>
            <a:ext cx="2508666" cy="1409216"/>
          </a:xfrm>
          <a:prstGeom prst="rect">
            <a:avLst/>
          </a:prstGeom>
        </p:spPr>
      </p:pic>
      <p:sp>
        <p:nvSpPr>
          <p:cNvPr id="9" name="CasellaDiTesto 8">
            <a:extLst>
              <a:ext uri="{FF2B5EF4-FFF2-40B4-BE49-F238E27FC236}">
                <a16:creationId xmlns:a16="http://schemas.microsoft.com/office/drawing/2014/main" id="{A9304649-2199-469D-AD75-6404018F0ACB}"/>
              </a:ext>
            </a:extLst>
          </p:cNvPr>
          <p:cNvSpPr txBox="1"/>
          <p:nvPr/>
        </p:nvSpPr>
        <p:spPr>
          <a:xfrm>
            <a:off x="4668995" y="3896894"/>
            <a:ext cx="3448196" cy="369332"/>
          </a:xfrm>
          <a:prstGeom prst="rect">
            <a:avLst/>
          </a:prstGeom>
          <a:noFill/>
        </p:spPr>
        <p:txBody>
          <a:bodyPr wrap="square" rtlCol="0">
            <a:spAutoFit/>
          </a:bodyPr>
          <a:lstStyle/>
          <a:p>
            <a:pPr lvl="0" algn="just"/>
            <a:r>
              <a:rPr lang="it-IT" b="1" dirty="0" err="1">
                <a:latin typeface="Times New Roman" panose="02020603050405020304" pitchFamily="18" charset="0"/>
                <a:cs typeface="Times New Roman" panose="02020603050405020304" pitchFamily="18" charset="0"/>
              </a:rPr>
              <a:t>Botmaster</a:t>
            </a:r>
            <a:r>
              <a:rPr lang="it-IT" dirty="0">
                <a:latin typeface="Times New Roman" panose="02020603050405020304" pitchFamily="18" charset="0"/>
                <a:cs typeface="Times New Roman" panose="02020603050405020304" pitchFamily="18" charset="0"/>
              </a:rPr>
              <a:t> (autore di chat bot)</a:t>
            </a:r>
          </a:p>
        </p:txBody>
      </p:sp>
      <p:pic>
        <p:nvPicPr>
          <p:cNvPr id="11" name="Immagine 10">
            <a:extLst>
              <a:ext uri="{FF2B5EF4-FFF2-40B4-BE49-F238E27FC236}">
                <a16:creationId xmlns:a16="http://schemas.microsoft.com/office/drawing/2014/main" id="{EAEA463B-BEB9-4419-943F-A2B1F7CB78B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96930" y="1703052"/>
            <a:ext cx="2489249" cy="1382916"/>
          </a:xfrm>
          <a:prstGeom prst="rect">
            <a:avLst/>
          </a:prstGeom>
        </p:spPr>
      </p:pic>
      <p:sp>
        <p:nvSpPr>
          <p:cNvPr id="12" name="CasellaDiTesto 11">
            <a:extLst>
              <a:ext uri="{FF2B5EF4-FFF2-40B4-BE49-F238E27FC236}">
                <a16:creationId xmlns:a16="http://schemas.microsoft.com/office/drawing/2014/main" id="{5FBBAB2A-6B11-4F77-AE5C-57BFB4FB0383}"/>
              </a:ext>
            </a:extLst>
          </p:cNvPr>
          <p:cNvSpPr txBox="1"/>
          <p:nvPr/>
        </p:nvSpPr>
        <p:spPr>
          <a:xfrm>
            <a:off x="8822371" y="3254886"/>
            <a:ext cx="2860430" cy="1477328"/>
          </a:xfrm>
          <a:prstGeom prst="rect">
            <a:avLst/>
          </a:prstGeom>
          <a:noFill/>
        </p:spPr>
        <p:txBody>
          <a:bodyPr wrap="square" rtlCol="0">
            <a:spAutoFit/>
          </a:bodyPr>
          <a:lstStyle/>
          <a:p>
            <a:pPr lvl="0" algn="just"/>
            <a:r>
              <a:rPr lang="it-IT" b="1" dirty="0">
                <a:latin typeface="Times New Roman" panose="02020603050405020304" pitchFamily="18" charset="0"/>
                <a:cs typeface="Times New Roman" panose="02020603050405020304" pitchFamily="18" charset="0"/>
              </a:rPr>
              <a:t>Robot o bot </a:t>
            </a:r>
            <a:r>
              <a:rPr lang="it-IT" dirty="0">
                <a:latin typeface="Times New Roman" panose="02020603050405020304" pitchFamily="18" charset="0"/>
                <a:cs typeface="Times New Roman" panose="02020603050405020304" pitchFamily="18" charset="0"/>
              </a:rPr>
              <a:t>(chatbot o bot: programma progettato per simulare la conversazione con l’utente finale tramite input vocali o testuali.)</a:t>
            </a:r>
          </a:p>
        </p:txBody>
      </p:sp>
      <p:sp>
        <p:nvSpPr>
          <p:cNvPr id="13" name="CasellaDiTesto 12">
            <a:extLst>
              <a:ext uri="{FF2B5EF4-FFF2-40B4-BE49-F238E27FC236}">
                <a16:creationId xmlns:a16="http://schemas.microsoft.com/office/drawing/2014/main" id="{A01DBC53-1F5B-41EE-92A8-C7DA2B87B4A4}"/>
              </a:ext>
            </a:extLst>
          </p:cNvPr>
          <p:cNvSpPr txBox="1"/>
          <p:nvPr/>
        </p:nvSpPr>
        <p:spPr>
          <a:xfrm>
            <a:off x="3863340" y="1180331"/>
            <a:ext cx="4465320" cy="369332"/>
          </a:xfrm>
          <a:prstGeom prst="rect">
            <a:avLst/>
          </a:prstGeom>
          <a:noFill/>
        </p:spPr>
        <p:txBody>
          <a:bodyPr wrap="square" rtlCol="0">
            <a:spAutoFit/>
          </a:bodyPr>
          <a:lstStyle/>
          <a:p>
            <a:r>
              <a:rPr lang="it-IT" dirty="0" err="1">
                <a:latin typeface="Times New Roman" panose="02020603050405020304" pitchFamily="18" charset="0"/>
                <a:cs typeface="Times New Roman" panose="02020603050405020304" pitchFamily="18" charset="0"/>
              </a:rPr>
              <a:t>AIML</a:t>
            </a:r>
            <a:r>
              <a:rPr lang="it-IT" dirty="0">
                <a:latin typeface="Times New Roman" panose="02020603050405020304" pitchFamily="18" charset="0"/>
                <a:cs typeface="Times New Roman" panose="02020603050405020304" pitchFamily="18" charset="0"/>
              </a:rPr>
              <a:t> definisce una relazione tra tre entità:</a:t>
            </a:r>
          </a:p>
        </p:txBody>
      </p:sp>
      <p:sp>
        <p:nvSpPr>
          <p:cNvPr id="16" name="Titolo 1">
            <a:extLst>
              <a:ext uri="{FF2B5EF4-FFF2-40B4-BE49-F238E27FC236}">
                <a16:creationId xmlns:a16="http://schemas.microsoft.com/office/drawing/2014/main" id="{1F79F722-FB06-427B-B354-E93C68099F66}"/>
              </a:ext>
            </a:extLst>
          </p:cNvPr>
          <p:cNvSpPr txBox="1">
            <a:spLocks/>
          </p:cNvSpPr>
          <p:nvPr/>
        </p:nvSpPr>
        <p:spPr>
          <a:xfrm>
            <a:off x="1711475" y="1843753"/>
            <a:ext cx="352213" cy="47294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it-IT" sz="3500" dirty="0">
                <a:solidFill>
                  <a:srgbClr val="002060"/>
                </a:solidFill>
                <a:latin typeface="Ink Free" panose="03080402000500000000" pitchFamily="66" charset="0"/>
              </a:rPr>
              <a:t>1</a:t>
            </a:r>
          </a:p>
        </p:txBody>
      </p:sp>
      <p:sp>
        <p:nvSpPr>
          <p:cNvPr id="17" name="Titolo 1">
            <a:extLst>
              <a:ext uri="{FF2B5EF4-FFF2-40B4-BE49-F238E27FC236}">
                <a16:creationId xmlns:a16="http://schemas.microsoft.com/office/drawing/2014/main" id="{BCA9E51D-C120-452E-B671-56C6AC96DC94}"/>
              </a:ext>
            </a:extLst>
          </p:cNvPr>
          <p:cNvSpPr txBox="1">
            <a:spLocks/>
          </p:cNvSpPr>
          <p:nvPr/>
        </p:nvSpPr>
        <p:spPr>
          <a:xfrm>
            <a:off x="5752057" y="1680899"/>
            <a:ext cx="405620" cy="448128"/>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it-IT" sz="3500" dirty="0">
                <a:solidFill>
                  <a:srgbClr val="002060"/>
                </a:solidFill>
                <a:latin typeface="Ink Free" panose="03080402000500000000" pitchFamily="66" charset="0"/>
              </a:rPr>
              <a:t>2</a:t>
            </a:r>
          </a:p>
        </p:txBody>
      </p:sp>
      <p:sp>
        <p:nvSpPr>
          <p:cNvPr id="18" name="Titolo 1">
            <a:extLst>
              <a:ext uri="{FF2B5EF4-FFF2-40B4-BE49-F238E27FC236}">
                <a16:creationId xmlns:a16="http://schemas.microsoft.com/office/drawing/2014/main" id="{929FEB37-4D95-41B3-8B89-9604596A7AE4}"/>
              </a:ext>
            </a:extLst>
          </p:cNvPr>
          <p:cNvSpPr txBox="1">
            <a:spLocks/>
          </p:cNvSpPr>
          <p:nvPr/>
        </p:nvSpPr>
        <p:spPr>
          <a:xfrm>
            <a:off x="9879039" y="1066241"/>
            <a:ext cx="525030" cy="562098"/>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it-IT" sz="3500" dirty="0">
                <a:solidFill>
                  <a:srgbClr val="002060"/>
                </a:solidFill>
                <a:latin typeface="Ink Free" panose="03080402000500000000" pitchFamily="66" charset="0"/>
              </a:rPr>
              <a:t>3</a:t>
            </a:r>
          </a:p>
        </p:txBody>
      </p:sp>
    </p:spTree>
    <p:extLst>
      <p:ext uri="{BB962C8B-B14F-4D97-AF65-F5344CB8AC3E}">
        <p14:creationId xmlns:p14="http://schemas.microsoft.com/office/powerpoint/2010/main" val="530668040"/>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9" grpId="0"/>
      <p:bldP spid="12" grpId="0"/>
      <p:bldP spid="16" grpId="0"/>
      <p:bldP spid="17" grpId="0"/>
      <p:bldP spid="1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A1ADFD8-F1C1-4CAA-BEE8-042D4F5F858F}"/>
              </a:ext>
            </a:extLst>
          </p:cNvPr>
          <p:cNvSpPr>
            <a:spLocks noGrp="1"/>
          </p:cNvSpPr>
          <p:nvPr>
            <p:ph type="title"/>
          </p:nvPr>
        </p:nvSpPr>
        <p:spPr>
          <a:xfrm>
            <a:off x="1979009" y="504633"/>
            <a:ext cx="8233981" cy="745993"/>
          </a:xfrm>
        </p:spPr>
        <p:txBody>
          <a:bodyPr/>
          <a:lstStyle/>
          <a:p>
            <a:r>
              <a:rPr lang="it-IT" dirty="0">
                <a:solidFill>
                  <a:srgbClr val="002060"/>
                </a:solidFill>
                <a:latin typeface="Ink Free" panose="03080402000500000000" pitchFamily="66" charset="0"/>
              </a:rPr>
              <a:t>PROGRAMMI e/o SOFTWARE</a:t>
            </a:r>
          </a:p>
        </p:txBody>
      </p:sp>
      <p:sp>
        <p:nvSpPr>
          <p:cNvPr id="3" name="CasellaDiTesto 2">
            <a:extLst>
              <a:ext uri="{FF2B5EF4-FFF2-40B4-BE49-F238E27FC236}">
                <a16:creationId xmlns:a16="http://schemas.microsoft.com/office/drawing/2014/main" id="{B7DCC7A4-6C85-4BC1-9AFF-D57A07BFE73A}"/>
              </a:ext>
            </a:extLst>
          </p:cNvPr>
          <p:cNvSpPr txBox="1"/>
          <p:nvPr/>
        </p:nvSpPr>
        <p:spPr>
          <a:xfrm>
            <a:off x="494675" y="1509732"/>
            <a:ext cx="3773294" cy="1200329"/>
          </a:xfrm>
          <a:prstGeom prst="rect">
            <a:avLst/>
          </a:prstGeom>
          <a:noFill/>
        </p:spPr>
        <p:txBody>
          <a:bodyPr wrap="square" rtlCol="0">
            <a:spAutoFit/>
          </a:bodyPr>
          <a:lstStyle/>
          <a:p>
            <a:pPr marL="342900" indent="-342900">
              <a:buFont typeface="+mj-lt"/>
              <a:buAutoNum type="arabicPeriod"/>
            </a:pPr>
            <a:r>
              <a:rPr lang="it-IT" dirty="0">
                <a:latin typeface="Times New Roman" panose="02020603050405020304" pitchFamily="18" charset="0"/>
                <a:cs typeface="Times New Roman" panose="02020603050405020304" pitchFamily="18" charset="0"/>
              </a:rPr>
              <a:t>Android studio;</a:t>
            </a:r>
          </a:p>
          <a:p>
            <a:pPr marL="342900" indent="-342900">
              <a:buFont typeface="+mj-lt"/>
              <a:buAutoNum type="arabicPeriod"/>
            </a:pPr>
            <a:r>
              <a:rPr lang="it-IT" dirty="0">
                <a:latin typeface="Times New Roman" panose="02020603050405020304" pitchFamily="18" charset="0"/>
                <a:cs typeface="Times New Roman" panose="02020603050405020304" pitchFamily="18" charset="0"/>
              </a:rPr>
              <a:t>Python;</a:t>
            </a:r>
          </a:p>
          <a:p>
            <a:pPr marL="342900" indent="-342900">
              <a:buFont typeface="+mj-lt"/>
              <a:buAutoNum type="arabicPeriod"/>
            </a:pPr>
            <a:r>
              <a:rPr lang="it-IT" dirty="0">
                <a:latin typeface="Times New Roman" panose="02020603050405020304" pitchFamily="18" charset="0"/>
                <a:cs typeface="Times New Roman" panose="02020603050405020304" pitchFamily="18" charset="0"/>
                <a:hlinkClick r:id="rId2"/>
              </a:rPr>
              <a:t>https://home.pandorabots.com</a:t>
            </a:r>
            <a:endParaRPr lang="it-IT"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it-IT" dirty="0">
                <a:latin typeface="Times New Roman" panose="02020603050405020304" pitchFamily="18" charset="0"/>
                <a:cs typeface="Times New Roman" panose="02020603050405020304" pitchFamily="18" charset="0"/>
              </a:rPr>
              <a:t>….</a:t>
            </a:r>
          </a:p>
        </p:txBody>
      </p:sp>
      <p:pic>
        <p:nvPicPr>
          <p:cNvPr id="5" name="Immagine 4" descr="Immagine che contiene screenshot&#10;&#10;Descrizione generata automaticamente">
            <a:extLst>
              <a:ext uri="{FF2B5EF4-FFF2-40B4-BE49-F238E27FC236}">
                <a16:creationId xmlns:a16="http://schemas.microsoft.com/office/drawing/2014/main" id="{F11C64CB-84AF-4CCE-B5CC-6834C4222A69}"/>
              </a:ext>
            </a:extLst>
          </p:cNvPr>
          <p:cNvPicPr>
            <a:picLocks noChangeAspect="1"/>
          </p:cNvPicPr>
          <p:nvPr/>
        </p:nvPicPr>
        <p:blipFill rotWithShape="1">
          <a:blip r:embed="rId3">
            <a:extLst>
              <a:ext uri="{28A0092B-C50C-407E-A947-70E740481C1C}">
                <a14:useLocalDpi xmlns:a14="http://schemas.microsoft.com/office/drawing/2010/main" val="0"/>
              </a:ext>
            </a:extLst>
          </a:blip>
          <a:srcRect l="39978"/>
          <a:stretch/>
        </p:blipFill>
        <p:spPr>
          <a:xfrm>
            <a:off x="6985417" y="1550079"/>
            <a:ext cx="4711908" cy="3270026"/>
          </a:xfrm>
          <a:prstGeom prst="rect">
            <a:avLst/>
          </a:prstGeom>
        </p:spPr>
      </p:pic>
      <p:pic>
        <p:nvPicPr>
          <p:cNvPr id="6" name="Immagine 5">
            <a:extLst>
              <a:ext uri="{FF2B5EF4-FFF2-40B4-BE49-F238E27FC236}">
                <a16:creationId xmlns:a16="http://schemas.microsoft.com/office/drawing/2014/main" id="{106565E6-ADEF-45BE-81E6-6E5AF441FA8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4675" y="2966840"/>
            <a:ext cx="5029200" cy="2362200"/>
          </a:xfrm>
          <a:prstGeom prst="rect">
            <a:avLst/>
          </a:prstGeom>
        </p:spPr>
      </p:pic>
      <p:pic>
        <p:nvPicPr>
          <p:cNvPr id="8" name="Immagine 7">
            <a:extLst>
              <a:ext uri="{FF2B5EF4-FFF2-40B4-BE49-F238E27FC236}">
                <a16:creationId xmlns:a16="http://schemas.microsoft.com/office/drawing/2014/main" id="{A496C61C-B89A-4718-9AB9-927E76117AC8}"/>
              </a:ext>
            </a:extLst>
          </p:cNvPr>
          <p:cNvPicPr>
            <a:picLocks noChangeAspect="1"/>
          </p:cNvPicPr>
          <p:nvPr/>
        </p:nvPicPr>
        <p:blipFill rotWithShape="1">
          <a:blip r:embed="rId5">
            <a:extLst>
              <a:ext uri="{28A0092B-C50C-407E-A947-70E740481C1C}">
                <a14:useLocalDpi xmlns:a14="http://schemas.microsoft.com/office/drawing/2010/main" val="0"/>
              </a:ext>
            </a:extLst>
          </a:blip>
          <a:srcRect b="41288"/>
          <a:stretch/>
        </p:blipFill>
        <p:spPr>
          <a:xfrm>
            <a:off x="4485104" y="3485051"/>
            <a:ext cx="5000625" cy="3059001"/>
          </a:xfrm>
          <a:prstGeom prst="rect">
            <a:avLst/>
          </a:prstGeom>
        </p:spPr>
      </p:pic>
    </p:spTree>
    <p:extLst>
      <p:ext uri="{BB962C8B-B14F-4D97-AF65-F5344CB8AC3E}">
        <p14:creationId xmlns:p14="http://schemas.microsoft.com/office/powerpoint/2010/main" val="2706002005"/>
      </p:ext>
    </p:extLst>
  </p:cSld>
  <p:clrMapOvr>
    <a:masterClrMapping/>
  </p:clrMapOvr>
  <p:transition spd="med">
    <p:pull/>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Immagine 12" descr="Immagine che contiene interni, cielo, torta&#10;&#10;Descrizione generata automaticamente">
            <a:extLst>
              <a:ext uri="{FF2B5EF4-FFF2-40B4-BE49-F238E27FC236}">
                <a16:creationId xmlns:a16="http://schemas.microsoft.com/office/drawing/2014/main" id="{CEE44626-F3AE-45C3-B3B5-6B270301159B}"/>
              </a:ext>
            </a:extLst>
          </p:cNvPr>
          <p:cNvPicPr>
            <a:picLocks noChangeAspect="1"/>
          </p:cNvPicPr>
          <p:nvPr/>
        </p:nvPicPr>
        <p:blipFill rotWithShape="1">
          <a:blip r:embed="rId2">
            <a:alphaModFix amt="35000"/>
            <a:extLst>
              <a:ext uri="{28A0092B-C50C-407E-A947-70E740481C1C}">
                <a14:useLocalDpi xmlns:a14="http://schemas.microsoft.com/office/drawing/2010/main" val="0"/>
              </a:ext>
            </a:extLst>
          </a:blip>
          <a:srcRect l="45629" t="6048" r="2278" b="12274"/>
          <a:stretch/>
        </p:blipFill>
        <p:spPr>
          <a:xfrm>
            <a:off x="2148530" y="336143"/>
            <a:ext cx="7890387" cy="6185713"/>
          </a:xfrm>
          <a:prstGeom prst="rect">
            <a:avLst/>
          </a:prstGeom>
        </p:spPr>
      </p:pic>
      <p:sp>
        <p:nvSpPr>
          <p:cNvPr id="4" name="Titolo 1">
            <a:extLst>
              <a:ext uri="{FF2B5EF4-FFF2-40B4-BE49-F238E27FC236}">
                <a16:creationId xmlns:a16="http://schemas.microsoft.com/office/drawing/2014/main" id="{83348E6B-0CA5-4F89-8712-073C5F5D9601}"/>
              </a:ext>
            </a:extLst>
          </p:cNvPr>
          <p:cNvSpPr>
            <a:spLocks noGrp="1"/>
          </p:cNvSpPr>
          <p:nvPr>
            <p:ph type="title"/>
          </p:nvPr>
        </p:nvSpPr>
        <p:spPr>
          <a:xfrm>
            <a:off x="4029350" y="232354"/>
            <a:ext cx="4128749" cy="849078"/>
          </a:xfrm>
        </p:spPr>
        <p:txBody>
          <a:bodyPr>
            <a:normAutofit fontScale="90000"/>
          </a:bodyPr>
          <a:lstStyle/>
          <a:p>
            <a:r>
              <a:rPr lang="it-IT" dirty="0">
                <a:solidFill>
                  <a:srgbClr val="002060"/>
                </a:solidFill>
                <a:latin typeface="Ink Free" panose="03080402000500000000" pitchFamily="66" charset="0"/>
              </a:rPr>
              <a:t>DEMO / ESEMPI</a:t>
            </a:r>
          </a:p>
        </p:txBody>
      </p:sp>
      <p:sp>
        <p:nvSpPr>
          <p:cNvPr id="5" name="CasellaDiTesto 4">
            <a:extLst>
              <a:ext uri="{FF2B5EF4-FFF2-40B4-BE49-F238E27FC236}">
                <a16:creationId xmlns:a16="http://schemas.microsoft.com/office/drawing/2014/main" id="{89BEA9E3-8573-40FB-B71F-0146587F3979}"/>
              </a:ext>
            </a:extLst>
          </p:cNvPr>
          <p:cNvSpPr txBox="1"/>
          <p:nvPr/>
        </p:nvSpPr>
        <p:spPr>
          <a:xfrm>
            <a:off x="5636525" y="2975212"/>
            <a:ext cx="914400" cy="914400"/>
          </a:xfrm>
          <a:prstGeom prst="rect">
            <a:avLst/>
          </a:prstGeom>
          <a:noFill/>
        </p:spPr>
        <p:txBody>
          <a:bodyPr wrap="square" rtlCol="0">
            <a:spAutoFit/>
          </a:bodyPr>
          <a:lstStyle/>
          <a:p>
            <a:endParaRPr lang="it-IT" dirty="0"/>
          </a:p>
        </p:txBody>
      </p:sp>
      <p:sp>
        <p:nvSpPr>
          <p:cNvPr id="2" name="CasellaDiTesto 1">
            <a:extLst>
              <a:ext uri="{FF2B5EF4-FFF2-40B4-BE49-F238E27FC236}">
                <a16:creationId xmlns:a16="http://schemas.microsoft.com/office/drawing/2014/main" id="{75BE7960-C027-4CDE-8ED7-34E06470D555}"/>
              </a:ext>
            </a:extLst>
          </p:cNvPr>
          <p:cNvSpPr txBox="1"/>
          <p:nvPr/>
        </p:nvSpPr>
        <p:spPr>
          <a:xfrm>
            <a:off x="417069" y="1701239"/>
            <a:ext cx="3038167" cy="461665"/>
          </a:xfrm>
          <a:prstGeom prst="rect">
            <a:avLst/>
          </a:prstGeom>
          <a:noFill/>
        </p:spPr>
        <p:txBody>
          <a:bodyPr wrap="square" rtlCol="0">
            <a:spAutoFit/>
          </a:bodyPr>
          <a:lstStyle/>
          <a:p>
            <a:r>
              <a:rPr lang="it-IT" sz="2400" b="1" dirty="0">
                <a:solidFill>
                  <a:srgbClr val="002060"/>
                </a:solidFill>
                <a:latin typeface="Ink Free" panose="03080402000500000000" pitchFamily="66" charset="0"/>
              </a:rPr>
              <a:t>1. Basati su regole:</a:t>
            </a:r>
          </a:p>
        </p:txBody>
      </p:sp>
      <p:sp>
        <p:nvSpPr>
          <p:cNvPr id="7" name="CasellaDiTesto 6">
            <a:extLst>
              <a:ext uri="{FF2B5EF4-FFF2-40B4-BE49-F238E27FC236}">
                <a16:creationId xmlns:a16="http://schemas.microsoft.com/office/drawing/2014/main" id="{BA414833-5306-4B0A-8B09-C5F47CBE72F1}"/>
              </a:ext>
            </a:extLst>
          </p:cNvPr>
          <p:cNvSpPr txBox="1"/>
          <p:nvPr/>
        </p:nvSpPr>
        <p:spPr>
          <a:xfrm>
            <a:off x="9010541" y="1271588"/>
            <a:ext cx="2764390" cy="461665"/>
          </a:xfrm>
          <a:prstGeom prst="rect">
            <a:avLst/>
          </a:prstGeom>
          <a:noFill/>
        </p:spPr>
        <p:txBody>
          <a:bodyPr wrap="square" rtlCol="0">
            <a:spAutoFit/>
          </a:bodyPr>
          <a:lstStyle/>
          <a:p>
            <a:r>
              <a:rPr lang="it-IT" sz="2400" b="1" dirty="0">
                <a:solidFill>
                  <a:srgbClr val="002060"/>
                </a:solidFill>
                <a:latin typeface="Ink Free" panose="03080402000500000000" pitchFamily="66" charset="0"/>
              </a:rPr>
              <a:t>2. Basati sull’AI:</a:t>
            </a:r>
          </a:p>
        </p:txBody>
      </p:sp>
      <p:sp>
        <p:nvSpPr>
          <p:cNvPr id="6" name="CasellaDiTesto 5">
            <a:extLst>
              <a:ext uri="{FF2B5EF4-FFF2-40B4-BE49-F238E27FC236}">
                <a16:creationId xmlns:a16="http://schemas.microsoft.com/office/drawing/2014/main" id="{E50AABAE-23C1-4091-8DD3-D7E6CE724744}"/>
              </a:ext>
            </a:extLst>
          </p:cNvPr>
          <p:cNvSpPr txBox="1"/>
          <p:nvPr/>
        </p:nvSpPr>
        <p:spPr>
          <a:xfrm>
            <a:off x="412519" y="2694312"/>
            <a:ext cx="4299045" cy="3416320"/>
          </a:xfrm>
          <a:prstGeom prst="rect">
            <a:avLst/>
          </a:prstGeom>
          <a:noFill/>
        </p:spPr>
        <p:txBody>
          <a:bodyPr wrap="square" rtlCol="0">
            <a:spAutoFit/>
          </a:bodyPr>
          <a:lstStyle/>
          <a:p>
            <a:pPr algn="just"/>
            <a:r>
              <a:rPr lang="it-IT" dirty="0">
                <a:latin typeface="Times New Roman" panose="02020603050405020304" pitchFamily="18" charset="0"/>
                <a:cs typeface="Times New Roman" panose="02020603050405020304" pitchFamily="18" charset="0"/>
              </a:rPr>
              <a:t>1. Installare il </a:t>
            </a:r>
            <a:r>
              <a:rPr lang="it-IT" dirty="0" err="1">
                <a:latin typeface="Times New Roman" panose="02020603050405020304" pitchFamily="18" charset="0"/>
                <a:cs typeface="Times New Roman" panose="02020603050405020304" pitchFamily="18" charset="0"/>
              </a:rPr>
              <a:t>module</a:t>
            </a:r>
            <a:r>
              <a:rPr lang="it-IT" dirty="0">
                <a:latin typeface="Times New Roman" panose="02020603050405020304" pitchFamily="18" charset="0"/>
                <a:cs typeface="Times New Roman" panose="02020603050405020304" pitchFamily="18" charset="0"/>
              </a:rPr>
              <a:t> </a:t>
            </a:r>
            <a:r>
              <a:rPr lang="it-IT" dirty="0" err="1">
                <a:latin typeface="Times New Roman" panose="02020603050405020304" pitchFamily="18" charset="0"/>
                <a:cs typeface="Times New Roman" panose="02020603050405020304" pitchFamily="18" charset="0"/>
              </a:rPr>
              <a:t>AIML</a:t>
            </a:r>
            <a:endParaRPr lang="it-IT" dirty="0">
              <a:latin typeface="Times New Roman" panose="02020603050405020304" pitchFamily="18" charset="0"/>
              <a:cs typeface="Times New Roman" panose="02020603050405020304" pitchFamily="18" charset="0"/>
            </a:endParaRPr>
          </a:p>
          <a:p>
            <a:pPr algn="just"/>
            <a:r>
              <a:rPr lang="it-IT" dirty="0" err="1">
                <a:latin typeface="Courier New" panose="02070309020205020404" pitchFamily="49" charset="0"/>
                <a:cs typeface="Courier New" panose="02070309020205020404" pitchFamily="49" charset="0"/>
              </a:rPr>
              <a:t>pip</a:t>
            </a:r>
            <a:r>
              <a:rPr lang="it-IT" dirty="0">
                <a:latin typeface="Courier New" panose="02070309020205020404" pitchFamily="49" charset="0"/>
                <a:cs typeface="Courier New" panose="02070309020205020404" pitchFamily="49" charset="0"/>
              </a:rPr>
              <a:t> </a:t>
            </a:r>
            <a:r>
              <a:rPr lang="it-IT" dirty="0" err="1">
                <a:latin typeface="Courier New" panose="02070309020205020404" pitchFamily="49" charset="0"/>
                <a:cs typeface="Courier New" panose="02070309020205020404" pitchFamily="49" charset="0"/>
              </a:rPr>
              <a:t>install</a:t>
            </a:r>
            <a:r>
              <a:rPr lang="it-IT" dirty="0">
                <a:latin typeface="Courier New" panose="02070309020205020404" pitchFamily="49" charset="0"/>
                <a:cs typeface="Courier New" panose="02070309020205020404" pitchFamily="49" charset="0"/>
              </a:rPr>
              <a:t> </a:t>
            </a:r>
            <a:r>
              <a:rPr lang="it-IT" dirty="0" err="1">
                <a:latin typeface="Courier New" panose="02070309020205020404" pitchFamily="49" charset="0"/>
                <a:cs typeface="Courier New" panose="02070309020205020404" pitchFamily="49" charset="0"/>
              </a:rPr>
              <a:t>python-aiml</a:t>
            </a:r>
            <a:endParaRPr lang="it-IT" dirty="0">
              <a:latin typeface="Courier New" panose="02070309020205020404" pitchFamily="49" charset="0"/>
              <a:cs typeface="Courier New" panose="02070309020205020404" pitchFamily="49" charset="0"/>
            </a:endParaRPr>
          </a:p>
          <a:p>
            <a:pPr algn="just"/>
            <a:endParaRPr lang="it-IT" dirty="0">
              <a:latin typeface="Courier New" panose="02070309020205020404" pitchFamily="49" charset="0"/>
              <a:cs typeface="Courier New" panose="02070309020205020404" pitchFamily="49" charset="0"/>
            </a:endParaRPr>
          </a:p>
          <a:p>
            <a:pPr algn="just"/>
            <a:r>
              <a:rPr lang="it-IT" dirty="0">
                <a:latin typeface="Times New Roman" panose="02020603050405020304" pitchFamily="18" charset="0"/>
                <a:cs typeface="Times New Roman" panose="02020603050405020304" pitchFamily="18" charset="0"/>
              </a:rPr>
              <a:t>2. Creazione dei file .</a:t>
            </a:r>
            <a:r>
              <a:rPr lang="it-IT" dirty="0" err="1">
                <a:latin typeface="Times New Roman" panose="02020603050405020304" pitchFamily="18" charset="0"/>
                <a:cs typeface="Times New Roman" panose="02020603050405020304" pitchFamily="18" charset="0"/>
              </a:rPr>
              <a:t>py</a:t>
            </a:r>
            <a:r>
              <a:rPr lang="it-IT" dirty="0">
                <a:latin typeface="Times New Roman" panose="02020603050405020304" pitchFamily="18" charset="0"/>
                <a:cs typeface="Times New Roman" panose="02020603050405020304" pitchFamily="18" charset="0"/>
              </a:rPr>
              <a:t> e .</a:t>
            </a:r>
            <a:r>
              <a:rPr lang="it-IT" dirty="0" err="1">
                <a:latin typeface="Times New Roman" panose="02020603050405020304" pitchFamily="18" charset="0"/>
                <a:cs typeface="Times New Roman" panose="02020603050405020304" pitchFamily="18" charset="0"/>
              </a:rPr>
              <a:t>aiml</a:t>
            </a:r>
            <a:endParaRPr lang="it-IT" dirty="0">
              <a:latin typeface="Times New Roman" panose="02020603050405020304" pitchFamily="18" charset="0"/>
              <a:cs typeface="Times New Roman" panose="02020603050405020304" pitchFamily="18" charset="0"/>
            </a:endParaRPr>
          </a:p>
          <a:p>
            <a:pPr algn="just"/>
            <a:endParaRPr lang="it-IT" dirty="0">
              <a:latin typeface="Times New Roman" panose="02020603050405020304" pitchFamily="18" charset="0"/>
              <a:cs typeface="Times New Roman" panose="02020603050405020304" pitchFamily="18" charset="0"/>
            </a:endParaRPr>
          </a:p>
          <a:p>
            <a:pPr algn="just"/>
            <a:r>
              <a:rPr lang="it-IT" dirty="0">
                <a:latin typeface="Times New Roman" panose="02020603050405020304" pitchFamily="18" charset="0"/>
                <a:cs typeface="Times New Roman" panose="02020603050405020304" pitchFamily="18" charset="0"/>
                <a:hlinkClick r:id="rId3"/>
              </a:rPr>
              <a:t>https://chatbotslife.com/rule-based-standalone-aiml-chatbots-chatbots-part-2-f5dca9f15956</a:t>
            </a:r>
            <a:endParaRPr lang="it-IT" dirty="0">
              <a:latin typeface="Times New Roman" panose="02020603050405020304" pitchFamily="18" charset="0"/>
              <a:cs typeface="Times New Roman" panose="02020603050405020304" pitchFamily="18" charset="0"/>
            </a:endParaRPr>
          </a:p>
          <a:p>
            <a:endParaRPr lang="it-IT" dirty="0">
              <a:latin typeface="Times New Roman" panose="02020603050405020304" pitchFamily="18" charset="0"/>
              <a:cs typeface="Times New Roman" panose="02020603050405020304" pitchFamily="18" charset="0"/>
            </a:endParaRPr>
          </a:p>
          <a:p>
            <a:endParaRPr lang="it-IT" dirty="0">
              <a:latin typeface="Times New Roman" panose="02020603050405020304" pitchFamily="18" charset="0"/>
              <a:cs typeface="Times New Roman" panose="02020603050405020304" pitchFamily="18" charset="0"/>
            </a:endParaRPr>
          </a:p>
          <a:p>
            <a:pPr algn="ctr"/>
            <a:r>
              <a:rPr lang="it-IT" dirty="0">
                <a:latin typeface="Times New Roman" panose="02020603050405020304" pitchFamily="18" charset="0"/>
                <a:cs typeface="Times New Roman" panose="02020603050405020304" pitchFamily="18" charset="0"/>
              </a:rPr>
              <a:t>La demo simula una semplice conversazione tra un utente e il bot «Sara»</a:t>
            </a:r>
          </a:p>
        </p:txBody>
      </p:sp>
      <p:sp>
        <p:nvSpPr>
          <p:cNvPr id="8" name="CasellaDiTesto 7">
            <a:extLst>
              <a:ext uri="{FF2B5EF4-FFF2-40B4-BE49-F238E27FC236}">
                <a16:creationId xmlns:a16="http://schemas.microsoft.com/office/drawing/2014/main" id="{4945B158-2CD1-4115-AE1A-591CE0852DF2}"/>
              </a:ext>
            </a:extLst>
          </p:cNvPr>
          <p:cNvSpPr txBox="1"/>
          <p:nvPr/>
        </p:nvSpPr>
        <p:spPr>
          <a:xfrm>
            <a:off x="7638118" y="1930510"/>
            <a:ext cx="4299045" cy="4524315"/>
          </a:xfrm>
          <a:prstGeom prst="rect">
            <a:avLst/>
          </a:prstGeom>
          <a:noFill/>
        </p:spPr>
        <p:txBody>
          <a:bodyPr wrap="square" rtlCol="0">
            <a:spAutoFit/>
          </a:bodyPr>
          <a:lstStyle/>
          <a:p>
            <a:pPr algn="just"/>
            <a:r>
              <a:rPr lang="it-IT" dirty="0">
                <a:latin typeface="Times New Roman" panose="02020603050405020304" pitchFamily="18" charset="0"/>
                <a:cs typeface="Times New Roman" panose="02020603050405020304" pitchFamily="18" charset="0"/>
              </a:rPr>
              <a:t>1. Installare la libreria «</a:t>
            </a:r>
            <a:r>
              <a:rPr lang="it-IT" dirty="0" err="1">
                <a:latin typeface="Times New Roman" panose="02020603050405020304" pitchFamily="18" charset="0"/>
                <a:cs typeface="Times New Roman" panose="02020603050405020304" pitchFamily="18" charset="0"/>
              </a:rPr>
              <a:t>ChatterBot</a:t>
            </a:r>
            <a:r>
              <a:rPr lang="it-IT" dirty="0">
                <a:latin typeface="Times New Roman" panose="02020603050405020304" pitchFamily="18" charset="0"/>
                <a:cs typeface="Times New Roman" panose="02020603050405020304" pitchFamily="18" charset="0"/>
              </a:rPr>
              <a:t>»</a:t>
            </a:r>
          </a:p>
          <a:p>
            <a:pPr algn="just"/>
            <a:r>
              <a:rPr lang="it-IT" dirty="0" err="1">
                <a:latin typeface="Courier New" panose="02070309020205020404" pitchFamily="49" charset="0"/>
                <a:cs typeface="Courier New" panose="02070309020205020404" pitchFamily="49" charset="0"/>
              </a:rPr>
              <a:t>pip</a:t>
            </a:r>
            <a:r>
              <a:rPr lang="it-IT" dirty="0">
                <a:latin typeface="Courier New" panose="02070309020205020404" pitchFamily="49" charset="0"/>
                <a:cs typeface="Courier New" panose="02070309020205020404" pitchFamily="49" charset="0"/>
              </a:rPr>
              <a:t> </a:t>
            </a:r>
            <a:r>
              <a:rPr lang="it-IT" dirty="0" err="1">
                <a:latin typeface="Courier New" panose="02070309020205020404" pitchFamily="49" charset="0"/>
                <a:cs typeface="Courier New" panose="02070309020205020404" pitchFamily="49" charset="0"/>
              </a:rPr>
              <a:t>install</a:t>
            </a:r>
            <a:r>
              <a:rPr lang="it-IT" dirty="0">
                <a:latin typeface="Courier New" panose="02070309020205020404" pitchFamily="49" charset="0"/>
                <a:cs typeface="Courier New" panose="02070309020205020404" pitchFamily="49" charset="0"/>
              </a:rPr>
              <a:t> </a:t>
            </a:r>
            <a:r>
              <a:rPr lang="it-IT" dirty="0" err="1">
                <a:latin typeface="Courier New" panose="02070309020205020404" pitchFamily="49" charset="0"/>
                <a:cs typeface="Courier New" panose="02070309020205020404" pitchFamily="49" charset="0"/>
              </a:rPr>
              <a:t>ChatterBot</a:t>
            </a:r>
            <a:endParaRPr lang="it-IT" dirty="0">
              <a:latin typeface="Times New Roman" panose="02020603050405020304" pitchFamily="18" charset="0"/>
              <a:cs typeface="Times New Roman" panose="02020603050405020304" pitchFamily="18" charset="0"/>
            </a:endParaRPr>
          </a:p>
          <a:p>
            <a:pPr algn="just"/>
            <a:endParaRPr lang="it-IT" dirty="0">
              <a:latin typeface="Times New Roman" panose="02020603050405020304" pitchFamily="18" charset="0"/>
              <a:cs typeface="Times New Roman" panose="02020603050405020304" pitchFamily="18" charset="0"/>
            </a:endParaRPr>
          </a:p>
          <a:p>
            <a:pPr algn="just"/>
            <a:r>
              <a:rPr lang="it-IT" dirty="0">
                <a:latin typeface="Times New Roman" panose="02020603050405020304" pitchFamily="18" charset="0"/>
                <a:cs typeface="Times New Roman" panose="02020603050405020304" pitchFamily="18" charset="0"/>
              </a:rPr>
              <a:t>2. Creazione del file .</a:t>
            </a:r>
            <a:r>
              <a:rPr lang="it-IT" dirty="0" err="1">
                <a:latin typeface="Times New Roman" panose="02020603050405020304" pitchFamily="18" charset="0"/>
                <a:cs typeface="Times New Roman" panose="02020603050405020304" pitchFamily="18" charset="0"/>
              </a:rPr>
              <a:t>py</a:t>
            </a:r>
            <a:endParaRPr lang="it-IT" dirty="0">
              <a:latin typeface="Times New Roman" panose="02020603050405020304" pitchFamily="18" charset="0"/>
              <a:cs typeface="Times New Roman" panose="02020603050405020304" pitchFamily="18" charset="0"/>
            </a:endParaRPr>
          </a:p>
          <a:p>
            <a:pPr marL="342900" indent="-342900" algn="just">
              <a:buFont typeface="+mj-lt"/>
              <a:buAutoNum type="arabicPeriod"/>
            </a:pPr>
            <a:endParaRPr lang="it-IT" dirty="0">
              <a:latin typeface="Times New Roman" panose="02020603050405020304" pitchFamily="18" charset="0"/>
              <a:cs typeface="Times New Roman" panose="02020603050405020304" pitchFamily="18" charset="0"/>
            </a:endParaRPr>
          </a:p>
          <a:p>
            <a:pPr algn="just"/>
            <a:r>
              <a:rPr lang="it-IT" dirty="0">
                <a:latin typeface="Times New Roman" panose="02020603050405020304" pitchFamily="18" charset="0"/>
                <a:cs typeface="Times New Roman" panose="02020603050405020304" pitchFamily="18" charset="0"/>
                <a:hlinkClick r:id="rId4"/>
              </a:rPr>
              <a:t>https://medium.com/datadriveninvestor/build-your-first-chatbot-in-10-lines-of-code-88c4f15e39c9</a:t>
            </a:r>
            <a:endParaRPr lang="it-IT" dirty="0">
              <a:latin typeface="Times New Roman" panose="02020603050405020304" pitchFamily="18" charset="0"/>
              <a:cs typeface="Times New Roman" panose="02020603050405020304" pitchFamily="18" charset="0"/>
            </a:endParaRPr>
          </a:p>
          <a:p>
            <a:pPr algn="just"/>
            <a:endParaRPr lang="it-IT" dirty="0">
              <a:latin typeface="Times New Roman" panose="02020603050405020304" pitchFamily="18" charset="0"/>
              <a:cs typeface="Times New Roman" panose="02020603050405020304" pitchFamily="18" charset="0"/>
            </a:endParaRPr>
          </a:p>
          <a:p>
            <a:pPr algn="just"/>
            <a:r>
              <a:rPr lang="it-IT" dirty="0">
                <a:latin typeface="Times New Roman" panose="02020603050405020304" pitchFamily="18" charset="0"/>
                <a:cs typeface="Times New Roman" panose="02020603050405020304" pitchFamily="18" charset="0"/>
                <a:hlinkClick r:id="rId5"/>
              </a:rPr>
              <a:t>https://chatterbot.readthedocs.io/en/stable/faq.html</a:t>
            </a:r>
            <a:r>
              <a:rPr lang="it-IT" dirty="0">
                <a:latin typeface="Times New Roman" panose="02020603050405020304" pitchFamily="18" charset="0"/>
                <a:cs typeface="Times New Roman" panose="02020603050405020304" pitchFamily="18" charset="0"/>
              </a:rPr>
              <a:t> </a:t>
            </a:r>
            <a:r>
              <a:rPr lang="it-IT" dirty="0">
                <a:latin typeface="Times New Roman" panose="02020603050405020304" pitchFamily="18" charset="0"/>
                <a:cs typeface="Times New Roman" panose="02020603050405020304" pitchFamily="18" charset="0"/>
                <a:sym typeface="Wingdings" panose="05000000000000000000" pitchFamily="2" charset="2"/>
              </a:rPr>
              <a:t> libreria </a:t>
            </a:r>
          </a:p>
          <a:p>
            <a:endParaRPr lang="it-IT" dirty="0">
              <a:latin typeface="Times New Roman" panose="02020603050405020304" pitchFamily="18" charset="0"/>
              <a:cs typeface="Times New Roman" panose="02020603050405020304" pitchFamily="18" charset="0"/>
              <a:sym typeface="Wingdings" panose="05000000000000000000" pitchFamily="2" charset="2"/>
            </a:endParaRPr>
          </a:p>
          <a:p>
            <a:endParaRPr lang="it-IT" u="sng" dirty="0">
              <a:latin typeface="Times New Roman" panose="02020603050405020304" pitchFamily="18" charset="0"/>
              <a:cs typeface="Times New Roman" panose="02020603050405020304" pitchFamily="18" charset="0"/>
              <a:sym typeface="Wingdings" panose="05000000000000000000" pitchFamily="2" charset="2"/>
            </a:endParaRPr>
          </a:p>
          <a:p>
            <a:pPr algn="ctr"/>
            <a:r>
              <a:rPr lang="it-IT" dirty="0">
                <a:latin typeface="Times New Roman" panose="02020603050405020304" pitchFamily="18" charset="0"/>
                <a:cs typeface="Times New Roman" panose="02020603050405020304" pitchFamily="18" charset="0"/>
              </a:rPr>
              <a:t>La demo simula una conversazione tra un utente e il bot «Pietro»</a:t>
            </a:r>
          </a:p>
          <a:p>
            <a:endParaRPr lang="it-IT"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50352631"/>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Gruppo 21">
            <a:extLst>
              <a:ext uri="{FF2B5EF4-FFF2-40B4-BE49-F238E27FC236}">
                <a16:creationId xmlns:a16="http://schemas.microsoft.com/office/drawing/2014/main" id="{B7FFDD63-53BD-4E7A-B392-DB5ADB7AE448}"/>
              </a:ext>
            </a:extLst>
          </p:cNvPr>
          <p:cNvGrpSpPr/>
          <p:nvPr/>
        </p:nvGrpSpPr>
        <p:grpSpPr>
          <a:xfrm>
            <a:off x="7009531" y="71205"/>
            <a:ext cx="4750262" cy="4383887"/>
            <a:chOff x="7329001" y="23363"/>
            <a:chExt cx="4750262" cy="4383887"/>
          </a:xfrm>
        </p:grpSpPr>
        <p:grpSp>
          <p:nvGrpSpPr>
            <p:cNvPr id="20" name="Gruppo 19">
              <a:extLst>
                <a:ext uri="{FF2B5EF4-FFF2-40B4-BE49-F238E27FC236}">
                  <a16:creationId xmlns:a16="http://schemas.microsoft.com/office/drawing/2014/main" id="{7C2787E4-5116-427D-B4EB-8C7FE1848368}"/>
                </a:ext>
              </a:extLst>
            </p:cNvPr>
            <p:cNvGrpSpPr/>
            <p:nvPr/>
          </p:nvGrpSpPr>
          <p:grpSpPr>
            <a:xfrm>
              <a:off x="7329001" y="126189"/>
              <a:ext cx="4725942" cy="4167017"/>
              <a:chOff x="7353321" y="252057"/>
              <a:chExt cx="4725942" cy="4167017"/>
            </a:xfrm>
          </p:grpSpPr>
          <p:sp>
            <p:nvSpPr>
              <p:cNvPr id="5" name="Titolo 1">
                <a:extLst>
                  <a:ext uri="{FF2B5EF4-FFF2-40B4-BE49-F238E27FC236}">
                    <a16:creationId xmlns:a16="http://schemas.microsoft.com/office/drawing/2014/main" id="{A9605C6C-6821-4C35-98F7-D4427AB26E13}"/>
                  </a:ext>
                </a:extLst>
              </p:cNvPr>
              <p:cNvSpPr txBox="1">
                <a:spLocks/>
              </p:cNvSpPr>
              <p:nvPr/>
            </p:nvSpPr>
            <p:spPr>
              <a:xfrm>
                <a:off x="7353321" y="252057"/>
                <a:ext cx="4725942" cy="100233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it-IT" sz="3500" dirty="0">
                    <a:solidFill>
                      <a:srgbClr val="002060"/>
                    </a:solidFill>
                    <a:latin typeface="Ink Free" panose="03080402000500000000" pitchFamily="66" charset="0"/>
                  </a:rPr>
                  <a:t>3. conversation1.aiml e conversation2.aiml</a:t>
                </a:r>
              </a:p>
            </p:txBody>
          </p:sp>
          <p:pic>
            <p:nvPicPr>
              <p:cNvPr id="15" name="Immagine 14" descr="Immagine che contiene testo&#10;&#10;Descrizione generata automaticamente">
                <a:extLst>
                  <a:ext uri="{FF2B5EF4-FFF2-40B4-BE49-F238E27FC236}">
                    <a16:creationId xmlns:a16="http://schemas.microsoft.com/office/drawing/2014/main" id="{56FCB0C7-5DEE-4513-9A47-5305BD0D182F}"/>
                  </a:ext>
                </a:extLst>
              </p:cNvPr>
              <p:cNvPicPr>
                <a:picLocks noChangeAspect="1"/>
              </p:cNvPicPr>
              <p:nvPr/>
            </p:nvPicPr>
            <p:blipFill rotWithShape="1">
              <a:blip r:embed="rId2">
                <a:extLst>
                  <a:ext uri="{28A0092B-C50C-407E-A947-70E740481C1C}">
                    <a14:useLocalDpi xmlns:a14="http://schemas.microsoft.com/office/drawing/2010/main" val="0"/>
                  </a:ext>
                </a:extLst>
              </a:blip>
              <a:srcRect r="3029" b="5817"/>
              <a:stretch/>
            </p:blipFill>
            <p:spPr>
              <a:xfrm>
                <a:off x="7662422" y="1265149"/>
                <a:ext cx="4034717" cy="3153925"/>
              </a:xfrm>
              <a:prstGeom prst="rect">
                <a:avLst/>
              </a:prstGeom>
            </p:spPr>
          </p:pic>
        </p:grpSp>
        <p:sp>
          <p:nvSpPr>
            <p:cNvPr id="16" name="Rettangolo 15">
              <a:extLst>
                <a:ext uri="{FF2B5EF4-FFF2-40B4-BE49-F238E27FC236}">
                  <a16:creationId xmlns:a16="http://schemas.microsoft.com/office/drawing/2014/main" id="{E2CA6532-4B1B-443D-BF3B-885A04EC63AB}"/>
                </a:ext>
              </a:extLst>
            </p:cNvPr>
            <p:cNvSpPr/>
            <p:nvPr/>
          </p:nvSpPr>
          <p:spPr>
            <a:xfrm>
              <a:off x="7353321" y="23363"/>
              <a:ext cx="4725942" cy="438388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8" name="Gruppo 7">
            <a:extLst>
              <a:ext uri="{FF2B5EF4-FFF2-40B4-BE49-F238E27FC236}">
                <a16:creationId xmlns:a16="http://schemas.microsoft.com/office/drawing/2014/main" id="{F371AACF-52E5-45A7-B220-D15DA450C694}"/>
              </a:ext>
            </a:extLst>
          </p:cNvPr>
          <p:cNvGrpSpPr/>
          <p:nvPr/>
        </p:nvGrpSpPr>
        <p:grpSpPr>
          <a:xfrm>
            <a:off x="501103" y="1061543"/>
            <a:ext cx="5992761" cy="3073602"/>
            <a:chOff x="540513" y="947836"/>
            <a:chExt cx="5992761" cy="3073602"/>
          </a:xfrm>
        </p:grpSpPr>
        <p:pic>
          <p:nvPicPr>
            <p:cNvPr id="7" name="Immagine 6" descr="Immagine che contiene screenshot&#10;&#10;Descrizione generata automaticamente">
              <a:extLst>
                <a:ext uri="{FF2B5EF4-FFF2-40B4-BE49-F238E27FC236}">
                  <a16:creationId xmlns:a16="http://schemas.microsoft.com/office/drawing/2014/main" id="{0A8EFA6A-5D87-409B-98F8-CE86D20935F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7110" y="1445839"/>
              <a:ext cx="5286375" cy="1533525"/>
            </a:xfrm>
            <a:prstGeom prst="rect">
              <a:avLst/>
            </a:prstGeom>
          </p:spPr>
        </p:pic>
        <p:grpSp>
          <p:nvGrpSpPr>
            <p:cNvPr id="19" name="Gruppo 18">
              <a:extLst>
                <a:ext uri="{FF2B5EF4-FFF2-40B4-BE49-F238E27FC236}">
                  <a16:creationId xmlns:a16="http://schemas.microsoft.com/office/drawing/2014/main" id="{3FC89091-7F4F-45B4-88EB-9DA2EA96AB82}"/>
                </a:ext>
              </a:extLst>
            </p:cNvPr>
            <p:cNvGrpSpPr/>
            <p:nvPr/>
          </p:nvGrpSpPr>
          <p:grpSpPr>
            <a:xfrm>
              <a:off x="540513" y="947836"/>
              <a:ext cx="5992761" cy="3073602"/>
              <a:chOff x="256502" y="807941"/>
              <a:chExt cx="5992761" cy="3462257"/>
            </a:xfrm>
          </p:grpSpPr>
          <p:sp>
            <p:nvSpPr>
              <p:cNvPr id="4" name="Titolo 1">
                <a:extLst>
                  <a:ext uri="{FF2B5EF4-FFF2-40B4-BE49-F238E27FC236}">
                    <a16:creationId xmlns:a16="http://schemas.microsoft.com/office/drawing/2014/main" id="{E8ED8883-7A50-48A3-81C1-720AF3518084}"/>
                  </a:ext>
                </a:extLst>
              </p:cNvPr>
              <p:cNvSpPr txBox="1">
                <a:spLocks/>
              </p:cNvSpPr>
              <p:nvPr/>
            </p:nvSpPr>
            <p:spPr>
              <a:xfrm>
                <a:off x="889559" y="807941"/>
                <a:ext cx="3922409" cy="47294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it-IT" sz="3500" dirty="0">
                    <a:solidFill>
                      <a:srgbClr val="002060"/>
                    </a:solidFill>
                    <a:latin typeface="Ink Free" panose="03080402000500000000" pitchFamily="66" charset="0"/>
                  </a:rPr>
                  <a:t>1. conversation.py</a:t>
                </a:r>
              </a:p>
            </p:txBody>
          </p:sp>
          <p:pic>
            <p:nvPicPr>
              <p:cNvPr id="11" name="Immagine 10" descr="Immagine che contiene testo, screenshot&#10;&#10;Descrizione generata automaticamente">
                <a:extLst>
                  <a:ext uri="{FF2B5EF4-FFF2-40B4-BE49-F238E27FC236}">
                    <a16:creationId xmlns:a16="http://schemas.microsoft.com/office/drawing/2014/main" id="{758D1206-E20F-42B5-9ED4-CD4D3DCFF6BA}"/>
                  </a:ext>
                </a:extLst>
              </p:cNvPr>
              <p:cNvPicPr>
                <a:picLocks noChangeAspect="1"/>
              </p:cNvPicPr>
              <p:nvPr/>
            </p:nvPicPr>
            <p:blipFill rotWithShape="1">
              <a:blip r:embed="rId4">
                <a:extLst>
                  <a:ext uri="{28A0092B-C50C-407E-A947-70E740481C1C}">
                    <a14:useLocalDpi xmlns:a14="http://schemas.microsoft.com/office/drawing/2010/main" val="0"/>
                  </a:ext>
                </a:extLst>
              </a:blip>
              <a:srcRect t="3484"/>
              <a:stretch/>
            </p:blipFill>
            <p:spPr>
              <a:xfrm>
                <a:off x="2340195" y="2408742"/>
                <a:ext cx="3727712" cy="1801740"/>
              </a:xfrm>
              <a:prstGeom prst="rect">
                <a:avLst/>
              </a:prstGeom>
            </p:spPr>
          </p:pic>
          <p:sp>
            <p:nvSpPr>
              <p:cNvPr id="17" name="Rettangolo 16">
                <a:extLst>
                  <a:ext uri="{FF2B5EF4-FFF2-40B4-BE49-F238E27FC236}">
                    <a16:creationId xmlns:a16="http://schemas.microsoft.com/office/drawing/2014/main" id="{D2937377-F673-424D-BE9E-A26C3797234F}"/>
                  </a:ext>
                </a:extLst>
              </p:cNvPr>
              <p:cNvSpPr/>
              <p:nvPr/>
            </p:nvSpPr>
            <p:spPr>
              <a:xfrm>
                <a:off x="256502" y="887985"/>
                <a:ext cx="5992761" cy="338221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sp>
          <p:nvSpPr>
            <p:cNvPr id="23" name="Ovale 22">
              <a:extLst>
                <a:ext uri="{FF2B5EF4-FFF2-40B4-BE49-F238E27FC236}">
                  <a16:creationId xmlns:a16="http://schemas.microsoft.com/office/drawing/2014/main" id="{C64185A3-83CF-4CB4-B318-FF64AF1460B4}"/>
                </a:ext>
              </a:extLst>
            </p:cNvPr>
            <p:cNvSpPr/>
            <p:nvPr/>
          </p:nvSpPr>
          <p:spPr>
            <a:xfrm>
              <a:off x="2830072" y="2116058"/>
              <a:ext cx="1825374" cy="33303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u="sng" dirty="0"/>
            </a:p>
          </p:txBody>
        </p:sp>
      </p:grpSp>
      <p:sp>
        <p:nvSpPr>
          <p:cNvPr id="25" name="CasellaDiTesto 24">
            <a:extLst>
              <a:ext uri="{FF2B5EF4-FFF2-40B4-BE49-F238E27FC236}">
                <a16:creationId xmlns:a16="http://schemas.microsoft.com/office/drawing/2014/main" id="{455ADBA0-2D6B-49CD-BA88-3A787811AB87}"/>
              </a:ext>
            </a:extLst>
          </p:cNvPr>
          <p:cNvSpPr txBox="1"/>
          <p:nvPr/>
        </p:nvSpPr>
        <p:spPr>
          <a:xfrm>
            <a:off x="2111358" y="259284"/>
            <a:ext cx="3547370" cy="523220"/>
          </a:xfrm>
          <a:prstGeom prst="rect">
            <a:avLst/>
          </a:prstGeom>
          <a:noFill/>
        </p:spPr>
        <p:txBody>
          <a:bodyPr wrap="square" rtlCol="0">
            <a:spAutoFit/>
          </a:bodyPr>
          <a:lstStyle/>
          <a:p>
            <a:r>
              <a:rPr lang="it-IT" sz="2800" b="1" dirty="0">
                <a:solidFill>
                  <a:srgbClr val="002060"/>
                </a:solidFill>
                <a:latin typeface="Ink Free" panose="03080402000500000000" pitchFamily="66" charset="0"/>
              </a:rPr>
              <a:t>1. Basati su regole:</a:t>
            </a:r>
          </a:p>
        </p:txBody>
      </p:sp>
      <p:grpSp>
        <p:nvGrpSpPr>
          <p:cNvPr id="14" name="Gruppo 13">
            <a:extLst>
              <a:ext uri="{FF2B5EF4-FFF2-40B4-BE49-F238E27FC236}">
                <a16:creationId xmlns:a16="http://schemas.microsoft.com/office/drawing/2014/main" id="{FBEBF9CB-8EDC-4166-A1F9-9145BC769C76}"/>
              </a:ext>
            </a:extLst>
          </p:cNvPr>
          <p:cNvGrpSpPr/>
          <p:nvPr/>
        </p:nvGrpSpPr>
        <p:grpSpPr>
          <a:xfrm>
            <a:off x="1572480" y="4510462"/>
            <a:ext cx="8902246" cy="2197564"/>
            <a:chOff x="1572480" y="4510462"/>
            <a:chExt cx="8902246" cy="2197564"/>
          </a:xfrm>
        </p:grpSpPr>
        <p:sp>
          <p:nvSpPr>
            <p:cNvPr id="6" name="Titolo 1">
              <a:extLst>
                <a:ext uri="{FF2B5EF4-FFF2-40B4-BE49-F238E27FC236}">
                  <a16:creationId xmlns:a16="http://schemas.microsoft.com/office/drawing/2014/main" id="{AB79CBB9-3097-41C5-9BA6-9BDE535B5184}"/>
                </a:ext>
              </a:extLst>
            </p:cNvPr>
            <p:cNvSpPr txBox="1">
              <a:spLocks/>
            </p:cNvSpPr>
            <p:nvPr/>
          </p:nvSpPr>
          <p:spPr>
            <a:xfrm>
              <a:off x="1589541" y="5195704"/>
              <a:ext cx="4591005" cy="47294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it-IT" sz="3500" dirty="0">
                  <a:solidFill>
                    <a:srgbClr val="002060"/>
                  </a:solidFill>
                  <a:latin typeface="Ink Free" panose="03080402000500000000" pitchFamily="66" charset="0"/>
                </a:rPr>
                <a:t>2. </a:t>
              </a:r>
              <a:r>
                <a:rPr lang="it-IT" sz="3500" dirty="0" err="1">
                  <a:solidFill>
                    <a:srgbClr val="002060"/>
                  </a:solidFill>
                  <a:latin typeface="Ink Free" panose="03080402000500000000" pitchFamily="66" charset="0"/>
                </a:rPr>
                <a:t>learningFileList.aiml</a:t>
              </a:r>
              <a:endParaRPr lang="it-IT" sz="3500" dirty="0">
                <a:solidFill>
                  <a:srgbClr val="002060"/>
                </a:solidFill>
                <a:latin typeface="Ink Free" panose="03080402000500000000" pitchFamily="66" charset="0"/>
              </a:endParaRPr>
            </a:p>
          </p:txBody>
        </p:sp>
        <p:sp>
          <p:nvSpPr>
            <p:cNvPr id="18" name="Rettangolo 17">
              <a:extLst>
                <a:ext uri="{FF2B5EF4-FFF2-40B4-BE49-F238E27FC236}">
                  <a16:creationId xmlns:a16="http://schemas.microsoft.com/office/drawing/2014/main" id="{B187AF55-A008-4C89-A2D3-C225DFE85410}"/>
                </a:ext>
              </a:extLst>
            </p:cNvPr>
            <p:cNvSpPr/>
            <p:nvPr/>
          </p:nvSpPr>
          <p:spPr>
            <a:xfrm>
              <a:off x="1572480" y="4510462"/>
              <a:ext cx="8902246" cy="219756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12" name="Immagine 11" descr="Immagine che contiene testo&#10;&#10;Descrizione generata automaticamente">
              <a:extLst>
                <a:ext uri="{FF2B5EF4-FFF2-40B4-BE49-F238E27FC236}">
                  <a16:creationId xmlns:a16="http://schemas.microsoft.com/office/drawing/2014/main" id="{6A82ABA9-C338-45C7-8037-F4BD5F44B8DB}"/>
                </a:ext>
              </a:extLst>
            </p:cNvPr>
            <p:cNvPicPr>
              <a:picLocks noChangeAspect="1"/>
            </p:cNvPicPr>
            <p:nvPr/>
          </p:nvPicPr>
          <p:blipFill rotWithShape="1">
            <a:blip r:embed="rId5">
              <a:extLst>
                <a:ext uri="{28A0092B-C50C-407E-A947-70E740481C1C}">
                  <a14:useLocalDpi xmlns:a14="http://schemas.microsoft.com/office/drawing/2010/main" val="0"/>
                </a:ext>
              </a:extLst>
            </a:blip>
            <a:srcRect b="12463"/>
            <a:stretch/>
          </p:blipFill>
          <p:spPr>
            <a:xfrm>
              <a:off x="6180546" y="4621202"/>
              <a:ext cx="4191000" cy="1976083"/>
            </a:xfrm>
            <a:prstGeom prst="rect">
              <a:avLst/>
            </a:prstGeom>
          </p:spPr>
        </p:pic>
      </p:grpSp>
    </p:spTree>
    <p:extLst>
      <p:ext uri="{BB962C8B-B14F-4D97-AF65-F5344CB8AC3E}">
        <p14:creationId xmlns:p14="http://schemas.microsoft.com/office/powerpoint/2010/main" val="786493814"/>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a:extLst>
              <a:ext uri="{FF2B5EF4-FFF2-40B4-BE49-F238E27FC236}">
                <a16:creationId xmlns:a16="http://schemas.microsoft.com/office/drawing/2014/main" id="{C6260614-108E-411C-AD0E-192AB1EE269D}"/>
              </a:ext>
            </a:extLst>
          </p:cNvPr>
          <p:cNvSpPr txBox="1"/>
          <p:nvPr/>
        </p:nvSpPr>
        <p:spPr>
          <a:xfrm>
            <a:off x="579488" y="485950"/>
            <a:ext cx="5516511" cy="1754326"/>
          </a:xfrm>
          <a:prstGeom prst="rect">
            <a:avLst/>
          </a:prstGeom>
          <a:noFill/>
        </p:spPr>
        <p:txBody>
          <a:bodyPr wrap="square" rtlCol="0">
            <a:spAutoFit/>
          </a:bodyPr>
          <a:lstStyle/>
          <a:p>
            <a:r>
              <a:rPr lang="it-IT" dirty="0">
                <a:latin typeface="Times New Roman" panose="02020603050405020304" pitchFamily="18" charset="0"/>
                <a:cs typeface="Times New Roman" panose="02020603050405020304" pitchFamily="18" charset="0"/>
              </a:rPr>
              <a:t>Per avviare il chat bot da terminale:</a:t>
            </a:r>
          </a:p>
          <a:p>
            <a:endParaRPr lang="it-IT" dirty="0">
              <a:latin typeface="Times New Roman" panose="02020603050405020304" pitchFamily="18" charset="0"/>
              <a:cs typeface="Times New Roman" panose="02020603050405020304" pitchFamily="18" charset="0"/>
            </a:endParaRPr>
          </a:p>
          <a:p>
            <a:pPr marL="342900" indent="-342900">
              <a:buAutoNum type="arabicPeriod"/>
            </a:pPr>
            <a:r>
              <a:rPr lang="it-IT" dirty="0">
                <a:latin typeface="Times New Roman" panose="02020603050405020304" pitchFamily="18" charset="0"/>
                <a:cs typeface="Times New Roman" panose="02020603050405020304" pitchFamily="18" charset="0"/>
              </a:rPr>
              <a:t>Entrare nella cartella che contiene i 3 file.</a:t>
            </a:r>
          </a:p>
          <a:p>
            <a:pPr marL="342900" indent="-342900">
              <a:buAutoNum type="arabicPeriod"/>
            </a:pPr>
            <a:r>
              <a:rPr lang="it-IT" dirty="0">
                <a:latin typeface="Times New Roman" panose="02020603050405020304" pitchFamily="18" charset="0"/>
                <a:cs typeface="Times New Roman" panose="02020603050405020304" pitchFamily="18" charset="0"/>
              </a:rPr>
              <a:t>Avviare tramite il comando «</a:t>
            </a:r>
            <a:r>
              <a:rPr lang="it-IT" dirty="0" err="1">
                <a:latin typeface="Times New Roman" panose="02020603050405020304" pitchFamily="18" charset="0"/>
                <a:cs typeface="Times New Roman" panose="02020603050405020304" pitchFamily="18" charset="0"/>
              </a:rPr>
              <a:t>python</a:t>
            </a:r>
            <a:r>
              <a:rPr lang="it-IT" dirty="0">
                <a:latin typeface="Times New Roman" panose="02020603050405020304" pitchFamily="18" charset="0"/>
                <a:cs typeface="Times New Roman" panose="02020603050405020304" pitchFamily="18" charset="0"/>
              </a:rPr>
              <a:t> conversation.py» il bot</a:t>
            </a:r>
          </a:p>
          <a:p>
            <a:pPr marL="342900" indent="-342900">
              <a:buAutoNum type="arabicPeriod"/>
            </a:pPr>
            <a:r>
              <a:rPr lang="it-IT" dirty="0">
                <a:latin typeface="Times New Roman" panose="02020603050405020304" pitchFamily="18" charset="0"/>
                <a:cs typeface="Times New Roman" panose="02020603050405020304" pitchFamily="18" charset="0"/>
              </a:rPr>
              <a:t>Iniziare la conversazione</a:t>
            </a:r>
          </a:p>
        </p:txBody>
      </p:sp>
      <p:sp>
        <p:nvSpPr>
          <p:cNvPr id="3" name="CasellaDiTesto 2">
            <a:extLst>
              <a:ext uri="{FF2B5EF4-FFF2-40B4-BE49-F238E27FC236}">
                <a16:creationId xmlns:a16="http://schemas.microsoft.com/office/drawing/2014/main" id="{AEA580BD-E8C1-46A5-9290-3F4F42CF270B}"/>
              </a:ext>
            </a:extLst>
          </p:cNvPr>
          <p:cNvSpPr txBox="1"/>
          <p:nvPr/>
        </p:nvSpPr>
        <p:spPr>
          <a:xfrm>
            <a:off x="1677818" y="5665681"/>
            <a:ext cx="8568813" cy="923330"/>
          </a:xfrm>
          <a:prstGeom prst="rect">
            <a:avLst/>
          </a:prstGeom>
          <a:noFill/>
        </p:spPr>
        <p:txBody>
          <a:bodyPr wrap="square" rtlCol="0">
            <a:spAutoFit/>
          </a:bodyPr>
          <a:lstStyle/>
          <a:p>
            <a:r>
              <a:rPr lang="it-IT" dirty="0">
                <a:latin typeface="Times New Roman" panose="02020603050405020304" pitchFamily="18" charset="0"/>
                <a:cs typeface="Times New Roman" panose="02020603050405020304" pitchFamily="18" charset="0"/>
              </a:rPr>
              <a:t>Nella cartella «data» ci sono i file .</a:t>
            </a:r>
            <a:r>
              <a:rPr lang="it-IT" dirty="0" err="1">
                <a:latin typeface="Times New Roman" panose="02020603050405020304" pitchFamily="18" charset="0"/>
                <a:cs typeface="Times New Roman" panose="02020603050405020304" pitchFamily="18" charset="0"/>
              </a:rPr>
              <a:t>aiml</a:t>
            </a:r>
            <a:r>
              <a:rPr lang="it-IT" dirty="0">
                <a:latin typeface="Times New Roman" panose="02020603050405020304" pitchFamily="18" charset="0"/>
                <a:cs typeface="Times New Roman" panose="02020603050405020304" pitchFamily="18" charset="0"/>
              </a:rPr>
              <a:t> che servono a simulare la conversazione. All’interno di questa cartella è possibile inserire altri file, sempre con estensione .</a:t>
            </a:r>
            <a:r>
              <a:rPr lang="it-IT" dirty="0" err="1">
                <a:latin typeface="Times New Roman" panose="02020603050405020304" pitchFamily="18" charset="0"/>
                <a:cs typeface="Times New Roman" panose="02020603050405020304" pitchFamily="18" charset="0"/>
              </a:rPr>
              <a:t>aiml</a:t>
            </a:r>
            <a:r>
              <a:rPr lang="it-IT" dirty="0">
                <a:latin typeface="Times New Roman" panose="02020603050405020304" pitchFamily="18" charset="0"/>
                <a:cs typeface="Times New Roman" panose="02020603050405020304" pitchFamily="18" charset="0"/>
              </a:rPr>
              <a:t> per ampliare il bot. </a:t>
            </a:r>
          </a:p>
        </p:txBody>
      </p:sp>
      <p:pic>
        <p:nvPicPr>
          <p:cNvPr id="5" name="Immagine 4" descr="Immagine che contiene testo&#10;&#10;Descrizione generata automaticamente">
            <a:extLst>
              <a:ext uri="{FF2B5EF4-FFF2-40B4-BE49-F238E27FC236}">
                <a16:creationId xmlns:a16="http://schemas.microsoft.com/office/drawing/2014/main" id="{FA4C33A0-8383-47C8-A538-F027A62B87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6645" y="2872169"/>
            <a:ext cx="6187034" cy="2161619"/>
          </a:xfrm>
          <a:prstGeom prst="rect">
            <a:avLst/>
          </a:prstGeom>
        </p:spPr>
      </p:pic>
      <p:pic>
        <p:nvPicPr>
          <p:cNvPr id="9" name="Immagine 8" descr="Immagine che contiene testo&#10;&#10;Descrizione generata automaticamente">
            <a:extLst>
              <a:ext uri="{FF2B5EF4-FFF2-40B4-BE49-F238E27FC236}">
                <a16:creationId xmlns:a16="http://schemas.microsoft.com/office/drawing/2014/main" id="{300594B6-1CF3-44DC-AC37-F93154F9026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20309" y="2621157"/>
            <a:ext cx="5200650" cy="2743200"/>
          </a:xfrm>
          <a:prstGeom prst="rect">
            <a:avLst/>
          </a:prstGeom>
        </p:spPr>
      </p:pic>
      <p:pic>
        <p:nvPicPr>
          <p:cNvPr id="13" name="Immagine 12" descr="Immagine che contiene screenshot&#10;&#10;Descrizione generata automaticamente">
            <a:extLst>
              <a:ext uri="{FF2B5EF4-FFF2-40B4-BE49-F238E27FC236}">
                <a16:creationId xmlns:a16="http://schemas.microsoft.com/office/drawing/2014/main" id="{BE35185C-AF96-4507-ABD3-3A1C7A4CF412}"/>
              </a:ext>
            </a:extLst>
          </p:cNvPr>
          <p:cNvPicPr>
            <a:picLocks noChangeAspect="1"/>
          </p:cNvPicPr>
          <p:nvPr/>
        </p:nvPicPr>
        <p:blipFill rotWithShape="1">
          <a:blip r:embed="rId4">
            <a:extLst>
              <a:ext uri="{28A0092B-C50C-407E-A947-70E740481C1C}">
                <a14:useLocalDpi xmlns:a14="http://schemas.microsoft.com/office/drawing/2010/main" val="0"/>
              </a:ext>
            </a:extLst>
          </a:blip>
          <a:srcRect r="24330"/>
          <a:stretch/>
        </p:blipFill>
        <p:spPr>
          <a:xfrm>
            <a:off x="8973598" y="457689"/>
            <a:ext cx="2546067" cy="1774100"/>
          </a:xfrm>
          <a:prstGeom prst="rect">
            <a:avLst/>
          </a:prstGeom>
        </p:spPr>
      </p:pic>
      <p:pic>
        <p:nvPicPr>
          <p:cNvPr id="15" name="Immagine 14" descr="Immagine che contiene screenshot&#10;&#10;Descrizione generata automaticamente">
            <a:extLst>
              <a:ext uri="{FF2B5EF4-FFF2-40B4-BE49-F238E27FC236}">
                <a16:creationId xmlns:a16="http://schemas.microsoft.com/office/drawing/2014/main" id="{08F6AEF2-D211-439F-B1C3-7CAFEFD629C9}"/>
              </a:ext>
            </a:extLst>
          </p:cNvPr>
          <p:cNvPicPr>
            <a:picLocks noChangeAspect="1"/>
          </p:cNvPicPr>
          <p:nvPr/>
        </p:nvPicPr>
        <p:blipFill rotWithShape="1">
          <a:blip r:embed="rId5">
            <a:extLst>
              <a:ext uri="{28A0092B-C50C-407E-A947-70E740481C1C}">
                <a14:useLocalDpi xmlns:a14="http://schemas.microsoft.com/office/drawing/2010/main" val="0"/>
              </a:ext>
            </a:extLst>
          </a:blip>
          <a:srcRect t="1922" r="18864" b="6883"/>
          <a:stretch/>
        </p:blipFill>
        <p:spPr>
          <a:xfrm>
            <a:off x="6518606" y="348385"/>
            <a:ext cx="2413205" cy="1971288"/>
          </a:xfrm>
          <a:prstGeom prst="rect">
            <a:avLst/>
          </a:prstGeom>
        </p:spPr>
      </p:pic>
    </p:spTree>
    <p:extLst>
      <p:ext uri="{BB962C8B-B14F-4D97-AF65-F5344CB8AC3E}">
        <p14:creationId xmlns:p14="http://schemas.microsoft.com/office/powerpoint/2010/main" val="947022298"/>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a:extLst>
              <a:ext uri="{FF2B5EF4-FFF2-40B4-BE49-F238E27FC236}">
                <a16:creationId xmlns:a16="http://schemas.microsoft.com/office/drawing/2014/main" id="{C0F9B896-0A85-40E9-9B70-7163BBFB914F}"/>
              </a:ext>
            </a:extLst>
          </p:cNvPr>
          <p:cNvSpPr txBox="1"/>
          <p:nvPr/>
        </p:nvSpPr>
        <p:spPr>
          <a:xfrm>
            <a:off x="1667886" y="2730882"/>
            <a:ext cx="3044544" cy="523220"/>
          </a:xfrm>
          <a:prstGeom prst="rect">
            <a:avLst/>
          </a:prstGeom>
          <a:noFill/>
        </p:spPr>
        <p:txBody>
          <a:bodyPr wrap="square" rtlCol="0">
            <a:spAutoFit/>
          </a:bodyPr>
          <a:lstStyle/>
          <a:p>
            <a:r>
              <a:rPr lang="it-IT" sz="2800" b="1" dirty="0">
                <a:solidFill>
                  <a:srgbClr val="002060"/>
                </a:solidFill>
                <a:latin typeface="Ink Free" panose="03080402000500000000" pitchFamily="66" charset="0"/>
              </a:rPr>
              <a:t>2. Basati sull’AI:</a:t>
            </a:r>
          </a:p>
        </p:txBody>
      </p:sp>
      <p:sp>
        <p:nvSpPr>
          <p:cNvPr id="7" name="CasellaDiTesto 6">
            <a:extLst>
              <a:ext uri="{FF2B5EF4-FFF2-40B4-BE49-F238E27FC236}">
                <a16:creationId xmlns:a16="http://schemas.microsoft.com/office/drawing/2014/main" id="{2F9053E5-C656-4847-A786-99E49DE2CCC4}"/>
              </a:ext>
            </a:extLst>
          </p:cNvPr>
          <p:cNvSpPr txBox="1"/>
          <p:nvPr/>
        </p:nvSpPr>
        <p:spPr>
          <a:xfrm>
            <a:off x="1667886" y="3406592"/>
            <a:ext cx="3044544" cy="369332"/>
          </a:xfrm>
          <a:prstGeom prst="rect">
            <a:avLst/>
          </a:prstGeom>
          <a:noFill/>
        </p:spPr>
        <p:txBody>
          <a:bodyPr wrap="square" rtlCol="0">
            <a:spAutoFit/>
          </a:bodyPr>
          <a:lstStyle/>
          <a:p>
            <a:r>
              <a:rPr lang="it-IT" dirty="0">
                <a:latin typeface="Times New Roman" panose="02020603050405020304" pitchFamily="18" charset="0"/>
                <a:cs typeface="Times New Roman" panose="02020603050405020304" pitchFamily="18" charset="0"/>
              </a:rPr>
              <a:t>Funzionamento di </a:t>
            </a:r>
            <a:r>
              <a:rPr lang="it-IT" dirty="0" err="1">
                <a:latin typeface="Times New Roman" panose="02020603050405020304" pitchFamily="18" charset="0"/>
                <a:cs typeface="Times New Roman" panose="02020603050405020304" pitchFamily="18" charset="0"/>
              </a:rPr>
              <a:t>ChatterBot</a:t>
            </a:r>
            <a:endParaRPr lang="it-IT" dirty="0">
              <a:latin typeface="Times New Roman" panose="02020603050405020304" pitchFamily="18" charset="0"/>
              <a:cs typeface="Times New Roman" panose="02020603050405020304" pitchFamily="18" charset="0"/>
            </a:endParaRPr>
          </a:p>
        </p:txBody>
      </p:sp>
      <p:grpSp>
        <p:nvGrpSpPr>
          <p:cNvPr id="30" name="Gruppo 29">
            <a:extLst>
              <a:ext uri="{FF2B5EF4-FFF2-40B4-BE49-F238E27FC236}">
                <a16:creationId xmlns:a16="http://schemas.microsoft.com/office/drawing/2014/main" id="{E4D4B5C6-3958-42A4-8A40-329CDFAA727D}"/>
              </a:ext>
            </a:extLst>
          </p:cNvPr>
          <p:cNvGrpSpPr/>
          <p:nvPr/>
        </p:nvGrpSpPr>
        <p:grpSpPr>
          <a:xfrm>
            <a:off x="518556" y="368709"/>
            <a:ext cx="11154888" cy="6223819"/>
            <a:chOff x="496616" y="1949876"/>
            <a:chExt cx="11154888" cy="4380440"/>
          </a:xfrm>
        </p:grpSpPr>
        <p:pic>
          <p:nvPicPr>
            <p:cNvPr id="6" name="Immagine 5" descr="Immagine che contiene screenshot&#10;&#10;Descrizione generata automaticamente">
              <a:extLst>
                <a:ext uri="{FF2B5EF4-FFF2-40B4-BE49-F238E27FC236}">
                  <a16:creationId xmlns:a16="http://schemas.microsoft.com/office/drawing/2014/main" id="{5B3687E1-91EB-4CF2-95EC-DCF8E8B12B0B}"/>
                </a:ext>
              </a:extLst>
            </p:cNvPr>
            <p:cNvPicPr>
              <a:picLocks noChangeAspect="1"/>
            </p:cNvPicPr>
            <p:nvPr/>
          </p:nvPicPr>
          <p:blipFill rotWithShape="1">
            <a:blip r:embed="rId2">
              <a:extLst>
                <a:ext uri="{28A0092B-C50C-407E-A947-70E740481C1C}">
                  <a14:useLocalDpi xmlns:a14="http://schemas.microsoft.com/office/drawing/2010/main" val="0"/>
                </a:ext>
              </a:extLst>
            </a:blip>
            <a:srcRect l="9194" t="21324" r="6817" b="20873"/>
            <a:stretch/>
          </p:blipFill>
          <p:spPr>
            <a:xfrm>
              <a:off x="6751226" y="1949876"/>
              <a:ext cx="4900278" cy="4380440"/>
            </a:xfrm>
            <a:prstGeom prst="rect">
              <a:avLst/>
            </a:prstGeom>
          </p:spPr>
        </p:pic>
        <p:pic>
          <p:nvPicPr>
            <p:cNvPr id="8" name="Immagine 7" descr="Immagine che contiene screenshot&#10;&#10;Descrizione generata automaticamente">
              <a:extLst>
                <a:ext uri="{FF2B5EF4-FFF2-40B4-BE49-F238E27FC236}">
                  <a16:creationId xmlns:a16="http://schemas.microsoft.com/office/drawing/2014/main" id="{D90B20CA-1367-43A6-9DAD-BB841B5B5959}"/>
                </a:ext>
              </a:extLst>
            </p:cNvPr>
            <p:cNvPicPr>
              <a:picLocks noChangeAspect="1"/>
            </p:cNvPicPr>
            <p:nvPr/>
          </p:nvPicPr>
          <p:blipFill rotWithShape="1">
            <a:blip r:embed="rId2">
              <a:extLst>
                <a:ext uri="{28A0092B-C50C-407E-A947-70E740481C1C}">
                  <a14:useLocalDpi xmlns:a14="http://schemas.microsoft.com/office/drawing/2010/main" val="0"/>
                </a:ext>
              </a:extLst>
            </a:blip>
            <a:srcRect l="8628" t="84875" r="7384" b="2552"/>
            <a:stretch/>
          </p:blipFill>
          <p:spPr>
            <a:xfrm>
              <a:off x="496616" y="5373398"/>
              <a:ext cx="4900277" cy="956918"/>
            </a:xfrm>
            <a:prstGeom prst="rect">
              <a:avLst/>
            </a:prstGeom>
          </p:spPr>
        </p:pic>
        <p:pic>
          <p:nvPicPr>
            <p:cNvPr id="9" name="Immagine 8" descr="Immagine che contiene screenshot&#10;&#10;Descrizione generata automaticamente">
              <a:extLst>
                <a:ext uri="{FF2B5EF4-FFF2-40B4-BE49-F238E27FC236}">
                  <a16:creationId xmlns:a16="http://schemas.microsoft.com/office/drawing/2014/main" id="{D7002241-D61C-4243-9881-A05A43DBB794}"/>
                </a:ext>
              </a:extLst>
            </p:cNvPr>
            <p:cNvPicPr>
              <a:picLocks noChangeAspect="1"/>
            </p:cNvPicPr>
            <p:nvPr/>
          </p:nvPicPr>
          <p:blipFill rotWithShape="1">
            <a:blip r:embed="rId2">
              <a:extLst>
                <a:ext uri="{28A0092B-C50C-407E-A947-70E740481C1C}">
                  <a14:useLocalDpi xmlns:a14="http://schemas.microsoft.com/office/drawing/2010/main" val="0"/>
                </a:ext>
              </a:extLst>
            </a:blip>
            <a:srcRect l="8439" t="2342" r="7574" b="85030"/>
            <a:stretch/>
          </p:blipFill>
          <p:spPr>
            <a:xfrm>
              <a:off x="540498" y="1949876"/>
              <a:ext cx="4900278" cy="1006318"/>
            </a:xfrm>
            <a:prstGeom prst="rect">
              <a:avLst/>
            </a:prstGeom>
          </p:spPr>
        </p:pic>
        <p:cxnSp>
          <p:nvCxnSpPr>
            <p:cNvPr id="11" name="Connettore 2 10">
              <a:extLst>
                <a:ext uri="{FF2B5EF4-FFF2-40B4-BE49-F238E27FC236}">
                  <a16:creationId xmlns:a16="http://schemas.microsoft.com/office/drawing/2014/main" id="{397D80B2-6AF6-4605-B6F8-4800B17BBB6E}"/>
                </a:ext>
              </a:extLst>
            </p:cNvPr>
            <p:cNvCxnSpPr>
              <a:cxnSpLocks/>
            </p:cNvCxnSpPr>
            <p:nvPr/>
          </p:nvCxnSpPr>
          <p:spPr>
            <a:xfrm flipV="1">
              <a:off x="5396893" y="2469327"/>
              <a:ext cx="1398214" cy="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Connettore 2 11">
              <a:extLst>
                <a:ext uri="{FF2B5EF4-FFF2-40B4-BE49-F238E27FC236}">
                  <a16:creationId xmlns:a16="http://schemas.microsoft.com/office/drawing/2014/main" id="{E4F7B7FB-8130-4E11-8C8E-41B915D5932E}"/>
                </a:ext>
              </a:extLst>
            </p:cNvPr>
            <p:cNvCxnSpPr>
              <a:cxnSpLocks/>
            </p:cNvCxnSpPr>
            <p:nvPr/>
          </p:nvCxnSpPr>
          <p:spPr>
            <a:xfrm flipH="1">
              <a:off x="5250426" y="5851857"/>
              <a:ext cx="1544682"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669990827"/>
      </p:ext>
    </p:extLst>
  </p:cSld>
  <p:clrMapOvr>
    <a:masterClrMapping/>
  </p:clrMapOvr>
  <p:transition spd="med">
    <p:pull/>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uppo 13">
            <a:extLst>
              <a:ext uri="{FF2B5EF4-FFF2-40B4-BE49-F238E27FC236}">
                <a16:creationId xmlns:a16="http://schemas.microsoft.com/office/drawing/2014/main" id="{211043C0-3EB9-4BDA-AA58-C9F5BE2A8149}"/>
              </a:ext>
            </a:extLst>
          </p:cNvPr>
          <p:cNvGrpSpPr/>
          <p:nvPr/>
        </p:nvGrpSpPr>
        <p:grpSpPr>
          <a:xfrm>
            <a:off x="222681" y="346586"/>
            <a:ext cx="5457056" cy="6164825"/>
            <a:chOff x="117988" y="176981"/>
            <a:chExt cx="5574890" cy="6164825"/>
          </a:xfrm>
        </p:grpSpPr>
        <p:pic>
          <p:nvPicPr>
            <p:cNvPr id="8" name="Immagine 7" descr="Immagine che contiene screenshot, testo&#10;&#10;Descrizione generata automaticamente">
              <a:extLst>
                <a:ext uri="{FF2B5EF4-FFF2-40B4-BE49-F238E27FC236}">
                  <a16:creationId xmlns:a16="http://schemas.microsoft.com/office/drawing/2014/main" id="{60F1AB23-533E-4412-921B-E44111A717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5120" y="907776"/>
              <a:ext cx="5000625" cy="5210175"/>
            </a:xfrm>
            <a:prstGeom prst="rect">
              <a:avLst/>
            </a:prstGeom>
          </p:spPr>
        </p:pic>
        <p:sp>
          <p:nvSpPr>
            <p:cNvPr id="11" name="Rettangolo 10">
              <a:extLst>
                <a:ext uri="{FF2B5EF4-FFF2-40B4-BE49-F238E27FC236}">
                  <a16:creationId xmlns:a16="http://schemas.microsoft.com/office/drawing/2014/main" id="{2F1A8DCC-42D3-4135-B082-0537521CB2EF}"/>
                </a:ext>
              </a:extLst>
            </p:cNvPr>
            <p:cNvSpPr/>
            <p:nvPr/>
          </p:nvSpPr>
          <p:spPr>
            <a:xfrm>
              <a:off x="117988" y="176981"/>
              <a:ext cx="5574890" cy="6164825"/>
            </a:xfrm>
            <a:prstGeom prst="rect">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2" name="Titolo 1">
              <a:extLst>
                <a:ext uri="{FF2B5EF4-FFF2-40B4-BE49-F238E27FC236}">
                  <a16:creationId xmlns:a16="http://schemas.microsoft.com/office/drawing/2014/main" id="{C8FB0E51-71CC-4141-85DF-685A1409C3D2}"/>
                </a:ext>
              </a:extLst>
            </p:cNvPr>
            <p:cNvSpPr txBox="1">
              <a:spLocks/>
            </p:cNvSpPr>
            <p:nvPr/>
          </p:nvSpPr>
          <p:spPr>
            <a:xfrm>
              <a:off x="786320" y="264068"/>
              <a:ext cx="3922409" cy="41985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it-IT" sz="3500" dirty="0">
                  <a:solidFill>
                    <a:srgbClr val="002060"/>
                  </a:solidFill>
                  <a:latin typeface="Ink Free" panose="03080402000500000000" pitchFamily="66" charset="0"/>
                </a:rPr>
                <a:t>1. chat.py</a:t>
              </a:r>
            </a:p>
          </p:txBody>
        </p:sp>
      </p:grpSp>
      <p:sp>
        <p:nvSpPr>
          <p:cNvPr id="15" name="Rettangolo 14">
            <a:extLst>
              <a:ext uri="{FF2B5EF4-FFF2-40B4-BE49-F238E27FC236}">
                <a16:creationId xmlns:a16="http://schemas.microsoft.com/office/drawing/2014/main" id="{B4C049B7-FB56-4932-B6DC-41A303511FBA}"/>
              </a:ext>
            </a:extLst>
          </p:cNvPr>
          <p:cNvSpPr/>
          <p:nvPr/>
        </p:nvSpPr>
        <p:spPr>
          <a:xfrm>
            <a:off x="5928697" y="346587"/>
            <a:ext cx="6135329" cy="6164823"/>
          </a:xfrm>
          <a:prstGeom prst="rect">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nvGrpSpPr>
          <p:cNvPr id="18" name="Gruppo 17">
            <a:extLst>
              <a:ext uri="{FF2B5EF4-FFF2-40B4-BE49-F238E27FC236}">
                <a16:creationId xmlns:a16="http://schemas.microsoft.com/office/drawing/2014/main" id="{D00DE4C6-AFF4-43B8-A903-2150E6DDDAAB}"/>
              </a:ext>
            </a:extLst>
          </p:cNvPr>
          <p:cNvGrpSpPr/>
          <p:nvPr/>
        </p:nvGrpSpPr>
        <p:grpSpPr>
          <a:xfrm>
            <a:off x="6096000" y="433674"/>
            <a:ext cx="5781676" cy="5605101"/>
            <a:chOff x="6032933" y="376084"/>
            <a:chExt cx="5781676" cy="5605101"/>
          </a:xfrm>
        </p:grpSpPr>
        <p:sp>
          <p:nvSpPr>
            <p:cNvPr id="13" name="Titolo 1">
              <a:extLst>
                <a:ext uri="{FF2B5EF4-FFF2-40B4-BE49-F238E27FC236}">
                  <a16:creationId xmlns:a16="http://schemas.microsoft.com/office/drawing/2014/main" id="{DC9E6AA0-17D9-4700-904A-6E1F1DDB7297}"/>
                </a:ext>
              </a:extLst>
            </p:cNvPr>
            <p:cNvSpPr txBox="1">
              <a:spLocks/>
            </p:cNvSpPr>
            <p:nvPr/>
          </p:nvSpPr>
          <p:spPr>
            <a:xfrm>
              <a:off x="6698157" y="376084"/>
              <a:ext cx="4451224" cy="41985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it-IT" sz="3500" dirty="0">
                  <a:solidFill>
                    <a:srgbClr val="002060"/>
                  </a:solidFill>
                  <a:latin typeface="Ink Free" panose="03080402000500000000" pitchFamily="66" charset="0"/>
                </a:rPr>
                <a:t>2. Schermata del terminale</a:t>
              </a:r>
            </a:p>
          </p:txBody>
        </p:sp>
        <p:pic>
          <p:nvPicPr>
            <p:cNvPr id="17" name="Immagine 16">
              <a:extLst>
                <a:ext uri="{FF2B5EF4-FFF2-40B4-BE49-F238E27FC236}">
                  <a16:creationId xmlns:a16="http://schemas.microsoft.com/office/drawing/2014/main" id="{CC383101-02BF-4731-B144-E20A26BC648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32933" y="1533009"/>
              <a:ext cx="5781676" cy="4448176"/>
            </a:xfrm>
            <a:prstGeom prst="rect">
              <a:avLst/>
            </a:prstGeom>
          </p:spPr>
        </p:pic>
      </p:grpSp>
    </p:spTree>
    <p:extLst>
      <p:ext uri="{BB962C8B-B14F-4D97-AF65-F5344CB8AC3E}">
        <p14:creationId xmlns:p14="http://schemas.microsoft.com/office/powerpoint/2010/main" val="2764253851"/>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A1ADFD8-F1C1-4CAA-BEE8-042D4F5F858F}"/>
              </a:ext>
            </a:extLst>
          </p:cNvPr>
          <p:cNvSpPr>
            <a:spLocks noGrp="1"/>
          </p:cNvSpPr>
          <p:nvPr>
            <p:ph type="title"/>
          </p:nvPr>
        </p:nvSpPr>
        <p:spPr>
          <a:xfrm>
            <a:off x="3731553" y="449168"/>
            <a:ext cx="4258456" cy="961154"/>
          </a:xfrm>
        </p:spPr>
        <p:txBody>
          <a:bodyPr/>
          <a:lstStyle/>
          <a:p>
            <a:r>
              <a:rPr lang="it-IT" dirty="0">
                <a:solidFill>
                  <a:srgbClr val="002060"/>
                </a:solidFill>
                <a:latin typeface="Ink Free" panose="03080402000500000000" pitchFamily="66" charset="0"/>
              </a:rPr>
              <a:t>CONCLUSIONE</a:t>
            </a:r>
          </a:p>
        </p:txBody>
      </p:sp>
      <p:sp>
        <p:nvSpPr>
          <p:cNvPr id="3" name="CasellaDiTesto 2">
            <a:extLst>
              <a:ext uri="{FF2B5EF4-FFF2-40B4-BE49-F238E27FC236}">
                <a16:creationId xmlns:a16="http://schemas.microsoft.com/office/drawing/2014/main" id="{ABB3B842-9E38-40E2-B108-9C7E1103F689}"/>
              </a:ext>
            </a:extLst>
          </p:cNvPr>
          <p:cNvSpPr txBox="1"/>
          <p:nvPr/>
        </p:nvSpPr>
        <p:spPr>
          <a:xfrm>
            <a:off x="1411458" y="2001863"/>
            <a:ext cx="9369083" cy="3693319"/>
          </a:xfrm>
          <a:prstGeom prst="rect">
            <a:avLst/>
          </a:prstGeom>
          <a:noFill/>
        </p:spPr>
        <p:txBody>
          <a:bodyPr wrap="square" rtlCol="0">
            <a:spAutoFit/>
          </a:bodyPr>
          <a:lstStyle/>
          <a:p>
            <a:pPr algn="just"/>
            <a:r>
              <a:rPr lang="it-IT" dirty="0">
                <a:latin typeface="Times New Roman" panose="02020603050405020304" pitchFamily="18" charset="0"/>
                <a:cs typeface="Times New Roman" panose="02020603050405020304" pitchFamily="18" charset="0"/>
              </a:rPr>
              <a:t>Progettare un chat bot può essere difficile, perché bisogna rendere la risposta del bot molto simile alla risposte che darebbe un essere umano, quindi umanizzare il bot. Umanizzare un chatbot farebbe sentire un utente più a suo agio e che dall’altra parte c’è davvero qualcuno che li ascolta e risponde in modo appropriato, invece di leggere o trasmettere informazioni solo in modo computerizzato. </a:t>
            </a:r>
          </a:p>
          <a:p>
            <a:pPr algn="just"/>
            <a:endParaRPr lang="it-IT" dirty="0">
              <a:latin typeface="Times New Roman" panose="02020603050405020304" pitchFamily="18" charset="0"/>
              <a:cs typeface="Times New Roman" panose="02020603050405020304" pitchFamily="18" charset="0"/>
            </a:endParaRPr>
          </a:p>
          <a:p>
            <a:pPr algn="just"/>
            <a:r>
              <a:rPr lang="it-IT" dirty="0">
                <a:latin typeface="Times New Roman" panose="02020603050405020304" pitchFamily="18" charset="0"/>
                <a:cs typeface="Times New Roman" panose="02020603050405020304" pitchFamily="18" charset="0"/>
              </a:rPr>
              <a:t>Se è coinvolta l'IA, un chatbot può imparare e migliorare nel tempo. </a:t>
            </a:r>
          </a:p>
          <a:p>
            <a:pPr lvl="0" algn="just"/>
            <a:endParaRPr lang="it-IT" dirty="0">
              <a:latin typeface="Times New Roman" panose="02020603050405020304" pitchFamily="18" charset="0"/>
              <a:cs typeface="Times New Roman" panose="02020603050405020304" pitchFamily="18" charset="0"/>
            </a:endParaRPr>
          </a:p>
          <a:p>
            <a:pPr algn="just"/>
            <a:r>
              <a:rPr lang="it-IT" dirty="0">
                <a:latin typeface="Times New Roman" panose="02020603050405020304" pitchFamily="18" charset="0"/>
                <a:cs typeface="Times New Roman" panose="02020603050405020304" pitchFamily="18" charset="0"/>
              </a:rPr>
              <a:t>È solo una questione di tempo prima che i robot trovino casi d'uso in ogni singolo settore.</a:t>
            </a:r>
          </a:p>
          <a:p>
            <a:pPr algn="just"/>
            <a:endParaRPr lang="it-IT" dirty="0">
              <a:latin typeface="Times New Roman" panose="02020603050405020304" pitchFamily="18" charset="0"/>
              <a:cs typeface="Times New Roman" panose="02020603050405020304" pitchFamily="18" charset="0"/>
            </a:endParaRPr>
          </a:p>
          <a:p>
            <a:pPr algn="just"/>
            <a:r>
              <a:rPr lang="it-IT" dirty="0">
                <a:latin typeface="Times New Roman" panose="02020603050405020304" pitchFamily="18" charset="0"/>
                <a:cs typeface="Times New Roman" panose="02020603050405020304" pitchFamily="18" charset="0"/>
              </a:rPr>
              <a:t>Van Baker, vicepresidente della ricerca presso Gartner, afferma che entro il 2020 oltre il 50% delle medie e grandi imprese avrà implementato un chatbot di prodotto; con questo, si prevede un risparmio di $ 0,70 per interazione utilizzando chatbot che ridurrebbe i costi aziendali di $ 8 miliardi all'anno entro il 2022.</a:t>
            </a:r>
          </a:p>
        </p:txBody>
      </p:sp>
    </p:spTree>
    <p:extLst>
      <p:ext uri="{BB962C8B-B14F-4D97-AF65-F5344CB8AC3E}">
        <p14:creationId xmlns:p14="http://schemas.microsoft.com/office/powerpoint/2010/main" val="2972331712"/>
      </p:ext>
    </p:extLst>
  </p:cSld>
  <p:clrMapOvr>
    <a:masterClrMapping/>
  </p:clrMapOvr>
  <p:transition spd="med">
    <p:pull/>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a:extLst>
              <a:ext uri="{FF2B5EF4-FFF2-40B4-BE49-F238E27FC236}">
                <a16:creationId xmlns:a16="http://schemas.microsoft.com/office/drawing/2014/main" id="{495EF36F-1860-413A-84B4-7D6D0F788A68}"/>
              </a:ext>
            </a:extLst>
          </p:cNvPr>
          <p:cNvSpPr txBox="1"/>
          <p:nvPr/>
        </p:nvSpPr>
        <p:spPr>
          <a:xfrm>
            <a:off x="804594" y="317296"/>
            <a:ext cx="11437034" cy="369332"/>
          </a:xfrm>
          <a:prstGeom prst="rect">
            <a:avLst/>
          </a:prstGeom>
          <a:noFill/>
        </p:spPr>
        <p:txBody>
          <a:bodyPr wrap="square" rtlCol="0">
            <a:spAutoFit/>
          </a:bodyPr>
          <a:lstStyle/>
          <a:p>
            <a:r>
              <a:rPr lang="it-IT" dirty="0">
                <a:latin typeface="Times New Roman" panose="02020603050405020304" pitchFamily="18" charset="0"/>
                <a:cs typeface="Times New Roman" panose="02020603050405020304" pitchFamily="18" charset="0"/>
              </a:rPr>
              <a:t>Tramite la creazione di chat bot, si può avere la possibilità di creare diverse applicazioni in diversi settori come:</a:t>
            </a:r>
          </a:p>
        </p:txBody>
      </p:sp>
      <p:pic>
        <p:nvPicPr>
          <p:cNvPr id="4" name="Immagine 3">
            <a:extLst>
              <a:ext uri="{FF2B5EF4-FFF2-40B4-BE49-F238E27FC236}">
                <a16:creationId xmlns:a16="http://schemas.microsoft.com/office/drawing/2014/main" id="{79388EA7-4F0D-481F-9E27-BBEF825D2D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1110" y="1191204"/>
            <a:ext cx="2040142" cy="1357970"/>
          </a:xfrm>
          <a:prstGeom prst="rect">
            <a:avLst/>
          </a:prstGeom>
        </p:spPr>
      </p:pic>
      <p:sp>
        <p:nvSpPr>
          <p:cNvPr id="5" name="CasellaDiTesto 4">
            <a:extLst>
              <a:ext uri="{FF2B5EF4-FFF2-40B4-BE49-F238E27FC236}">
                <a16:creationId xmlns:a16="http://schemas.microsoft.com/office/drawing/2014/main" id="{CBC84044-4431-4FF1-99E6-F4E3C197DAF6}"/>
              </a:ext>
            </a:extLst>
          </p:cNvPr>
          <p:cNvSpPr txBox="1"/>
          <p:nvPr/>
        </p:nvSpPr>
        <p:spPr>
          <a:xfrm>
            <a:off x="2271252" y="1301466"/>
            <a:ext cx="3347131" cy="1477328"/>
          </a:xfrm>
          <a:prstGeom prst="rect">
            <a:avLst/>
          </a:prstGeom>
          <a:noFill/>
        </p:spPr>
        <p:txBody>
          <a:bodyPr wrap="square" rtlCol="0">
            <a:spAutoFit/>
          </a:bodyPr>
          <a:lstStyle/>
          <a:p>
            <a:pPr algn="ctr"/>
            <a:r>
              <a:rPr lang="it-IT" i="1" dirty="0">
                <a:latin typeface="Times New Roman" panose="02020603050405020304" pitchFamily="18" charset="0"/>
                <a:cs typeface="Times New Roman" panose="02020603050405020304" pitchFamily="18" charset="0"/>
              </a:rPr>
              <a:t>E-learning</a:t>
            </a:r>
            <a:r>
              <a:rPr lang="it-IT" dirty="0">
                <a:latin typeface="Times New Roman" panose="02020603050405020304" pitchFamily="18" charset="0"/>
                <a:cs typeface="Times New Roman" panose="02020603050405020304" pitchFamily="18" charset="0"/>
              </a:rPr>
              <a:t>: </a:t>
            </a:r>
          </a:p>
          <a:p>
            <a:pPr algn="just"/>
            <a:r>
              <a:rPr lang="it-IT" dirty="0">
                <a:latin typeface="Times New Roman" panose="02020603050405020304" pitchFamily="18" charset="0"/>
                <a:cs typeface="Times New Roman" panose="02020603050405020304" pitchFamily="18" charset="0"/>
              </a:rPr>
              <a:t>facilitare l’interazione con l’utente o la navigazione all’interno del materiale didattico sotto forma di assistente digitale.</a:t>
            </a:r>
            <a:endParaRPr lang="it-IT" dirty="0"/>
          </a:p>
        </p:txBody>
      </p:sp>
      <p:pic>
        <p:nvPicPr>
          <p:cNvPr id="7" name="Immagine 6" descr="Immagine che contiene interni, parete, oggetto&#10;&#10;Descrizione generata automaticamente">
            <a:extLst>
              <a:ext uri="{FF2B5EF4-FFF2-40B4-BE49-F238E27FC236}">
                <a16:creationId xmlns:a16="http://schemas.microsoft.com/office/drawing/2014/main" id="{8C108FEA-9A6D-4B18-8E6C-B5348118D1A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07126" y="1123265"/>
            <a:ext cx="2219891" cy="1518015"/>
          </a:xfrm>
          <a:prstGeom prst="rect">
            <a:avLst/>
          </a:prstGeom>
        </p:spPr>
      </p:pic>
      <p:sp>
        <p:nvSpPr>
          <p:cNvPr id="8" name="CasellaDiTesto 7">
            <a:extLst>
              <a:ext uri="{FF2B5EF4-FFF2-40B4-BE49-F238E27FC236}">
                <a16:creationId xmlns:a16="http://schemas.microsoft.com/office/drawing/2014/main" id="{3BD5D046-77BD-4F28-8879-9205E65CEDAD}"/>
              </a:ext>
            </a:extLst>
          </p:cNvPr>
          <p:cNvSpPr txBox="1"/>
          <p:nvPr/>
        </p:nvSpPr>
        <p:spPr>
          <a:xfrm>
            <a:off x="8428318" y="1031159"/>
            <a:ext cx="3622724" cy="1477328"/>
          </a:xfrm>
          <a:prstGeom prst="rect">
            <a:avLst/>
          </a:prstGeom>
          <a:noFill/>
        </p:spPr>
        <p:txBody>
          <a:bodyPr wrap="square" rtlCol="0">
            <a:spAutoFit/>
          </a:bodyPr>
          <a:lstStyle/>
          <a:p>
            <a:pPr algn="ctr"/>
            <a:r>
              <a:rPr lang="it-IT" i="1" dirty="0">
                <a:latin typeface="Times New Roman" panose="02020603050405020304" pitchFamily="18" charset="0"/>
                <a:cs typeface="Times New Roman" panose="02020603050405020304" pitchFamily="18" charset="0"/>
              </a:rPr>
              <a:t>Robotica: </a:t>
            </a:r>
          </a:p>
          <a:p>
            <a:pPr algn="just"/>
            <a:r>
              <a:rPr lang="it-IT" dirty="0">
                <a:latin typeface="Times New Roman" panose="02020603050405020304" pitchFamily="18" charset="0"/>
                <a:cs typeface="Times New Roman" panose="02020603050405020304" pitchFamily="18" charset="0"/>
              </a:rPr>
              <a:t>nei sistemi utilizzanti linguaggio pseudo naturale che vogliono interagire in un contesto multi-modale con l’utente.</a:t>
            </a:r>
            <a:endParaRPr lang="it-IT" dirty="0"/>
          </a:p>
        </p:txBody>
      </p:sp>
      <p:pic>
        <p:nvPicPr>
          <p:cNvPr id="10" name="Immagine 9" descr="Immagine che contiene elettronico&#10;&#10;Descrizione generata automaticamente">
            <a:extLst>
              <a:ext uri="{FF2B5EF4-FFF2-40B4-BE49-F238E27FC236}">
                <a16:creationId xmlns:a16="http://schemas.microsoft.com/office/drawing/2014/main" id="{FAFC0BE6-3E31-44DB-9F00-5B7EE5B6DD5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5127" y="3468311"/>
            <a:ext cx="2146277" cy="1207281"/>
          </a:xfrm>
          <a:prstGeom prst="rect">
            <a:avLst/>
          </a:prstGeom>
        </p:spPr>
      </p:pic>
      <p:sp>
        <p:nvSpPr>
          <p:cNvPr id="11" name="Rettangolo 10">
            <a:extLst>
              <a:ext uri="{FF2B5EF4-FFF2-40B4-BE49-F238E27FC236}">
                <a16:creationId xmlns:a16="http://schemas.microsoft.com/office/drawing/2014/main" id="{B9DE306B-369C-4CAB-9114-87AC9EFB597C}"/>
              </a:ext>
            </a:extLst>
          </p:cNvPr>
          <p:cNvSpPr/>
          <p:nvPr/>
        </p:nvSpPr>
        <p:spPr>
          <a:xfrm>
            <a:off x="2722815" y="3487588"/>
            <a:ext cx="2855522" cy="1477328"/>
          </a:xfrm>
          <a:prstGeom prst="rect">
            <a:avLst/>
          </a:prstGeom>
        </p:spPr>
        <p:txBody>
          <a:bodyPr wrap="square">
            <a:spAutoFit/>
          </a:bodyPr>
          <a:lstStyle/>
          <a:p>
            <a:pPr lvl="0" algn="ctr"/>
            <a:r>
              <a:rPr lang="it-IT" i="1" dirty="0">
                <a:latin typeface="Times New Roman" panose="02020603050405020304" pitchFamily="18" charset="0"/>
                <a:cs typeface="Times New Roman" panose="02020603050405020304" pitchFamily="18" charset="0"/>
              </a:rPr>
              <a:t>Applicazioni finanziarie</a:t>
            </a:r>
            <a:r>
              <a:rPr lang="it-IT" dirty="0">
                <a:latin typeface="Times New Roman" panose="02020603050405020304" pitchFamily="18" charset="0"/>
                <a:cs typeface="Times New Roman" panose="02020603050405020304" pitchFamily="18" charset="0"/>
              </a:rPr>
              <a:t>: </a:t>
            </a:r>
          </a:p>
          <a:p>
            <a:pPr lvl="0" algn="just"/>
            <a:r>
              <a:rPr lang="it-IT" dirty="0">
                <a:latin typeface="Times New Roman" panose="02020603050405020304" pitchFamily="18" charset="0"/>
                <a:cs typeface="Times New Roman" panose="02020603050405020304" pitchFamily="18" charset="0"/>
              </a:rPr>
              <a:t>utilizzando robot per pagamenti di fatture, trasferimenti di fondi e depositi.</a:t>
            </a:r>
          </a:p>
        </p:txBody>
      </p:sp>
      <p:pic>
        <p:nvPicPr>
          <p:cNvPr id="13" name="Immagine 12" descr="Immagine che contiene segnale, cielo&#10;&#10;Descrizione generata automaticamente">
            <a:extLst>
              <a:ext uri="{FF2B5EF4-FFF2-40B4-BE49-F238E27FC236}">
                <a16:creationId xmlns:a16="http://schemas.microsoft.com/office/drawing/2014/main" id="{E2DC43F2-C658-4739-8301-65B0849ABA5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75977" y="3077918"/>
            <a:ext cx="2423893" cy="1597674"/>
          </a:xfrm>
          <a:prstGeom prst="rect">
            <a:avLst/>
          </a:prstGeom>
        </p:spPr>
      </p:pic>
      <p:sp>
        <p:nvSpPr>
          <p:cNvPr id="15" name="CasellaDiTesto 14">
            <a:extLst>
              <a:ext uri="{FF2B5EF4-FFF2-40B4-BE49-F238E27FC236}">
                <a16:creationId xmlns:a16="http://schemas.microsoft.com/office/drawing/2014/main" id="{49F108C4-4167-404A-B9A9-F242D5A56654}"/>
              </a:ext>
            </a:extLst>
          </p:cNvPr>
          <p:cNvSpPr txBox="1"/>
          <p:nvPr/>
        </p:nvSpPr>
        <p:spPr>
          <a:xfrm>
            <a:off x="8899870" y="3276590"/>
            <a:ext cx="2932939" cy="1200329"/>
          </a:xfrm>
          <a:prstGeom prst="rect">
            <a:avLst/>
          </a:prstGeom>
          <a:noFill/>
        </p:spPr>
        <p:txBody>
          <a:bodyPr wrap="square" rtlCol="0">
            <a:spAutoFit/>
          </a:bodyPr>
          <a:lstStyle/>
          <a:p>
            <a:pPr algn="ctr"/>
            <a:r>
              <a:rPr lang="it-IT" i="1" dirty="0">
                <a:latin typeface="Times New Roman" panose="02020603050405020304" pitchFamily="18" charset="0"/>
                <a:cs typeface="Times New Roman" panose="02020603050405020304" pitchFamily="18" charset="0"/>
              </a:rPr>
              <a:t>Aziende di e-commerce:</a:t>
            </a:r>
          </a:p>
          <a:p>
            <a:pPr algn="just"/>
            <a:r>
              <a:rPr lang="it-IT" dirty="0">
                <a:latin typeface="Times New Roman" panose="02020603050405020304" pitchFamily="18" charset="0"/>
                <a:cs typeface="Times New Roman" panose="02020603050405020304" pitchFamily="18" charset="0"/>
              </a:rPr>
              <a:t> utilizzano i bot per vendite personalizzate ai propri clienti.</a:t>
            </a:r>
          </a:p>
        </p:txBody>
      </p:sp>
      <p:pic>
        <p:nvPicPr>
          <p:cNvPr id="17" name="Immagine 16">
            <a:extLst>
              <a:ext uri="{FF2B5EF4-FFF2-40B4-BE49-F238E27FC236}">
                <a16:creationId xmlns:a16="http://schemas.microsoft.com/office/drawing/2014/main" id="{19C3684B-C92F-4AC9-AAB6-BA2E04FAA7E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05608" y="5485328"/>
            <a:ext cx="4834413" cy="725162"/>
          </a:xfrm>
          <a:prstGeom prst="rect">
            <a:avLst/>
          </a:prstGeom>
        </p:spPr>
      </p:pic>
      <p:sp>
        <p:nvSpPr>
          <p:cNvPr id="18" name="CasellaDiTesto 17">
            <a:extLst>
              <a:ext uri="{FF2B5EF4-FFF2-40B4-BE49-F238E27FC236}">
                <a16:creationId xmlns:a16="http://schemas.microsoft.com/office/drawing/2014/main" id="{0E96A8F6-F4BF-41E2-A69C-9ECFD29B7BB4}"/>
              </a:ext>
            </a:extLst>
          </p:cNvPr>
          <p:cNvSpPr txBox="1"/>
          <p:nvPr/>
        </p:nvSpPr>
        <p:spPr>
          <a:xfrm>
            <a:off x="890357" y="6228846"/>
            <a:ext cx="3602094" cy="369332"/>
          </a:xfrm>
          <a:prstGeom prst="rect">
            <a:avLst/>
          </a:prstGeom>
          <a:noFill/>
        </p:spPr>
        <p:txBody>
          <a:bodyPr wrap="square" rtlCol="0">
            <a:spAutoFit/>
          </a:bodyPr>
          <a:lstStyle/>
          <a:p>
            <a:pPr lvl="0"/>
            <a:r>
              <a:rPr lang="it-IT" i="1" dirty="0">
                <a:latin typeface="Times New Roman" panose="02020603050405020304" pitchFamily="18" charset="0"/>
                <a:cs typeface="Times New Roman" panose="02020603050405020304" pitchFamily="18" charset="0"/>
              </a:rPr>
              <a:t>Ristorazione e vendite al dettaglio</a:t>
            </a:r>
            <a:endParaRPr lang="it-IT" dirty="0">
              <a:latin typeface="Times New Roman" panose="02020603050405020304" pitchFamily="18" charset="0"/>
              <a:cs typeface="Times New Roman" panose="02020603050405020304" pitchFamily="18" charset="0"/>
            </a:endParaRPr>
          </a:p>
        </p:txBody>
      </p:sp>
      <p:pic>
        <p:nvPicPr>
          <p:cNvPr id="20" name="Immagine 19">
            <a:extLst>
              <a:ext uri="{FF2B5EF4-FFF2-40B4-BE49-F238E27FC236}">
                <a16:creationId xmlns:a16="http://schemas.microsoft.com/office/drawing/2014/main" id="{487BCB4C-C386-4375-88D8-980D701E932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941796" y="5120036"/>
            <a:ext cx="2550552" cy="1568304"/>
          </a:xfrm>
          <a:prstGeom prst="rect">
            <a:avLst/>
          </a:prstGeom>
        </p:spPr>
      </p:pic>
      <p:sp>
        <p:nvSpPr>
          <p:cNvPr id="21" name="CasellaDiTesto 20">
            <a:extLst>
              <a:ext uri="{FF2B5EF4-FFF2-40B4-BE49-F238E27FC236}">
                <a16:creationId xmlns:a16="http://schemas.microsoft.com/office/drawing/2014/main" id="{54C888D1-477C-4B2B-AF3F-5F04D0B182A5}"/>
              </a:ext>
            </a:extLst>
          </p:cNvPr>
          <p:cNvSpPr txBox="1"/>
          <p:nvPr/>
        </p:nvSpPr>
        <p:spPr>
          <a:xfrm>
            <a:off x="8646552" y="5218647"/>
            <a:ext cx="3186257" cy="1477328"/>
          </a:xfrm>
          <a:prstGeom prst="rect">
            <a:avLst/>
          </a:prstGeom>
          <a:noFill/>
        </p:spPr>
        <p:txBody>
          <a:bodyPr wrap="square" rtlCol="0">
            <a:spAutoFit/>
          </a:bodyPr>
          <a:lstStyle/>
          <a:p>
            <a:pPr algn="ctr"/>
            <a:r>
              <a:rPr lang="it-IT" i="1" dirty="0">
                <a:latin typeface="Times New Roman" panose="02020603050405020304" pitchFamily="18" charset="0"/>
                <a:cs typeface="Times New Roman" panose="02020603050405020304" pitchFamily="18" charset="0"/>
              </a:rPr>
              <a:t>Aziende:</a:t>
            </a:r>
          </a:p>
          <a:p>
            <a:pPr algn="just"/>
            <a:r>
              <a:rPr lang="it-IT" dirty="0">
                <a:latin typeface="Times New Roman" panose="02020603050405020304" pitchFamily="18" charset="0"/>
                <a:cs typeface="Times New Roman" panose="02020603050405020304" pitchFamily="18" charset="0"/>
              </a:rPr>
              <a:t>utilizzare i chatbot per consentire ai dipendenti di richiedere rimborsi o richiedere un congedo.</a:t>
            </a:r>
          </a:p>
        </p:txBody>
      </p:sp>
    </p:spTree>
    <p:extLst>
      <p:ext uri="{BB962C8B-B14F-4D97-AF65-F5344CB8AC3E}">
        <p14:creationId xmlns:p14="http://schemas.microsoft.com/office/powerpoint/2010/main" val="1551478809"/>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8"/>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20"/>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p:bldP spid="11" grpId="0"/>
      <p:bldP spid="15" grpId="0"/>
      <p:bldP spid="18" grpId="0"/>
      <p:bldP spid="21"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A1ADFD8-F1C1-4CAA-BEE8-042D4F5F858F}"/>
              </a:ext>
            </a:extLst>
          </p:cNvPr>
          <p:cNvSpPr>
            <a:spLocks noGrp="1"/>
          </p:cNvSpPr>
          <p:nvPr>
            <p:ph type="title"/>
          </p:nvPr>
        </p:nvSpPr>
        <p:spPr>
          <a:xfrm>
            <a:off x="5047636" y="-33507"/>
            <a:ext cx="1860755" cy="1080216"/>
          </a:xfrm>
        </p:spPr>
        <p:txBody>
          <a:bodyPr/>
          <a:lstStyle/>
          <a:p>
            <a:r>
              <a:rPr lang="it-IT" dirty="0">
                <a:solidFill>
                  <a:srgbClr val="002060"/>
                </a:solidFill>
                <a:latin typeface="Ink Free" panose="03080402000500000000" pitchFamily="66" charset="0"/>
              </a:rPr>
              <a:t>LINK:</a:t>
            </a:r>
          </a:p>
        </p:txBody>
      </p:sp>
      <p:sp>
        <p:nvSpPr>
          <p:cNvPr id="3" name="CasellaDiTesto 2">
            <a:extLst>
              <a:ext uri="{FF2B5EF4-FFF2-40B4-BE49-F238E27FC236}">
                <a16:creationId xmlns:a16="http://schemas.microsoft.com/office/drawing/2014/main" id="{31CC38E1-C512-44C9-B799-2B3419BA9642}"/>
              </a:ext>
            </a:extLst>
          </p:cNvPr>
          <p:cNvSpPr txBox="1"/>
          <p:nvPr/>
        </p:nvSpPr>
        <p:spPr>
          <a:xfrm>
            <a:off x="1179871" y="890486"/>
            <a:ext cx="9832258" cy="5632311"/>
          </a:xfrm>
          <a:prstGeom prst="rect">
            <a:avLst/>
          </a:prstGeom>
          <a:noFill/>
        </p:spPr>
        <p:txBody>
          <a:bodyPr wrap="square" rtlCol="0">
            <a:spAutoFit/>
          </a:bodyPr>
          <a:lstStyle/>
          <a:p>
            <a:pPr marL="342900" lvl="0" indent="-342900">
              <a:buFont typeface="+mj-lt"/>
              <a:buAutoNum type="arabicPeriod"/>
            </a:pPr>
            <a:r>
              <a:rPr lang="it-IT" u="sng" dirty="0">
                <a:latin typeface="Times New Roman" panose="02020603050405020304" pitchFamily="18" charset="0"/>
                <a:cs typeface="Times New Roman" panose="02020603050405020304" pitchFamily="18" charset="0"/>
                <a:hlinkClick r:id="rId2"/>
              </a:rPr>
              <a:t>http://www.aiml.foundation/doc.html</a:t>
            </a:r>
            <a:endParaRPr lang="it-IT" u="sng" dirty="0">
              <a:latin typeface="Times New Roman" panose="02020603050405020304" pitchFamily="18" charset="0"/>
              <a:cs typeface="Times New Roman" panose="02020603050405020304" pitchFamily="18" charset="0"/>
            </a:endParaRPr>
          </a:p>
          <a:p>
            <a:pPr marL="342900" lvl="0" indent="-342900">
              <a:buFont typeface="+mj-lt"/>
              <a:buAutoNum type="arabicPeriod"/>
            </a:pPr>
            <a:endParaRPr lang="it-IT" dirty="0">
              <a:latin typeface="Times New Roman" panose="02020603050405020304" pitchFamily="18" charset="0"/>
              <a:cs typeface="Times New Roman" panose="02020603050405020304" pitchFamily="18" charset="0"/>
            </a:endParaRPr>
          </a:p>
          <a:p>
            <a:pPr marL="342900" lvl="0" indent="-342900">
              <a:buFont typeface="+mj-lt"/>
              <a:buAutoNum type="arabicPeriod"/>
            </a:pPr>
            <a:r>
              <a:rPr lang="it-IT" u="sng" dirty="0">
                <a:latin typeface="Times New Roman" panose="02020603050405020304" pitchFamily="18" charset="0"/>
                <a:cs typeface="Times New Roman" panose="02020603050405020304" pitchFamily="18" charset="0"/>
                <a:hlinkClick r:id="rId3"/>
              </a:rPr>
              <a:t>https://chatbotslife.com/rule-based-standalone-aiml-chatbots-chatbots-part-2-f5dca9f15956</a:t>
            </a:r>
            <a:endParaRPr lang="it-IT" u="sng" dirty="0">
              <a:latin typeface="Times New Roman" panose="02020603050405020304" pitchFamily="18" charset="0"/>
              <a:cs typeface="Times New Roman" panose="02020603050405020304" pitchFamily="18" charset="0"/>
            </a:endParaRPr>
          </a:p>
          <a:p>
            <a:pPr marL="342900" lvl="0" indent="-342900">
              <a:buFont typeface="+mj-lt"/>
              <a:buAutoNum type="arabicPeriod"/>
            </a:pPr>
            <a:endParaRPr lang="it-IT" dirty="0">
              <a:latin typeface="Times New Roman" panose="02020603050405020304" pitchFamily="18" charset="0"/>
              <a:cs typeface="Times New Roman" panose="02020603050405020304" pitchFamily="18" charset="0"/>
            </a:endParaRPr>
          </a:p>
          <a:p>
            <a:pPr marL="342900" lvl="0" indent="-342900">
              <a:buFont typeface="+mj-lt"/>
              <a:buAutoNum type="arabicPeriod"/>
            </a:pPr>
            <a:r>
              <a:rPr lang="it-IT" u="sng" dirty="0">
                <a:latin typeface="Times New Roman" panose="02020603050405020304" pitchFamily="18" charset="0"/>
                <a:cs typeface="Times New Roman" panose="02020603050405020304" pitchFamily="18" charset="0"/>
                <a:hlinkClick r:id="rId4"/>
              </a:rPr>
              <a:t>https://www.tutorialspoint.com/aiml/aiml_introduction.htm?source=post_page---------------------------</a:t>
            </a:r>
            <a:endParaRPr lang="it-IT" u="sng" dirty="0">
              <a:latin typeface="Times New Roman" panose="02020603050405020304" pitchFamily="18" charset="0"/>
              <a:cs typeface="Times New Roman" panose="02020603050405020304" pitchFamily="18" charset="0"/>
            </a:endParaRPr>
          </a:p>
          <a:p>
            <a:pPr marL="342900" lvl="0" indent="-342900">
              <a:buFont typeface="+mj-lt"/>
              <a:buAutoNum type="arabicPeriod"/>
            </a:pPr>
            <a:endParaRPr lang="it-IT" dirty="0">
              <a:latin typeface="Times New Roman" panose="02020603050405020304" pitchFamily="18" charset="0"/>
              <a:cs typeface="Times New Roman" panose="02020603050405020304" pitchFamily="18" charset="0"/>
            </a:endParaRPr>
          </a:p>
          <a:p>
            <a:pPr marL="342900" lvl="0" indent="-342900">
              <a:buFont typeface="+mj-lt"/>
              <a:buAutoNum type="arabicPeriod"/>
            </a:pPr>
            <a:r>
              <a:rPr lang="it-IT" u="sng" dirty="0">
                <a:latin typeface="Times New Roman" panose="02020603050405020304" pitchFamily="18" charset="0"/>
                <a:cs typeface="Times New Roman" panose="02020603050405020304" pitchFamily="18" charset="0"/>
                <a:hlinkClick r:id="rId5"/>
              </a:rPr>
              <a:t>https://uxplanet.org/humanizing-chatbots-by-designing-conversational-uis-a92b25fa3e1a</a:t>
            </a:r>
            <a:endParaRPr lang="it-IT" u="sng" dirty="0">
              <a:latin typeface="Times New Roman" panose="02020603050405020304" pitchFamily="18" charset="0"/>
              <a:cs typeface="Times New Roman" panose="02020603050405020304" pitchFamily="18" charset="0"/>
            </a:endParaRPr>
          </a:p>
          <a:p>
            <a:pPr marL="342900" lvl="0" indent="-342900">
              <a:buFont typeface="+mj-lt"/>
              <a:buAutoNum type="arabicPeriod"/>
            </a:pPr>
            <a:endParaRPr lang="it-IT" dirty="0">
              <a:latin typeface="Times New Roman" panose="02020603050405020304" pitchFamily="18" charset="0"/>
              <a:cs typeface="Times New Roman" panose="02020603050405020304" pitchFamily="18" charset="0"/>
            </a:endParaRPr>
          </a:p>
          <a:p>
            <a:pPr marL="342900" lvl="0" indent="-342900">
              <a:buFont typeface="+mj-lt"/>
              <a:buAutoNum type="arabicPeriod"/>
            </a:pPr>
            <a:r>
              <a:rPr lang="it-IT" u="sng" dirty="0">
                <a:latin typeface="Times New Roman" panose="02020603050405020304" pitchFamily="18" charset="0"/>
                <a:cs typeface="Times New Roman" panose="02020603050405020304" pitchFamily="18" charset="0"/>
                <a:hlinkClick r:id="rId6"/>
              </a:rPr>
              <a:t>https://medium.com/pandorabots-blog/aiml-tutorial-creating-a-context-aware-multi-functional-chatbot-e5e82c027a6a</a:t>
            </a:r>
            <a:endParaRPr lang="it-IT" u="sng" dirty="0">
              <a:latin typeface="Times New Roman" panose="02020603050405020304" pitchFamily="18" charset="0"/>
              <a:cs typeface="Times New Roman" panose="02020603050405020304" pitchFamily="18" charset="0"/>
            </a:endParaRPr>
          </a:p>
          <a:p>
            <a:pPr marL="342900" lvl="0" indent="-342900">
              <a:buFont typeface="+mj-lt"/>
              <a:buAutoNum type="arabicPeriod"/>
            </a:pPr>
            <a:endParaRPr lang="it-IT" dirty="0">
              <a:latin typeface="Times New Roman" panose="02020603050405020304" pitchFamily="18" charset="0"/>
              <a:cs typeface="Times New Roman" panose="02020603050405020304" pitchFamily="18" charset="0"/>
            </a:endParaRPr>
          </a:p>
          <a:p>
            <a:pPr marL="342900" lvl="0" indent="-342900">
              <a:buFont typeface="+mj-lt"/>
              <a:buAutoNum type="arabicPeriod"/>
            </a:pPr>
            <a:r>
              <a:rPr lang="it-IT" u="sng" dirty="0">
                <a:latin typeface="Times New Roman" panose="02020603050405020304" pitchFamily="18" charset="0"/>
                <a:cs typeface="Times New Roman" panose="02020603050405020304" pitchFamily="18" charset="0"/>
                <a:hlinkClick r:id="rId7"/>
              </a:rPr>
              <a:t>https://studylibit.com/doc/838035/costruzione-di-basi-di-conoscenza-aiml-per-chatter-bot-a-...</a:t>
            </a:r>
            <a:endParaRPr lang="it-IT" u="sng" dirty="0">
              <a:latin typeface="Times New Roman" panose="02020603050405020304" pitchFamily="18" charset="0"/>
              <a:cs typeface="Times New Roman" panose="02020603050405020304" pitchFamily="18" charset="0"/>
            </a:endParaRPr>
          </a:p>
          <a:p>
            <a:pPr marL="342900" lvl="0" indent="-342900">
              <a:buFont typeface="+mj-lt"/>
              <a:buAutoNum type="arabicPeriod"/>
            </a:pPr>
            <a:endParaRPr lang="it-IT" dirty="0">
              <a:latin typeface="Times New Roman" panose="02020603050405020304" pitchFamily="18" charset="0"/>
              <a:cs typeface="Times New Roman" panose="02020603050405020304" pitchFamily="18" charset="0"/>
            </a:endParaRPr>
          </a:p>
          <a:p>
            <a:pPr marL="342900" lvl="0" indent="-342900">
              <a:buFont typeface="+mj-lt"/>
              <a:buAutoNum type="arabicPeriod"/>
            </a:pPr>
            <a:r>
              <a:rPr lang="it-IT" u="sng" dirty="0">
                <a:latin typeface="Times New Roman" panose="02020603050405020304" pitchFamily="18" charset="0"/>
                <a:cs typeface="Times New Roman" panose="02020603050405020304" pitchFamily="18" charset="0"/>
                <a:hlinkClick r:id="rId8"/>
              </a:rPr>
              <a:t>https://home.pandorabots.com/home.html</a:t>
            </a:r>
            <a:endParaRPr lang="it-IT" u="sng" dirty="0">
              <a:latin typeface="Times New Roman" panose="02020603050405020304" pitchFamily="18" charset="0"/>
              <a:cs typeface="Times New Roman" panose="02020603050405020304" pitchFamily="18" charset="0"/>
            </a:endParaRPr>
          </a:p>
          <a:p>
            <a:pPr marL="342900" lvl="0" indent="-342900">
              <a:buFont typeface="+mj-lt"/>
              <a:buAutoNum type="arabicPeriod"/>
            </a:pPr>
            <a:endParaRPr lang="it-IT" dirty="0">
              <a:latin typeface="Times New Roman" panose="02020603050405020304" pitchFamily="18" charset="0"/>
              <a:cs typeface="Times New Roman" panose="02020603050405020304" pitchFamily="18" charset="0"/>
            </a:endParaRPr>
          </a:p>
          <a:p>
            <a:pPr marL="342900" lvl="0" indent="-342900">
              <a:buFont typeface="+mj-lt"/>
              <a:buAutoNum type="arabicPeriod"/>
            </a:pPr>
            <a:r>
              <a:rPr lang="it-IT" u="sng" dirty="0">
                <a:latin typeface="Times New Roman" panose="02020603050405020304" pitchFamily="18" charset="0"/>
                <a:cs typeface="Times New Roman" panose="02020603050405020304" pitchFamily="18" charset="0"/>
                <a:hlinkClick r:id="rId9"/>
              </a:rPr>
              <a:t>https://www.pandorabots.com/docs/building-bots/quickstart/</a:t>
            </a:r>
            <a:endParaRPr lang="it-IT" u="sng" dirty="0">
              <a:latin typeface="Times New Roman" panose="02020603050405020304" pitchFamily="18" charset="0"/>
              <a:cs typeface="Times New Roman" panose="02020603050405020304" pitchFamily="18" charset="0"/>
            </a:endParaRPr>
          </a:p>
          <a:p>
            <a:pPr marL="342900" lvl="0" indent="-342900">
              <a:buFont typeface="+mj-lt"/>
              <a:buAutoNum type="arabicPeriod"/>
            </a:pPr>
            <a:endParaRPr lang="it-IT" u="sng" dirty="0">
              <a:latin typeface="Times New Roman" panose="02020603050405020304" pitchFamily="18" charset="0"/>
              <a:cs typeface="Times New Roman" panose="02020603050405020304" pitchFamily="18" charset="0"/>
            </a:endParaRPr>
          </a:p>
          <a:p>
            <a:pPr marL="342900" lvl="0" indent="-342900">
              <a:buFont typeface="+mj-lt"/>
              <a:buAutoNum type="arabicPeriod"/>
            </a:pPr>
            <a:r>
              <a:rPr lang="it-IT" dirty="0">
                <a:latin typeface="Times New Roman" panose="02020603050405020304" pitchFamily="18" charset="0"/>
                <a:cs typeface="Times New Roman" panose="02020603050405020304" pitchFamily="18" charset="0"/>
                <a:hlinkClick r:id="rId10"/>
              </a:rPr>
              <a:t>https://www.chatbotpack.com/aiml-chatbots/</a:t>
            </a:r>
            <a:endParaRPr lang="it-IT" dirty="0">
              <a:latin typeface="Times New Roman" panose="02020603050405020304" pitchFamily="18" charset="0"/>
              <a:cs typeface="Times New Roman" panose="02020603050405020304" pitchFamily="18" charset="0"/>
            </a:endParaRPr>
          </a:p>
          <a:p>
            <a:pPr marL="342900" lvl="0" indent="-342900">
              <a:buFont typeface="+mj-lt"/>
              <a:buAutoNum type="arabicPeriod"/>
            </a:pPr>
            <a:endParaRPr lang="it-IT" dirty="0">
              <a:latin typeface="Times New Roman" panose="02020603050405020304" pitchFamily="18" charset="0"/>
              <a:cs typeface="Times New Roman" panose="02020603050405020304" pitchFamily="18" charset="0"/>
            </a:endParaRPr>
          </a:p>
          <a:p>
            <a:pPr marL="342900" lvl="0" indent="-342900">
              <a:buFont typeface="+mj-lt"/>
              <a:buAutoNum type="arabicPeriod"/>
            </a:pPr>
            <a:r>
              <a:rPr lang="it-IT" dirty="0">
                <a:latin typeface="Times New Roman" panose="02020603050405020304" pitchFamily="18" charset="0"/>
                <a:cs typeface="Times New Roman" panose="02020603050405020304" pitchFamily="18" charset="0"/>
                <a:hlinkClick r:id="rId11"/>
              </a:rPr>
              <a:t>https://chatterbot.readthedocs.io/en/stable/setup.html</a:t>
            </a:r>
            <a:endParaRPr lang="it-IT"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9843719"/>
      </p:ext>
    </p:extLst>
  </p:cSld>
  <p:clrMapOvr>
    <a:masterClrMapping/>
  </p:clrMapOvr>
  <p:transition spd="med">
    <p:pull/>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A1ADFD8-F1C1-4CAA-BEE8-042D4F5F858F}"/>
              </a:ext>
            </a:extLst>
          </p:cNvPr>
          <p:cNvSpPr>
            <a:spLocks noGrp="1"/>
          </p:cNvSpPr>
          <p:nvPr>
            <p:ph type="title"/>
          </p:nvPr>
        </p:nvSpPr>
        <p:spPr>
          <a:xfrm>
            <a:off x="3539782" y="122242"/>
            <a:ext cx="5112434" cy="1325563"/>
          </a:xfrm>
        </p:spPr>
        <p:txBody>
          <a:bodyPr/>
          <a:lstStyle/>
          <a:p>
            <a:r>
              <a:rPr lang="it-IT" dirty="0">
                <a:solidFill>
                  <a:srgbClr val="002060"/>
                </a:solidFill>
                <a:latin typeface="Ink Free" panose="03080402000500000000" pitchFamily="66" charset="0"/>
              </a:rPr>
              <a:t>INTRODUZIONE</a:t>
            </a:r>
          </a:p>
        </p:txBody>
      </p:sp>
      <p:sp>
        <p:nvSpPr>
          <p:cNvPr id="3" name="CasellaDiTesto 2">
            <a:extLst>
              <a:ext uri="{FF2B5EF4-FFF2-40B4-BE49-F238E27FC236}">
                <a16:creationId xmlns:a16="http://schemas.microsoft.com/office/drawing/2014/main" id="{CD7FBC52-E92A-4942-B04F-FA31B24B1CD1}"/>
              </a:ext>
            </a:extLst>
          </p:cNvPr>
          <p:cNvSpPr txBox="1"/>
          <p:nvPr/>
        </p:nvSpPr>
        <p:spPr>
          <a:xfrm>
            <a:off x="1329396" y="1447805"/>
            <a:ext cx="9533206" cy="4555093"/>
          </a:xfrm>
          <a:prstGeom prst="rect">
            <a:avLst/>
          </a:prstGeom>
          <a:noFill/>
        </p:spPr>
        <p:txBody>
          <a:bodyPr wrap="square" rtlCol="0">
            <a:spAutoFit/>
          </a:bodyPr>
          <a:lstStyle/>
          <a:p>
            <a:r>
              <a:rPr lang="it-IT" dirty="0">
                <a:latin typeface="Times New Roman" panose="02020603050405020304" pitchFamily="18" charset="0"/>
                <a:cs typeface="Times New Roman" panose="02020603050405020304" pitchFamily="18" charset="0"/>
              </a:rPr>
              <a:t>I primi tentativi di creare degli agenti conversazionali risalgono agli anni ’60 -’70 con </a:t>
            </a:r>
            <a:r>
              <a:rPr lang="it-IT" dirty="0" err="1">
                <a:latin typeface="Times New Roman" panose="02020603050405020304" pitchFamily="18" charset="0"/>
                <a:cs typeface="Times New Roman" panose="02020603050405020304" pitchFamily="18" charset="0"/>
              </a:rPr>
              <a:t>ELIZA</a:t>
            </a:r>
            <a:r>
              <a:rPr lang="it-IT" dirty="0">
                <a:latin typeface="Times New Roman" panose="02020603050405020304" pitchFamily="18" charset="0"/>
                <a:cs typeface="Times New Roman" panose="02020603050405020304" pitchFamily="18" charset="0"/>
              </a:rPr>
              <a:t> e </a:t>
            </a:r>
            <a:r>
              <a:rPr lang="it-IT" dirty="0" err="1">
                <a:latin typeface="Times New Roman" panose="02020603050405020304" pitchFamily="18" charset="0"/>
                <a:cs typeface="Times New Roman" panose="02020603050405020304" pitchFamily="18" charset="0"/>
              </a:rPr>
              <a:t>PARRY</a:t>
            </a:r>
            <a:r>
              <a:rPr lang="it-IT" dirty="0">
                <a:latin typeface="Times New Roman" panose="02020603050405020304" pitchFamily="18" charset="0"/>
                <a:cs typeface="Times New Roman" panose="02020603050405020304" pitchFamily="18" charset="0"/>
              </a:rPr>
              <a:t>. Il loro funzionamento si basa sul riconoscimento di parole o frasi chiave date in input e su una serie di risposte </a:t>
            </a:r>
            <a:r>
              <a:rPr lang="it-IT" dirty="0" err="1">
                <a:latin typeface="Times New Roman" panose="02020603050405020304" pitchFamily="18" charset="0"/>
                <a:cs typeface="Times New Roman" panose="02020603050405020304" pitchFamily="18" charset="0"/>
              </a:rPr>
              <a:t>pre</a:t>
            </a:r>
            <a:r>
              <a:rPr lang="it-IT" dirty="0">
                <a:latin typeface="Times New Roman" panose="02020603050405020304" pitchFamily="18" charset="0"/>
                <a:cs typeface="Times New Roman" panose="02020603050405020304" pitchFamily="18" charset="0"/>
              </a:rPr>
              <a:t>-preparate e </a:t>
            </a:r>
            <a:r>
              <a:rPr lang="it-IT" dirty="0" err="1">
                <a:latin typeface="Times New Roman" panose="02020603050405020304" pitchFamily="18" charset="0"/>
                <a:cs typeface="Times New Roman" panose="02020603050405020304" pitchFamily="18" charset="0"/>
              </a:rPr>
              <a:t>pre</a:t>
            </a:r>
            <a:r>
              <a:rPr lang="it-IT" dirty="0">
                <a:latin typeface="Times New Roman" panose="02020603050405020304" pitchFamily="18" charset="0"/>
                <a:cs typeface="Times New Roman" panose="02020603050405020304" pitchFamily="18" charset="0"/>
              </a:rPr>
              <a:t>-programmate.</a:t>
            </a:r>
          </a:p>
          <a:p>
            <a:endParaRPr lang="it-IT" dirty="0">
              <a:latin typeface="Times New Roman" panose="02020603050405020304" pitchFamily="18" charset="0"/>
              <a:cs typeface="Times New Roman" panose="02020603050405020304" pitchFamily="18" charset="0"/>
            </a:endParaRPr>
          </a:p>
          <a:p>
            <a:r>
              <a:rPr lang="it-IT" dirty="0" err="1">
                <a:latin typeface="Times New Roman" panose="02020603050405020304" pitchFamily="18" charset="0"/>
                <a:cs typeface="Times New Roman" panose="02020603050405020304" pitchFamily="18" charset="0"/>
              </a:rPr>
              <a:t>AIML</a:t>
            </a:r>
            <a:r>
              <a:rPr lang="it-IT" dirty="0">
                <a:latin typeface="Times New Roman" panose="02020603050405020304" pitchFamily="18" charset="0"/>
                <a:cs typeface="Times New Roman" panose="02020603050405020304" pitchFamily="18" charset="0"/>
              </a:rPr>
              <a:t> è stato progettato per la prima volta alla fine degli anni '90, durante la nascita del World Wide Web.</a:t>
            </a:r>
          </a:p>
          <a:p>
            <a:endParaRPr lang="it-IT" dirty="0">
              <a:latin typeface="Times New Roman" panose="02020603050405020304" pitchFamily="18" charset="0"/>
              <a:cs typeface="Times New Roman" panose="02020603050405020304" pitchFamily="18" charset="0"/>
            </a:endParaRPr>
          </a:p>
          <a:p>
            <a:r>
              <a:rPr lang="it-IT" dirty="0">
                <a:latin typeface="Times New Roman" panose="02020603050405020304" pitchFamily="18" charset="0"/>
                <a:cs typeface="Times New Roman" panose="02020603050405020304" pitchFamily="18" charset="0"/>
              </a:rPr>
              <a:t>Attualmente le interfacce utente multi-modali emulano una conversazione umana (client) allo scopo di rendere familiare e confortevole per l’utente l’interazione con strumenti di information </a:t>
            </a:r>
            <a:r>
              <a:rPr lang="it-IT" dirty="0" err="1">
                <a:latin typeface="Times New Roman" panose="02020603050405020304" pitchFamily="18" charset="0"/>
                <a:cs typeface="Times New Roman" panose="02020603050405020304" pitchFamily="18" charset="0"/>
              </a:rPr>
              <a:t>retrieval</a:t>
            </a:r>
            <a:r>
              <a:rPr lang="it-IT" dirty="0">
                <a:latin typeface="Times New Roman" panose="02020603050405020304" pitchFamily="18" charset="0"/>
                <a:cs typeface="Times New Roman" panose="02020603050405020304" pitchFamily="18" charset="0"/>
              </a:rPr>
              <a:t>. La conversazione è supportata da software denominati chatter bot alcuni di essi hanno una base di conoscenza descritta in </a:t>
            </a:r>
            <a:r>
              <a:rPr lang="it-IT" dirty="0" err="1">
                <a:latin typeface="Times New Roman" panose="02020603050405020304" pitchFamily="18" charset="0"/>
                <a:cs typeface="Times New Roman" panose="02020603050405020304" pitchFamily="18" charset="0"/>
              </a:rPr>
              <a:t>AIML</a:t>
            </a:r>
            <a:r>
              <a:rPr lang="it-IT" dirty="0">
                <a:latin typeface="Times New Roman" panose="02020603050405020304" pitchFamily="18" charset="0"/>
                <a:cs typeface="Times New Roman" panose="02020603050405020304" pitchFamily="18" charset="0"/>
              </a:rPr>
              <a:t> e sono costituiti da un interprete </a:t>
            </a:r>
            <a:r>
              <a:rPr lang="it-IT" dirty="0" err="1">
                <a:latin typeface="Times New Roman" panose="02020603050405020304" pitchFamily="18" charset="0"/>
                <a:cs typeface="Times New Roman" panose="02020603050405020304" pitchFamily="18" charset="0"/>
              </a:rPr>
              <a:t>AIML</a:t>
            </a:r>
            <a:r>
              <a:rPr lang="it-IT" dirty="0">
                <a:latin typeface="Times New Roman" panose="02020603050405020304" pitchFamily="18" charset="0"/>
                <a:cs typeface="Times New Roman" panose="02020603050405020304" pitchFamily="18" charset="0"/>
              </a:rPr>
              <a:t>. Per questo tipo di agenti conversazionali la base di conoscenza è costituita da coppie (pattern, template), che possono essere connesse semanticamente e/o ricorsivamente dal costrutto </a:t>
            </a:r>
            <a:r>
              <a:rPr lang="it-IT" dirty="0" err="1">
                <a:latin typeface="Times New Roman" panose="02020603050405020304" pitchFamily="18" charset="0"/>
                <a:cs typeface="Times New Roman" panose="02020603050405020304" pitchFamily="18" charset="0"/>
              </a:rPr>
              <a:t>SRAI</a:t>
            </a:r>
            <a:r>
              <a:rPr lang="it-IT" dirty="0">
                <a:latin typeface="Times New Roman" panose="02020603050405020304" pitchFamily="18" charset="0"/>
                <a:cs typeface="Times New Roman" panose="02020603050405020304" pitchFamily="18" charset="0"/>
              </a:rPr>
              <a:t> (</a:t>
            </a:r>
            <a:r>
              <a:rPr lang="it-IT" dirty="0" err="1">
                <a:latin typeface="Times New Roman" panose="02020603050405020304" pitchFamily="18" charset="0"/>
                <a:cs typeface="Times New Roman" panose="02020603050405020304" pitchFamily="18" charset="0"/>
              </a:rPr>
              <a:t>Symbolic</a:t>
            </a:r>
            <a:r>
              <a:rPr lang="it-IT" dirty="0">
                <a:latin typeface="Times New Roman" panose="02020603050405020304" pitchFamily="18" charset="0"/>
                <a:cs typeface="Times New Roman" panose="02020603050405020304" pitchFamily="18" charset="0"/>
              </a:rPr>
              <a:t> </a:t>
            </a:r>
            <a:r>
              <a:rPr lang="it-IT" dirty="0" err="1">
                <a:latin typeface="Times New Roman" panose="02020603050405020304" pitchFamily="18" charset="0"/>
                <a:cs typeface="Times New Roman" panose="02020603050405020304" pitchFamily="18" charset="0"/>
              </a:rPr>
              <a:t>Reduction</a:t>
            </a:r>
            <a:r>
              <a:rPr lang="it-IT" dirty="0">
                <a:latin typeface="Times New Roman" panose="02020603050405020304" pitchFamily="18" charset="0"/>
                <a:cs typeface="Times New Roman" panose="02020603050405020304" pitchFamily="18" charset="0"/>
              </a:rPr>
              <a:t> in </a:t>
            </a:r>
            <a:r>
              <a:rPr lang="it-IT" dirty="0" err="1">
                <a:latin typeface="Times New Roman" panose="02020603050405020304" pitchFamily="18" charset="0"/>
                <a:cs typeface="Times New Roman" panose="02020603050405020304" pitchFamily="18" charset="0"/>
              </a:rPr>
              <a:t>AIML</a:t>
            </a:r>
            <a:r>
              <a:rPr lang="it-IT" dirty="0">
                <a:latin typeface="Times New Roman" panose="02020603050405020304" pitchFamily="18" charset="0"/>
                <a:cs typeface="Times New Roman" panose="02020603050405020304" pitchFamily="18" charset="0"/>
              </a:rPr>
              <a:t>).</a:t>
            </a:r>
          </a:p>
          <a:p>
            <a:endParaRPr lang="it-IT" dirty="0">
              <a:latin typeface="Times New Roman" panose="02020603050405020304" pitchFamily="18" charset="0"/>
              <a:cs typeface="Times New Roman" panose="02020603050405020304" pitchFamily="18" charset="0"/>
            </a:endParaRPr>
          </a:p>
          <a:p>
            <a:r>
              <a:rPr lang="it-IT" dirty="0" err="1">
                <a:latin typeface="Times New Roman" panose="02020603050405020304" pitchFamily="18" charset="0"/>
                <a:cs typeface="Times New Roman" panose="02020603050405020304" pitchFamily="18" charset="0"/>
              </a:rPr>
              <a:t>A.L.I.C.E</a:t>
            </a:r>
            <a:r>
              <a:rPr lang="it-IT" dirty="0">
                <a:latin typeface="Times New Roman" panose="02020603050405020304" pitchFamily="18" charset="0"/>
                <a:cs typeface="Times New Roman" panose="02020603050405020304" pitchFamily="18" charset="0"/>
              </a:rPr>
              <a:t>. è l’implementazione più conosciuta di un chatter bot generalista in lingua inglese.</a:t>
            </a:r>
          </a:p>
          <a:p>
            <a:r>
              <a:rPr lang="it-IT" sz="2000" dirty="0">
                <a:latin typeface="Times New Roman" panose="02020603050405020304" pitchFamily="18" charset="0"/>
                <a:cs typeface="Times New Roman" panose="02020603050405020304" pitchFamily="18" charset="0"/>
              </a:rPr>
              <a:t>Alice e </a:t>
            </a:r>
            <a:r>
              <a:rPr lang="it-IT" sz="2000" dirty="0" err="1">
                <a:latin typeface="Times New Roman" panose="02020603050405020304" pitchFamily="18" charset="0"/>
                <a:cs typeface="Times New Roman" panose="02020603050405020304" pitchFamily="18" charset="0"/>
              </a:rPr>
              <a:t>AMIL</a:t>
            </a:r>
            <a:r>
              <a:rPr lang="it-IT" sz="2000" dirty="0">
                <a:latin typeface="Times New Roman" panose="02020603050405020304" pitchFamily="18" charset="0"/>
                <a:cs typeface="Times New Roman" panose="02020603050405020304" pitchFamily="18" charset="0"/>
              </a:rPr>
              <a:t> sono disponibili con licenzia open source</a:t>
            </a:r>
          </a:p>
        </p:txBody>
      </p:sp>
    </p:spTree>
    <p:extLst>
      <p:ext uri="{BB962C8B-B14F-4D97-AF65-F5344CB8AC3E}">
        <p14:creationId xmlns:p14="http://schemas.microsoft.com/office/powerpoint/2010/main" val="2752402079"/>
      </p:ext>
    </p:extLst>
  </p:cSld>
  <p:clrMapOvr>
    <a:masterClrMapping/>
  </p:clrMapOvr>
  <p:transition spd="med">
    <p:pull/>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magine 3" descr="Immagine che contiene screenshot&#10;&#10;Descrizione generata automaticamente">
            <a:extLst>
              <a:ext uri="{FF2B5EF4-FFF2-40B4-BE49-F238E27FC236}">
                <a16:creationId xmlns:a16="http://schemas.microsoft.com/office/drawing/2014/main" id="{42AC53DB-143D-408E-A8D1-8C787190CCA2}"/>
              </a:ext>
            </a:extLst>
          </p:cNvPr>
          <p:cNvPicPr>
            <a:picLocks noChangeAspect="1"/>
          </p:cNvPicPr>
          <p:nvPr/>
        </p:nvPicPr>
        <p:blipFill rotWithShape="1">
          <a:blip r:embed="rId2">
            <a:extLst>
              <a:ext uri="{28A0092B-C50C-407E-A947-70E740481C1C}">
                <a14:useLocalDpi xmlns:a14="http://schemas.microsoft.com/office/drawing/2010/main" val="0"/>
              </a:ext>
            </a:extLst>
          </a:blip>
          <a:srcRect l="3505" t="7556" r="4613" b="13636"/>
          <a:stretch/>
        </p:blipFill>
        <p:spPr>
          <a:xfrm>
            <a:off x="2498572" y="1079291"/>
            <a:ext cx="7464680" cy="4332158"/>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Tree>
    <p:extLst>
      <p:ext uri="{BB962C8B-B14F-4D97-AF65-F5344CB8AC3E}">
        <p14:creationId xmlns:p14="http://schemas.microsoft.com/office/powerpoint/2010/main" val="3804778207"/>
      </p:ext>
    </p:extLst>
  </p:cSld>
  <p:clrMapOvr>
    <a:masterClrMapping/>
  </p:clrMapOvr>
  <p:transition spd="med">
    <p:pull/>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a:extLst>
              <a:ext uri="{FF2B5EF4-FFF2-40B4-BE49-F238E27FC236}">
                <a16:creationId xmlns:a16="http://schemas.microsoft.com/office/drawing/2014/main" id="{7AF5BA10-7718-4D40-8780-AF76E074D171}"/>
              </a:ext>
            </a:extLst>
          </p:cNvPr>
          <p:cNvSpPr txBox="1"/>
          <p:nvPr/>
        </p:nvSpPr>
        <p:spPr>
          <a:xfrm>
            <a:off x="2349305" y="393560"/>
            <a:ext cx="8440615" cy="646331"/>
          </a:xfrm>
          <a:prstGeom prst="rect">
            <a:avLst/>
          </a:prstGeom>
          <a:noFill/>
        </p:spPr>
        <p:txBody>
          <a:bodyPr wrap="square" rtlCol="0">
            <a:spAutoFit/>
          </a:bodyPr>
          <a:lstStyle/>
          <a:p>
            <a:r>
              <a:rPr lang="it-IT" dirty="0">
                <a:latin typeface="Times New Roman" panose="02020603050405020304" pitchFamily="18" charset="0"/>
                <a:cs typeface="Times New Roman" panose="02020603050405020304" pitchFamily="18" charset="0"/>
              </a:rPr>
              <a:t>La caratteristica principale di questo linguaggio è la sua semplicità di programmazione. </a:t>
            </a:r>
          </a:p>
          <a:p>
            <a:pPr algn="ctr"/>
            <a:r>
              <a:rPr lang="it-IT" dirty="0" err="1">
                <a:latin typeface="Times New Roman" panose="02020603050405020304" pitchFamily="18" charset="0"/>
                <a:cs typeface="Times New Roman" panose="02020603050405020304" pitchFamily="18" charset="0"/>
              </a:rPr>
              <a:t>AIML</a:t>
            </a:r>
            <a:r>
              <a:rPr lang="it-IT" dirty="0">
                <a:latin typeface="Times New Roman" panose="02020603050405020304" pitchFamily="18" charset="0"/>
                <a:cs typeface="Times New Roman" panose="02020603050405020304" pitchFamily="18" charset="0"/>
              </a:rPr>
              <a:t> è motivato da due osservazioni: </a:t>
            </a:r>
          </a:p>
        </p:txBody>
      </p:sp>
      <p:sp>
        <p:nvSpPr>
          <p:cNvPr id="3" name="CasellaDiTesto 2">
            <a:extLst>
              <a:ext uri="{FF2B5EF4-FFF2-40B4-BE49-F238E27FC236}">
                <a16:creationId xmlns:a16="http://schemas.microsoft.com/office/drawing/2014/main" id="{893F41A4-A0F2-42FC-B8FF-53740CEB1037}"/>
              </a:ext>
            </a:extLst>
          </p:cNvPr>
          <p:cNvSpPr txBox="1"/>
          <p:nvPr/>
        </p:nvSpPr>
        <p:spPr>
          <a:xfrm>
            <a:off x="644180" y="1471187"/>
            <a:ext cx="5078437" cy="1200329"/>
          </a:xfrm>
          <a:prstGeom prst="rect">
            <a:avLst/>
          </a:prstGeom>
          <a:noFill/>
        </p:spPr>
        <p:txBody>
          <a:bodyPr wrap="square" rtlCol="0">
            <a:spAutoFit/>
          </a:bodyPr>
          <a:lstStyle/>
          <a:p>
            <a:pPr algn="just"/>
            <a:r>
              <a:rPr lang="it-IT" dirty="0">
                <a:latin typeface="Times New Roman" panose="02020603050405020304" pitchFamily="18" charset="0"/>
                <a:cs typeface="Times New Roman" panose="02020603050405020304" pitchFamily="18" charset="0"/>
              </a:rPr>
              <a:t>Per creare un chatbot con la capacità di conversazione è richiesta la scrittura di una quantità significativa di codice/contenuto, perché ogni domanda deve avere programmata la sua risposta. </a:t>
            </a:r>
          </a:p>
        </p:txBody>
      </p:sp>
      <p:sp>
        <p:nvSpPr>
          <p:cNvPr id="4" name="CasellaDiTesto 3">
            <a:extLst>
              <a:ext uri="{FF2B5EF4-FFF2-40B4-BE49-F238E27FC236}">
                <a16:creationId xmlns:a16="http://schemas.microsoft.com/office/drawing/2014/main" id="{0CB85EF4-15A8-4B30-BD11-DBA6D01D8628}"/>
              </a:ext>
            </a:extLst>
          </p:cNvPr>
          <p:cNvSpPr txBox="1"/>
          <p:nvPr/>
        </p:nvSpPr>
        <p:spPr>
          <a:xfrm>
            <a:off x="7128221" y="1495782"/>
            <a:ext cx="4419599" cy="923330"/>
          </a:xfrm>
          <a:prstGeom prst="rect">
            <a:avLst/>
          </a:prstGeom>
          <a:noFill/>
        </p:spPr>
        <p:txBody>
          <a:bodyPr wrap="square" rtlCol="0">
            <a:spAutoFit/>
          </a:bodyPr>
          <a:lstStyle/>
          <a:p>
            <a:pPr lvl="0" algn="just"/>
            <a:r>
              <a:rPr lang="it-IT" dirty="0">
                <a:latin typeface="Times New Roman" panose="02020603050405020304" pitchFamily="18" charset="0"/>
                <a:cs typeface="Times New Roman" panose="02020603050405020304" pitchFamily="18" charset="0"/>
              </a:rPr>
              <a:t>Scrivere un chatbot è richiesto un mix di design conversazionale (o letterario) e capacità di programmazione.</a:t>
            </a:r>
          </a:p>
        </p:txBody>
      </p:sp>
      <p:sp>
        <p:nvSpPr>
          <p:cNvPr id="5" name="Titolo 1">
            <a:extLst>
              <a:ext uri="{FF2B5EF4-FFF2-40B4-BE49-F238E27FC236}">
                <a16:creationId xmlns:a16="http://schemas.microsoft.com/office/drawing/2014/main" id="{B2F8681F-7758-4227-8EAC-DEEB8DD40868}"/>
              </a:ext>
            </a:extLst>
          </p:cNvPr>
          <p:cNvSpPr txBox="1">
            <a:spLocks/>
          </p:cNvSpPr>
          <p:nvPr/>
        </p:nvSpPr>
        <p:spPr>
          <a:xfrm>
            <a:off x="3886199" y="2811806"/>
            <a:ext cx="4419600" cy="646332"/>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it-IT" dirty="0">
                <a:solidFill>
                  <a:srgbClr val="002060"/>
                </a:solidFill>
                <a:latin typeface="Ink Free" panose="03080402000500000000" pitchFamily="66" charset="0"/>
              </a:rPr>
              <a:t>Tipi di chat bot</a:t>
            </a:r>
          </a:p>
        </p:txBody>
      </p:sp>
      <p:sp>
        <p:nvSpPr>
          <p:cNvPr id="6" name="CasellaDiTesto 5">
            <a:extLst>
              <a:ext uri="{FF2B5EF4-FFF2-40B4-BE49-F238E27FC236}">
                <a16:creationId xmlns:a16="http://schemas.microsoft.com/office/drawing/2014/main" id="{DB371D77-35AD-4782-8A6C-BD05B7DC4E46}"/>
              </a:ext>
            </a:extLst>
          </p:cNvPr>
          <p:cNvSpPr txBox="1"/>
          <p:nvPr/>
        </p:nvSpPr>
        <p:spPr>
          <a:xfrm>
            <a:off x="1055076" y="3530654"/>
            <a:ext cx="4256647" cy="3139321"/>
          </a:xfrm>
          <a:prstGeom prst="rect">
            <a:avLst/>
          </a:prstGeom>
          <a:noFill/>
        </p:spPr>
        <p:txBody>
          <a:bodyPr wrap="square" rtlCol="0">
            <a:spAutoFit/>
          </a:bodyPr>
          <a:lstStyle/>
          <a:p>
            <a:pPr lvl="0" algn="ctr"/>
            <a:r>
              <a:rPr lang="it-IT" i="1" dirty="0">
                <a:latin typeface="Times New Roman" panose="02020603050405020304" pitchFamily="18" charset="0"/>
                <a:cs typeface="Times New Roman" panose="02020603050405020304" pitchFamily="18" charset="0"/>
              </a:rPr>
              <a:t>Basati su </a:t>
            </a:r>
            <a:r>
              <a:rPr lang="it-IT" i="1">
                <a:latin typeface="Times New Roman" panose="02020603050405020304" pitchFamily="18" charset="0"/>
                <a:cs typeface="Times New Roman" panose="02020603050405020304" pitchFamily="18" charset="0"/>
              </a:rPr>
              <a:t>regole:</a:t>
            </a:r>
            <a:endParaRPr lang="it-IT" dirty="0">
              <a:latin typeface="Times New Roman" panose="02020603050405020304" pitchFamily="18" charset="0"/>
              <a:cs typeface="Times New Roman" panose="02020603050405020304" pitchFamily="18" charset="0"/>
            </a:endParaRPr>
          </a:p>
          <a:p>
            <a:pPr algn="just"/>
            <a:r>
              <a:rPr lang="it-IT" dirty="0">
                <a:latin typeface="Times New Roman" panose="02020603050405020304" pitchFamily="18" charset="0"/>
                <a:cs typeface="Times New Roman" panose="02020603050405020304" pitchFamily="18" charset="0"/>
              </a:rPr>
              <a:t>- viene fornito un elenco di risposte impostate per una serie di query per le quali un utente può utilizzare il chatbot. Ad esempio, se un utente pone la domanda X, il chatbot risponderà a Y. </a:t>
            </a:r>
          </a:p>
          <a:p>
            <a:pPr algn="just"/>
            <a:r>
              <a:rPr lang="it-IT" dirty="0">
                <a:latin typeface="Times New Roman" panose="02020603050405020304" pitchFamily="18" charset="0"/>
                <a:cs typeface="Times New Roman" panose="02020603050405020304" pitchFamily="18" charset="0"/>
              </a:rPr>
              <a:t>- se una domanda viene posta in un modo diverso o se l'utente pone una domanda a cui il chatbot non è stato programmato per rispondere e pone lo standard «scusa, non ti ho capito».  </a:t>
            </a:r>
          </a:p>
        </p:txBody>
      </p:sp>
      <p:sp>
        <p:nvSpPr>
          <p:cNvPr id="7" name="CasellaDiTesto 6">
            <a:extLst>
              <a:ext uri="{FF2B5EF4-FFF2-40B4-BE49-F238E27FC236}">
                <a16:creationId xmlns:a16="http://schemas.microsoft.com/office/drawing/2014/main" id="{95E319B5-534B-406B-A88B-787555A6F2DD}"/>
              </a:ext>
            </a:extLst>
          </p:cNvPr>
          <p:cNvSpPr txBox="1"/>
          <p:nvPr/>
        </p:nvSpPr>
        <p:spPr>
          <a:xfrm>
            <a:off x="7077221" y="3305070"/>
            <a:ext cx="4256647" cy="3416320"/>
          </a:xfrm>
          <a:prstGeom prst="rect">
            <a:avLst/>
          </a:prstGeom>
          <a:noFill/>
        </p:spPr>
        <p:txBody>
          <a:bodyPr wrap="square" rtlCol="0">
            <a:spAutoFit/>
          </a:bodyPr>
          <a:lstStyle/>
          <a:p>
            <a:pPr lvl="0" algn="ctr"/>
            <a:r>
              <a:rPr lang="it-IT" i="1" dirty="0">
                <a:latin typeface="Times New Roman" panose="02020603050405020304" pitchFamily="18" charset="0"/>
                <a:cs typeface="Times New Roman" panose="02020603050405020304" pitchFamily="18" charset="0"/>
              </a:rPr>
              <a:t>Basati sull’AI (apprendimento):</a:t>
            </a:r>
          </a:p>
          <a:p>
            <a:pPr algn="just"/>
            <a:r>
              <a:rPr lang="it-IT" dirty="0">
                <a:latin typeface="Times New Roman" panose="02020603050405020304" pitchFamily="18" charset="0"/>
                <a:cs typeface="Times New Roman" panose="02020603050405020304" pitchFamily="18" charset="0"/>
              </a:rPr>
              <a:t>imparano in modo indipendente e possono anche adattare il modo in cui rispondono in base alle interazioni precedenti. Sebbene i robot basati sull'intelligenza artificiale imparino a rispondere alla maggior parte delle query inviate da un utente nel tempo, un chatbot deve essere "conversazionale" per portare l'esperienza di chat ad un livello superiore per simulare il comportamento con un essere umano come partner di conversazione convincente.</a:t>
            </a:r>
          </a:p>
        </p:txBody>
      </p:sp>
      <p:sp>
        <p:nvSpPr>
          <p:cNvPr id="8" name="Titolo 1">
            <a:extLst>
              <a:ext uri="{FF2B5EF4-FFF2-40B4-BE49-F238E27FC236}">
                <a16:creationId xmlns:a16="http://schemas.microsoft.com/office/drawing/2014/main" id="{D263A488-C80D-4A9B-97C0-2E6ADED83E42}"/>
              </a:ext>
            </a:extLst>
          </p:cNvPr>
          <p:cNvSpPr txBox="1">
            <a:spLocks/>
          </p:cNvSpPr>
          <p:nvPr/>
        </p:nvSpPr>
        <p:spPr>
          <a:xfrm>
            <a:off x="2562663" y="1092806"/>
            <a:ext cx="423793" cy="52294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it-IT" sz="3500" dirty="0">
                <a:solidFill>
                  <a:srgbClr val="002060"/>
                </a:solidFill>
                <a:latin typeface="Ink Free" panose="03080402000500000000" pitchFamily="66" charset="0"/>
              </a:rPr>
              <a:t>1</a:t>
            </a:r>
          </a:p>
        </p:txBody>
      </p:sp>
      <p:sp>
        <p:nvSpPr>
          <p:cNvPr id="9" name="Titolo 1">
            <a:extLst>
              <a:ext uri="{FF2B5EF4-FFF2-40B4-BE49-F238E27FC236}">
                <a16:creationId xmlns:a16="http://schemas.microsoft.com/office/drawing/2014/main" id="{CC75F93C-166C-4DB3-8684-C630A17EF12D}"/>
              </a:ext>
            </a:extLst>
          </p:cNvPr>
          <p:cNvSpPr txBox="1">
            <a:spLocks/>
          </p:cNvSpPr>
          <p:nvPr/>
        </p:nvSpPr>
        <p:spPr>
          <a:xfrm>
            <a:off x="8993647" y="1059683"/>
            <a:ext cx="423793" cy="436099"/>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it-IT" sz="3500" dirty="0">
                <a:solidFill>
                  <a:srgbClr val="002060"/>
                </a:solidFill>
                <a:latin typeface="Ink Free" panose="03080402000500000000" pitchFamily="66" charset="0"/>
              </a:rPr>
              <a:t>2</a:t>
            </a:r>
          </a:p>
        </p:txBody>
      </p:sp>
    </p:spTree>
    <p:extLst>
      <p:ext uri="{BB962C8B-B14F-4D97-AF65-F5344CB8AC3E}">
        <p14:creationId xmlns:p14="http://schemas.microsoft.com/office/powerpoint/2010/main" val="4098349345"/>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ttangolo 2">
            <a:extLst>
              <a:ext uri="{FF2B5EF4-FFF2-40B4-BE49-F238E27FC236}">
                <a16:creationId xmlns:a16="http://schemas.microsoft.com/office/drawing/2014/main" id="{75010DCF-5894-4485-B72C-C666407C9141}"/>
              </a:ext>
            </a:extLst>
          </p:cNvPr>
          <p:cNvSpPr/>
          <p:nvPr/>
        </p:nvSpPr>
        <p:spPr>
          <a:xfrm>
            <a:off x="1070996" y="655990"/>
            <a:ext cx="10225361" cy="966803"/>
          </a:xfrm>
          <a:prstGeom prst="rect">
            <a:avLst/>
          </a:prstGeom>
        </p:spPr>
        <p:txBody>
          <a:bodyPr wrap="square">
            <a:spAutoFit/>
          </a:bodyPr>
          <a:lstStyle/>
          <a:p>
            <a:pPr>
              <a:lnSpc>
                <a:spcPct val="107000"/>
              </a:lnSpc>
              <a:spcAft>
                <a:spcPts val="800"/>
              </a:spcAft>
            </a:pPr>
            <a:r>
              <a:rPr lang="it-IT" spc="-5"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I sistemi di conversazione, non dovrebbero essere percepiti come una nuova direzione per prodotti o applicazioni tecniche interattivi, ma semplicemente come il livello successivo nel consentire all'utente di trovare informazioni in modo facile ed efficiente o completare i suoi compiti.</a:t>
            </a:r>
            <a:endParaRPr lang="it-IT"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CasellaDiTesto 3">
            <a:extLst>
              <a:ext uri="{FF2B5EF4-FFF2-40B4-BE49-F238E27FC236}">
                <a16:creationId xmlns:a16="http://schemas.microsoft.com/office/drawing/2014/main" id="{1DA13ED6-BFDB-4C33-9E00-31BBFB680AEF}"/>
              </a:ext>
            </a:extLst>
          </p:cNvPr>
          <p:cNvSpPr txBox="1"/>
          <p:nvPr/>
        </p:nvSpPr>
        <p:spPr>
          <a:xfrm>
            <a:off x="2856667" y="3421059"/>
            <a:ext cx="6654018" cy="1477328"/>
          </a:xfrm>
          <a:prstGeom prst="rect">
            <a:avLst/>
          </a:prstGeom>
          <a:noFill/>
        </p:spPr>
        <p:txBody>
          <a:bodyPr wrap="square" rtlCol="0">
            <a:spAutoFit/>
          </a:bodyPr>
          <a:lstStyle/>
          <a:p>
            <a:pPr lvl="0" algn="just" eaLnBrk="0" fontAlgn="base" hangingPunct="0">
              <a:spcBef>
                <a:spcPct val="0"/>
              </a:spcBef>
              <a:spcAft>
                <a:spcPct val="0"/>
              </a:spcAft>
            </a:pPr>
            <a:r>
              <a:rPr lang="it-IT" altLang="it-IT"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AIML</a:t>
            </a:r>
            <a:r>
              <a:rPr lang="it-IT" altLang="it-IT"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2.0 ha funzionalità che consentono agli utenti che fanno uso del chatbot di insegnare al bot nuove informazioni.</a:t>
            </a:r>
            <a:endParaRPr lang="it-IT" altLang="it-IT" dirty="0">
              <a:latin typeface="Times New Roman" panose="02020603050405020304" pitchFamily="18" charset="0"/>
              <a:ea typeface="Times New Roman" panose="02020603050405020304" pitchFamily="18" charset="0"/>
              <a:cs typeface="Times New Roman" panose="02020603050405020304" pitchFamily="18" charset="0"/>
            </a:endParaRPr>
          </a:p>
          <a:p>
            <a:pPr lvl="0" algn="just" eaLnBrk="0" fontAlgn="base" hangingPunct="0">
              <a:spcBef>
                <a:spcPct val="0"/>
              </a:spcBef>
              <a:spcAft>
                <a:spcPct val="0"/>
              </a:spcAft>
            </a:pPr>
            <a:r>
              <a:rPr lang="it-IT" altLang="it-IT"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Usando i tag </a:t>
            </a:r>
            <a:r>
              <a:rPr lang="it-IT" altLang="it-IT"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&lt;</a:t>
            </a:r>
            <a:r>
              <a:rPr lang="it-IT" altLang="it-IT" dirty="0" err="1">
                <a:solidFill>
                  <a:srgbClr val="000000"/>
                </a:solidFill>
                <a:latin typeface="Courier New" panose="02070309020205020404" pitchFamily="49" charset="0"/>
                <a:ea typeface="Times New Roman" panose="02020603050405020304" pitchFamily="18" charset="0"/>
                <a:cs typeface="Courier New" panose="02070309020205020404" pitchFamily="49" charset="0"/>
              </a:rPr>
              <a:t>learn</a:t>
            </a:r>
            <a:r>
              <a:rPr lang="it-IT" altLang="it-IT"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&gt; </a:t>
            </a:r>
            <a:r>
              <a:rPr lang="it-IT" altLang="it-IT"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e </a:t>
            </a:r>
            <a:r>
              <a:rPr lang="it-IT" altLang="it-IT"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&lt;</a:t>
            </a:r>
            <a:r>
              <a:rPr lang="it-IT" altLang="it-IT" dirty="0" err="1">
                <a:solidFill>
                  <a:srgbClr val="000000"/>
                </a:solidFill>
                <a:latin typeface="Courier New" panose="02070309020205020404" pitchFamily="49" charset="0"/>
                <a:ea typeface="Times New Roman" panose="02020603050405020304" pitchFamily="18" charset="0"/>
                <a:cs typeface="Courier New" panose="02070309020205020404" pitchFamily="49" charset="0"/>
              </a:rPr>
              <a:t>learnf</a:t>
            </a:r>
            <a:r>
              <a:rPr lang="it-IT" altLang="it-IT"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&gt;</a:t>
            </a:r>
            <a:r>
              <a:rPr lang="it-IT" altLang="it-IT"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t>
            </a:r>
            <a:r>
              <a:rPr lang="it-IT" altLang="it-IT"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r>
              <a:rPr lang="it-IT" altLang="it-IT"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gli utenti possono effettivamente generare nuove categorie all'interno della loro conversazione.</a:t>
            </a:r>
          </a:p>
        </p:txBody>
      </p:sp>
      <p:sp>
        <p:nvSpPr>
          <p:cNvPr id="10" name="CasellaDiTesto 9">
            <a:extLst>
              <a:ext uri="{FF2B5EF4-FFF2-40B4-BE49-F238E27FC236}">
                <a16:creationId xmlns:a16="http://schemas.microsoft.com/office/drawing/2014/main" id="{1FFE48F6-3675-42D6-9674-3B96309934FB}"/>
              </a:ext>
            </a:extLst>
          </p:cNvPr>
          <p:cNvSpPr txBox="1"/>
          <p:nvPr/>
        </p:nvSpPr>
        <p:spPr>
          <a:xfrm>
            <a:off x="845912" y="5328533"/>
            <a:ext cx="4459458" cy="1200329"/>
          </a:xfrm>
          <a:prstGeom prst="rect">
            <a:avLst/>
          </a:prstGeom>
          <a:noFill/>
        </p:spPr>
        <p:txBody>
          <a:bodyPr wrap="square" rtlCol="0">
            <a:spAutoFit/>
          </a:bodyPr>
          <a:lstStyle/>
          <a:p>
            <a:pPr lvl="0" algn="just" eaLnBrk="0" fontAlgn="base" hangingPunct="0">
              <a:spcBef>
                <a:spcPct val="0"/>
              </a:spcBef>
              <a:spcAft>
                <a:spcPct val="0"/>
              </a:spcAft>
            </a:pPr>
            <a:r>
              <a:rPr lang="it-IT" altLang="it-IT"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Le categorie create utilizzando </a:t>
            </a:r>
            <a:r>
              <a:rPr lang="it-IT" altLang="it-IT"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&lt;</a:t>
            </a:r>
            <a:r>
              <a:rPr lang="it-IT" altLang="it-IT" dirty="0" err="1">
                <a:solidFill>
                  <a:srgbClr val="000000"/>
                </a:solidFill>
                <a:latin typeface="Courier New" panose="02070309020205020404" pitchFamily="49" charset="0"/>
                <a:ea typeface="Times New Roman" panose="02020603050405020304" pitchFamily="18" charset="0"/>
                <a:cs typeface="Courier New" panose="02070309020205020404" pitchFamily="49" charset="0"/>
              </a:rPr>
              <a:t>learn</a:t>
            </a:r>
            <a:r>
              <a:rPr lang="it-IT" altLang="it-IT"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&gt;</a:t>
            </a:r>
            <a:r>
              <a:rPr lang="it-IT" altLang="it-IT"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saranno accessibili solo per quella particolare conversazione e alla fine verranno cancellate dopo un periodo di inattività con il bot.</a:t>
            </a:r>
          </a:p>
        </p:txBody>
      </p:sp>
      <p:sp>
        <p:nvSpPr>
          <p:cNvPr id="11" name="CasellaDiTesto 10">
            <a:extLst>
              <a:ext uri="{FF2B5EF4-FFF2-40B4-BE49-F238E27FC236}">
                <a16:creationId xmlns:a16="http://schemas.microsoft.com/office/drawing/2014/main" id="{8731C953-3E4B-4033-A4F8-AC3C0D03C8C7}"/>
              </a:ext>
            </a:extLst>
          </p:cNvPr>
          <p:cNvSpPr txBox="1"/>
          <p:nvPr/>
        </p:nvSpPr>
        <p:spPr>
          <a:xfrm>
            <a:off x="6886632" y="5467032"/>
            <a:ext cx="4595446" cy="923330"/>
          </a:xfrm>
          <a:prstGeom prst="rect">
            <a:avLst/>
          </a:prstGeom>
          <a:noFill/>
        </p:spPr>
        <p:txBody>
          <a:bodyPr wrap="square" rtlCol="0">
            <a:spAutoFit/>
          </a:bodyPr>
          <a:lstStyle/>
          <a:p>
            <a:pPr lvl="0" algn="just" eaLnBrk="0" fontAlgn="base" hangingPunct="0">
              <a:spcBef>
                <a:spcPct val="0"/>
              </a:spcBef>
              <a:spcAft>
                <a:spcPct val="0"/>
              </a:spcAft>
            </a:pPr>
            <a:r>
              <a:rPr lang="it-IT" altLang="it-IT"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Le categorie create utilizzando </a:t>
            </a:r>
            <a:r>
              <a:rPr lang="it-IT" altLang="it-IT"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&lt;</a:t>
            </a:r>
            <a:r>
              <a:rPr lang="it-IT" altLang="it-IT" dirty="0" err="1">
                <a:solidFill>
                  <a:srgbClr val="000000"/>
                </a:solidFill>
                <a:latin typeface="Courier New" panose="02070309020205020404" pitchFamily="49" charset="0"/>
                <a:ea typeface="Times New Roman" panose="02020603050405020304" pitchFamily="18" charset="0"/>
                <a:cs typeface="Courier New" panose="02070309020205020404" pitchFamily="49" charset="0"/>
              </a:rPr>
              <a:t>learnf</a:t>
            </a:r>
            <a:r>
              <a:rPr lang="it-IT" altLang="it-IT"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&gt; </a:t>
            </a:r>
            <a:r>
              <a:rPr lang="it-IT" altLang="it-IT"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vengono scritte in un nuovo file </a:t>
            </a:r>
            <a:r>
              <a:rPr lang="it-IT" altLang="it-IT"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AIML</a:t>
            </a:r>
            <a:r>
              <a:rPr lang="it-IT" altLang="it-IT"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e sono accessibili a chiunque parli con il bot.</a:t>
            </a:r>
            <a:endParaRPr lang="it-IT" altLang="it-IT" dirty="0">
              <a:latin typeface="Times New Roman" panose="02020603050405020304" pitchFamily="18" charset="0"/>
              <a:cs typeface="Times New Roman" panose="02020603050405020304" pitchFamily="18" charset="0"/>
            </a:endParaRPr>
          </a:p>
        </p:txBody>
      </p:sp>
      <p:sp>
        <p:nvSpPr>
          <p:cNvPr id="12" name="Titolo 1">
            <a:extLst>
              <a:ext uri="{FF2B5EF4-FFF2-40B4-BE49-F238E27FC236}">
                <a16:creationId xmlns:a16="http://schemas.microsoft.com/office/drawing/2014/main" id="{CBB9B6D5-F331-4980-8045-159F3AE1F566}"/>
              </a:ext>
            </a:extLst>
          </p:cNvPr>
          <p:cNvSpPr txBox="1">
            <a:spLocks/>
          </p:cNvSpPr>
          <p:nvPr/>
        </p:nvSpPr>
        <p:spPr>
          <a:xfrm>
            <a:off x="4071936" y="2490405"/>
            <a:ext cx="4223479" cy="646332"/>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it-IT" dirty="0">
                <a:solidFill>
                  <a:srgbClr val="002060"/>
                </a:solidFill>
                <a:latin typeface="Ink Free" panose="03080402000500000000" pitchFamily="66" charset="0"/>
              </a:rPr>
              <a:t>Apprendimento…</a:t>
            </a:r>
          </a:p>
        </p:txBody>
      </p:sp>
    </p:spTree>
    <p:extLst>
      <p:ext uri="{BB962C8B-B14F-4D97-AF65-F5344CB8AC3E}">
        <p14:creationId xmlns:p14="http://schemas.microsoft.com/office/powerpoint/2010/main" val="859383470"/>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0" grpId="0"/>
      <p:bldP spid="11" grpId="0"/>
      <p:bldP spid="1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A1ADFD8-F1C1-4CAA-BEE8-042D4F5F858F}"/>
              </a:ext>
            </a:extLst>
          </p:cNvPr>
          <p:cNvSpPr>
            <a:spLocks noGrp="1"/>
          </p:cNvSpPr>
          <p:nvPr>
            <p:ph type="title"/>
          </p:nvPr>
        </p:nvSpPr>
        <p:spPr>
          <a:xfrm>
            <a:off x="3014896" y="365125"/>
            <a:ext cx="6162207" cy="1325563"/>
          </a:xfrm>
        </p:spPr>
        <p:txBody>
          <a:bodyPr/>
          <a:lstStyle/>
          <a:p>
            <a:r>
              <a:rPr lang="it-IT" dirty="0">
                <a:solidFill>
                  <a:srgbClr val="002060"/>
                </a:solidFill>
                <a:latin typeface="Ink Free" panose="03080402000500000000" pitchFamily="66" charset="0"/>
              </a:rPr>
              <a:t>LINGUAGGIO </a:t>
            </a:r>
            <a:r>
              <a:rPr lang="it-IT" dirty="0" err="1">
                <a:solidFill>
                  <a:srgbClr val="002060"/>
                </a:solidFill>
                <a:latin typeface="Ink Free" panose="03080402000500000000" pitchFamily="66" charset="0"/>
              </a:rPr>
              <a:t>AIML</a:t>
            </a:r>
            <a:r>
              <a:rPr lang="it-IT" dirty="0">
                <a:solidFill>
                  <a:srgbClr val="002060"/>
                </a:solidFill>
                <a:latin typeface="Ink Free" panose="03080402000500000000" pitchFamily="66" charset="0"/>
              </a:rPr>
              <a:t>…</a:t>
            </a:r>
          </a:p>
        </p:txBody>
      </p:sp>
      <p:sp>
        <p:nvSpPr>
          <p:cNvPr id="3" name="CasellaDiTesto 2">
            <a:extLst>
              <a:ext uri="{FF2B5EF4-FFF2-40B4-BE49-F238E27FC236}">
                <a16:creationId xmlns:a16="http://schemas.microsoft.com/office/drawing/2014/main" id="{69381640-8806-4A7D-A854-A82B23EC1A41}"/>
              </a:ext>
            </a:extLst>
          </p:cNvPr>
          <p:cNvSpPr txBox="1"/>
          <p:nvPr/>
        </p:nvSpPr>
        <p:spPr>
          <a:xfrm>
            <a:off x="1267851" y="1690688"/>
            <a:ext cx="9656298" cy="4524315"/>
          </a:xfrm>
          <a:prstGeom prst="rect">
            <a:avLst/>
          </a:prstGeom>
          <a:noFill/>
        </p:spPr>
        <p:txBody>
          <a:bodyPr wrap="square" rtlCol="0">
            <a:spAutoFit/>
          </a:bodyPr>
          <a:lstStyle/>
          <a:p>
            <a:r>
              <a:rPr lang="it-IT" dirty="0">
                <a:latin typeface="Times New Roman" panose="02020603050405020304" pitchFamily="18" charset="0"/>
                <a:cs typeface="Times New Roman" panose="02020603050405020304" pitchFamily="18" charset="0"/>
              </a:rPr>
              <a:t>Negli anni '90, XML era uno standard, ma tuttora ampiamente accettato nonostante molti formati concorrenti. La rappresentazione basata sui tag XML è facile da comprendere senza una sofisticata conoscenza dell'informatica.  </a:t>
            </a:r>
            <a:br>
              <a:rPr lang="it-IT" dirty="0">
                <a:latin typeface="Times New Roman" panose="02020603050405020304" pitchFamily="18" charset="0"/>
                <a:cs typeface="Times New Roman" panose="02020603050405020304" pitchFamily="18" charset="0"/>
              </a:rPr>
            </a:br>
            <a:r>
              <a:rPr lang="it-IT" dirty="0" err="1">
                <a:latin typeface="Times New Roman" panose="02020603050405020304" pitchFamily="18" charset="0"/>
                <a:cs typeface="Times New Roman" panose="02020603050405020304" pitchFamily="18" charset="0"/>
              </a:rPr>
              <a:t>AIML</a:t>
            </a:r>
            <a:r>
              <a:rPr lang="it-IT" dirty="0">
                <a:latin typeface="Times New Roman" panose="02020603050405020304" pitchFamily="18" charset="0"/>
                <a:cs typeface="Times New Roman" panose="02020603050405020304" pitchFamily="18" charset="0"/>
              </a:rPr>
              <a:t> rimane agganciato all’ XML ma non dipende dalla sua sintassi.</a:t>
            </a:r>
          </a:p>
          <a:p>
            <a:endParaRPr lang="it-IT" dirty="0">
              <a:latin typeface="Times New Roman" panose="02020603050405020304" pitchFamily="18" charset="0"/>
              <a:cs typeface="Times New Roman" panose="02020603050405020304" pitchFamily="18" charset="0"/>
            </a:endParaRPr>
          </a:p>
          <a:p>
            <a:r>
              <a:rPr lang="it-IT" dirty="0" err="1">
                <a:latin typeface="Times New Roman" panose="02020603050405020304" pitchFamily="18" charset="0"/>
                <a:cs typeface="Times New Roman" panose="02020603050405020304" pitchFamily="18" charset="0"/>
              </a:rPr>
              <a:t>AIML</a:t>
            </a:r>
            <a:r>
              <a:rPr lang="it-IT" dirty="0">
                <a:latin typeface="Times New Roman" panose="02020603050405020304" pitchFamily="18" charset="0"/>
                <a:cs typeface="Times New Roman" panose="02020603050405020304" pitchFamily="18" charset="0"/>
              </a:rPr>
              <a:t> può essere scritto in diversi formati, tra cui le espressioni:</a:t>
            </a:r>
          </a:p>
          <a:p>
            <a:pPr marL="285750" indent="-285750">
              <a:buFontTx/>
              <a:buChar char="-"/>
            </a:pPr>
            <a:r>
              <a:rPr lang="it-IT" dirty="0">
                <a:latin typeface="Times New Roman" panose="02020603050405020304" pitchFamily="18" charset="0"/>
                <a:cs typeface="Times New Roman" panose="02020603050405020304" pitchFamily="18" charset="0"/>
              </a:rPr>
              <a:t>S di </a:t>
            </a:r>
            <a:r>
              <a:rPr lang="it-IT" dirty="0" err="1">
                <a:latin typeface="Times New Roman" panose="02020603050405020304" pitchFamily="18" charset="0"/>
                <a:cs typeface="Times New Roman" panose="02020603050405020304" pitchFamily="18" charset="0"/>
              </a:rPr>
              <a:t>Lisp</a:t>
            </a:r>
            <a:r>
              <a:rPr lang="it-IT" dirty="0">
                <a:latin typeface="Times New Roman" panose="02020603050405020304" pitchFamily="18" charset="0"/>
                <a:cs typeface="Times New Roman" panose="02020603050405020304" pitchFamily="18" charset="0"/>
              </a:rPr>
              <a:t> ;</a:t>
            </a:r>
          </a:p>
          <a:p>
            <a:pPr marL="285750" indent="-285750">
              <a:buFontTx/>
              <a:buChar char="-"/>
            </a:pPr>
            <a:r>
              <a:rPr lang="it-IT" dirty="0" err="1">
                <a:latin typeface="Times New Roman" panose="02020603050405020304" pitchFamily="18" charset="0"/>
                <a:cs typeface="Times New Roman" panose="02020603050405020304" pitchFamily="18" charset="0"/>
              </a:rPr>
              <a:t>JSON</a:t>
            </a:r>
            <a:r>
              <a:rPr lang="it-IT" dirty="0">
                <a:latin typeface="Times New Roman" panose="02020603050405020304" pitchFamily="18" charset="0"/>
                <a:cs typeface="Times New Roman" panose="02020603050405020304" pitchFamily="18" charset="0"/>
              </a:rPr>
              <a:t>;</a:t>
            </a:r>
          </a:p>
          <a:p>
            <a:pPr marL="285750" indent="-285750">
              <a:buFontTx/>
              <a:buChar char="-"/>
            </a:pPr>
            <a:r>
              <a:rPr lang="it-IT" dirty="0" err="1">
                <a:latin typeface="Times New Roman" panose="02020603050405020304" pitchFamily="18" charset="0"/>
                <a:cs typeface="Times New Roman" panose="02020603050405020304" pitchFamily="18" charset="0"/>
              </a:rPr>
              <a:t>YAML</a:t>
            </a:r>
            <a:r>
              <a:rPr lang="it-IT" dirty="0">
                <a:latin typeface="Times New Roman" panose="02020603050405020304" pitchFamily="18" charset="0"/>
                <a:cs typeface="Times New Roman" panose="02020603050405020304" pitchFamily="18" charset="0"/>
              </a:rPr>
              <a:t>;</a:t>
            </a:r>
          </a:p>
          <a:p>
            <a:pPr marL="285750" indent="-285750">
              <a:buFontTx/>
              <a:buChar char="-"/>
            </a:pPr>
            <a:r>
              <a:rPr lang="it-IT" dirty="0">
                <a:latin typeface="Times New Roman" panose="02020603050405020304" pitchFamily="18" charset="0"/>
                <a:cs typeface="Times New Roman" panose="02020603050405020304" pitchFamily="18" charset="0"/>
              </a:rPr>
              <a:t>formato di testo strutturato. </a:t>
            </a:r>
          </a:p>
          <a:p>
            <a:endParaRPr lang="it-IT" dirty="0">
              <a:latin typeface="Times New Roman" panose="02020603050405020304" pitchFamily="18" charset="0"/>
              <a:cs typeface="Times New Roman" panose="02020603050405020304" pitchFamily="18" charset="0"/>
            </a:endParaRPr>
          </a:p>
          <a:p>
            <a:r>
              <a:rPr lang="it-IT" dirty="0">
                <a:latin typeface="Times New Roman" panose="02020603050405020304" pitchFamily="18" charset="0"/>
                <a:cs typeface="Times New Roman" panose="02020603050405020304" pitchFamily="18" charset="0"/>
              </a:rPr>
              <a:t>Le modifiche apportate in </a:t>
            </a:r>
            <a:r>
              <a:rPr lang="it-IT" dirty="0" err="1">
                <a:latin typeface="Times New Roman" panose="02020603050405020304" pitchFamily="18" charset="0"/>
                <a:cs typeface="Times New Roman" panose="02020603050405020304" pitchFamily="18" charset="0"/>
              </a:rPr>
              <a:t>AIML</a:t>
            </a:r>
            <a:r>
              <a:rPr lang="it-IT" dirty="0">
                <a:latin typeface="Times New Roman" panose="02020603050405020304" pitchFamily="18" charset="0"/>
                <a:cs typeface="Times New Roman" panose="02020603050405020304" pitchFamily="18" charset="0"/>
              </a:rPr>
              <a:t> 2.0 compromette la sua semplicità originale. L'aggiunta di più tag e funzionalità (i concetti possono essere organizzati in livelli: principiate, intermedio e avanzato) rende la lingua più difficile da comprendere. </a:t>
            </a:r>
            <a:r>
              <a:rPr lang="it-IT" dirty="0" err="1">
                <a:latin typeface="Times New Roman" panose="02020603050405020304" pitchFamily="18" charset="0"/>
                <a:cs typeface="Times New Roman" panose="02020603050405020304" pitchFamily="18" charset="0"/>
              </a:rPr>
              <a:t>AIML</a:t>
            </a:r>
            <a:r>
              <a:rPr lang="it-IT" dirty="0">
                <a:latin typeface="Times New Roman" panose="02020603050405020304" pitchFamily="18" charset="0"/>
                <a:cs typeface="Times New Roman" panose="02020603050405020304" pitchFamily="18" charset="0"/>
              </a:rPr>
              <a:t> 2.0 è un tentativo di affrontare le carenze riscontrate dai programmatori di bot negli ultimi due decenni. </a:t>
            </a:r>
          </a:p>
          <a:p>
            <a:r>
              <a:rPr lang="it-IT" dirty="0">
                <a:latin typeface="Times New Roman" panose="02020603050405020304" pitchFamily="18" charset="0"/>
                <a:cs typeface="Times New Roman" panose="02020603050405020304" pitchFamily="18" charset="0"/>
              </a:rPr>
              <a:t>Le modifiche però sono combattibili con le versioni precedenti di </a:t>
            </a:r>
            <a:r>
              <a:rPr lang="it-IT" dirty="0" err="1">
                <a:latin typeface="Times New Roman" panose="02020603050405020304" pitchFamily="18" charset="0"/>
                <a:cs typeface="Times New Roman" panose="02020603050405020304" pitchFamily="18" charset="0"/>
              </a:rPr>
              <a:t>AIML</a:t>
            </a:r>
            <a:r>
              <a:rPr lang="it-IT" dirty="0">
                <a:latin typeface="Times New Roman" panose="02020603050405020304" pitchFamily="18" charset="0"/>
                <a:cs typeface="Times New Roman" panose="02020603050405020304" pitchFamily="18" charset="0"/>
              </a:rPr>
              <a:t> 1.0 e standard precedenti.</a:t>
            </a:r>
          </a:p>
        </p:txBody>
      </p:sp>
    </p:spTree>
    <p:extLst>
      <p:ext uri="{BB962C8B-B14F-4D97-AF65-F5344CB8AC3E}">
        <p14:creationId xmlns:p14="http://schemas.microsoft.com/office/powerpoint/2010/main" val="2866499200"/>
      </p:ext>
    </p:extLst>
  </p:cSld>
  <p:clrMapOvr>
    <a:masterClrMapping/>
  </p:clrMapOvr>
  <p:transition spd="med">
    <p:pull/>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A1ADFD8-F1C1-4CAA-BEE8-042D4F5F858F}"/>
              </a:ext>
            </a:extLst>
          </p:cNvPr>
          <p:cNvSpPr>
            <a:spLocks noGrp="1"/>
          </p:cNvSpPr>
          <p:nvPr>
            <p:ph type="title"/>
          </p:nvPr>
        </p:nvSpPr>
        <p:spPr>
          <a:xfrm>
            <a:off x="428932" y="283272"/>
            <a:ext cx="4848533" cy="785249"/>
          </a:xfrm>
        </p:spPr>
        <p:txBody>
          <a:bodyPr/>
          <a:lstStyle/>
          <a:p>
            <a:r>
              <a:rPr lang="it-IT" dirty="0">
                <a:solidFill>
                  <a:srgbClr val="002060"/>
                </a:solidFill>
                <a:latin typeface="Ink Free" panose="03080402000500000000" pitchFamily="66" charset="0"/>
              </a:rPr>
              <a:t>1. Caratteri jolly:</a:t>
            </a:r>
          </a:p>
        </p:txBody>
      </p:sp>
      <p:sp>
        <p:nvSpPr>
          <p:cNvPr id="3" name="CasellaDiTesto 2">
            <a:extLst>
              <a:ext uri="{FF2B5EF4-FFF2-40B4-BE49-F238E27FC236}">
                <a16:creationId xmlns:a16="http://schemas.microsoft.com/office/drawing/2014/main" id="{02BAB8C3-18EF-4F70-A19A-556F277C2B87}"/>
              </a:ext>
            </a:extLst>
          </p:cNvPr>
          <p:cNvSpPr txBox="1"/>
          <p:nvPr/>
        </p:nvSpPr>
        <p:spPr>
          <a:xfrm>
            <a:off x="1229033" y="1068521"/>
            <a:ext cx="10068232" cy="646331"/>
          </a:xfrm>
          <a:prstGeom prst="rect">
            <a:avLst/>
          </a:prstGeom>
          <a:noFill/>
        </p:spPr>
        <p:txBody>
          <a:bodyPr wrap="square" rtlCol="0">
            <a:spAutoFit/>
          </a:bodyPr>
          <a:lstStyle/>
          <a:p>
            <a:r>
              <a:rPr lang="it-IT" dirty="0">
                <a:latin typeface="Times New Roman" panose="02020603050405020304" pitchFamily="18" charset="0"/>
                <a:cs typeface="Times New Roman" panose="02020603050405020304" pitchFamily="18" charset="0"/>
              </a:rPr>
              <a:t>I caratteri jolly in </a:t>
            </a:r>
            <a:r>
              <a:rPr lang="it-IT" dirty="0" err="1">
                <a:latin typeface="Times New Roman" panose="02020603050405020304" pitchFamily="18" charset="0"/>
                <a:cs typeface="Times New Roman" panose="02020603050405020304" pitchFamily="18" charset="0"/>
              </a:rPr>
              <a:t>AIML</a:t>
            </a:r>
            <a:r>
              <a:rPr lang="it-IT" dirty="0">
                <a:latin typeface="Times New Roman" panose="02020603050405020304" pitchFamily="18" charset="0"/>
                <a:cs typeface="Times New Roman" panose="02020603050405020304" pitchFamily="18" charset="0"/>
              </a:rPr>
              <a:t> sono 5 e vengono utilizzati per acquisire gli input utilizzando una sola categoria.</a:t>
            </a:r>
          </a:p>
          <a:p>
            <a:r>
              <a:rPr lang="it-IT" dirty="0">
                <a:latin typeface="Times New Roman" panose="02020603050405020304" pitchFamily="18" charset="0"/>
                <a:cs typeface="Times New Roman" panose="02020603050405020304" pitchFamily="18" charset="0"/>
              </a:rPr>
              <a:t>È possibile avere più caratteri jolly per modello.  </a:t>
            </a:r>
          </a:p>
        </p:txBody>
      </p:sp>
      <p:sp>
        <p:nvSpPr>
          <p:cNvPr id="4" name="CasellaDiTesto 3">
            <a:extLst>
              <a:ext uri="{FF2B5EF4-FFF2-40B4-BE49-F238E27FC236}">
                <a16:creationId xmlns:a16="http://schemas.microsoft.com/office/drawing/2014/main" id="{B4C5CBD3-2E81-4033-AFFF-2421793AC2A3}"/>
              </a:ext>
            </a:extLst>
          </p:cNvPr>
          <p:cNvSpPr txBox="1"/>
          <p:nvPr/>
        </p:nvSpPr>
        <p:spPr>
          <a:xfrm>
            <a:off x="823453" y="2245558"/>
            <a:ext cx="5058696" cy="4247317"/>
          </a:xfrm>
          <a:prstGeom prst="rect">
            <a:avLst/>
          </a:prstGeom>
          <a:noFill/>
        </p:spPr>
        <p:txBody>
          <a:bodyPr wrap="square" rtlCol="0">
            <a:spAutoFit/>
          </a:bodyPr>
          <a:lstStyle/>
          <a:p>
            <a:pPr algn="ctr"/>
            <a:endParaRPr lang="it-IT" dirty="0"/>
          </a:p>
          <a:p>
            <a:r>
              <a:rPr lang="it-IT" dirty="0">
                <a:latin typeface="Times New Roman" panose="02020603050405020304" pitchFamily="18" charset="0"/>
                <a:cs typeface="Times New Roman" panose="02020603050405020304" pitchFamily="18" charset="0"/>
              </a:rPr>
              <a:t>È in grado di catturale 1 o + parole.</a:t>
            </a:r>
          </a:p>
          <a:p>
            <a:endParaRPr lang="it-IT" dirty="0">
              <a:latin typeface="Times New Roman" panose="02020603050405020304" pitchFamily="18" charset="0"/>
              <a:cs typeface="Times New Roman" panose="02020603050405020304" pitchFamily="18" charset="0"/>
            </a:endParaRPr>
          </a:p>
          <a:p>
            <a:r>
              <a:rPr lang="it-IT" altLang="it-IT"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&lt;pattern&gt;HELLO *&lt;/pattern&gt;</a:t>
            </a:r>
            <a:r>
              <a:rPr lang="it-IT" altLang="it-IT" dirty="0">
                <a:latin typeface="Courier New" panose="02070309020205020404" pitchFamily="49" charset="0"/>
                <a:cs typeface="Courier New" panose="02070309020205020404" pitchFamily="49" charset="0"/>
              </a:rPr>
              <a:t> </a:t>
            </a:r>
          </a:p>
          <a:p>
            <a:endParaRPr lang="it-IT" altLang="it-IT" dirty="0">
              <a:latin typeface="Courier New" panose="02070309020205020404" pitchFamily="49" charset="0"/>
              <a:cs typeface="Courier New" panose="02070309020205020404" pitchFamily="49" charset="0"/>
            </a:endParaRPr>
          </a:p>
          <a:p>
            <a:pPr lvl="0" eaLnBrk="0" fontAlgn="base" hangingPunct="0">
              <a:spcBef>
                <a:spcPct val="0"/>
              </a:spcBef>
              <a:spcAft>
                <a:spcPct val="0"/>
              </a:spcAft>
            </a:pPr>
            <a:r>
              <a:rPr lang="it-IT" altLang="it-IT"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Questo modello corrisponderebbe a tutti i seguenti input:</a:t>
            </a:r>
            <a:endParaRPr lang="it-IT" altLang="it-IT" dirty="0">
              <a:latin typeface="Times New Roman" panose="02020603050405020304" pitchFamily="18" charset="0"/>
              <a:cs typeface="Times New Roman" panose="02020603050405020304" pitchFamily="18" charset="0"/>
            </a:endParaRPr>
          </a:p>
          <a:p>
            <a:pPr lvl="0" algn="ctr" eaLnBrk="0" fontAlgn="base" hangingPunct="0">
              <a:spcBef>
                <a:spcPct val="0"/>
              </a:spcBef>
              <a:spcAft>
                <a:spcPct val="0"/>
              </a:spcAft>
              <a:buFontTx/>
              <a:buChar char="•"/>
            </a:pPr>
            <a:r>
              <a:rPr lang="it-IT" altLang="it-IT"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Ciao!</a:t>
            </a:r>
          </a:p>
          <a:p>
            <a:pPr lvl="0" algn="ctr" eaLnBrk="0" fontAlgn="base" hangingPunct="0">
              <a:spcBef>
                <a:spcPct val="0"/>
              </a:spcBef>
              <a:spcAft>
                <a:spcPct val="0"/>
              </a:spcAft>
              <a:buFontTx/>
              <a:buChar char="•"/>
            </a:pPr>
            <a:r>
              <a:rPr lang="it-IT" altLang="it-IT"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Ciao, Daniel.</a:t>
            </a:r>
          </a:p>
          <a:p>
            <a:pPr lvl="0" algn="ctr" eaLnBrk="0" fontAlgn="base" hangingPunct="0">
              <a:spcBef>
                <a:spcPct val="0"/>
              </a:spcBef>
              <a:spcAft>
                <a:spcPct val="0"/>
              </a:spcAft>
              <a:buFontTx/>
              <a:buChar char="•"/>
            </a:pPr>
            <a:r>
              <a:rPr lang="it-IT" altLang="it-IT"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Ciao mio caro amico.</a:t>
            </a:r>
          </a:p>
          <a:p>
            <a:pPr lvl="0" eaLnBrk="0" fontAlgn="base" hangingPunct="0">
              <a:spcBef>
                <a:spcPct val="0"/>
              </a:spcBef>
              <a:spcAft>
                <a:spcPct val="0"/>
              </a:spcAft>
            </a:pPr>
            <a:endParaRPr lang="it-IT" altLang="it-IT" dirty="0">
              <a:latin typeface="Times New Roman" panose="02020603050405020304" pitchFamily="18" charset="0"/>
              <a:cs typeface="Times New Roman" panose="02020603050405020304" pitchFamily="18" charset="0"/>
            </a:endParaRPr>
          </a:p>
          <a:p>
            <a:pPr lvl="0" eaLnBrk="0" fontAlgn="base" hangingPunct="0">
              <a:spcBef>
                <a:spcPct val="0"/>
              </a:spcBef>
              <a:spcAft>
                <a:spcPct val="0"/>
              </a:spcAft>
            </a:pPr>
            <a:r>
              <a:rPr lang="it-IT" altLang="it-IT"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Questo modello </a:t>
            </a:r>
            <a:r>
              <a:rPr lang="it-IT" altLang="it-IT"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NON</a:t>
            </a:r>
            <a:r>
              <a:rPr lang="it-IT" altLang="it-IT"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corrisponderebbe alla parola "Ciao" da solo, perché deve esserci almeno una parola catturata da *per formare una corrispondenza.</a:t>
            </a:r>
            <a:endParaRPr lang="it-IT" altLang="it-IT" dirty="0">
              <a:latin typeface="Times New Roman" panose="02020603050405020304" pitchFamily="18" charset="0"/>
              <a:cs typeface="Times New Roman" panose="02020603050405020304" pitchFamily="18" charset="0"/>
            </a:endParaRPr>
          </a:p>
          <a:p>
            <a:endParaRPr lang="it-IT" dirty="0"/>
          </a:p>
        </p:txBody>
      </p:sp>
      <p:sp>
        <p:nvSpPr>
          <p:cNvPr id="11" name="Rettangolo 10">
            <a:extLst>
              <a:ext uri="{FF2B5EF4-FFF2-40B4-BE49-F238E27FC236}">
                <a16:creationId xmlns:a16="http://schemas.microsoft.com/office/drawing/2014/main" id="{2E13CED6-1DB3-4D3C-8615-B59C229EC5BC}"/>
              </a:ext>
            </a:extLst>
          </p:cNvPr>
          <p:cNvSpPr/>
          <p:nvPr/>
        </p:nvSpPr>
        <p:spPr>
          <a:xfrm>
            <a:off x="6882583" y="2858117"/>
            <a:ext cx="5198807" cy="2862322"/>
          </a:xfrm>
          <a:prstGeom prst="rect">
            <a:avLst/>
          </a:prstGeom>
        </p:spPr>
        <p:txBody>
          <a:bodyPr wrap="square">
            <a:spAutoFit/>
          </a:bodyPr>
          <a:lstStyle/>
          <a:p>
            <a:pPr lvl="0" eaLnBrk="0" fontAlgn="base" hangingPunct="0">
              <a:spcBef>
                <a:spcPct val="0"/>
              </a:spcBef>
              <a:spcAft>
                <a:spcPct val="0"/>
              </a:spcAft>
            </a:pPr>
            <a:r>
              <a:rPr lang="it-IT" altLang="it-IT" dirty="0">
                <a:solidFill>
                  <a:srgbClr val="000000"/>
                </a:solidFill>
                <a:latin typeface="Times New Roman" panose="02020603050405020304" pitchFamily="18" charset="0"/>
                <a:cs typeface="Times New Roman" panose="02020603050405020304" pitchFamily="18" charset="0"/>
              </a:rPr>
              <a:t>È in grado di catturare 0 o + parole</a:t>
            </a:r>
          </a:p>
          <a:p>
            <a:pPr lvl="0" eaLnBrk="0" fontAlgn="base" hangingPunct="0">
              <a:spcBef>
                <a:spcPct val="0"/>
              </a:spcBef>
              <a:spcAft>
                <a:spcPct val="0"/>
              </a:spcAft>
            </a:pPr>
            <a:endParaRPr lang="it-IT" altLang="it-IT" dirty="0">
              <a:solidFill>
                <a:srgbClr val="000000"/>
              </a:solidFill>
              <a:latin typeface="Times New Roman" panose="02020603050405020304" pitchFamily="18" charset="0"/>
              <a:cs typeface="Times New Roman" panose="02020603050405020304" pitchFamily="18" charset="0"/>
            </a:endParaRPr>
          </a:p>
          <a:p>
            <a:pPr eaLnBrk="0" fontAlgn="base" hangingPunct="0">
              <a:spcBef>
                <a:spcPct val="0"/>
              </a:spcBef>
              <a:spcAft>
                <a:spcPct val="0"/>
              </a:spcAft>
            </a:pPr>
            <a:r>
              <a:rPr lang="it-IT" altLang="it-IT"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&lt;pattern&gt;HELLO ^&lt;/pattern&gt;</a:t>
            </a:r>
            <a:r>
              <a:rPr lang="it-IT" altLang="it-IT" dirty="0">
                <a:latin typeface="Courier New" panose="02070309020205020404" pitchFamily="49" charset="0"/>
                <a:cs typeface="Courier New" panose="02070309020205020404" pitchFamily="49" charset="0"/>
              </a:rPr>
              <a:t> </a:t>
            </a:r>
          </a:p>
          <a:p>
            <a:pPr eaLnBrk="0" fontAlgn="base" hangingPunct="0">
              <a:spcBef>
                <a:spcPct val="0"/>
              </a:spcBef>
              <a:spcAft>
                <a:spcPct val="0"/>
              </a:spcAft>
            </a:pPr>
            <a:endParaRPr lang="it-IT" altLang="it-IT" dirty="0">
              <a:latin typeface="Courier New" panose="02070309020205020404" pitchFamily="49" charset="0"/>
              <a:cs typeface="Courier New" panose="02070309020205020404" pitchFamily="49" charset="0"/>
            </a:endParaRPr>
          </a:p>
          <a:p>
            <a:pPr lvl="0" eaLnBrk="0" fontAlgn="base" hangingPunct="0">
              <a:spcBef>
                <a:spcPct val="0"/>
              </a:spcBef>
              <a:spcAft>
                <a:spcPct val="0"/>
              </a:spcAft>
            </a:pPr>
            <a:r>
              <a:rPr lang="it-IT" altLang="it-IT"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Questo modello corrisponderebbe a tutti i seguenti input:</a:t>
            </a:r>
            <a:endParaRPr lang="it-IT" altLang="it-IT" dirty="0">
              <a:latin typeface="Times New Roman" panose="02020603050405020304" pitchFamily="18" charset="0"/>
              <a:cs typeface="Times New Roman" panose="02020603050405020304" pitchFamily="18" charset="0"/>
            </a:endParaRPr>
          </a:p>
          <a:p>
            <a:pPr lvl="0" algn="ctr" eaLnBrk="0" fontAlgn="base" hangingPunct="0">
              <a:spcBef>
                <a:spcPct val="0"/>
              </a:spcBef>
              <a:spcAft>
                <a:spcPct val="0"/>
              </a:spcAft>
              <a:buFontTx/>
              <a:buChar char="•"/>
            </a:pPr>
            <a:r>
              <a:rPr lang="it-IT" altLang="it-IT"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Ciao</a:t>
            </a:r>
          </a:p>
          <a:p>
            <a:pPr lvl="0" algn="ctr" eaLnBrk="0" fontAlgn="base" hangingPunct="0">
              <a:spcBef>
                <a:spcPct val="0"/>
              </a:spcBef>
              <a:spcAft>
                <a:spcPct val="0"/>
              </a:spcAft>
              <a:buFontTx/>
              <a:buChar char="•"/>
            </a:pPr>
            <a:r>
              <a:rPr lang="it-IT" altLang="it-IT"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Ciao!</a:t>
            </a:r>
          </a:p>
          <a:p>
            <a:pPr lvl="0" algn="ctr" eaLnBrk="0" fontAlgn="base" hangingPunct="0">
              <a:spcBef>
                <a:spcPct val="0"/>
              </a:spcBef>
              <a:spcAft>
                <a:spcPct val="0"/>
              </a:spcAft>
              <a:buFontTx/>
              <a:buChar char="•"/>
            </a:pPr>
            <a:r>
              <a:rPr lang="it-IT" altLang="it-IT"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Ciao, Daniel.</a:t>
            </a:r>
          </a:p>
          <a:p>
            <a:pPr lvl="0" algn="ctr" eaLnBrk="0" fontAlgn="base" hangingPunct="0">
              <a:spcBef>
                <a:spcPct val="0"/>
              </a:spcBef>
              <a:spcAft>
                <a:spcPct val="0"/>
              </a:spcAft>
              <a:buFontTx/>
              <a:buChar char="•"/>
            </a:pPr>
            <a:r>
              <a:rPr lang="it-IT" altLang="it-IT"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Ciao mio caro amico.</a:t>
            </a:r>
          </a:p>
        </p:txBody>
      </p:sp>
      <p:sp>
        <p:nvSpPr>
          <p:cNvPr id="12" name="Titolo 1">
            <a:extLst>
              <a:ext uri="{FF2B5EF4-FFF2-40B4-BE49-F238E27FC236}">
                <a16:creationId xmlns:a16="http://schemas.microsoft.com/office/drawing/2014/main" id="{DE8E4742-054C-4705-B4C5-54947E62A3EA}"/>
              </a:ext>
            </a:extLst>
          </p:cNvPr>
          <p:cNvSpPr txBox="1">
            <a:spLocks/>
          </p:cNvSpPr>
          <p:nvPr/>
        </p:nvSpPr>
        <p:spPr>
          <a:xfrm>
            <a:off x="1946169" y="1866416"/>
            <a:ext cx="1537521" cy="76195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it-IT" sz="5000" dirty="0">
                <a:solidFill>
                  <a:srgbClr val="002060"/>
                </a:solidFill>
                <a:latin typeface="Ink Free" panose="03080402000500000000" pitchFamily="66" charset="0"/>
              </a:rPr>
              <a:t>1. *</a:t>
            </a:r>
          </a:p>
        </p:txBody>
      </p:sp>
      <p:sp>
        <p:nvSpPr>
          <p:cNvPr id="13" name="Titolo 1">
            <a:extLst>
              <a:ext uri="{FF2B5EF4-FFF2-40B4-BE49-F238E27FC236}">
                <a16:creationId xmlns:a16="http://schemas.microsoft.com/office/drawing/2014/main" id="{675466DE-F4C2-46E2-82D6-33FF3F0898AC}"/>
              </a:ext>
            </a:extLst>
          </p:cNvPr>
          <p:cNvSpPr txBox="1">
            <a:spLocks/>
          </p:cNvSpPr>
          <p:nvPr/>
        </p:nvSpPr>
        <p:spPr>
          <a:xfrm>
            <a:off x="8425015" y="2096160"/>
            <a:ext cx="1289873" cy="76195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it-IT" sz="5000" dirty="0">
                <a:solidFill>
                  <a:srgbClr val="002060"/>
                </a:solidFill>
                <a:latin typeface="Ink Free" panose="03080402000500000000" pitchFamily="66" charset="0"/>
              </a:rPr>
              <a:t>2. ^</a:t>
            </a:r>
          </a:p>
        </p:txBody>
      </p:sp>
    </p:spTree>
    <p:extLst>
      <p:ext uri="{BB962C8B-B14F-4D97-AF65-F5344CB8AC3E}">
        <p14:creationId xmlns:p14="http://schemas.microsoft.com/office/powerpoint/2010/main" val="1837066575"/>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FC21198-B440-42BF-9072-A13FE77247EA}"/>
              </a:ext>
            </a:extLst>
          </p:cNvPr>
          <p:cNvSpPr txBox="1">
            <a:spLocks/>
          </p:cNvSpPr>
          <p:nvPr/>
        </p:nvSpPr>
        <p:spPr>
          <a:xfrm>
            <a:off x="2223091" y="63033"/>
            <a:ext cx="1289873" cy="76195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it-IT" sz="5000" dirty="0">
                <a:solidFill>
                  <a:srgbClr val="002060"/>
                </a:solidFill>
                <a:latin typeface="Ink Free" panose="03080402000500000000" pitchFamily="66" charset="0"/>
              </a:rPr>
              <a:t>3. _</a:t>
            </a:r>
          </a:p>
        </p:txBody>
      </p:sp>
      <p:sp>
        <p:nvSpPr>
          <p:cNvPr id="3" name="Titolo 1">
            <a:extLst>
              <a:ext uri="{FF2B5EF4-FFF2-40B4-BE49-F238E27FC236}">
                <a16:creationId xmlns:a16="http://schemas.microsoft.com/office/drawing/2014/main" id="{419149AF-42C8-47E1-A5FF-8E403F394713}"/>
              </a:ext>
            </a:extLst>
          </p:cNvPr>
          <p:cNvSpPr txBox="1">
            <a:spLocks/>
          </p:cNvSpPr>
          <p:nvPr/>
        </p:nvSpPr>
        <p:spPr>
          <a:xfrm>
            <a:off x="8192958" y="63033"/>
            <a:ext cx="1554727" cy="76195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it-IT" sz="5000" dirty="0">
                <a:solidFill>
                  <a:srgbClr val="002060"/>
                </a:solidFill>
                <a:latin typeface="Ink Free" panose="03080402000500000000" pitchFamily="66" charset="0"/>
              </a:rPr>
              <a:t>4. #</a:t>
            </a:r>
          </a:p>
        </p:txBody>
      </p:sp>
      <p:sp>
        <p:nvSpPr>
          <p:cNvPr id="4" name="CasellaDiTesto 3">
            <a:extLst>
              <a:ext uri="{FF2B5EF4-FFF2-40B4-BE49-F238E27FC236}">
                <a16:creationId xmlns:a16="http://schemas.microsoft.com/office/drawing/2014/main" id="{3E06E4E6-2113-4DC0-8F94-DA67E5262FD8}"/>
              </a:ext>
            </a:extLst>
          </p:cNvPr>
          <p:cNvSpPr txBox="1"/>
          <p:nvPr/>
        </p:nvSpPr>
        <p:spPr>
          <a:xfrm>
            <a:off x="951589" y="745822"/>
            <a:ext cx="3920918" cy="923330"/>
          </a:xfrm>
          <a:prstGeom prst="rect">
            <a:avLst/>
          </a:prstGeom>
          <a:noFill/>
        </p:spPr>
        <p:txBody>
          <a:bodyPr wrap="square" rtlCol="0">
            <a:spAutoFit/>
          </a:bodyPr>
          <a:lstStyle/>
          <a:p>
            <a:r>
              <a:rPr lang="it-IT" dirty="0">
                <a:latin typeface="Times New Roman" panose="02020603050405020304" pitchFamily="18" charset="0"/>
                <a:cs typeface="Times New Roman" panose="02020603050405020304" pitchFamily="18" charset="0"/>
              </a:rPr>
              <a:t>È in grado di catturale 1 o + parole.</a:t>
            </a:r>
          </a:p>
          <a:p>
            <a:endParaRPr lang="it-IT" dirty="0">
              <a:latin typeface="Times New Roman" panose="02020603050405020304" pitchFamily="18" charset="0"/>
              <a:cs typeface="Times New Roman" panose="02020603050405020304" pitchFamily="18" charset="0"/>
            </a:endParaRPr>
          </a:p>
          <a:p>
            <a:r>
              <a:rPr lang="it-IT" altLang="it-IT"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&lt;pattern&gt;HELLO _&lt;/pattern&gt;</a:t>
            </a:r>
            <a:r>
              <a:rPr lang="it-IT" altLang="it-IT" dirty="0">
                <a:latin typeface="Courier New" panose="02070309020205020404" pitchFamily="49" charset="0"/>
                <a:cs typeface="Courier New" panose="02070309020205020404" pitchFamily="49" charset="0"/>
              </a:rPr>
              <a:t> </a:t>
            </a:r>
          </a:p>
        </p:txBody>
      </p:sp>
      <p:sp>
        <p:nvSpPr>
          <p:cNvPr id="5" name="CasellaDiTesto 4">
            <a:extLst>
              <a:ext uri="{FF2B5EF4-FFF2-40B4-BE49-F238E27FC236}">
                <a16:creationId xmlns:a16="http://schemas.microsoft.com/office/drawing/2014/main" id="{45FF24CB-9E95-437F-8CAB-D9DE580AC00F}"/>
              </a:ext>
            </a:extLst>
          </p:cNvPr>
          <p:cNvSpPr txBox="1"/>
          <p:nvPr/>
        </p:nvSpPr>
        <p:spPr>
          <a:xfrm>
            <a:off x="6974076" y="640776"/>
            <a:ext cx="3920918" cy="923330"/>
          </a:xfrm>
          <a:prstGeom prst="rect">
            <a:avLst/>
          </a:prstGeom>
          <a:noFill/>
        </p:spPr>
        <p:txBody>
          <a:bodyPr wrap="square" rtlCol="0">
            <a:spAutoFit/>
          </a:bodyPr>
          <a:lstStyle/>
          <a:p>
            <a:r>
              <a:rPr lang="it-IT" dirty="0">
                <a:latin typeface="Times New Roman" panose="02020603050405020304" pitchFamily="18" charset="0"/>
                <a:cs typeface="Times New Roman" panose="02020603050405020304" pitchFamily="18" charset="0"/>
              </a:rPr>
              <a:t>È in grado di catturale 0 o + parole.</a:t>
            </a:r>
          </a:p>
          <a:p>
            <a:endParaRPr lang="it-IT" dirty="0">
              <a:latin typeface="Times New Roman" panose="02020603050405020304" pitchFamily="18" charset="0"/>
              <a:cs typeface="Times New Roman" panose="02020603050405020304" pitchFamily="18" charset="0"/>
            </a:endParaRPr>
          </a:p>
          <a:p>
            <a:r>
              <a:rPr lang="it-IT" altLang="it-IT"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&lt;pattern&gt;HELLO #&lt;/pattern&gt;</a:t>
            </a:r>
            <a:r>
              <a:rPr lang="it-IT" altLang="it-IT" dirty="0">
                <a:latin typeface="Courier New" panose="02070309020205020404" pitchFamily="49" charset="0"/>
                <a:cs typeface="Courier New" panose="02070309020205020404" pitchFamily="49" charset="0"/>
              </a:rPr>
              <a:t> </a:t>
            </a:r>
          </a:p>
        </p:txBody>
      </p:sp>
      <p:sp>
        <p:nvSpPr>
          <p:cNvPr id="9" name="Titolo 1">
            <a:extLst>
              <a:ext uri="{FF2B5EF4-FFF2-40B4-BE49-F238E27FC236}">
                <a16:creationId xmlns:a16="http://schemas.microsoft.com/office/drawing/2014/main" id="{086C5FC9-C20F-4B05-B1DF-F91CB36C85D6}"/>
              </a:ext>
            </a:extLst>
          </p:cNvPr>
          <p:cNvSpPr txBox="1">
            <a:spLocks/>
          </p:cNvSpPr>
          <p:nvPr/>
        </p:nvSpPr>
        <p:spPr>
          <a:xfrm>
            <a:off x="4832177" y="1550135"/>
            <a:ext cx="2141899" cy="76195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it-IT" sz="5000" dirty="0">
                <a:solidFill>
                  <a:srgbClr val="002060"/>
                </a:solidFill>
                <a:latin typeface="Ink Free" panose="03080402000500000000" pitchFamily="66" charset="0"/>
              </a:rPr>
              <a:t>5. </a:t>
            </a:r>
            <a:r>
              <a:rPr lang="it-IT" sz="5000" dirty="0" err="1">
                <a:solidFill>
                  <a:srgbClr val="002060"/>
                </a:solidFill>
                <a:latin typeface="Ink Free" panose="03080402000500000000" pitchFamily="66" charset="0"/>
              </a:rPr>
              <a:t>echo</a:t>
            </a:r>
            <a:endParaRPr lang="it-IT" sz="5000" dirty="0">
              <a:solidFill>
                <a:srgbClr val="002060"/>
              </a:solidFill>
              <a:latin typeface="Ink Free" panose="03080402000500000000" pitchFamily="66" charset="0"/>
            </a:endParaRPr>
          </a:p>
        </p:txBody>
      </p:sp>
      <p:sp>
        <p:nvSpPr>
          <p:cNvPr id="10" name="CasellaDiTesto 9">
            <a:extLst>
              <a:ext uri="{FF2B5EF4-FFF2-40B4-BE49-F238E27FC236}">
                <a16:creationId xmlns:a16="http://schemas.microsoft.com/office/drawing/2014/main" id="{B2CC51EB-C28B-471A-98E0-A5BCC0A0C7DB}"/>
              </a:ext>
            </a:extLst>
          </p:cNvPr>
          <p:cNvSpPr txBox="1"/>
          <p:nvPr/>
        </p:nvSpPr>
        <p:spPr>
          <a:xfrm>
            <a:off x="1237022" y="2141849"/>
            <a:ext cx="10163481" cy="4524315"/>
          </a:xfrm>
          <a:prstGeom prst="rect">
            <a:avLst/>
          </a:prstGeom>
          <a:noFill/>
        </p:spPr>
        <p:txBody>
          <a:bodyPr wrap="square" rtlCol="0">
            <a:spAutoFit/>
          </a:bodyPr>
          <a:lstStyle/>
          <a:p>
            <a:r>
              <a:rPr lang="it-IT" dirty="0">
                <a:latin typeface="Times New Roman" panose="02020603050405020304" pitchFamily="18" charset="0"/>
                <a:cs typeface="Times New Roman" panose="02020603050405020304" pitchFamily="18" charset="0"/>
              </a:rPr>
              <a:t>Le parole acquisite dal carattere jolly all’interno del modello utilizzando il tag </a:t>
            </a:r>
            <a:r>
              <a:rPr lang="it-IT" dirty="0">
                <a:latin typeface="Courier New" panose="02070309020205020404" pitchFamily="49" charset="0"/>
                <a:cs typeface="Courier New" panose="02070309020205020404" pitchFamily="49" charset="0"/>
              </a:rPr>
              <a:t>&lt;start&gt; </a:t>
            </a:r>
          </a:p>
          <a:p>
            <a:endParaRPr lang="it-IT" altLang="it-IT" dirty="0">
              <a:solidFill>
                <a:srgbClr val="000000"/>
              </a:solidFill>
              <a:latin typeface="Arial Unicode MS" panose="020B0604020202020204" pitchFamily="34" charset="-128"/>
              <a:ea typeface="Times New Roman" panose="02020603050405020304" pitchFamily="18" charset="0"/>
              <a:cs typeface="Courier New" panose="02070309020205020404" pitchFamily="49" charset="0"/>
            </a:endParaRPr>
          </a:p>
          <a:p>
            <a:r>
              <a:rPr lang="it-IT" altLang="it-IT"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&lt;</a:t>
            </a:r>
            <a:r>
              <a:rPr lang="it-IT" altLang="it-IT" dirty="0" err="1">
                <a:solidFill>
                  <a:srgbClr val="000000"/>
                </a:solidFill>
                <a:latin typeface="Courier New" panose="02070309020205020404" pitchFamily="49" charset="0"/>
                <a:ea typeface="Times New Roman" panose="02020603050405020304" pitchFamily="18" charset="0"/>
                <a:cs typeface="Courier New" panose="02070309020205020404" pitchFamily="49" charset="0"/>
              </a:rPr>
              <a:t>category</a:t>
            </a:r>
            <a:r>
              <a:rPr lang="it-IT" altLang="it-IT"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&gt;</a:t>
            </a:r>
          </a:p>
          <a:p>
            <a:r>
              <a:rPr lang="it-IT" altLang="it-IT"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&lt;pattern&gt;MY NAME IS *&lt;/pattern&gt;</a:t>
            </a:r>
          </a:p>
          <a:p>
            <a:r>
              <a:rPr lang="it-IT" altLang="it-IT"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&lt;template&gt;Hello, &lt;star/&gt;.&lt;/template&gt;</a:t>
            </a:r>
          </a:p>
          <a:p>
            <a:r>
              <a:rPr lang="it-IT" altLang="it-IT"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&lt;/</a:t>
            </a:r>
            <a:r>
              <a:rPr lang="it-IT" altLang="it-IT" dirty="0" err="1">
                <a:solidFill>
                  <a:srgbClr val="000000"/>
                </a:solidFill>
                <a:latin typeface="Courier New" panose="02070309020205020404" pitchFamily="49" charset="0"/>
                <a:ea typeface="Times New Roman" panose="02020603050405020304" pitchFamily="18" charset="0"/>
                <a:cs typeface="Courier New" panose="02070309020205020404" pitchFamily="49" charset="0"/>
              </a:rPr>
              <a:t>category</a:t>
            </a:r>
            <a:r>
              <a:rPr lang="it-IT" altLang="it-IT"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&gt;</a:t>
            </a:r>
            <a:r>
              <a:rPr lang="it-IT" altLang="it-IT" sz="1600" dirty="0">
                <a:latin typeface="Courier New" panose="02070309020205020404" pitchFamily="49" charset="0"/>
                <a:cs typeface="Courier New" panose="02070309020205020404" pitchFamily="49" charset="0"/>
              </a:rPr>
              <a:t> </a:t>
            </a:r>
          </a:p>
          <a:p>
            <a:endParaRPr lang="it-IT" altLang="it-IT" dirty="0">
              <a:latin typeface="Times New Roman" panose="02020603050405020304" pitchFamily="18" charset="0"/>
              <a:cs typeface="Times New Roman" panose="02020603050405020304" pitchFamily="18" charset="0"/>
            </a:endParaRPr>
          </a:p>
          <a:p>
            <a:endParaRPr lang="it-IT" altLang="it-IT" dirty="0">
              <a:latin typeface="Times New Roman" panose="02020603050405020304" pitchFamily="18" charset="0"/>
              <a:cs typeface="Times New Roman" panose="02020603050405020304" pitchFamily="18" charset="0"/>
            </a:endParaRPr>
          </a:p>
          <a:p>
            <a:r>
              <a:rPr lang="it-IT" dirty="0">
                <a:latin typeface="Times New Roman" panose="02020603050405020304" pitchFamily="18" charset="0"/>
                <a:cs typeface="Times New Roman" panose="02020603050405020304" pitchFamily="18" charset="0"/>
              </a:rPr>
              <a:t>Si può fare </a:t>
            </a:r>
            <a:r>
              <a:rPr lang="it-IT" dirty="0" err="1">
                <a:latin typeface="Times New Roman" panose="02020603050405020304" pitchFamily="18" charset="0"/>
                <a:cs typeface="Times New Roman" panose="02020603050405020304" pitchFamily="18" charset="0"/>
              </a:rPr>
              <a:t>echo</a:t>
            </a:r>
            <a:r>
              <a:rPr lang="it-IT" dirty="0">
                <a:latin typeface="Times New Roman" panose="02020603050405020304" pitchFamily="18" charset="0"/>
                <a:cs typeface="Times New Roman" panose="02020603050405020304" pitchFamily="18" charset="0"/>
              </a:rPr>
              <a:t> anche a più caratteri jolly utilizzando </a:t>
            </a:r>
          </a:p>
          <a:p>
            <a:pPr algn="ctr"/>
            <a:r>
              <a:rPr lang="it-IT" dirty="0">
                <a:latin typeface="Courier New" panose="02070309020205020404" pitchFamily="49" charset="0"/>
                <a:cs typeface="Courier New" panose="02070309020205020404" pitchFamily="49" charset="0"/>
              </a:rPr>
              <a:t>&lt;start index = ‘’ x ‘’ /&gt; </a:t>
            </a:r>
          </a:p>
          <a:p>
            <a:r>
              <a:rPr lang="it-IT" dirty="0">
                <a:latin typeface="Times New Roman" panose="02020603050405020304" pitchFamily="18" charset="0"/>
                <a:cs typeface="Times New Roman" panose="02020603050405020304" pitchFamily="18" charset="0"/>
              </a:rPr>
              <a:t>dove </a:t>
            </a:r>
            <a:r>
              <a:rPr lang="it-IT" b="1" dirty="0">
                <a:latin typeface="Times New Roman" panose="02020603050405020304" pitchFamily="18" charset="0"/>
                <a:cs typeface="Times New Roman" panose="02020603050405020304" pitchFamily="18" charset="0"/>
              </a:rPr>
              <a:t>x</a:t>
            </a:r>
            <a:r>
              <a:rPr lang="it-IT" dirty="0">
                <a:latin typeface="Times New Roman" panose="02020603050405020304" pitchFamily="18" charset="0"/>
                <a:cs typeface="Times New Roman" panose="02020603050405020304" pitchFamily="18" charset="0"/>
              </a:rPr>
              <a:t> corrisponde all’indice del carattere jolly. </a:t>
            </a:r>
          </a:p>
          <a:p>
            <a:endParaRPr lang="it-IT" dirty="0">
              <a:latin typeface="Times New Roman" panose="02020603050405020304" pitchFamily="18" charset="0"/>
              <a:cs typeface="Times New Roman" panose="02020603050405020304" pitchFamily="18" charset="0"/>
            </a:endParaRPr>
          </a:p>
          <a:p>
            <a:r>
              <a:rPr lang="it-IT" altLang="it-IT"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&lt;</a:t>
            </a:r>
            <a:r>
              <a:rPr lang="it-IT" altLang="it-IT" dirty="0" err="1">
                <a:solidFill>
                  <a:srgbClr val="000000"/>
                </a:solidFill>
                <a:latin typeface="Courier New" panose="02070309020205020404" pitchFamily="49" charset="0"/>
                <a:ea typeface="Times New Roman" panose="02020603050405020304" pitchFamily="18" charset="0"/>
                <a:cs typeface="Courier New" panose="02070309020205020404" pitchFamily="49" charset="0"/>
              </a:rPr>
              <a:t>category</a:t>
            </a:r>
            <a:r>
              <a:rPr lang="it-IT" altLang="it-IT"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&gt;</a:t>
            </a:r>
          </a:p>
          <a:p>
            <a:r>
              <a:rPr lang="it-IT" altLang="it-IT"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&lt;pattern&gt;MY NAME IS * AND I AM * YEARS </a:t>
            </a:r>
            <a:r>
              <a:rPr lang="it-IT" altLang="it-IT" dirty="0" err="1">
                <a:solidFill>
                  <a:srgbClr val="000000"/>
                </a:solidFill>
                <a:latin typeface="Courier New" panose="02070309020205020404" pitchFamily="49" charset="0"/>
                <a:ea typeface="Times New Roman" panose="02020603050405020304" pitchFamily="18" charset="0"/>
                <a:cs typeface="Courier New" panose="02070309020205020404" pitchFamily="49" charset="0"/>
              </a:rPr>
              <a:t>OLD</a:t>
            </a:r>
            <a:r>
              <a:rPr lang="it-IT" altLang="it-IT"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&lt;/pattern&gt;</a:t>
            </a:r>
          </a:p>
          <a:p>
            <a:r>
              <a:rPr lang="it-IT" altLang="it-IT"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&lt;template&gt;Hi &lt;star/&gt;. I </a:t>
            </a:r>
            <a:r>
              <a:rPr lang="it-IT" altLang="it-IT" dirty="0" err="1">
                <a:solidFill>
                  <a:srgbClr val="000000"/>
                </a:solidFill>
                <a:latin typeface="Courier New" panose="02070309020205020404" pitchFamily="49" charset="0"/>
                <a:ea typeface="Times New Roman" panose="02020603050405020304" pitchFamily="18" charset="0"/>
                <a:cs typeface="Courier New" panose="02070309020205020404" pitchFamily="49" charset="0"/>
              </a:rPr>
              <a:t>am</a:t>
            </a:r>
            <a:r>
              <a:rPr lang="it-IT" altLang="it-IT"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r>
              <a:rPr lang="it-IT" altLang="it-IT" dirty="0" err="1">
                <a:solidFill>
                  <a:srgbClr val="000000"/>
                </a:solidFill>
                <a:latin typeface="Courier New" panose="02070309020205020404" pitchFamily="49" charset="0"/>
                <a:ea typeface="Times New Roman" panose="02020603050405020304" pitchFamily="18" charset="0"/>
                <a:cs typeface="Courier New" panose="02070309020205020404" pitchFamily="49" charset="0"/>
              </a:rPr>
              <a:t>also</a:t>
            </a:r>
            <a:r>
              <a:rPr lang="it-IT" altLang="it-IT"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&lt;star index=“2”/&gt; </a:t>
            </a:r>
            <a:r>
              <a:rPr lang="it-IT" altLang="it-IT" dirty="0" err="1">
                <a:solidFill>
                  <a:srgbClr val="000000"/>
                </a:solidFill>
                <a:latin typeface="Courier New" panose="02070309020205020404" pitchFamily="49" charset="0"/>
                <a:ea typeface="Times New Roman" panose="02020603050405020304" pitchFamily="18" charset="0"/>
                <a:cs typeface="Courier New" panose="02070309020205020404" pitchFamily="49" charset="0"/>
              </a:rPr>
              <a:t>years</a:t>
            </a:r>
            <a:r>
              <a:rPr lang="it-IT" altLang="it-IT"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r>
              <a:rPr lang="it-IT" altLang="it-IT" dirty="0" err="1">
                <a:solidFill>
                  <a:srgbClr val="000000"/>
                </a:solidFill>
                <a:latin typeface="Courier New" panose="02070309020205020404" pitchFamily="49" charset="0"/>
                <a:ea typeface="Times New Roman" panose="02020603050405020304" pitchFamily="18" charset="0"/>
                <a:cs typeface="Courier New" panose="02070309020205020404" pitchFamily="49" charset="0"/>
              </a:rPr>
              <a:t>old</a:t>
            </a:r>
            <a:r>
              <a:rPr lang="it-IT" altLang="it-IT"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!&lt;/template&gt;</a:t>
            </a:r>
          </a:p>
          <a:p>
            <a:r>
              <a:rPr lang="it-IT" altLang="it-IT"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&lt;/</a:t>
            </a:r>
            <a:r>
              <a:rPr lang="it-IT" altLang="it-IT" dirty="0" err="1">
                <a:solidFill>
                  <a:srgbClr val="000000"/>
                </a:solidFill>
                <a:latin typeface="Courier New" panose="02070309020205020404" pitchFamily="49" charset="0"/>
                <a:ea typeface="Times New Roman" panose="02020603050405020304" pitchFamily="18" charset="0"/>
                <a:cs typeface="Courier New" panose="02070309020205020404" pitchFamily="49" charset="0"/>
              </a:rPr>
              <a:t>category</a:t>
            </a:r>
            <a:r>
              <a:rPr lang="it-IT" altLang="it-IT"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&gt;</a:t>
            </a:r>
            <a:r>
              <a:rPr lang="it-IT" altLang="it-IT" dirty="0">
                <a:latin typeface="Courier New" panose="02070309020205020404" pitchFamily="49" charset="0"/>
                <a:cs typeface="Courier New" panose="02070309020205020404" pitchFamily="49" charset="0"/>
              </a:rPr>
              <a:t> </a:t>
            </a:r>
          </a:p>
        </p:txBody>
      </p:sp>
      <p:sp>
        <p:nvSpPr>
          <p:cNvPr id="12" name="CasellaDiTesto 11">
            <a:extLst>
              <a:ext uri="{FF2B5EF4-FFF2-40B4-BE49-F238E27FC236}">
                <a16:creationId xmlns:a16="http://schemas.microsoft.com/office/drawing/2014/main" id="{F251D124-BDC8-405B-AFAF-E95EB7372A11}"/>
              </a:ext>
            </a:extLst>
          </p:cNvPr>
          <p:cNvSpPr txBox="1"/>
          <p:nvPr/>
        </p:nvSpPr>
        <p:spPr>
          <a:xfrm>
            <a:off x="8306561" y="2883403"/>
            <a:ext cx="2882247" cy="923330"/>
          </a:xfrm>
          <a:prstGeom prst="rect">
            <a:avLst/>
          </a:prstGeom>
          <a:noFill/>
        </p:spPr>
        <p:txBody>
          <a:bodyPr wrap="square" rtlCol="0">
            <a:spAutoFit/>
          </a:bodyPr>
          <a:lstStyle/>
          <a:p>
            <a:r>
              <a:rPr lang="it-IT" b="1" i="1" dirty="0">
                <a:latin typeface="Times New Roman" panose="02020603050405020304" pitchFamily="18" charset="0"/>
                <a:cs typeface="Times New Roman" panose="02020603050405020304" pitchFamily="18" charset="0"/>
              </a:rPr>
              <a:t>Utente: </a:t>
            </a:r>
            <a:r>
              <a:rPr lang="it-IT" i="1" dirty="0">
                <a:latin typeface="Times New Roman" panose="02020603050405020304" pitchFamily="18" charset="0"/>
                <a:cs typeface="Times New Roman" panose="02020603050405020304" pitchFamily="18" charset="0"/>
              </a:rPr>
              <a:t>Mi chiamo Daniel. </a:t>
            </a:r>
            <a:br>
              <a:rPr lang="it-IT" i="1" dirty="0">
                <a:latin typeface="Times New Roman" panose="02020603050405020304" pitchFamily="18" charset="0"/>
                <a:cs typeface="Times New Roman" panose="02020603050405020304" pitchFamily="18" charset="0"/>
              </a:rPr>
            </a:br>
            <a:r>
              <a:rPr lang="it-IT" b="1" i="1" dirty="0">
                <a:latin typeface="Times New Roman" panose="02020603050405020304" pitchFamily="18" charset="0"/>
                <a:cs typeface="Times New Roman" panose="02020603050405020304" pitchFamily="18" charset="0"/>
              </a:rPr>
              <a:t>Bot:</a:t>
            </a:r>
            <a:r>
              <a:rPr lang="it-IT" i="1" dirty="0">
                <a:latin typeface="Times New Roman" panose="02020603050405020304" pitchFamily="18" charset="0"/>
                <a:cs typeface="Times New Roman" panose="02020603050405020304" pitchFamily="18" charset="0"/>
              </a:rPr>
              <a:t> Ciao, Daniel.</a:t>
            </a:r>
            <a:endParaRPr lang="it-IT" dirty="0">
              <a:latin typeface="Times New Roman" panose="02020603050405020304" pitchFamily="18" charset="0"/>
              <a:cs typeface="Times New Roman" panose="02020603050405020304" pitchFamily="18" charset="0"/>
            </a:endParaRPr>
          </a:p>
          <a:p>
            <a:endParaRPr lang="it-IT" dirty="0"/>
          </a:p>
        </p:txBody>
      </p:sp>
      <p:sp>
        <p:nvSpPr>
          <p:cNvPr id="15" name="Freccia a destra 14">
            <a:extLst>
              <a:ext uri="{FF2B5EF4-FFF2-40B4-BE49-F238E27FC236}">
                <a16:creationId xmlns:a16="http://schemas.microsoft.com/office/drawing/2014/main" id="{CAECCC9B-B0C4-46FC-90F7-F5C01C4B7D60}"/>
              </a:ext>
            </a:extLst>
          </p:cNvPr>
          <p:cNvSpPr/>
          <p:nvPr/>
        </p:nvSpPr>
        <p:spPr>
          <a:xfrm>
            <a:off x="6535295" y="3082413"/>
            <a:ext cx="1409393" cy="346587"/>
          </a:xfrm>
          <a:prstGeom prst="rightArrow">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Tree>
    <p:extLst>
      <p:ext uri="{BB962C8B-B14F-4D97-AF65-F5344CB8AC3E}">
        <p14:creationId xmlns:p14="http://schemas.microsoft.com/office/powerpoint/2010/main" val="105171302"/>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0" nodeType="withEffect">
                                  <p:stCondLst>
                                    <p:cond delay="50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50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9" grpId="0"/>
      <p:bldP spid="10" grpId="0"/>
      <p:bldP spid="12" grpId="0"/>
      <p:bldP spid="1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C1FA2F7-3423-4357-97D1-14AAE7752C17}"/>
              </a:ext>
            </a:extLst>
          </p:cNvPr>
          <p:cNvSpPr txBox="1">
            <a:spLocks/>
          </p:cNvSpPr>
          <p:nvPr/>
        </p:nvSpPr>
        <p:spPr>
          <a:xfrm>
            <a:off x="1993489" y="583895"/>
            <a:ext cx="8205021" cy="76195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it-IT" sz="5000" dirty="0">
                <a:solidFill>
                  <a:srgbClr val="002060"/>
                </a:solidFill>
                <a:latin typeface="Ink Free" panose="03080402000500000000" pitchFamily="66" charset="0"/>
              </a:rPr>
              <a:t>…priorità di corrispondenza…</a:t>
            </a:r>
          </a:p>
        </p:txBody>
      </p:sp>
      <p:sp>
        <p:nvSpPr>
          <p:cNvPr id="4" name="Rectangle 1">
            <a:extLst>
              <a:ext uri="{FF2B5EF4-FFF2-40B4-BE49-F238E27FC236}">
                <a16:creationId xmlns:a16="http://schemas.microsoft.com/office/drawing/2014/main" id="{289FCE16-81CC-4676-A61A-A947B5FF66AB}"/>
              </a:ext>
            </a:extLst>
          </p:cNvPr>
          <p:cNvSpPr>
            <a:spLocks noChangeArrowheads="1"/>
          </p:cNvSpPr>
          <p:nvPr/>
        </p:nvSpPr>
        <p:spPr bwMode="auto">
          <a:xfrm>
            <a:off x="688091" y="1520127"/>
            <a:ext cx="10564928"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it-IT" altLang="it-IT"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Che cosa succederebbe se esistessero più caratteri jolly in un’unica istruzione?</a:t>
            </a:r>
          </a:p>
          <a:p>
            <a:pPr marL="0" marR="0" lvl="0" indent="0" algn="ctr" defTabSz="914400" rtl="0" eaLnBrk="0" fontAlgn="base" latinLnBrk="0" hangingPunct="0">
              <a:lnSpc>
                <a:spcPct val="100000"/>
              </a:lnSpc>
              <a:spcBef>
                <a:spcPct val="0"/>
              </a:spcBef>
              <a:spcAft>
                <a:spcPct val="0"/>
              </a:spcAft>
              <a:buClrTx/>
              <a:buSzTx/>
              <a:buFontTx/>
              <a:buNone/>
              <a:tabLst/>
            </a:pPr>
            <a:endParaRPr kumimoji="0" lang="it-IT" altLang="it-IT"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lgn="ctr" eaLnBrk="0" fontAlgn="base" hangingPunct="0">
              <a:spcBef>
                <a:spcPct val="0"/>
              </a:spcBef>
              <a:spcAft>
                <a:spcPct val="0"/>
              </a:spcAft>
            </a:pPr>
            <a:r>
              <a:rPr lang="it-IT" altLang="it-IT"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I caratteri jolly sono classificati in ordine di priorità, in modo che determinati schemi abbiano la precedenza su altri.</a:t>
            </a:r>
            <a:endParaRPr lang="it-IT" altLang="it-IT" dirty="0">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kumimoji="0" lang="it-IT" altLang="it-IT"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defTabSz="914400" rtl="0" eaLnBrk="0" fontAlgn="base" latinLnBrk="0" hangingPunct="0">
              <a:lnSpc>
                <a:spcPct val="100000"/>
              </a:lnSpc>
              <a:spcBef>
                <a:spcPct val="0"/>
              </a:spcBef>
              <a:spcAft>
                <a:spcPct val="0"/>
              </a:spcAft>
              <a:buClrTx/>
              <a:buSzTx/>
              <a:buFontTx/>
              <a:buNone/>
              <a:tabLst/>
            </a:pPr>
            <a:r>
              <a:rPr lang="it-IT" altLang="it-IT"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1. </a:t>
            </a:r>
            <a:r>
              <a:rPr kumimoji="0" lang="it-IT" altLang="it-IT"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HELLO * </a:t>
            </a:r>
            <a:r>
              <a:rPr kumimoji="0" lang="it-IT" altLang="it-IT"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ed</a:t>
            </a:r>
            <a:r>
              <a:rPr kumimoji="0" lang="it-IT" altLang="it-IT"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HELLO ^ ?  </a:t>
            </a:r>
          </a:p>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Il ^ ha una priorità più alta, quindi se l'ingresso è “Hello </a:t>
            </a:r>
            <a:r>
              <a:rPr kumimoji="0" lang="it-IT" altLang="it-IT" b="0" i="0" u="none" strike="noStrike" cap="none" normalizeH="0" baseline="0" dirty="0" err="1">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there</a:t>
            </a:r>
            <a:r>
              <a:rPr kumimoji="0" lang="it-IT" altLang="it-IT"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allora Hello ^ verrà abbinato per primo.</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it-IT" altLang="it-IT"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it-IT" altLang="it-IT" dirty="0">
                <a:latin typeface="Times New Roman" panose="02020603050405020304" pitchFamily="18" charset="0"/>
                <a:cs typeface="Times New Roman" panose="02020603050405020304" pitchFamily="18" charset="0"/>
              </a:rPr>
              <a:t>2. </a:t>
            </a:r>
            <a:r>
              <a:rPr lang="it-IT" dirty="0">
                <a:latin typeface="Times New Roman" panose="02020603050405020304" pitchFamily="18" charset="0"/>
                <a:cs typeface="Times New Roman" panose="02020603050405020304" pitchFamily="18" charset="0"/>
              </a:rPr>
              <a:t>I caratteri jolly _ e # hanno la massima priorità durante la corrispondenza. Anche se l’input forma una corrispondenza esatta con un modello, la corrispondenza può essere ignorata da un modello che contiene uno di questi due caratteri jolly. </a:t>
            </a:r>
          </a:p>
        </p:txBody>
      </p:sp>
      <p:sp>
        <p:nvSpPr>
          <p:cNvPr id="8" name="CasellaDiTesto 7">
            <a:extLst>
              <a:ext uri="{FF2B5EF4-FFF2-40B4-BE49-F238E27FC236}">
                <a16:creationId xmlns:a16="http://schemas.microsoft.com/office/drawing/2014/main" id="{EE25560D-02A1-4BC1-AD6A-DDE2B5C46697}"/>
              </a:ext>
            </a:extLst>
          </p:cNvPr>
          <p:cNvSpPr txBox="1"/>
          <p:nvPr/>
        </p:nvSpPr>
        <p:spPr>
          <a:xfrm>
            <a:off x="550606" y="5178862"/>
            <a:ext cx="11090786" cy="523220"/>
          </a:xfrm>
          <a:prstGeom prst="rect">
            <a:avLst/>
          </a:prstGeom>
          <a:noFill/>
          <a:ln w="28575">
            <a:solidFill>
              <a:srgbClr val="002060"/>
            </a:solidFill>
          </a:ln>
        </p:spPr>
        <p:txBody>
          <a:bodyPr wrap="square" rtlCol="0">
            <a:spAutoFit/>
          </a:bodyPr>
          <a:lstStyle/>
          <a:p>
            <a:r>
              <a:rPr lang="it-IT" sz="2800" b="1" dirty="0">
                <a:latin typeface="Courier New" panose="02070309020205020404" pitchFamily="49" charset="0"/>
                <a:cs typeface="Courier New" panose="02070309020205020404" pitchFamily="49" charset="0"/>
              </a:rPr>
              <a:t>HELLO # &gt; HELLO _ &gt; HELLO </a:t>
            </a:r>
            <a:r>
              <a:rPr lang="it-IT" sz="2800" b="1" dirty="0" err="1">
                <a:latin typeface="Courier New" panose="02070309020205020404" pitchFamily="49" charset="0"/>
                <a:cs typeface="Courier New" panose="02070309020205020404" pitchFamily="49" charset="0"/>
              </a:rPr>
              <a:t>THERE</a:t>
            </a:r>
            <a:r>
              <a:rPr lang="it-IT" sz="2800" b="1" dirty="0">
                <a:latin typeface="Courier New" panose="02070309020205020404" pitchFamily="49" charset="0"/>
                <a:cs typeface="Courier New" panose="02070309020205020404" pitchFamily="49" charset="0"/>
              </a:rPr>
              <a:t> &gt; HELLO ^ &gt; HELLO *</a:t>
            </a:r>
          </a:p>
        </p:txBody>
      </p:sp>
    </p:spTree>
    <p:extLst>
      <p:ext uri="{BB962C8B-B14F-4D97-AF65-F5344CB8AC3E}">
        <p14:creationId xmlns:p14="http://schemas.microsoft.com/office/powerpoint/2010/main" val="2295995696"/>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4726</TotalTime>
  <Words>2557</Words>
  <Application>Microsoft Office PowerPoint</Application>
  <PresentationFormat>Widescreen</PresentationFormat>
  <Paragraphs>352</Paragraphs>
  <Slides>30</Slides>
  <Notes>2</Notes>
  <HiddenSlides>0</HiddenSlides>
  <MMClips>0</MMClips>
  <ScaleCrop>false</ScaleCrop>
  <HeadingPairs>
    <vt:vector size="6" baseType="variant">
      <vt:variant>
        <vt:lpstr>Caratteri utilizzati</vt:lpstr>
      </vt:variant>
      <vt:variant>
        <vt:i4>7</vt:i4>
      </vt:variant>
      <vt:variant>
        <vt:lpstr>Tema</vt:lpstr>
      </vt:variant>
      <vt:variant>
        <vt:i4>1</vt:i4>
      </vt:variant>
      <vt:variant>
        <vt:lpstr>Titoli diapositive</vt:lpstr>
      </vt:variant>
      <vt:variant>
        <vt:i4>30</vt:i4>
      </vt:variant>
    </vt:vector>
  </HeadingPairs>
  <TitlesOfParts>
    <vt:vector size="38" baseType="lpstr">
      <vt:lpstr>Arial Unicode MS</vt:lpstr>
      <vt:lpstr>Arial</vt:lpstr>
      <vt:lpstr>Calibri</vt:lpstr>
      <vt:lpstr>Calibri Light</vt:lpstr>
      <vt:lpstr>Courier New</vt:lpstr>
      <vt:lpstr>Ink Free</vt:lpstr>
      <vt:lpstr>Times New Roman</vt:lpstr>
      <vt:lpstr>Tema di Office</vt:lpstr>
      <vt:lpstr>Presentazione standard di PowerPoint</vt:lpstr>
      <vt:lpstr>Abstract</vt:lpstr>
      <vt:lpstr>INTRODUZIONE</vt:lpstr>
      <vt:lpstr>Presentazione standard di PowerPoint</vt:lpstr>
      <vt:lpstr>Presentazione standard di PowerPoint</vt:lpstr>
      <vt:lpstr>LINGUAGGIO AIML…</vt:lpstr>
      <vt:lpstr>1. Caratteri jolly:</vt:lpstr>
      <vt:lpstr>Presentazione standard di PowerPoint</vt:lpstr>
      <vt:lpstr>Presentazione standard di PowerPoint</vt:lpstr>
      <vt:lpstr>2. Variabili:</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PROGRAMMI e/o SOFTWARE</vt:lpstr>
      <vt:lpstr>DEMO / ESEMPI</vt:lpstr>
      <vt:lpstr>Presentazione standard di PowerPoint</vt:lpstr>
      <vt:lpstr>Presentazione standard di PowerPoint</vt:lpstr>
      <vt:lpstr>Presentazione standard di PowerPoint</vt:lpstr>
      <vt:lpstr>Presentazione standard di PowerPoint</vt:lpstr>
      <vt:lpstr>CONCLUSIONE</vt:lpstr>
      <vt:lpstr>Presentazione standard di PowerPoint</vt:lpstr>
      <vt:lpstr>LINK:</vt:lpstr>
      <vt:lpstr>Presentazione standard di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Grezia Di Marino</dc:creator>
  <cp:lastModifiedBy>Grezia Di Marino</cp:lastModifiedBy>
  <cp:revision>150</cp:revision>
  <dcterms:created xsi:type="dcterms:W3CDTF">2019-08-23T16:39:31Z</dcterms:created>
  <dcterms:modified xsi:type="dcterms:W3CDTF">2019-09-21T14:56:18Z</dcterms:modified>
</cp:coreProperties>
</file>