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28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9" r:id="rId4"/>
    <p:sldId id="267" r:id="rId5"/>
    <p:sldId id="268" r:id="rId6"/>
    <p:sldId id="260" r:id="rId7"/>
    <p:sldId id="261" r:id="rId8"/>
    <p:sldId id="273" r:id="rId9"/>
    <p:sldId id="272" r:id="rId10"/>
    <p:sldId id="262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69" r:id="rId21"/>
    <p:sldId id="263" r:id="rId22"/>
    <p:sldId id="285" r:id="rId23"/>
    <p:sldId id="288" r:id="rId24"/>
    <p:sldId id="284" r:id="rId25"/>
    <p:sldId id="264" r:id="rId26"/>
    <p:sldId id="287" r:id="rId27"/>
    <p:sldId id="286" r:id="rId28"/>
    <p:sldId id="271" r:id="rId29"/>
    <p:sldId id="265" r:id="rId30"/>
    <p:sldId id="266" r:id="rId3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zia Di Marino" initials="GDM" lastIdx="2" clrIdx="0">
    <p:extLst>
      <p:ext uri="{19B8F6BF-5375-455C-9EA6-DF929625EA0E}">
        <p15:presenceInfo xmlns:p15="http://schemas.microsoft.com/office/powerpoint/2012/main" userId="4e4f8c012a50736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52F9CB-17B1-4030-9301-2BD5C70AB5B1}" type="datetimeFigureOut">
              <a:rPr lang="it-IT" smtClean="0"/>
              <a:t>24/09/2019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84315-FD0E-42E6-A910-A33C541AD4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3873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="1" dirty="0"/>
              <a:t>Information </a:t>
            </a:r>
            <a:r>
              <a:rPr lang="it-IT" b="1" dirty="0" err="1"/>
              <a:t>retrivel</a:t>
            </a:r>
            <a:r>
              <a:rPr lang="it-IT" dirty="0"/>
              <a:t>: 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è l'insieme delle tecniche utilizzate per gestire la rappresentazione, la memorizzazione, l'organizzazione e l'accesso ad oggetti contenenti informazioni quali documenti, pagine web, cataloghi online e oggetti multimediali.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84315-FD0E-42E6-A910-A33C541AD4AC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6199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84315-FD0E-42E6-A910-A33C541AD4AC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1244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84315-FD0E-42E6-A910-A33C541AD4AC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687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7FA6D4-E7B2-4968-A9B1-E476180A7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25DFF83-326F-4B47-ABF6-520171E4B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3CC714D-723A-4058-BF4C-422B2CA92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9BBD-D5D2-48BC-8642-0F32F717A42C}" type="datetimeFigureOut">
              <a:rPr lang="it-IT" smtClean="0"/>
              <a:t>24/09/2019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55A44BD-A3BE-413E-988D-BF846F6E7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E09F3A6-3F96-493C-B653-AB0052ECE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B3613-A059-4C95-BD80-B9C4D1A820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1518469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C8B1B3-ECD2-4F3F-9EDA-17FB896F2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C892476-8CF8-4DB3-ADB0-241CEC0F27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CF4607A-AE6D-4165-948B-E7E02963B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9BBD-D5D2-48BC-8642-0F32F717A42C}" type="datetimeFigureOut">
              <a:rPr lang="it-IT" smtClean="0"/>
              <a:t>24/09/2019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8D17A6F-C53E-42C8-A7F0-55F923AC0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873047B-1B9F-4DAB-B66C-605C987C5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B3613-A059-4C95-BD80-B9C4D1A820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5447621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DAD6495-C978-4A91-A543-0EB3EBC159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9BF7DD1-4D33-4442-AF49-B11171C3A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3C44F3E-6D06-4ADA-A70D-CE23727AD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9BBD-D5D2-48BC-8642-0F32F717A42C}" type="datetimeFigureOut">
              <a:rPr lang="it-IT" smtClean="0"/>
              <a:t>24/09/2019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DAD1D90-25A6-4A8C-A63D-29554BF10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2AC0C46-B601-4F3F-BE03-E0097FDA3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B3613-A059-4C95-BD80-B9C4D1A820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3704188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233B41-4B9F-4AA7-8739-707A2F1F2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946B5A9-9EFB-44B3-BD77-A58279445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953FCC3-965C-47AC-9F07-07067F4F2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9BBD-D5D2-48BC-8642-0F32F717A42C}" type="datetimeFigureOut">
              <a:rPr lang="it-IT" smtClean="0"/>
              <a:t>24/09/2019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DC3AC41-40FE-447C-9D10-244DD01B8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731033E-DA57-46CA-AC5B-1AC6B89B0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B3613-A059-4C95-BD80-B9C4D1A820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4821148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F5EE8F-3ADD-40A7-A239-92ADB8848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5A12333-94C1-43C2-9F66-3485CCC58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2A70CC7-8786-4796-9978-BB6C8A06B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9BBD-D5D2-48BC-8642-0F32F717A42C}" type="datetimeFigureOut">
              <a:rPr lang="it-IT" smtClean="0"/>
              <a:t>24/09/2019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8DE3A79-E203-4B79-8108-685A47C7E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992C65D-62EA-4303-9C52-FCCD9FAF3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B3613-A059-4C95-BD80-B9C4D1A820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0986554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E98847-95E8-4DE2-B98E-5E093C1BB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32574BE-8B82-4541-B11E-A426AFEDEC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36A89ED-BC22-45EA-B0EC-9E16B2930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C49F393-D0CB-4E43-9BB9-A19E6F21E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9BBD-D5D2-48BC-8642-0F32F717A42C}" type="datetimeFigureOut">
              <a:rPr lang="it-IT" smtClean="0"/>
              <a:t>24/09/2019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0023ADE-AB26-46D8-A010-9FE3C26EC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0039123-460F-49D3-A054-D0537D4C3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B3613-A059-4C95-BD80-B9C4D1A820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4172316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CC12F1-4B52-4AD8-9118-BEE395C6C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5F8FA76-CE64-403C-81BA-AB1AA2D63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82C06B7-15AD-4E2A-A7C5-77213A02C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7D57E46-FA01-4430-A2D8-8042B10F6A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4FB8EA3-7E73-416B-BE83-42632F6DF5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3355903-8AFB-4698-A1F2-B1F25DE4C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9BBD-D5D2-48BC-8642-0F32F717A42C}" type="datetimeFigureOut">
              <a:rPr lang="it-IT" smtClean="0"/>
              <a:t>24/09/2019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D0DCD8A-E5B4-4AA6-8A33-DF54171A1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CF3D204-7840-4AE3-B7EF-2825207BD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B3613-A059-4C95-BD80-B9C4D1A820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3580381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029A93-B75D-491F-BB1F-377A6C63E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CEB3E89-DE8E-4E09-BA73-FEBAE3927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9BBD-D5D2-48BC-8642-0F32F717A42C}" type="datetimeFigureOut">
              <a:rPr lang="it-IT" smtClean="0"/>
              <a:t>24/09/2019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FC027D4-1D92-4EBE-ADB4-EFB59FF67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C7E9725-84C3-4704-981D-C3F486DCD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B3613-A059-4C95-BD80-B9C4D1A820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9998805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1F36C7A-4856-4238-8984-73A9C3A91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9BBD-D5D2-48BC-8642-0F32F717A42C}" type="datetimeFigureOut">
              <a:rPr lang="it-IT" smtClean="0"/>
              <a:t>24/09/2019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0718577-67B0-4B36-AEE9-5C12C2269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0FC6959-C1A7-4C8D-A5E4-83524DD66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B3613-A059-4C95-BD80-B9C4D1A820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8392364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B1DDC9-3927-43A7-B91C-CC41CA39D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96D82CC-1A4D-42C5-B96D-FD1E8899E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CABBBD8-3733-4B4B-BDDC-F37789183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2B640FC-814C-45AD-9CAC-A7C758BE9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9BBD-D5D2-48BC-8642-0F32F717A42C}" type="datetimeFigureOut">
              <a:rPr lang="it-IT" smtClean="0"/>
              <a:t>24/09/2019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5A918D7-97C0-4984-B836-5327F79B2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186CC18-BC58-4121-BEE5-41D611D48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B3613-A059-4C95-BD80-B9C4D1A820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3239207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B70135-4FA2-48BB-B51C-F08065E53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1B29087-CB0E-4886-BDB5-9816237B75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D1EA78B-233B-45B2-81CD-B73406553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8426014-E822-48F2-B3F0-440999CBA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9BBD-D5D2-48BC-8642-0F32F717A42C}" type="datetimeFigureOut">
              <a:rPr lang="it-IT" smtClean="0"/>
              <a:t>24/09/2019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2548BC7-5751-413A-B86B-A9E9EA7F1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D590004-F954-47A9-92FE-57DC9C182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B3613-A059-4C95-BD80-B9C4D1A820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2799692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96EBA30-7E06-47A9-91DD-C338AC007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A3D501A-F567-4F46-BC8A-A6EC22B6C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B4CB8CD-A0A6-442F-A3A5-078B3855DC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C9BBD-D5D2-48BC-8642-0F32F717A42C}" type="datetimeFigureOut">
              <a:rPr lang="it-IT" smtClean="0"/>
              <a:t>24/09/2019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A8829A4-B723-456A-B1F1-B299392515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9D94E77-79C4-4049-8586-EB5A2F7435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B3613-A059-4C95-BD80-B9C4D1A820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8309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g"/><Relationship Id="rId4" Type="http://schemas.openxmlformats.org/officeDocument/2006/relationships/image" Target="../media/image1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home.pandorabots.com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botslife.com/rule-based-standalone-aiml-chatbots-chatbots-part-2-f5dca9f15956" TargetMode="External"/><Relationship Id="rId7" Type="http://schemas.openxmlformats.org/officeDocument/2006/relationships/hyperlink" Target="https://github.com/gunthercox/chatterbot-corpus/tree/master/chatterbot_corpus/data/italian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ypi.org/project/ChatterBot/" TargetMode="External"/><Relationship Id="rId5" Type="http://schemas.openxmlformats.org/officeDocument/2006/relationships/hyperlink" Target="https://chatterbot.readthedocs.io/en/stable/faq.html" TargetMode="External"/><Relationship Id="rId4" Type="http://schemas.openxmlformats.org/officeDocument/2006/relationships/hyperlink" Target="https://medium.com/datadriveninvestor/build-your-first-chatbot-in-10-lines-of-code-88c4f15e39c9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hyperlink" Target="http://www.square-bear.co.uk/aiml/" TargetMode="External"/><Relationship Id="rId7" Type="http://schemas.openxmlformats.org/officeDocument/2006/relationships/image" Target="../media/image2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G"/><Relationship Id="rId3" Type="http://schemas.openxmlformats.org/officeDocument/2006/relationships/image" Target="../media/image1.jpeg"/><Relationship Id="rId7" Type="http://schemas.openxmlformats.org/officeDocument/2006/relationships/image" Target="../media/image2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G"/><Relationship Id="rId5" Type="http://schemas.openxmlformats.org/officeDocument/2006/relationships/image" Target="../media/image15.JPG"/><Relationship Id="rId4" Type="http://schemas.openxmlformats.org/officeDocument/2006/relationships/image" Target="../media/image24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JPG"/><Relationship Id="rId4" Type="http://schemas.openxmlformats.org/officeDocument/2006/relationships/image" Target="../media/image30.JP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jpg"/><Relationship Id="rId7" Type="http://schemas.openxmlformats.org/officeDocument/2006/relationships/image" Target="../media/image3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jpg"/><Relationship Id="rId4" Type="http://schemas.openxmlformats.org/officeDocument/2006/relationships/image" Target="../media/image33.jp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studylibit.com/doc/838035/costruzione-di-basi-di-conoscenza-aiml-per-chatter-bot-a-..." TargetMode="External"/><Relationship Id="rId3" Type="http://schemas.openxmlformats.org/officeDocument/2006/relationships/hyperlink" Target="http://www.aiml.foundation/doc.html" TargetMode="External"/><Relationship Id="rId7" Type="http://schemas.openxmlformats.org/officeDocument/2006/relationships/hyperlink" Target="https://medium.com/pandorabots-blog/aiml-tutorial-creating-a-context-aware-multi-functional-chatbot-e5e82c027a6a" TargetMode="External"/><Relationship Id="rId12" Type="http://schemas.openxmlformats.org/officeDocument/2006/relationships/hyperlink" Target="https://chatterbot.readthedocs.io/en/stable/setup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xplanet.org/humanizing-chatbots-by-designing-conversational-uis-a92b25fa3e1a" TargetMode="External"/><Relationship Id="rId11" Type="http://schemas.openxmlformats.org/officeDocument/2006/relationships/hyperlink" Target="https://www.chatbotpack.com/aiml-chatbots/" TargetMode="External"/><Relationship Id="rId5" Type="http://schemas.openxmlformats.org/officeDocument/2006/relationships/hyperlink" Target="https://www.tutorialspoint.com/aiml/aiml_introduction.htm?source=post_page---------------------------" TargetMode="External"/><Relationship Id="rId10" Type="http://schemas.openxmlformats.org/officeDocument/2006/relationships/hyperlink" Target="https://www.pandorabots.com/docs/building-bots/quickstart/" TargetMode="External"/><Relationship Id="rId4" Type="http://schemas.openxmlformats.org/officeDocument/2006/relationships/hyperlink" Target="https://chatbotslife.com/rule-based-standalone-aiml-chatbots-chatbots-part-2-f5dca9f15956" TargetMode="External"/><Relationship Id="rId9" Type="http://schemas.openxmlformats.org/officeDocument/2006/relationships/hyperlink" Target="https://home.pandorabots.com/home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653A6C98-4234-4E30-B54B-25BE85EBBB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4"/>
          <a:stretch/>
        </p:blipFill>
        <p:spPr>
          <a:xfrm>
            <a:off x="0" y="-63444"/>
            <a:ext cx="12191980" cy="692144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2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o 1">
            <a:extLst>
              <a:ext uri="{FF2B5EF4-FFF2-40B4-BE49-F238E27FC236}">
                <a16:creationId xmlns:a16="http://schemas.microsoft.com/office/drawing/2014/main" id="{1F748B6D-52F5-4B1D-A1E8-D3349A52A4FE}"/>
              </a:ext>
            </a:extLst>
          </p:cNvPr>
          <p:cNvGrpSpPr/>
          <p:nvPr/>
        </p:nvGrpSpPr>
        <p:grpSpPr>
          <a:xfrm>
            <a:off x="523875" y="5317240"/>
            <a:ext cx="11210925" cy="1357650"/>
            <a:chOff x="523875" y="5317240"/>
            <a:chExt cx="11210925" cy="1357650"/>
          </a:xfrm>
        </p:grpSpPr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AC8CB296-1D21-4336-AC6E-04CE6C199C9A}"/>
                </a:ext>
              </a:extLst>
            </p:cNvPr>
            <p:cNvSpPr txBox="1"/>
            <p:nvPr/>
          </p:nvSpPr>
          <p:spPr>
            <a:xfrm>
              <a:off x="523875" y="5317240"/>
              <a:ext cx="11210925" cy="75172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3600" b="1" dirty="0">
                  <a:solidFill>
                    <a:srgbClr val="002060"/>
                  </a:solidFill>
                  <a:latin typeface="Ink Free" panose="03080402000500000000" pitchFamily="66" charset="0"/>
                  <a:ea typeface="+mj-ea"/>
                  <a:cs typeface="+mj-cs"/>
                </a:rPr>
                <a:t>LINGUAGGIO AIML E CHATTER BOT</a:t>
              </a:r>
            </a:p>
          </p:txBody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895CCA96-305C-464C-AA2A-A551D45A4B32}"/>
                </a:ext>
              </a:extLst>
            </p:cNvPr>
            <p:cNvSpPr txBox="1"/>
            <p:nvPr/>
          </p:nvSpPr>
          <p:spPr>
            <a:xfrm>
              <a:off x="2264229" y="6028559"/>
              <a:ext cx="7663522" cy="646331"/>
            </a:xfrm>
            <a:prstGeom prst="rect">
              <a:avLst/>
            </a:prstGeom>
            <a:gradFill flip="none" rotWithShape="1">
              <a:gsLst>
                <a:gs pos="55000">
                  <a:schemeClr val="bg1">
                    <a:alpha val="52000"/>
                  </a:schemeClr>
                </a:gs>
                <a:gs pos="92000">
                  <a:schemeClr val="accent3">
                    <a:lumMod val="45000"/>
                    <a:lumOff val="55000"/>
                  </a:schemeClr>
                </a:gs>
                <a:gs pos="95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it-IT" b="1" dirty="0">
                  <a:solidFill>
                    <a:srgbClr val="002060"/>
                  </a:solidFill>
                  <a:latin typeface="Ink Free" panose="03080402000500000000" pitchFamily="66" charset="0"/>
                </a:rPr>
                <a:t>Rappresentazione della conoscenza</a:t>
              </a:r>
            </a:p>
            <a:p>
              <a:pPr algn="ctr"/>
              <a:r>
                <a:rPr lang="it-IT" b="1" dirty="0">
                  <a:solidFill>
                    <a:srgbClr val="002060"/>
                  </a:solidFill>
                  <a:latin typeface="Ink Free" panose="03080402000500000000" pitchFamily="66" charset="0"/>
                </a:rPr>
                <a:t>prof. Mauro Gaspari	854009 Grezia Di Marino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01181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1ADFD8-F1C1-4CAA-BEE8-042D4F5F8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379839" cy="578772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rgbClr val="002060"/>
                </a:solidFill>
                <a:latin typeface="Ink Free" panose="03080402000500000000" pitchFamily="66" charset="0"/>
              </a:rPr>
              <a:t>2. </a:t>
            </a:r>
            <a:r>
              <a:rPr lang="it-IT" sz="4900" dirty="0">
                <a:solidFill>
                  <a:srgbClr val="002060"/>
                </a:solidFill>
                <a:latin typeface="Ink Free" panose="03080402000500000000" pitchFamily="66" charset="0"/>
              </a:rPr>
              <a:t>Variabili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DA5E8D6-56E2-4BCE-AD98-DB5A0EE9C521}"/>
              </a:ext>
            </a:extLst>
          </p:cNvPr>
          <p:cNvSpPr txBox="1"/>
          <p:nvPr/>
        </p:nvSpPr>
        <p:spPr>
          <a:xfrm>
            <a:off x="463653" y="943898"/>
            <a:ext cx="10890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 variabile è un simbolo il cui valore può essere modificato.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 possono essere usati per archiviare informazioni sul bot, utente o qualsiasi altra cosa si voglia. </a:t>
            </a: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Esistono tre tipi di variabili:</a:t>
            </a:r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7F45DD8A-AC2B-4752-8283-469292CC7A32}"/>
              </a:ext>
            </a:extLst>
          </p:cNvPr>
          <p:cNvSpPr txBox="1">
            <a:spLocks/>
          </p:cNvSpPr>
          <p:nvPr/>
        </p:nvSpPr>
        <p:spPr>
          <a:xfrm>
            <a:off x="287199" y="2579073"/>
            <a:ext cx="3688327" cy="411934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000" b="1" dirty="0">
                <a:solidFill>
                  <a:srgbClr val="002060"/>
                </a:solidFill>
                <a:latin typeface="Ink Free" panose="03080402000500000000" pitchFamily="66" charset="0"/>
              </a:rPr>
              <a:t>Proprietà:</a:t>
            </a:r>
          </a:p>
          <a:p>
            <a:pPr algn="ctr"/>
            <a:endParaRPr lang="it-IT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Sono costanti globali, possono essere modificati solo dal </a:t>
            </a:r>
            <a:r>
              <a:rPr lang="it-IT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botmaster</a:t>
            </a: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it-IT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altLang="it-IT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&lt;category&gt;</a:t>
            </a:r>
          </a:p>
          <a:p>
            <a:r>
              <a:rPr lang="it-IT" altLang="it-IT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&lt;pattern&gt;HOW </a:t>
            </a:r>
            <a:r>
              <a:rPr lang="it-IT" altLang="it-IT" sz="1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OLD</a:t>
            </a:r>
            <a:r>
              <a:rPr lang="it-IT" altLang="it-IT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ARE </a:t>
            </a:r>
            <a:r>
              <a:rPr lang="it-IT" altLang="it-IT" sz="1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YOU</a:t>
            </a:r>
            <a:r>
              <a:rPr lang="it-IT" altLang="it-IT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&lt;/pattern&gt;</a:t>
            </a:r>
          </a:p>
          <a:p>
            <a:r>
              <a:rPr lang="it-IT" altLang="it-IT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&lt;template&gt;I </a:t>
            </a:r>
            <a:r>
              <a:rPr lang="it-IT" altLang="it-IT" sz="1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am</a:t>
            </a:r>
            <a:r>
              <a:rPr lang="it-IT" altLang="it-IT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&lt;bot name=“</a:t>
            </a:r>
            <a:r>
              <a:rPr lang="it-IT" altLang="it-IT" sz="1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age</a:t>
            </a:r>
            <a:r>
              <a:rPr lang="it-IT" altLang="it-IT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”/&gt; </a:t>
            </a:r>
            <a:r>
              <a:rPr lang="it-IT" altLang="it-IT" sz="1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years</a:t>
            </a:r>
            <a:r>
              <a:rPr lang="it-IT" altLang="it-IT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old</a:t>
            </a:r>
            <a:r>
              <a:rPr lang="it-IT" altLang="it-IT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.&lt;/template&gt;</a:t>
            </a:r>
          </a:p>
          <a:p>
            <a:r>
              <a:rPr lang="it-IT" altLang="it-IT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&lt;/category&gt;</a:t>
            </a:r>
            <a:r>
              <a:rPr lang="it-IT" alt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D4BD0CE1-2C48-439E-A857-83C9D89894EA}"/>
              </a:ext>
            </a:extLst>
          </p:cNvPr>
          <p:cNvSpPr txBox="1">
            <a:spLocks/>
          </p:cNvSpPr>
          <p:nvPr/>
        </p:nvSpPr>
        <p:spPr>
          <a:xfrm>
            <a:off x="4258748" y="1716110"/>
            <a:ext cx="3688328" cy="498230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000" b="1" dirty="0">
                <a:solidFill>
                  <a:srgbClr val="002060"/>
                </a:solidFill>
                <a:latin typeface="Ink Free" panose="03080402000500000000" pitchFamily="66" charset="0"/>
              </a:rPr>
              <a:t>Predicati:</a:t>
            </a:r>
          </a:p>
          <a:p>
            <a:pPr algn="ctr"/>
            <a:endParaRPr lang="it-IT" sz="1800" b="1" dirty="0">
              <a:solidFill>
                <a:srgbClr val="002060"/>
              </a:solidFill>
              <a:latin typeface="Ink Free" panose="03080402000500000000" pitchFamily="66" charset="0"/>
            </a:endParaRPr>
          </a:p>
          <a:p>
            <a:pPr lvl="0" algn="just"/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Sono variabili globali. Di solito vengono impostati dal client durante la conversazione quando viene attivato un modello.</a:t>
            </a:r>
          </a:p>
          <a:p>
            <a:pPr lvl="0"/>
            <a:endParaRPr lang="it-IT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it-IT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it-IT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&lt;category&gt;</a:t>
            </a:r>
          </a:p>
          <a:p>
            <a:pPr lvl="0"/>
            <a:r>
              <a:rPr lang="it-IT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&lt;pattern&gt;MY NAME IS *&lt;/pattern&gt;</a:t>
            </a:r>
          </a:p>
          <a:p>
            <a:pPr lvl="0"/>
            <a:r>
              <a:rPr lang="it-IT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&lt;template&gt;</a:t>
            </a:r>
            <a:r>
              <a:rPr lang="it-IT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Nice</a:t>
            </a:r>
            <a:r>
              <a:rPr lang="it-IT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it-IT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meet</a:t>
            </a:r>
            <a:r>
              <a:rPr lang="it-IT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it-IT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&lt;set name=“name”&gt;&lt;star/&gt;&lt;/set&gt;</a:t>
            </a:r>
          </a:p>
          <a:p>
            <a:pPr lvl="0"/>
            <a:r>
              <a:rPr lang="it-IT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&lt;/template&gt;</a:t>
            </a:r>
          </a:p>
          <a:p>
            <a:pPr lvl="0"/>
            <a:r>
              <a:rPr lang="it-IT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&lt;/category&gt;</a:t>
            </a:r>
            <a:endParaRPr lang="it-IT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8968DA0D-1848-4DFB-9835-9C94BC40933C}"/>
              </a:ext>
            </a:extLst>
          </p:cNvPr>
          <p:cNvSpPr txBox="1">
            <a:spLocks/>
          </p:cNvSpPr>
          <p:nvPr/>
        </p:nvSpPr>
        <p:spPr>
          <a:xfrm>
            <a:off x="8230298" y="1716110"/>
            <a:ext cx="3688328" cy="498230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000" b="1" dirty="0">
                <a:solidFill>
                  <a:srgbClr val="002060"/>
                </a:solidFill>
                <a:latin typeface="Ink Free" panose="03080402000500000000" pitchFamily="66" charset="0"/>
              </a:rPr>
              <a:t>Variabili locali:</a:t>
            </a:r>
          </a:p>
          <a:p>
            <a:pPr algn="ctr"/>
            <a:endParaRPr lang="it-IT" sz="1800" b="1" dirty="0">
              <a:solidFill>
                <a:srgbClr val="002060"/>
              </a:solidFill>
              <a:latin typeface="Ink Free" panose="03080402000500000000" pitchFamily="66" charset="0"/>
            </a:endParaRPr>
          </a:p>
          <a:p>
            <a:pPr lvl="0" algn="just"/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Sono uguale ai predicati, tranne per il fatto che il loro ambito è limitato a una categoria e per il fatto che possono essere richiamati in qualsiasi momento.</a:t>
            </a:r>
          </a:p>
          <a:p>
            <a:pPr lvl="0"/>
            <a:endParaRPr lang="it-IT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it-IT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&lt;pattern&gt; THE APPLE IS * &lt;/pattern&gt;</a:t>
            </a:r>
          </a:p>
          <a:p>
            <a:pPr lvl="0"/>
            <a:r>
              <a:rPr lang="it-IT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&lt;template&gt;</a:t>
            </a:r>
          </a:p>
          <a:p>
            <a:pPr lvl="0"/>
            <a:r>
              <a:rPr lang="it-IT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think</a:t>
            </a:r>
            <a:r>
              <a:rPr lang="it-IT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&lt;set </a:t>
            </a:r>
            <a:r>
              <a:rPr lang="it-IT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it-IT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=“color”&gt; &lt;star/&gt;&lt;/set&gt;&lt;/</a:t>
            </a:r>
            <a:r>
              <a:rPr lang="it-IT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think</a:t>
            </a:r>
            <a:r>
              <a:rPr lang="it-IT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&gt;I like &lt;</a:t>
            </a:r>
            <a:r>
              <a:rPr lang="it-IT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it-IT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it-IT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“color”&gt; </a:t>
            </a:r>
            <a:r>
              <a:rPr lang="it-IT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apples</a:t>
            </a:r>
            <a:r>
              <a:rPr lang="it-IT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lvl="0"/>
            <a:r>
              <a:rPr lang="it-IT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&lt;/template&gt;</a:t>
            </a:r>
          </a:p>
          <a:p>
            <a:pPr lvl="0"/>
            <a:r>
              <a:rPr lang="it-IT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&lt;/category&gt;</a:t>
            </a:r>
            <a:endParaRPr lang="it-IT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3F7DABB6-C7B6-4F0C-AFD5-5E373DEF2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28644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>
            <a:extLst>
              <a:ext uri="{FF2B5EF4-FFF2-40B4-BE49-F238E27FC236}">
                <a16:creationId xmlns:a16="http://schemas.microsoft.com/office/drawing/2014/main" id="{FAFCC1FF-7B9F-474E-A3DB-621D9552FFD1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6241026" cy="57877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solidFill>
                  <a:srgbClr val="002060"/>
                </a:solidFill>
                <a:latin typeface="Ink Free" panose="03080402000500000000" pitchFamily="66" charset="0"/>
              </a:rPr>
              <a:t>3. Ricorsione e Riduzione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22221F8-0670-4FFB-A1ED-255EF7A2A8FD}"/>
              </a:ext>
            </a:extLst>
          </p:cNvPr>
          <p:cNvSpPr txBox="1"/>
          <p:nvPr/>
        </p:nvSpPr>
        <p:spPr>
          <a:xfrm>
            <a:off x="838200" y="1267078"/>
            <a:ext cx="1076878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it-IT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ricorsione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è definire un modello che chiama un'altra categoria. </a:t>
            </a:r>
          </a:p>
          <a:p>
            <a:pPr algn="ctr"/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srai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Diverse categorie. </a:t>
            </a:r>
          </a:p>
          <a:p>
            <a:r>
              <a:rPr lang="it-I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&lt;category&gt;</a:t>
            </a:r>
          </a:p>
          <a:p>
            <a:r>
              <a:rPr lang="it-I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&lt;pattern&gt; HELLO &lt;/pattern&gt;</a:t>
            </a:r>
          </a:p>
          <a:p>
            <a:r>
              <a:rPr lang="it-I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&lt;template&gt; &lt;</a:t>
            </a:r>
            <a:r>
              <a:rPr lang="it-IT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srai</a:t>
            </a:r>
            <a:r>
              <a:rPr lang="it-I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HI &lt;/</a:t>
            </a:r>
            <a:r>
              <a:rPr lang="it-IT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srai</a:t>
            </a:r>
            <a:r>
              <a:rPr lang="it-I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&lt;/template&gt; </a:t>
            </a:r>
          </a:p>
          <a:p>
            <a:r>
              <a:rPr lang="it-IT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&lt;/category&gt;</a:t>
            </a:r>
          </a:p>
          <a:p>
            <a:endParaRPr lang="it-IT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Errori</a:t>
            </a:r>
          </a:p>
          <a:p>
            <a:r>
              <a:rPr lang="it-IT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persone possono commettere nella digitazioni errori ortografici e/o di digitazione, il che potrebbe causare il fallimento del bot. Per risolvere questo inconveniente si usa il tag </a:t>
            </a:r>
            <a:r>
              <a:rPr lang="it-I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srai</a:t>
            </a:r>
            <a:r>
              <a:rPr lang="it-I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&gt;.</a:t>
            </a:r>
          </a:p>
          <a:p>
            <a:endParaRPr lang="it-IT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&lt;category&gt;</a:t>
            </a:r>
          </a:p>
          <a:p>
            <a:r>
              <a:rPr lang="it-I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&lt;pattern&gt; HOW R U &lt;/pattern&gt;</a:t>
            </a:r>
          </a:p>
          <a:p>
            <a:r>
              <a:rPr lang="it-I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&lt;template&gt; &lt;</a:t>
            </a:r>
            <a:r>
              <a:rPr lang="it-IT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srai</a:t>
            </a:r>
            <a:r>
              <a:rPr lang="it-I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HOW ARE </a:t>
            </a:r>
            <a:r>
              <a:rPr lang="it-IT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it-I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&lt;/</a:t>
            </a:r>
            <a:r>
              <a:rPr lang="it-IT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srai</a:t>
            </a:r>
            <a:r>
              <a:rPr lang="it-I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&lt;/template&gt;</a:t>
            </a:r>
          </a:p>
          <a:p>
            <a:r>
              <a:rPr lang="it-I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&lt;/category&gt;</a:t>
            </a:r>
          </a:p>
        </p:txBody>
      </p:sp>
    </p:spTree>
    <p:extLst>
      <p:ext uri="{BB962C8B-B14F-4D97-AF65-F5344CB8AC3E}">
        <p14:creationId xmlns:p14="http://schemas.microsoft.com/office/powerpoint/2010/main" val="793373618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5C0122E3-7C16-4BA9-990F-8192D5FADA11}"/>
              </a:ext>
            </a:extLst>
          </p:cNvPr>
          <p:cNvSpPr txBox="1"/>
          <p:nvPr/>
        </p:nvSpPr>
        <p:spPr>
          <a:xfrm>
            <a:off x="543837" y="687855"/>
            <a:ext cx="99699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Sinonimi: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tag &lt;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srai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combinato ai caratteri jolly riesce a definire anche parole o frasi.</a:t>
            </a: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&lt;category&gt; </a:t>
            </a:r>
          </a:p>
          <a:p>
            <a:r>
              <a:rPr lang="it-I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&lt;pattern&gt; _ </a:t>
            </a:r>
            <a:r>
              <a:rPr lang="it-IT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DAD</a:t>
            </a:r>
            <a:r>
              <a:rPr lang="it-I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&lt;/pattern&gt;</a:t>
            </a:r>
          </a:p>
          <a:p>
            <a:r>
              <a:rPr lang="it-I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&lt;template&gt; &lt;</a:t>
            </a:r>
            <a:r>
              <a:rPr lang="it-IT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srai</a:t>
            </a:r>
            <a:r>
              <a:rPr lang="it-I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&lt;star/&gt; </a:t>
            </a:r>
            <a:r>
              <a:rPr lang="it-IT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FATHER</a:t>
            </a:r>
            <a:r>
              <a:rPr lang="it-I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&lt;star index=“2”/&gt; &lt;/</a:t>
            </a:r>
            <a:r>
              <a:rPr lang="it-IT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srai</a:t>
            </a:r>
            <a:r>
              <a:rPr lang="it-I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&lt;/template&gt; &lt;/category&gt;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BA1894E-40D0-41AE-873B-03B9252E0D5A}"/>
              </a:ext>
            </a:extLst>
          </p:cNvPr>
          <p:cNvSpPr txBox="1"/>
          <p:nvPr/>
        </p:nvSpPr>
        <p:spPr>
          <a:xfrm>
            <a:off x="3312826" y="3861821"/>
            <a:ext cx="83645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riduzione/rimozione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è possibile eseguirlo sempre tramite il tag </a:t>
            </a:r>
            <a:r>
              <a:rPr lang="it-I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srai</a:t>
            </a:r>
            <a:r>
              <a:rPr lang="it-I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&gt;. </a:t>
            </a:r>
          </a:p>
          <a:p>
            <a:r>
              <a:rPr lang="it-IT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 riduzione si intente rimuovere parole non necessarie.</a:t>
            </a:r>
          </a:p>
          <a:p>
            <a:endParaRPr lang="it-IT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&lt;category&gt;</a:t>
            </a:r>
          </a:p>
          <a:p>
            <a:r>
              <a:rPr lang="it-I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&lt;pattern&gt; I </a:t>
            </a:r>
            <a:r>
              <a:rPr lang="it-IT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SEE</a:t>
            </a:r>
            <a:r>
              <a:rPr lang="it-I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r>
              <a:rPr lang="it-I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it-I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it-I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ARE * &lt;/pattern&gt; </a:t>
            </a:r>
          </a:p>
          <a:p>
            <a:r>
              <a:rPr lang="it-I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&lt;template&gt; &lt;</a:t>
            </a:r>
            <a:r>
              <a:rPr lang="it-IT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srai</a:t>
            </a:r>
            <a:r>
              <a:rPr lang="it-I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it-IT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it-I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ARE &lt;star/&gt; &lt;/</a:t>
            </a:r>
            <a:r>
              <a:rPr lang="it-IT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srai</a:t>
            </a:r>
            <a:r>
              <a:rPr lang="it-I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&lt;/template&gt;</a:t>
            </a:r>
          </a:p>
          <a:p>
            <a:r>
              <a:rPr lang="it-I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&lt;/category&gt;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6864658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263414-D3FB-4DB1-870E-F1890C4B5C58}"/>
              </a:ext>
            </a:extLst>
          </p:cNvPr>
          <p:cNvSpPr txBox="1">
            <a:spLocks/>
          </p:cNvSpPr>
          <p:nvPr/>
        </p:nvSpPr>
        <p:spPr>
          <a:xfrm>
            <a:off x="852948" y="786606"/>
            <a:ext cx="6241026" cy="57877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solidFill>
                  <a:srgbClr val="002060"/>
                </a:solidFill>
                <a:latin typeface="Ink Free" panose="03080402000500000000" pitchFamily="66" charset="0"/>
              </a:rPr>
              <a:t>4. Set e mappe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974DE07-5AF3-4787-A8F5-CC8327FB4DB1}"/>
              </a:ext>
            </a:extLst>
          </p:cNvPr>
          <p:cNvSpPr txBox="1"/>
          <p:nvPr/>
        </p:nvSpPr>
        <p:spPr>
          <a:xfrm>
            <a:off x="1863213" y="1547079"/>
            <a:ext cx="84655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</a:t>
            </a: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AIML è un elenco di stringhe di testo univoche.</a:t>
            </a: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Es. set di «colori»: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Rosso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Arancio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Giallo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……..</a:t>
            </a: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set funzione come i caratteri jolly e possono anche essere combinati con loro. Cattura una o più parole trovate nell’input.</a:t>
            </a: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&lt;category&gt;</a:t>
            </a:r>
            <a:endParaRPr lang="it-IT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&lt;pattern&gt;IS &lt;set&gt;colors&lt;/set&gt; A COLOR&lt;/pattern&gt;</a:t>
            </a:r>
            <a:endParaRPr lang="it-IT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&lt;template&gt;Yes, &lt;star/&gt; </a:t>
            </a:r>
            <a:r>
              <a:rPr lang="it-IT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it-IT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color.&lt;/template&gt;</a:t>
            </a:r>
            <a:endParaRPr lang="it-IT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&lt;/category&gt;</a:t>
            </a:r>
          </a:p>
        </p:txBody>
      </p:sp>
    </p:spTree>
    <p:extLst>
      <p:ext uri="{BB962C8B-B14F-4D97-AF65-F5344CB8AC3E}">
        <p14:creationId xmlns:p14="http://schemas.microsoft.com/office/powerpoint/2010/main" val="499976029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DD3EE82B-B4B7-48F3-9F3D-481B34B51643}"/>
              </a:ext>
            </a:extLst>
          </p:cNvPr>
          <p:cNvSpPr txBox="1"/>
          <p:nvPr/>
        </p:nvSpPr>
        <p:spPr>
          <a:xfrm>
            <a:off x="1651819" y="579084"/>
            <a:ext cx="84655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 </a:t>
            </a: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mappa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è un elenco di coppie chiave-valore utilizzate per formare associazioni tra parole.</a:t>
            </a: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California: Sacramento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York: Albany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Texas: Austin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………</a:t>
            </a: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mappe sono accessibili all’interno del modello.</a:t>
            </a:r>
          </a:p>
          <a:p>
            <a:endParaRPr lang="it-IT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EE326154-9BA5-4AD2-B228-74F499ABD646}"/>
              </a:ext>
            </a:extLst>
          </p:cNvPr>
          <p:cNvSpPr txBox="1">
            <a:spLocks/>
          </p:cNvSpPr>
          <p:nvPr/>
        </p:nvSpPr>
        <p:spPr>
          <a:xfrm>
            <a:off x="1192160" y="4109129"/>
            <a:ext cx="3379840" cy="57877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solidFill>
                  <a:srgbClr val="002060"/>
                </a:solidFill>
                <a:latin typeface="Ink Free" panose="03080402000500000000" pitchFamily="66" charset="0"/>
              </a:rPr>
              <a:t>5. Contesto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E856913-C09E-4554-88CE-926C4D10CDAF}"/>
              </a:ext>
            </a:extLst>
          </p:cNvPr>
          <p:cNvSpPr txBox="1"/>
          <p:nvPr/>
        </p:nvSpPr>
        <p:spPr>
          <a:xfrm>
            <a:off x="1651819" y="4856713"/>
            <a:ext cx="92029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Nelle conversazioni umane, si è in grado di ricordare le cose che si sono dette. 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AIML esistono diverse funzioni che consentono di fornire un contesto all’interno della categoria.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tag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&gt;,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consente al bot di ricordare l’ultima frase pronunciata.</a:t>
            </a:r>
          </a:p>
        </p:txBody>
      </p:sp>
    </p:spTree>
    <p:extLst>
      <p:ext uri="{BB962C8B-B14F-4D97-AF65-F5344CB8AC3E}">
        <p14:creationId xmlns:p14="http://schemas.microsoft.com/office/powerpoint/2010/main" val="22085885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05DC3FBE-E788-4443-BD6C-6F1FDD2BF658}"/>
              </a:ext>
            </a:extLst>
          </p:cNvPr>
          <p:cNvSpPr txBox="1">
            <a:spLocks/>
          </p:cNvSpPr>
          <p:nvPr/>
        </p:nvSpPr>
        <p:spPr>
          <a:xfrm>
            <a:off x="838200" y="833924"/>
            <a:ext cx="4043289" cy="57877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solidFill>
                  <a:srgbClr val="002060"/>
                </a:solidFill>
                <a:latin typeface="Ink Free" panose="03080402000500000000" pitchFamily="66" charset="0"/>
              </a:rPr>
              <a:t>6. Argomento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505306B-979C-476A-AD12-3B440045F434}"/>
              </a:ext>
            </a:extLst>
          </p:cNvPr>
          <p:cNvSpPr txBox="1"/>
          <p:nvPr/>
        </p:nvSpPr>
        <p:spPr>
          <a:xfrm>
            <a:off x="1147916" y="1769806"/>
            <a:ext cx="9279194" cy="4355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 categorie possono essere raggruppate in base a valori diversi per </a:t>
            </a:r>
            <a:r>
              <a:rPr lang="it-IT" altLang="it-IT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topic</a:t>
            </a:r>
            <a:r>
              <a:rPr lang="it-IT" altLang="it-IT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 Queste categorie possono essere abbinate solo se il predicato dell'argomento è stato impostato su un determinato valore.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Topic</a:t>
            </a:r>
            <a:r>
              <a:rPr lang="it-IT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consente al bot di mantenere il contesto più a lungo di un'interazione.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t-IT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t-IT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t-IT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t-IT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it-IT" sz="25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Loop:</a:t>
            </a:r>
          </a:p>
          <a:p>
            <a:endParaRPr lang="it-IT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it-IT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 loop vengono utilizzati nella programmazione per iterare un'azione o una funzione su una serie di valori, fino al raggiungimento di uno stato particolare.</a:t>
            </a:r>
          </a:p>
          <a:p>
            <a:r>
              <a:rPr lang="it-IT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 AIML, possiamo scorrere gli elementi dell'elenco in una condizione fino a quando non viene raggiunto un determinato valore, a quel punto il ciclo termina e il bot fornisce una risposta.</a:t>
            </a:r>
            <a:endParaRPr lang="it-IT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it-IT" alt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507112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BFD5D8-3C57-4CDE-B4C9-255E80333904}"/>
              </a:ext>
            </a:extLst>
          </p:cNvPr>
          <p:cNvSpPr txBox="1">
            <a:spLocks/>
          </p:cNvSpPr>
          <p:nvPr/>
        </p:nvSpPr>
        <p:spPr>
          <a:xfrm>
            <a:off x="823452" y="494877"/>
            <a:ext cx="3188110" cy="57877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solidFill>
                  <a:srgbClr val="002060"/>
                </a:solidFill>
                <a:latin typeface="Ink Free" panose="03080402000500000000" pitchFamily="66" charset="0"/>
              </a:rPr>
              <a:t>7. Tag base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A6683CC-C9A8-473A-9973-EEFD291F61A5}"/>
              </a:ext>
            </a:extLst>
          </p:cNvPr>
          <p:cNvSpPr txBox="1"/>
          <p:nvPr/>
        </p:nvSpPr>
        <p:spPr>
          <a:xfrm>
            <a:off x="1047134" y="1281827"/>
            <a:ext cx="4527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&lt;aiml&gt;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Definisce l’inizio e la fine di un documento.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1D5E547-7E0A-4426-B577-4B477530B550}"/>
              </a:ext>
            </a:extLst>
          </p:cNvPr>
          <p:cNvSpPr txBox="1"/>
          <p:nvPr/>
        </p:nvSpPr>
        <p:spPr>
          <a:xfrm>
            <a:off x="240889" y="2299200"/>
            <a:ext cx="45277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&lt;category&gt;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Definisce la conoscenza in una base di conoscenza. Delinea l’inizio e la fine di una categoria.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EB76310-8D74-4651-9B62-AF2E529050B2}"/>
              </a:ext>
            </a:extLst>
          </p:cNvPr>
          <p:cNvSpPr txBox="1"/>
          <p:nvPr/>
        </p:nvSpPr>
        <p:spPr>
          <a:xfrm>
            <a:off x="1068028" y="3905727"/>
            <a:ext cx="45277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&lt;pattern&gt;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Definisce il modello in modo che corrisponda a ciò che un utente può inserire. Non c’è distinzione tra minuscolo e maiuscolo.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EDD377C-ED4E-45E4-8598-0ED6C14D9E5B}"/>
              </a:ext>
            </a:extLst>
          </p:cNvPr>
          <p:cNvSpPr txBox="1"/>
          <p:nvPr/>
        </p:nvSpPr>
        <p:spPr>
          <a:xfrm>
            <a:off x="240890" y="5439793"/>
            <a:ext cx="4527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&lt;template&gt;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Definisce la risposta di un bot all’input dell’utente.</a:t>
            </a:r>
          </a:p>
        </p:txBody>
      </p:sp>
      <p:pic>
        <p:nvPicPr>
          <p:cNvPr id="8" name="Immagine 7" descr="Immagine che contiene testo, screenshot&#10;&#10;Descrizione generata automaticamente">
            <a:extLst>
              <a:ext uri="{FF2B5EF4-FFF2-40B4-BE49-F238E27FC236}">
                <a16:creationId xmlns:a16="http://schemas.microsoft.com/office/drawing/2014/main" id="{A55B5EBF-1835-4AFB-A561-936AD755A9DD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3"/>
          <a:stretch/>
        </p:blipFill>
        <p:spPr>
          <a:xfrm>
            <a:off x="6335662" y="550304"/>
            <a:ext cx="5032886" cy="413732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CC43919F-2FC3-4887-8C13-E17D83077A9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110" y="4957714"/>
            <a:ext cx="3416708" cy="1471725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C5720553-8555-47E8-AFB7-2F326DFA0D9B}"/>
              </a:ext>
            </a:extLst>
          </p:cNvPr>
          <p:cNvSpPr/>
          <p:nvPr/>
        </p:nvSpPr>
        <p:spPr>
          <a:xfrm>
            <a:off x="5951096" y="280218"/>
            <a:ext cx="5696262" cy="645036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42689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53EF52-F9B0-485F-8BD8-4B293B626A3B}"/>
              </a:ext>
            </a:extLst>
          </p:cNvPr>
          <p:cNvSpPr txBox="1">
            <a:spLocks/>
          </p:cNvSpPr>
          <p:nvPr/>
        </p:nvSpPr>
        <p:spPr>
          <a:xfrm>
            <a:off x="908053" y="397787"/>
            <a:ext cx="3188110" cy="57877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solidFill>
                  <a:srgbClr val="002060"/>
                </a:solidFill>
                <a:latin typeface="Ink Free" panose="03080402000500000000" pitchFamily="66" charset="0"/>
              </a:rPr>
              <a:t>…altri tag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2046F08-23AB-4E16-A3AE-6521EA2C99DE}"/>
              </a:ext>
            </a:extLst>
          </p:cNvPr>
          <p:cNvSpPr txBox="1"/>
          <p:nvPr/>
        </p:nvSpPr>
        <p:spPr>
          <a:xfrm>
            <a:off x="360065" y="1197118"/>
            <a:ext cx="5652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&lt;star&gt;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Utilizzato per abbinare i caratteri jolly </a:t>
            </a: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nel tag &lt;pattern&gt;.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58FA98E-D444-44C4-B0BC-F5BA989F39CF}"/>
              </a:ext>
            </a:extLst>
          </p:cNvPr>
          <p:cNvSpPr txBox="1"/>
          <p:nvPr/>
        </p:nvSpPr>
        <p:spPr>
          <a:xfrm>
            <a:off x="240143" y="2188547"/>
            <a:ext cx="57722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srai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 multiuso, utilizzato per chiamare/abbinare le altre categorie.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D80B223-49D5-4AAA-A1B7-95C05A70B15A}"/>
              </a:ext>
            </a:extLst>
          </p:cNvPr>
          <p:cNvSpPr txBox="1"/>
          <p:nvPr/>
        </p:nvSpPr>
        <p:spPr>
          <a:xfrm>
            <a:off x="240142" y="3436912"/>
            <a:ext cx="5772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&lt;random&gt;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 avere delle risposte casuali.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1708FA7-BB27-42C7-A267-BA053B611E18}"/>
              </a:ext>
            </a:extLst>
          </p:cNvPr>
          <p:cNvSpPr txBox="1"/>
          <p:nvPr/>
        </p:nvSpPr>
        <p:spPr>
          <a:xfrm>
            <a:off x="409731" y="4524362"/>
            <a:ext cx="4184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&lt;li&gt;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Utilizzato per rappresentare più risposte.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5F2FDD7-2FFE-4931-928D-F30C81870E5F}"/>
              </a:ext>
            </a:extLst>
          </p:cNvPr>
          <p:cNvSpPr txBox="1"/>
          <p:nvPr/>
        </p:nvSpPr>
        <p:spPr>
          <a:xfrm>
            <a:off x="360065" y="5594197"/>
            <a:ext cx="5772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&lt;set&gt;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Utilizzato per impostare il valore in una variabile AIML.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13C2742-C448-4059-8D2B-73F035F29142}"/>
              </a:ext>
            </a:extLst>
          </p:cNvPr>
          <p:cNvSpPr txBox="1"/>
          <p:nvPr/>
        </p:nvSpPr>
        <p:spPr>
          <a:xfrm>
            <a:off x="5127008" y="522136"/>
            <a:ext cx="656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Utilizzato per ottenere il valore memorizzato in una variabile AIML.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5EE8005-0EF7-4682-9591-0D0CE3376B49}"/>
              </a:ext>
            </a:extLst>
          </p:cNvPr>
          <p:cNvSpPr txBox="1"/>
          <p:nvPr/>
        </p:nvSpPr>
        <p:spPr>
          <a:xfrm>
            <a:off x="6581744" y="1758798"/>
            <a:ext cx="4571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Utilizzato per rispondere in base al contesto.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0D02FE0-0001-4C02-BB38-0AA8987993BB}"/>
              </a:ext>
            </a:extLst>
          </p:cNvPr>
          <p:cNvSpPr txBox="1"/>
          <p:nvPr/>
        </p:nvSpPr>
        <p:spPr>
          <a:xfrm>
            <a:off x="5921487" y="2915446"/>
            <a:ext cx="57722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topic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Utilizzato per memorizzare un contesto in modo che la conversazione successiva possa essere effettuata in base a quel contesto.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117E49E-C3C7-499E-8F2E-339621040FBD}"/>
              </a:ext>
            </a:extLst>
          </p:cNvPr>
          <p:cNvSpPr txBox="1"/>
          <p:nvPr/>
        </p:nvSpPr>
        <p:spPr>
          <a:xfrm>
            <a:off x="5501072" y="4359723"/>
            <a:ext cx="5652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think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Utilizzato per memorizzare una variabile senza avvisare l'utente.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54EBD36A-56A2-45BA-A347-6C101DFD0876}"/>
              </a:ext>
            </a:extLst>
          </p:cNvPr>
          <p:cNvSpPr txBox="1"/>
          <p:nvPr/>
        </p:nvSpPr>
        <p:spPr>
          <a:xfrm>
            <a:off x="6132286" y="5433016"/>
            <a:ext cx="56522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Simile alle istruzioni switch in un linguaggio di programmazione. Aiuta il bot a rispondere per abbinare l'input.</a:t>
            </a:r>
          </a:p>
        </p:txBody>
      </p:sp>
    </p:spTree>
    <p:extLst>
      <p:ext uri="{BB962C8B-B14F-4D97-AF65-F5344CB8AC3E}">
        <p14:creationId xmlns:p14="http://schemas.microsoft.com/office/powerpoint/2010/main" val="9233152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8" grpId="0"/>
      <p:bldP spid="9" grpId="0"/>
      <p:bldP spid="10" grpId="0"/>
      <p:bldP spid="11" grpId="0"/>
      <p:bldP spid="12" grpId="0"/>
      <p:bldP spid="14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50770138-FF90-4A0E-BC56-B3D513357BEA}"/>
              </a:ext>
            </a:extLst>
          </p:cNvPr>
          <p:cNvSpPr txBox="1"/>
          <p:nvPr/>
        </p:nvSpPr>
        <p:spPr>
          <a:xfrm>
            <a:off x="443701" y="462600"/>
            <a:ext cx="56522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</a:t>
            </a:r>
            <a:r>
              <a:rPr lang="it-IT" b="1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button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it-IT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&lt;text&gt;</a:t>
            </a:r>
            <a:r>
              <a:rPr lang="it-IT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Pandorabots</a:t>
            </a:r>
            <a:r>
              <a:rPr lang="it-IT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Home&lt;/text&gt;</a:t>
            </a:r>
            <a:br>
              <a:rPr lang="it-IT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it-IT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&lt;</a:t>
            </a:r>
            <a:r>
              <a:rPr lang="it-IT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url</a:t>
            </a:r>
            <a:r>
              <a:rPr lang="it-IT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&gt;https://www.pandorabots.com &lt;/</a:t>
            </a:r>
            <a:r>
              <a:rPr lang="it-IT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url</a:t>
            </a:r>
            <a:r>
              <a:rPr lang="it-IT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it-IT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it-IT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</a:t>
            </a:r>
            <a:r>
              <a:rPr lang="it-IT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button</a:t>
            </a:r>
            <a:r>
              <a:rPr lang="it-IT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endParaRPr lang="it-IT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6E22C11-F7FA-4431-A392-14B461A658E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554" y="2087602"/>
            <a:ext cx="3552825" cy="44577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E052FECA-9FF0-4A6E-9150-EF899BB37DBE}"/>
              </a:ext>
            </a:extLst>
          </p:cNvPr>
          <p:cNvSpPr txBox="1"/>
          <p:nvPr/>
        </p:nvSpPr>
        <p:spPr>
          <a:xfrm>
            <a:off x="5752232" y="333276"/>
            <a:ext cx="56522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&lt;category&gt; </a:t>
            </a:r>
            <a:br>
              <a:rPr lang="it-IT" altLang="it-IT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it-IT" altLang="it-IT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&lt;pattern&gt;</a:t>
            </a:r>
            <a:r>
              <a:rPr lang="it-IT" altLang="it-IT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REPLY</a:t>
            </a:r>
            <a:r>
              <a:rPr lang="it-IT" altLang="it-IT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it-IT" altLang="it-IT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EXAMPLE</a:t>
            </a:r>
            <a:r>
              <a:rPr lang="it-IT" altLang="it-IT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&lt;/pattern&gt; </a:t>
            </a:r>
            <a:br>
              <a:rPr lang="it-IT" altLang="it-IT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it-IT" altLang="it-IT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&lt;template&gt; </a:t>
            </a:r>
            <a:br>
              <a:rPr lang="it-IT" altLang="it-IT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it-IT" altLang="it-IT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</a:t>
            </a:r>
            <a:r>
              <a:rPr lang="it-IT" altLang="it-IT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Here's</a:t>
            </a:r>
            <a:r>
              <a:rPr lang="it-IT" altLang="it-IT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an </a:t>
            </a:r>
            <a:r>
              <a:rPr lang="it-IT" altLang="it-IT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example</a:t>
            </a:r>
            <a:r>
              <a:rPr lang="it-IT" altLang="it-IT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of </a:t>
            </a:r>
            <a:r>
              <a:rPr lang="it-IT" altLang="it-IT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what</a:t>
            </a:r>
            <a:r>
              <a:rPr lang="it-IT" altLang="it-IT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a </a:t>
            </a:r>
            <a:r>
              <a:rPr lang="it-IT" altLang="it-IT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few</a:t>
            </a:r>
            <a:r>
              <a:rPr lang="it-IT" altLang="it-IT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it-IT" altLang="it-IT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reply</a:t>
            </a:r>
            <a:r>
              <a:rPr lang="it-IT" altLang="it-IT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it-IT" altLang="it-IT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buttons</a:t>
            </a:r>
            <a:r>
              <a:rPr lang="it-IT" altLang="it-IT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look like in the widget. </a:t>
            </a:r>
            <a:r>
              <a:rPr lang="it-IT" altLang="it-IT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Replies</a:t>
            </a:r>
            <a:r>
              <a:rPr lang="it-IT" altLang="it-IT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it-IT" altLang="it-IT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within</a:t>
            </a:r>
            <a:r>
              <a:rPr lang="it-IT" altLang="it-IT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the </a:t>
            </a:r>
            <a:r>
              <a:rPr lang="it-IT" altLang="it-IT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same</a:t>
            </a:r>
            <a:r>
              <a:rPr lang="it-IT" altLang="it-IT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template are </a:t>
            </a:r>
            <a:r>
              <a:rPr lang="it-IT" altLang="it-IT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always</a:t>
            </a:r>
            <a:r>
              <a:rPr lang="it-IT" altLang="it-IT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it-IT" altLang="it-IT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grouped</a:t>
            </a:r>
            <a:r>
              <a:rPr lang="it-IT" altLang="it-IT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it-IT" altLang="it-IT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together</a:t>
            </a:r>
            <a:r>
              <a:rPr lang="it-IT" altLang="it-IT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it-IT" altLang="it-IT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beneath</a:t>
            </a:r>
            <a:r>
              <a:rPr lang="it-IT" altLang="it-IT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it-IT" altLang="it-IT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your</a:t>
            </a:r>
            <a:r>
              <a:rPr lang="it-IT" altLang="it-IT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last </a:t>
            </a:r>
            <a:r>
              <a:rPr lang="it-IT" altLang="it-IT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message</a:t>
            </a:r>
            <a:r>
              <a:rPr lang="it-IT" altLang="it-IT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 </a:t>
            </a:r>
            <a:br>
              <a:rPr lang="it-IT" altLang="it-IT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it-IT" altLang="it-IT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</a:t>
            </a:r>
            <a:r>
              <a:rPr lang="it-IT" altLang="it-IT" b="1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</a:t>
            </a:r>
            <a:r>
              <a:rPr lang="it-IT" altLang="it-IT" b="1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reply</a:t>
            </a:r>
            <a:r>
              <a:rPr lang="it-IT" altLang="it-IT" b="1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 </a:t>
            </a:r>
            <a:br>
              <a:rPr lang="it-IT" altLang="it-IT" b="1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it-IT" altLang="it-IT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&lt;text&gt;Ok!&lt;/text&gt; </a:t>
            </a:r>
            <a:br>
              <a:rPr lang="it-IT" altLang="it-IT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it-IT" altLang="it-IT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&lt;</a:t>
            </a:r>
            <a:r>
              <a:rPr lang="it-IT" altLang="it-IT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postback</a:t>
            </a:r>
            <a:r>
              <a:rPr lang="it-IT" altLang="it-IT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r>
              <a:rPr lang="it-IT" altLang="it-IT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POSTBACK</a:t>
            </a:r>
            <a:r>
              <a:rPr lang="it-IT" altLang="it-IT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</a:t>
            </a:r>
            <a:r>
              <a:rPr lang="it-IT" altLang="it-IT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postback</a:t>
            </a:r>
            <a:r>
              <a:rPr lang="it-IT" altLang="it-IT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 </a:t>
            </a:r>
            <a:br>
              <a:rPr lang="it-IT" altLang="it-IT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it-IT" altLang="it-IT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&lt;/</a:t>
            </a:r>
            <a:r>
              <a:rPr lang="it-IT" altLang="it-IT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button</a:t>
            </a:r>
            <a:r>
              <a:rPr lang="it-IT" altLang="it-IT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 </a:t>
            </a:r>
            <a:br>
              <a:rPr lang="it-IT" altLang="it-IT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it-IT" altLang="it-IT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&lt;/template&gt;</a:t>
            </a:r>
            <a:r>
              <a:rPr lang="it-IT" alt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1986544-5B37-40A4-81C8-BD8B9435829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038" y="4181397"/>
            <a:ext cx="3908685" cy="19086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9996557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C2187427-D843-4896-9872-1C1D505B6B6A}"/>
              </a:ext>
            </a:extLst>
          </p:cNvPr>
          <p:cNvSpPr txBox="1"/>
          <p:nvPr/>
        </p:nvSpPr>
        <p:spPr>
          <a:xfrm>
            <a:off x="1288717" y="1126636"/>
            <a:ext cx="2749204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hiperlink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&lt;image&gt;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&lt;video&gt;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&lt;card&gt;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&lt;delay&gt;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bulleted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list&gt;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549FFAD-0197-4080-97FC-6E50BCED5D4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300" y="1020602"/>
            <a:ext cx="6160956" cy="34348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9314ED1C-9487-45AF-9650-ACB3CE24BFF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554" y="5224058"/>
            <a:ext cx="3356907" cy="10781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882634F1-C32D-40B8-8A75-4E7E7C4E6FBA}"/>
              </a:ext>
            </a:extLst>
          </p:cNvPr>
          <p:cNvSpPr/>
          <p:nvPr/>
        </p:nvSpPr>
        <p:spPr>
          <a:xfrm>
            <a:off x="7191224" y="555842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carousel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563D7008-22F2-43B8-9F15-E97939A80C05}"/>
              </a:ext>
            </a:extLst>
          </p:cNvPr>
          <p:cNvSpPr/>
          <p:nvPr/>
        </p:nvSpPr>
        <p:spPr>
          <a:xfrm>
            <a:off x="8119543" y="4854726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slit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90CBABC4-B2BA-4224-A379-80A699E01797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41" y="4357994"/>
            <a:ext cx="3489580" cy="165807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EA18D217-2563-4E0F-B75D-B543B59B6068}"/>
              </a:ext>
            </a:extLst>
          </p:cNvPr>
          <p:cNvSpPr/>
          <p:nvPr/>
        </p:nvSpPr>
        <p:spPr>
          <a:xfrm>
            <a:off x="1373648" y="3977039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list&gt;</a:t>
            </a:r>
          </a:p>
        </p:txBody>
      </p:sp>
    </p:spTree>
    <p:extLst>
      <p:ext uri="{BB962C8B-B14F-4D97-AF65-F5344CB8AC3E}">
        <p14:creationId xmlns:p14="http://schemas.microsoft.com/office/powerpoint/2010/main" val="3887371715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1ADFD8-F1C1-4CAA-BEE8-042D4F5F8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04" y="216459"/>
            <a:ext cx="2636520" cy="1325563"/>
          </a:xfrm>
        </p:spPr>
        <p:txBody>
          <a:bodyPr/>
          <a:lstStyle/>
          <a:p>
            <a:r>
              <a:rPr lang="it-IT" dirty="0">
                <a:solidFill>
                  <a:srgbClr val="002060"/>
                </a:solidFill>
                <a:latin typeface="Ink Free" panose="03080402000500000000" pitchFamily="66" charset="0"/>
              </a:rPr>
              <a:t>Abstract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BBAA548-D6A0-47F1-AFC0-271D47509328}"/>
              </a:ext>
            </a:extLst>
          </p:cNvPr>
          <p:cNvSpPr txBox="1"/>
          <p:nvPr/>
        </p:nvSpPr>
        <p:spPr>
          <a:xfrm>
            <a:off x="977118" y="1542022"/>
            <a:ext cx="102377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chatter bot sono programmi che emulano una </a:t>
            </a:r>
            <a:r>
              <a:rPr lang="it-IT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conversazione umana 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che possono dimostrare un comportamento molto simile a quello umano all’interno di un dominio di conoscenza ben definito.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036D15F-4154-48C9-A9BB-A4477A1CDEEF}"/>
              </a:ext>
            </a:extLst>
          </p:cNvPr>
          <p:cNvSpPr txBox="1"/>
          <p:nvPr/>
        </p:nvSpPr>
        <p:spPr>
          <a:xfrm>
            <a:off x="977118" y="4962035"/>
            <a:ext cx="100838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AIML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è un linguaggio esteso dall’XML per descrivere basi della conoscenza; ciò può essere rappresentato tramite un grafo. 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A8042BC-5BE1-4CEF-A8CA-104EC04C0C26}"/>
              </a:ext>
            </a:extLst>
          </p:cNvPr>
          <p:cNvSpPr/>
          <p:nvPr/>
        </p:nvSpPr>
        <p:spPr>
          <a:xfrm>
            <a:off x="977118" y="3429000"/>
            <a:ext cx="102377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AIML</a:t>
            </a:r>
            <a:r>
              <a:rPr lang="it-IT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Artificial Intelligence Markup Language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sviluppato dalla comunità di software libero Alicebot e dal dott. Richard S. Wallace nel periodo 1995-2000. </a:t>
            </a:r>
          </a:p>
        </p:txBody>
      </p:sp>
    </p:spTree>
    <p:extLst>
      <p:ext uri="{BB962C8B-B14F-4D97-AF65-F5344CB8AC3E}">
        <p14:creationId xmlns:p14="http://schemas.microsoft.com/office/powerpoint/2010/main" val="3244190335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D4AA62-4910-4B01-BABB-F10F317BA52B}"/>
              </a:ext>
            </a:extLst>
          </p:cNvPr>
          <p:cNvSpPr txBox="1">
            <a:spLocks/>
          </p:cNvSpPr>
          <p:nvPr/>
        </p:nvSpPr>
        <p:spPr>
          <a:xfrm>
            <a:off x="2636334" y="387278"/>
            <a:ext cx="7616252" cy="6618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solidFill>
                  <a:srgbClr val="002060"/>
                </a:solidFill>
                <a:latin typeface="Ink Free" panose="03080402000500000000" pitchFamily="66" charset="0"/>
              </a:rPr>
              <a:t>STRUTTURA DEL CHATBOT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1C339EC-A0A4-460D-9E29-491514529E5A}"/>
              </a:ext>
            </a:extLst>
          </p:cNvPr>
          <p:cNvSpPr txBox="1"/>
          <p:nvPr/>
        </p:nvSpPr>
        <p:spPr>
          <a:xfrm>
            <a:off x="646657" y="5154948"/>
            <a:ext cx="106164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generale un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botmaster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può creare più robot e ogni bot può avere più client.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 standard AIML non specifica il numero di bot,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botmaster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client (tranne per il fatto che definire AIML significa che bisogna almeno specificarli tutti e 3). 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dettagli sulla gestione di più bot,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botmaster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client sono lasciati all'implementazione. 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73B8B1B-AEE9-433A-BEA0-B8930BABE0E7}"/>
              </a:ext>
            </a:extLst>
          </p:cNvPr>
          <p:cNvSpPr txBox="1"/>
          <p:nvPr/>
        </p:nvSpPr>
        <p:spPr>
          <a:xfrm>
            <a:off x="874968" y="3899876"/>
            <a:ext cx="237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(persona umana)</a:t>
            </a:r>
          </a:p>
        </p:txBody>
      </p:sp>
      <p:pic>
        <p:nvPicPr>
          <p:cNvPr id="6" name="Immagine 5" descr="Immagine che contiene tavolo, portatile, sedendo, persona&#10;&#10;Descrizione generata automaticamente">
            <a:extLst>
              <a:ext uri="{FF2B5EF4-FFF2-40B4-BE49-F238E27FC236}">
                <a16:creationId xmlns:a16="http://schemas.microsoft.com/office/drawing/2014/main" id="{533DE0A2-9526-4FAF-8E7C-74B1E36899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83" y="2466564"/>
            <a:ext cx="2487411" cy="130589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67FA377-2DC2-49B5-A5F9-D41CDA4F5D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344" y="2288673"/>
            <a:ext cx="2508666" cy="1409216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A9304649-2199-469D-AD75-6404018F0ACB}"/>
              </a:ext>
            </a:extLst>
          </p:cNvPr>
          <p:cNvSpPr txBox="1"/>
          <p:nvPr/>
        </p:nvSpPr>
        <p:spPr>
          <a:xfrm>
            <a:off x="4668995" y="3896894"/>
            <a:ext cx="3448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it-IT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Botmaster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(autore di chat bot)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EAEA463B-BEB9-4419-943F-A2B1F7CB78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339" y="2368770"/>
            <a:ext cx="2489249" cy="1382916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FBBAB2A-6B11-4F77-AE5C-57BFB4FB0383}"/>
              </a:ext>
            </a:extLst>
          </p:cNvPr>
          <p:cNvSpPr txBox="1"/>
          <p:nvPr/>
        </p:nvSpPr>
        <p:spPr>
          <a:xfrm>
            <a:off x="8711339" y="3896894"/>
            <a:ext cx="2860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Robot o bot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(chatbot o bot: programma.)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01DBC53-1F5B-41EE-92A8-C7DA2B87B4A4}"/>
              </a:ext>
            </a:extLst>
          </p:cNvPr>
          <p:cNvSpPr txBox="1"/>
          <p:nvPr/>
        </p:nvSpPr>
        <p:spPr>
          <a:xfrm>
            <a:off x="3863340" y="1180331"/>
            <a:ext cx="4465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AIML definisce una relazione tra tre entità:</a:t>
            </a:r>
          </a:p>
        </p:txBody>
      </p:sp>
      <p:sp>
        <p:nvSpPr>
          <p:cNvPr id="16" name="Titolo 1">
            <a:extLst>
              <a:ext uri="{FF2B5EF4-FFF2-40B4-BE49-F238E27FC236}">
                <a16:creationId xmlns:a16="http://schemas.microsoft.com/office/drawing/2014/main" id="{1F79F722-FB06-427B-B354-E93C68099F66}"/>
              </a:ext>
            </a:extLst>
          </p:cNvPr>
          <p:cNvSpPr txBox="1">
            <a:spLocks/>
          </p:cNvSpPr>
          <p:nvPr/>
        </p:nvSpPr>
        <p:spPr>
          <a:xfrm>
            <a:off x="1711475" y="1843753"/>
            <a:ext cx="352213" cy="4729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500" dirty="0">
                <a:solidFill>
                  <a:srgbClr val="002060"/>
                </a:solidFill>
                <a:latin typeface="Ink Free" panose="03080402000500000000" pitchFamily="66" charset="0"/>
              </a:rPr>
              <a:t>1</a:t>
            </a:r>
          </a:p>
        </p:txBody>
      </p:sp>
      <p:sp>
        <p:nvSpPr>
          <p:cNvPr id="17" name="Titolo 1">
            <a:extLst>
              <a:ext uri="{FF2B5EF4-FFF2-40B4-BE49-F238E27FC236}">
                <a16:creationId xmlns:a16="http://schemas.microsoft.com/office/drawing/2014/main" id="{BCA9E51D-C120-452E-B671-56C6AC96DC94}"/>
              </a:ext>
            </a:extLst>
          </p:cNvPr>
          <p:cNvSpPr txBox="1">
            <a:spLocks/>
          </p:cNvSpPr>
          <p:nvPr/>
        </p:nvSpPr>
        <p:spPr>
          <a:xfrm>
            <a:off x="5752057" y="1680899"/>
            <a:ext cx="405620" cy="4481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500" dirty="0">
                <a:solidFill>
                  <a:srgbClr val="002060"/>
                </a:solidFill>
                <a:latin typeface="Ink Free" panose="03080402000500000000" pitchFamily="66" charset="0"/>
              </a:rPr>
              <a:t>2</a:t>
            </a:r>
          </a:p>
        </p:txBody>
      </p:sp>
      <p:sp>
        <p:nvSpPr>
          <p:cNvPr id="18" name="Titolo 1">
            <a:extLst>
              <a:ext uri="{FF2B5EF4-FFF2-40B4-BE49-F238E27FC236}">
                <a16:creationId xmlns:a16="http://schemas.microsoft.com/office/drawing/2014/main" id="{929FEB37-4D95-41B3-8B89-9604596A7AE4}"/>
              </a:ext>
            </a:extLst>
          </p:cNvPr>
          <p:cNvSpPr txBox="1">
            <a:spLocks/>
          </p:cNvSpPr>
          <p:nvPr/>
        </p:nvSpPr>
        <p:spPr>
          <a:xfrm>
            <a:off x="9613762" y="1726575"/>
            <a:ext cx="525030" cy="5620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500" dirty="0">
                <a:solidFill>
                  <a:srgbClr val="002060"/>
                </a:solidFill>
                <a:latin typeface="Ink Free" panose="03080402000500000000" pitchFamily="66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3066804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9" grpId="0"/>
      <p:bldP spid="12" grpId="0"/>
      <p:bldP spid="16" grpId="0"/>
      <p:bldP spid="17" grpId="0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1ADFD8-F1C1-4CAA-BEE8-042D4F5F8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009" y="504633"/>
            <a:ext cx="8233981" cy="745993"/>
          </a:xfrm>
        </p:spPr>
        <p:txBody>
          <a:bodyPr/>
          <a:lstStyle/>
          <a:p>
            <a:pPr algn="ctr"/>
            <a:r>
              <a:rPr lang="it-IT" dirty="0">
                <a:solidFill>
                  <a:srgbClr val="002060"/>
                </a:solidFill>
                <a:latin typeface="Ink Free" panose="03080402000500000000" pitchFamily="66" charset="0"/>
              </a:rPr>
              <a:t>APPLICAZIONI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7DCC7A4-6C85-4BC1-9AFF-D57A07BFE73A}"/>
              </a:ext>
            </a:extLst>
          </p:cNvPr>
          <p:cNvSpPr txBox="1"/>
          <p:nvPr/>
        </p:nvSpPr>
        <p:spPr>
          <a:xfrm>
            <a:off x="494675" y="1509732"/>
            <a:ext cx="37732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studio;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Python;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https://home.pandorabots.com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</a:p>
        </p:txBody>
      </p:sp>
      <p:pic>
        <p:nvPicPr>
          <p:cNvPr id="5" name="Immagine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F11C64CB-84AF-4CCE-B5CC-6834C4222A6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78"/>
          <a:stretch/>
        </p:blipFill>
        <p:spPr>
          <a:xfrm>
            <a:off x="6985417" y="1550079"/>
            <a:ext cx="4711908" cy="3270026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106565E6-ADEF-45BE-81E6-6E5AF441FA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75" y="2966840"/>
            <a:ext cx="5029200" cy="236220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A496C61C-B89A-4718-9AB9-927E76117AC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288"/>
          <a:stretch/>
        </p:blipFill>
        <p:spPr>
          <a:xfrm>
            <a:off x="4485104" y="3485051"/>
            <a:ext cx="5000625" cy="305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002005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 descr="Immagine che contiene interni, cielo, torta&#10;&#10;Descrizione generata automaticamente">
            <a:extLst>
              <a:ext uri="{FF2B5EF4-FFF2-40B4-BE49-F238E27FC236}">
                <a16:creationId xmlns:a16="http://schemas.microsoft.com/office/drawing/2014/main" id="{CEE44626-F3AE-45C3-B3B5-6B27030115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29" t="6048" r="2278" b="12274"/>
          <a:stretch/>
        </p:blipFill>
        <p:spPr>
          <a:xfrm>
            <a:off x="2026929" y="439933"/>
            <a:ext cx="7890387" cy="6185713"/>
          </a:xfrm>
          <a:prstGeom prst="rect">
            <a:avLst/>
          </a:prstGeom>
        </p:spPr>
      </p:pic>
      <p:sp>
        <p:nvSpPr>
          <p:cNvPr id="4" name="Titolo 1">
            <a:extLst>
              <a:ext uri="{FF2B5EF4-FFF2-40B4-BE49-F238E27FC236}">
                <a16:creationId xmlns:a16="http://schemas.microsoft.com/office/drawing/2014/main" id="{83348E6B-0CA5-4F89-8712-073C5F5D9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9350" y="232354"/>
            <a:ext cx="4128749" cy="849078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rgbClr val="002060"/>
                </a:solidFill>
                <a:latin typeface="Ink Free" panose="03080402000500000000" pitchFamily="66" charset="0"/>
              </a:rPr>
              <a:t>ESEMPI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EA9E3-8573-40FB-B71F-0146587F3979}"/>
              </a:ext>
            </a:extLst>
          </p:cNvPr>
          <p:cNvSpPr txBox="1"/>
          <p:nvPr/>
        </p:nvSpPr>
        <p:spPr>
          <a:xfrm>
            <a:off x="5636525" y="2975212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5BE7960-C027-4CDE-8ED7-34E06470D555}"/>
              </a:ext>
            </a:extLst>
          </p:cNvPr>
          <p:cNvSpPr txBox="1"/>
          <p:nvPr/>
        </p:nvSpPr>
        <p:spPr>
          <a:xfrm>
            <a:off x="685173" y="2041015"/>
            <a:ext cx="35246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b="1" dirty="0">
                <a:solidFill>
                  <a:srgbClr val="002060"/>
                </a:solidFill>
                <a:latin typeface="Ink Free" panose="03080402000500000000" pitchFamily="66" charset="0"/>
              </a:rPr>
              <a:t>1. Basati su regole: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A414833-5306-4B0A-8B09-C5F47CBE72F1}"/>
              </a:ext>
            </a:extLst>
          </p:cNvPr>
          <p:cNvSpPr txBox="1"/>
          <p:nvPr/>
        </p:nvSpPr>
        <p:spPr>
          <a:xfrm>
            <a:off x="7517733" y="1012461"/>
            <a:ext cx="34269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b="1" dirty="0">
                <a:solidFill>
                  <a:srgbClr val="002060"/>
                </a:solidFill>
                <a:latin typeface="Ink Free" panose="03080402000500000000" pitchFamily="66" charset="0"/>
              </a:rPr>
              <a:t>2. Basati sull’AI: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50AABAE-23C1-4091-8DD3-D7E6CE724744}"/>
              </a:ext>
            </a:extLst>
          </p:cNvPr>
          <p:cNvSpPr txBox="1"/>
          <p:nvPr/>
        </p:nvSpPr>
        <p:spPr>
          <a:xfrm>
            <a:off x="582127" y="2698802"/>
            <a:ext cx="48111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Installare il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AIML</a:t>
            </a:r>
          </a:p>
          <a:p>
            <a:pPr algn="just"/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python-aiml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Creazione dei file .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.aiml</a:t>
            </a:r>
          </a:p>
          <a:p>
            <a:pPr algn="just"/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https://chatbotslife.com/rule-based-standalone-aiml-chatbots-chatbots-part-2-f5dca9f15956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demo simula una semplice conversazione tra un utente e il bot «Sara»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945B158-2CD1-4115-AE1A-591CE0852DF2}"/>
              </a:ext>
            </a:extLst>
          </p:cNvPr>
          <p:cNvSpPr txBox="1"/>
          <p:nvPr/>
        </p:nvSpPr>
        <p:spPr>
          <a:xfrm>
            <a:off x="6550925" y="1477014"/>
            <a:ext cx="523198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Installare la libreria «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ChatterBot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  <a:p>
            <a:pPr algn="just"/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ChatterBot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Creazione del file .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https://medium.com/datadriveninvestor/build-your-first-chatbot-in-10-lines-of-code-88c4f15e39c9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https://chatterbot.readthedocs.io/en/stable/faq.html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libreria 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https://pypi.org/project/ChatterBot/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libreria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https://github.com/gunthercox/chatterbot-corpus/tree/master/chatterbot_corpus/data/italian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corpous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it-IT" u="sng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ctr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demo simula una conversazione tra un utente e il bot «Pietro»</a:t>
            </a: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35263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7EFBFDF8-0626-46F3-A996-37F7D8AFF109}"/>
              </a:ext>
            </a:extLst>
          </p:cNvPr>
          <p:cNvSpPr txBox="1"/>
          <p:nvPr/>
        </p:nvSpPr>
        <p:spPr>
          <a:xfrm>
            <a:off x="871344" y="510197"/>
            <a:ext cx="48008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>
                <a:solidFill>
                  <a:srgbClr val="002060"/>
                </a:solidFill>
                <a:latin typeface="Ink Free" panose="03080402000500000000" pitchFamily="66" charset="0"/>
              </a:rPr>
              <a:t>1. Basati su regole</a:t>
            </a:r>
            <a:endParaRPr lang="it-IT" sz="2800" b="1" dirty="0">
              <a:solidFill>
                <a:srgbClr val="002060"/>
              </a:solidFill>
              <a:latin typeface="Ink Free" panose="03080402000500000000" pitchFamily="66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E1E1913-1394-48F7-BF74-527FB53AD2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137" b="93151" l="1589" r="97659">
                        <a14:foregroundMark x1="1589" y1="5308" x2="2676" y2="13185"/>
                        <a14:foregroundMark x1="10953" y1="93151" x2="10953" y2="93151"/>
                        <a14:foregroundMark x1="40970" y1="91610" x2="40970" y2="91610"/>
                        <a14:foregroundMark x1="91472" y1="25000" x2="91472" y2="25000"/>
                        <a14:foregroundMark x1="89381" y1="72774" x2="89381" y2="72774"/>
                        <a14:foregroundMark x1="97408" y1="39897" x2="97408" y2="39897"/>
                        <a14:foregroundMark x1="97659" y1="69863" x2="97659" y2="698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55" y="1454324"/>
            <a:ext cx="11393490" cy="488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992803"/>
      </p:ext>
    </p:extLst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C6260614-108E-411C-AD0E-192AB1EE269D}"/>
              </a:ext>
            </a:extLst>
          </p:cNvPr>
          <p:cNvSpPr txBox="1"/>
          <p:nvPr/>
        </p:nvSpPr>
        <p:spPr>
          <a:xfrm>
            <a:off x="234092" y="1422016"/>
            <a:ext cx="55165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 avviare il chat bot da terminale:</a:t>
            </a: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Entrare nella cartella che contiene i file.</a:t>
            </a:r>
          </a:p>
          <a:p>
            <a:pPr marL="342900" indent="-342900">
              <a:buAutoNum type="arabicPeriod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Avviare tramite il comando «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conversation.py» il bot</a:t>
            </a:r>
          </a:p>
          <a:p>
            <a:pPr marL="342900" indent="-342900">
              <a:buAutoNum type="arabicPeriod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Iniziare la conversazione</a:t>
            </a:r>
          </a:p>
          <a:p>
            <a:pPr marL="342900" indent="-342900">
              <a:buAutoNum type="arabicPeriod"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http://www.square-bear.co.uk/aiml/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file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AIML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300594B6-1CF3-44DC-AC37-F93154F902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560" y="3969484"/>
            <a:ext cx="4664859" cy="2460585"/>
          </a:xfrm>
          <a:prstGeom prst="rect">
            <a:avLst/>
          </a:prstGeom>
        </p:spPr>
      </p:pic>
      <p:pic>
        <p:nvPicPr>
          <p:cNvPr id="15" name="Immagine 1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08F6AEF2-D211-439F-B1C3-7CAFEFD629C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2" r="18864" b="6883"/>
          <a:stretch/>
        </p:blipFill>
        <p:spPr>
          <a:xfrm>
            <a:off x="4617895" y="293286"/>
            <a:ext cx="1798849" cy="1469436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E20F0886-9F7D-4729-BBBE-570FF26C17C2}"/>
              </a:ext>
            </a:extLst>
          </p:cNvPr>
          <p:cNvSpPr txBox="1"/>
          <p:nvPr/>
        </p:nvSpPr>
        <p:spPr>
          <a:xfrm>
            <a:off x="369197" y="493443"/>
            <a:ext cx="43797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>
                <a:solidFill>
                  <a:srgbClr val="002060"/>
                </a:solidFill>
                <a:latin typeface="Ink Free" panose="03080402000500000000" pitchFamily="66" charset="0"/>
              </a:rPr>
              <a:t>1. Basati su regole</a:t>
            </a:r>
            <a:endParaRPr lang="it-IT" sz="2800" b="1" dirty="0">
              <a:solidFill>
                <a:srgbClr val="002060"/>
              </a:solidFill>
              <a:latin typeface="Ink Free" panose="03080402000500000000" pitchFamily="66" charset="0"/>
            </a:endParaRPr>
          </a:p>
        </p:txBody>
      </p:sp>
      <p:pic>
        <p:nvPicPr>
          <p:cNvPr id="4" name="Immagine 3" descr="Immagine che contiene testo, sedendo, nero, tavolo&#10;&#10;Descrizione generata automaticamente">
            <a:extLst>
              <a:ext uri="{FF2B5EF4-FFF2-40B4-BE49-F238E27FC236}">
                <a16:creationId xmlns:a16="http://schemas.microsoft.com/office/drawing/2014/main" id="{9809F945-58C4-4D6F-B349-4DB2E013D3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936" y="176981"/>
            <a:ext cx="4553972" cy="3553359"/>
          </a:xfrm>
          <a:prstGeom prst="rect">
            <a:avLst/>
          </a:prstGeom>
        </p:spPr>
      </p:pic>
      <p:pic>
        <p:nvPicPr>
          <p:cNvPr id="8" name="Immagine 7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3EF0AB91-F62F-453C-B2E9-FF5C406B56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516" y="1748042"/>
            <a:ext cx="1927649" cy="2052013"/>
          </a:xfrm>
          <a:prstGeom prst="rect">
            <a:avLst/>
          </a:prstGeom>
        </p:spPr>
      </p:pic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E8B6E93A-9465-4948-B941-DE41C7253D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97" y="4153594"/>
            <a:ext cx="589597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02229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o 7">
            <a:extLst>
              <a:ext uri="{FF2B5EF4-FFF2-40B4-BE49-F238E27FC236}">
                <a16:creationId xmlns:a16="http://schemas.microsoft.com/office/drawing/2014/main" id="{F371AACF-52E5-45A7-B220-D15DA450C694}"/>
              </a:ext>
            </a:extLst>
          </p:cNvPr>
          <p:cNvGrpSpPr/>
          <p:nvPr/>
        </p:nvGrpSpPr>
        <p:grpSpPr>
          <a:xfrm>
            <a:off x="632145" y="853080"/>
            <a:ext cx="5992761" cy="3073602"/>
            <a:chOff x="540513" y="947836"/>
            <a:chExt cx="5992761" cy="3073602"/>
          </a:xfrm>
        </p:grpSpPr>
        <p:pic>
          <p:nvPicPr>
            <p:cNvPr id="7" name="Immagine 6" descr="Immagine che contiene screenshot&#10;&#10;Descrizione generata automaticamente">
              <a:extLst>
                <a:ext uri="{FF2B5EF4-FFF2-40B4-BE49-F238E27FC236}">
                  <a16:creationId xmlns:a16="http://schemas.microsoft.com/office/drawing/2014/main" id="{0A8EFA6A-5D87-409B-98F8-CE86D2093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110" y="1445839"/>
              <a:ext cx="5286375" cy="1533525"/>
            </a:xfrm>
            <a:prstGeom prst="rect">
              <a:avLst/>
            </a:prstGeom>
          </p:spPr>
        </p:pic>
        <p:grpSp>
          <p:nvGrpSpPr>
            <p:cNvPr id="19" name="Gruppo 18">
              <a:extLst>
                <a:ext uri="{FF2B5EF4-FFF2-40B4-BE49-F238E27FC236}">
                  <a16:creationId xmlns:a16="http://schemas.microsoft.com/office/drawing/2014/main" id="{3FC89091-7F4F-45B4-88EB-9DA2EA96AB82}"/>
                </a:ext>
              </a:extLst>
            </p:cNvPr>
            <p:cNvGrpSpPr/>
            <p:nvPr/>
          </p:nvGrpSpPr>
          <p:grpSpPr>
            <a:xfrm>
              <a:off x="540513" y="947836"/>
              <a:ext cx="5992761" cy="3073602"/>
              <a:chOff x="256502" y="807941"/>
              <a:chExt cx="5992761" cy="3462257"/>
            </a:xfrm>
          </p:grpSpPr>
          <p:sp>
            <p:nvSpPr>
              <p:cNvPr id="4" name="Titolo 1">
                <a:extLst>
                  <a:ext uri="{FF2B5EF4-FFF2-40B4-BE49-F238E27FC236}">
                    <a16:creationId xmlns:a16="http://schemas.microsoft.com/office/drawing/2014/main" id="{E8ED8883-7A50-48A3-81C1-720AF351808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9559" y="807941"/>
                <a:ext cx="3922409" cy="472944"/>
              </a:xfrm>
              <a:prstGeom prst="rect">
                <a:avLst/>
              </a:prstGeom>
            </p:spPr>
            <p:txBody>
              <a:bodyPr/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it-IT" sz="3500" dirty="0">
                    <a:solidFill>
                      <a:srgbClr val="002060"/>
                    </a:solidFill>
                    <a:latin typeface="Ink Free" panose="03080402000500000000" pitchFamily="66" charset="0"/>
                  </a:rPr>
                  <a:t>1. conversation.py</a:t>
                </a:r>
              </a:p>
            </p:txBody>
          </p:sp>
          <p:pic>
            <p:nvPicPr>
              <p:cNvPr id="11" name="Immagine 10" descr="Immagine che contiene testo, screenshot&#10;&#10;Descrizione generata automaticamente">
                <a:extLst>
                  <a:ext uri="{FF2B5EF4-FFF2-40B4-BE49-F238E27FC236}">
                    <a16:creationId xmlns:a16="http://schemas.microsoft.com/office/drawing/2014/main" id="{758D1206-E20F-42B5-9ED4-CD4D3DCFF6B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484"/>
              <a:stretch/>
            </p:blipFill>
            <p:spPr>
              <a:xfrm>
                <a:off x="2340195" y="2408742"/>
                <a:ext cx="3727712" cy="1801740"/>
              </a:xfrm>
              <a:prstGeom prst="rect">
                <a:avLst/>
              </a:prstGeom>
            </p:spPr>
          </p:pic>
          <p:sp>
            <p:nvSpPr>
              <p:cNvPr id="17" name="Rettangolo 16">
                <a:extLst>
                  <a:ext uri="{FF2B5EF4-FFF2-40B4-BE49-F238E27FC236}">
                    <a16:creationId xmlns:a16="http://schemas.microsoft.com/office/drawing/2014/main" id="{D2937377-F673-424D-BE9E-A26C3797234F}"/>
                  </a:ext>
                </a:extLst>
              </p:cNvPr>
              <p:cNvSpPr/>
              <p:nvPr/>
            </p:nvSpPr>
            <p:spPr>
              <a:xfrm>
                <a:off x="256502" y="887985"/>
                <a:ext cx="5992761" cy="338221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23" name="Ovale 22">
              <a:extLst>
                <a:ext uri="{FF2B5EF4-FFF2-40B4-BE49-F238E27FC236}">
                  <a16:creationId xmlns:a16="http://schemas.microsoft.com/office/drawing/2014/main" id="{C64185A3-83CF-4CB4-B318-FF64AF1460B4}"/>
                </a:ext>
              </a:extLst>
            </p:cNvPr>
            <p:cNvSpPr/>
            <p:nvPr/>
          </p:nvSpPr>
          <p:spPr>
            <a:xfrm>
              <a:off x="2830072" y="2116058"/>
              <a:ext cx="1825374" cy="33303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u="sng" dirty="0"/>
            </a:p>
          </p:txBody>
        </p:sp>
      </p:grp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455ADBA0-2D6B-49CD-BA88-3A787811AB87}"/>
              </a:ext>
            </a:extLst>
          </p:cNvPr>
          <p:cNvSpPr txBox="1"/>
          <p:nvPr/>
        </p:nvSpPr>
        <p:spPr>
          <a:xfrm>
            <a:off x="1653643" y="37979"/>
            <a:ext cx="48008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>
                <a:solidFill>
                  <a:srgbClr val="002060"/>
                </a:solidFill>
                <a:latin typeface="Ink Free" panose="03080402000500000000" pitchFamily="66" charset="0"/>
              </a:rPr>
              <a:t>1. Basati su regole</a:t>
            </a:r>
            <a:endParaRPr lang="it-IT" sz="2800" b="1" dirty="0">
              <a:solidFill>
                <a:srgbClr val="002060"/>
              </a:solidFill>
              <a:latin typeface="Ink Free" panose="03080402000500000000" pitchFamily="66" charset="0"/>
            </a:endParaRPr>
          </a:p>
        </p:txBody>
      </p: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14C81522-53F7-411F-BEB1-3698E4986F18}"/>
              </a:ext>
            </a:extLst>
          </p:cNvPr>
          <p:cNvGrpSpPr/>
          <p:nvPr/>
        </p:nvGrpSpPr>
        <p:grpSpPr>
          <a:xfrm>
            <a:off x="7004391" y="245513"/>
            <a:ext cx="4725943" cy="3681169"/>
            <a:chOff x="7004391" y="245513"/>
            <a:chExt cx="4725943" cy="3681169"/>
          </a:xfrm>
        </p:grpSpPr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FBEBF9CB-8EDC-4166-A1F9-9145BC769C76}"/>
                </a:ext>
              </a:extLst>
            </p:cNvPr>
            <p:cNvGrpSpPr/>
            <p:nvPr/>
          </p:nvGrpSpPr>
          <p:grpSpPr>
            <a:xfrm>
              <a:off x="7004391" y="245513"/>
              <a:ext cx="4725943" cy="3681169"/>
              <a:chOff x="1572480" y="4510462"/>
              <a:chExt cx="8902246" cy="2197564"/>
            </a:xfrm>
          </p:grpSpPr>
          <p:sp>
            <p:nvSpPr>
              <p:cNvPr id="6" name="Titolo 1">
                <a:extLst>
                  <a:ext uri="{FF2B5EF4-FFF2-40B4-BE49-F238E27FC236}">
                    <a16:creationId xmlns:a16="http://schemas.microsoft.com/office/drawing/2014/main" id="{AB79CBB9-3097-41C5-9BA6-9BDE535B518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29143" y="4607403"/>
                <a:ext cx="8645583" cy="231101"/>
              </a:xfrm>
              <a:prstGeom prst="rect">
                <a:avLst/>
              </a:prstGeom>
            </p:spPr>
            <p:txBody>
              <a:bodyPr/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it-IT" sz="3500" dirty="0">
                    <a:solidFill>
                      <a:srgbClr val="002060"/>
                    </a:solidFill>
                    <a:latin typeface="Ink Free" panose="03080402000500000000" pitchFamily="66" charset="0"/>
                  </a:rPr>
                  <a:t>2. </a:t>
                </a:r>
                <a:r>
                  <a:rPr lang="it-IT" sz="3500" dirty="0" err="1">
                    <a:solidFill>
                      <a:srgbClr val="002060"/>
                    </a:solidFill>
                    <a:latin typeface="Ink Free" panose="03080402000500000000" pitchFamily="66" charset="0"/>
                  </a:rPr>
                  <a:t>learningFileList.aiml</a:t>
                </a:r>
                <a:endParaRPr lang="it-IT" sz="3500" dirty="0">
                  <a:solidFill>
                    <a:srgbClr val="002060"/>
                  </a:solidFill>
                  <a:latin typeface="Ink Free" panose="03080402000500000000" pitchFamily="66" charset="0"/>
                </a:endParaRPr>
              </a:p>
            </p:txBody>
          </p:sp>
          <p:sp>
            <p:nvSpPr>
              <p:cNvPr id="18" name="Rettangolo 17">
                <a:extLst>
                  <a:ext uri="{FF2B5EF4-FFF2-40B4-BE49-F238E27FC236}">
                    <a16:creationId xmlns:a16="http://schemas.microsoft.com/office/drawing/2014/main" id="{B187AF55-A008-4C89-A2D3-C225DFE85410}"/>
                  </a:ext>
                </a:extLst>
              </p:cNvPr>
              <p:cNvSpPr/>
              <p:nvPr/>
            </p:nvSpPr>
            <p:spPr>
              <a:xfrm>
                <a:off x="1572480" y="4510462"/>
                <a:ext cx="8902246" cy="219756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B0C3C708-C7E8-4C6A-8297-B5717E0D76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13" r="4545"/>
            <a:stretch/>
          </p:blipFill>
          <p:spPr>
            <a:xfrm>
              <a:off x="7227764" y="997119"/>
              <a:ext cx="4332091" cy="2876550"/>
            </a:xfrm>
            <a:prstGeom prst="rect">
              <a:avLst/>
            </a:prstGeom>
          </p:spPr>
        </p:pic>
      </p:grp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E8411645-276A-45EE-AD72-BBE355F1EC12}"/>
              </a:ext>
            </a:extLst>
          </p:cNvPr>
          <p:cNvGrpSpPr/>
          <p:nvPr/>
        </p:nvGrpSpPr>
        <p:grpSpPr>
          <a:xfrm>
            <a:off x="211017" y="4051137"/>
            <a:ext cx="11519318" cy="2685337"/>
            <a:chOff x="211017" y="4051137"/>
            <a:chExt cx="11519318" cy="2685337"/>
          </a:xfrm>
        </p:grpSpPr>
        <p:grpSp>
          <p:nvGrpSpPr>
            <p:cNvPr id="20" name="Gruppo 19">
              <a:extLst>
                <a:ext uri="{FF2B5EF4-FFF2-40B4-BE49-F238E27FC236}">
                  <a16:creationId xmlns:a16="http://schemas.microsoft.com/office/drawing/2014/main" id="{7C2787E4-5116-427D-B4EB-8C7FE1848368}"/>
                </a:ext>
              </a:extLst>
            </p:cNvPr>
            <p:cNvGrpSpPr/>
            <p:nvPr/>
          </p:nvGrpSpPr>
          <p:grpSpPr>
            <a:xfrm>
              <a:off x="422892" y="4234652"/>
              <a:ext cx="7989399" cy="2361633"/>
              <a:chOff x="6733987" y="108865"/>
              <a:chExt cx="3489007" cy="3855432"/>
            </a:xfrm>
          </p:grpSpPr>
          <p:sp>
            <p:nvSpPr>
              <p:cNvPr id="5" name="Titolo 1">
                <a:extLst>
                  <a:ext uri="{FF2B5EF4-FFF2-40B4-BE49-F238E27FC236}">
                    <a16:creationId xmlns:a16="http://schemas.microsoft.com/office/drawing/2014/main" id="{A9605C6C-6821-4C35-98F7-D4427AB26E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12520" y="1500050"/>
                <a:ext cx="910474" cy="1002330"/>
              </a:xfrm>
              <a:prstGeom prst="rect">
                <a:avLst/>
              </a:prstGeom>
            </p:spPr>
            <p:txBody>
              <a:bodyPr/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it-IT" sz="3500" dirty="0">
                    <a:solidFill>
                      <a:srgbClr val="002060"/>
                    </a:solidFill>
                    <a:latin typeface="Ink Free" panose="03080402000500000000" pitchFamily="66" charset="0"/>
                  </a:rPr>
                  <a:t>3. *.</a:t>
                </a:r>
                <a:r>
                  <a:rPr lang="it-IT" sz="3500" dirty="0" err="1">
                    <a:solidFill>
                      <a:srgbClr val="002060"/>
                    </a:solidFill>
                    <a:latin typeface="Ink Free" panose="03080402000500000000" pitchFamily="66" charset="0"/>
                  </a:rPr>
                  <a:t>aiml</a:t>
                </a:r>
                <a:endParaRPr lang="it-IT" sz="3500" dirty="0">
                  <a:solidFill>
                    <a:srgbClr val="002060"/>
                  </a:solidFill>
                  <a:latin typeface="Ink Free" panose="03080402000500000000" pitchFamily="66" charset="0"/>
                </a:endParaRPr>
              </a:p>
            </p:txBody>
          </p:sp>
          <p:pic>
            <p:nvPicPr>
              <p:cNvPr id="15" name="Immagine 14" descr="Immagine che contiene testo&#10;&#10;Descrizione generata automaticamente">
                <a:extLst>
                  <a:ext uri="{FF2B5EF4-FFF2-40B4-BE49-F238E27FC236}">
                    <a16:creationId xmlns:a16="http://schemas.microsoft.com/office/drawing/2014/main" id="{56FCB0C7-5DEE-4513-9A47-5305BD0D182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3029" b="5817"/>
              <a:stretch/>
            </p:blipFill>
            <p:spPr>
              <a:xfrm>
                <a:off x="6733987" y="108865"/>
                <a:ext cx="2629249" cy="3855432"/>
              </a:xfrm>
              <a:prstGeom prst="rect">
                <a:avLst/>
              </a:prstGeom>
            </p:spPr>
          </p:pic>
        </p:grpSp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E2CA6532-4B1B-443D-BF3B-885A04EC63AB}"/>
                </a:ext>
              </a:extLst>
            </p:cNvPr>
            <p:cNvSpPr/>
            <p:nvPr/>
          </p:nvSpPr>
          <p:spPr>
            <a:xfrm>
              <a:off x="211017" y="4051137"/>
              <a:ext cx="11519318" cy="26853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0" name="Immagine 9" descr="Immagine che contiene sedendo, screenshot, tavolo, schermo&#10;&#10;Descrizione generata automaticamente">
              <a:extLst>
                <a:ext uri="{FF2B5EF4-FFF2-40B4-BE49-F238E27FC236}">
                  <a16:creationId xmlns:a16="http://schemas.microsoft.com/office/drawing/2014/main" id="{2AA7BC9C-2128-42D9-8CB3-52FCFB4236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37" b="14124"/>
            <a:stretch/>
          </p:blipFill>
          <p:spPr>
            <a:xfrm>
              <a:off x="8412291" y="4089958"/>
              <a:ext cx="2990850" cy="26076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8649381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C0F9B896-0A85-40E9-9B70-7163BBFB914F}"/>
              </a:ext>
            </a:extLst>
          </p:cNvPr>
          <p:cNvSpPr txBox="1"/>
          <p:nvPr/>
        </p:nvSpPr>
        <p:spPr>
          <a:xfrm>
            <a:off x="573948" y="619415"/>
            <a:ext cx="40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>
                <a:solidFill>
                  <a:srgbClr val="002060"/>
                </a:solidFill>
                <a:latin typeface="Ink Free" panose="03080402000500000000" pitchFamily="66" charset="0"/>
              </a:rPr>
              <a:t>2. Basati sull’AI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F9053E5-C656-4847-A786-99E49DE2CCC4}"/>
              </a:ext>
            </a:extLst>
          </p:cNvPr>
          <p:cNvSpPr txBox="1"/>
          <p:nvPr/>
        </p:nvSpPr>
        <p:spPr>
          <a:xfrm>
            <a:off x="573948" y="1561940"/>
            <a:ext cx="442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Funzionamento di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ChatterBot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E4D4B5C6-3958-42A4-8A40-329CDFAA727D}"/>
              </a:ext>
            </a:extLst>
          </p:cNvPr>
          <p:cNvGrpSpPr/>
          <p:nvPr/>
        </p:nvGrpSpPr>
        <p:grpSpPr>
          <a:xfrm>
            <a:off x="647745" y="619415"/>
            <a:ext cx="11025700" cy="5917067"/>
            <a:chOff x="625804" y="2170170"/>
            <a:chExt cx="11025700" cy="4164542"/>
          </a:xfrm>
          <a:solidFill>
            <a:schemeClr val="tx1"/>
          </a:solidFill>
        </p:grpSpPr>
        <p:pic>
          <p:nvPicPr>
            <p:cNvPr id="6" name="Immagine 5" descr="Immagine che contiene screenshot&#10;&#10;Descrizione generata automaticamente">
              <a:extLst>
                <a:ext uri="{FF2B5EF4-FFF2-40B4-BE49-F238E27FC236}">
                  <a16:creationId xmlns:a16="http://schemas.microsoft.com/office/drawing/2014/main" id="{5B3687E1-91EB-4CF2-95EC-DCF8E8B12B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05" t="22848" r="10467" b="22198"/>
            <a:stretch/>
          </p:blipFill>
          <p:spPr>
            <a:xfrm>
              <a:off x="7110656" y="2170170"/>
              <a:ext cx="4540848" cy="4164542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</p:pic>
        <p:pic>
          <p:nvPicPr>
            <p:cNvPr id="8" name="Immagine 7" descr="Immagine che contiene screenshot&#10;&#10;Descrizione generata automaticamente">
              <a:extLst>
                <a:ext uri="{FF2B5EF4-FFF2-40B4-BE49-F238E27FC236}">
                  <a16:creationId xmlns:a16="http://schemas.microsoft.com/office/drawing/2014/main" id="{D90B20CA-1367-43A6-9DAD-BB841B5B59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78" t="86048" r="9894" b="3872"/>
            <a:stretch/>
          </p:blipFill>
          <p:spPr>
            <a:xfrm>
              <a:off x="625804" y="5398454"/>
              <a:ext cx="4540848" cy="767184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</p:pic>
        <p:pic>
          <p:nvPicPr>
            <p:cNvPr id="9" name="Immagine 8" descr="Immagine che contiene screenshot&#10;&#10;Descrizione generata automaticamente">
              <a:extLst>
                <a:ext uri="{FF2B5EF4-FFF2-40B4-BE49-F238E27FC236}">
                  <a16:creationId xmlns:a16="http://schemas.microsoft.com/office/drawing/2014/main" id="{D7002241-D61C-4243-9881-A05A43DBB7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90" t="4189" r="10083" b="86185"/>
            <a:stretch/>
          </p:blipFill>
          <p:spPr>
            <a:xfrm>
              <a:off x="625805" y="3434990"/>
              <a:ext cx="4540848" cy="767188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</p:pic>
        <p:cxnSp>
          <p:nvCxnSpPr>
            <p:cNvPr id="11" name="Connettore 2 10">
              <a:extLst>
                <a:ext uri="{FF2B5EF4-FFF2-40B4-BE49-F238E27FC236}">
                  <a16:creationId xmlns:a16="http://schemas.microsoft.com/office/drawing/2014/main" id="{397D80B2-6AF6-4605-B6F8-4800B17BBB6E}"/>
                </a:ext>
              </a:extLst>
            </p:cNvPr>
            <p:cNvCxnSpPr>
              <a:cxnSpLocks/>
            </p:cNvCxnSpPr>
            <p:nvPr/>
          </p:nvCxnSpPr>
          <p:spPr>
            <a:xfrm>
              <a:off x="5731745" y="2513170"/>
              <a:ext cx="1360444" cy="1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2 11">
              <a:extLst>
                <a:ext uri="{FF2B5EF4-FFF2-40B4-BE49-F238E27FC236}">
                  <a16:creationId xmlns:a16="http://schemas.microsoft.com/office/drawing/2014/main" id="{E4F7B7FB-8130-4E11-8C8E-41B915D593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50426" y="5851857"/>
              <a:ext cx="1841763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018F8968-A8CF-47FD-8950-D9048E5151F0}"/>
              </a:ext>
            </a:extLst>
          </p:cNvPr>
          <p:cNvCxnSpPr>
            <a:cxnSpLocks/>
          </p:cNvCxnSpPr>
          <p:nvPr/>
        </p:nvCxnSpPr>
        <p:spPr>
          <a:xfrm>
            <a:off x="5753686" y="1106756"/>
            <a:ext cx="0" cy="18547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FB402AA8-C151-41AC-BD2C-5909BACD6A16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5188594" y="2961516"/>
            <a:ext cx="5835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990827"/>
      </p:ext>
    </p:extLst>
  </p:cSld>
  <p:clrMapOvr>
    <a:masterClrMapping/>
  </p:clrMapOvr>
  <p:transition spd="med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o 13">
            <a:extLst>
              <a:ext uri="{FF2B5EF4-FFF2-40B4-BE49-F238E27FC236}">
                <a16:creationId xmlns:a16="http://schemas.microsoft.com/office/drawing/2014/main" id="{211043C0-3EB9-4BDA-AA58-C9F5BE2A8149}"/>
              </a:ext>
            </a:extLst>
          </p:cNvPr>
          <p:cNvGrpSpPr/>
          <p:nvPr/>
        </p:nvGrpSpPr>
        <p:grpSpPr>
          <a:xfrm>
            <a:off x="222681" y="1097280"/>
            <a:ext cx="5457056" cy="5414131"/>
            <a:chOff x="117988" y="176981"/>
            <a:chExt cx="5574890" cy="6164825"/>
          </a:xfrm>
        </p:grpSpPr>
        <p:pic>
          <p:nvPicPr>
            <p:cNvPr id="8" name="Immagine 7" descr="Immagine che contiene screenshot, testo&#10;&#10;Descrizione generata automaticamente">
              <a:extLst>
                <a:ext uri="{FF2B5EF4-FFF2-40B4-BE49-F238E27FC236}">
                  <a16:creationId xmlns:a16="http://schemas.microsoft.com/office/drawing/2014/main" id="{60F1AB23-533E-4412-921B-E44111A717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120" y="907776"/>
              <a:ext cx="5000625" cy="5210175"/>
            </a:xfrm>
            <a:prstGeom prst="rect">
              <a:avLst/>
            </a:prstGeom>
          </p:spPr>
        </p:pic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2F1A8DCC-42D3-4135-B082-0537521CB2EF}"/>
                </a:ext>
              </a:extLst>
            </p:cNvPr>
            <p:cNvSpPr/>
            <p:nvPr/>
          </p:nvSpPr>
          <p:spPr>
            <a:xfrm>
              <a:off x="117988" y="176981"/>
              <a:ext cx="5574890" cy="6164825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Titolo 1">
              <a:extLst>
                <a:ext uri="{FF2B5EF4-FFF2-40B4-BE49-F238E27FC236}">
                  <a16:creationId xmlns:a16="http://schemas.microsoft.com/office/drawing/2014/main" id="{C8FB0E51-71CC-4141-85DF-685A1409C3D2}"/>
                </a:ext>
              </a:extLst>
            </p:cNvPr>
            <p:cNvSpPr txBox="1">
              <a:spLocks/>
            </p:cNvSpPr>
            <p:nvPr/>
          </p:nvSpPr>
          <p:spPr>
            <a:xfrm>
              <a:off x="786320" y="264068"/>
              <a:ext cx="3922409" cy="419854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it-IT" sz="3500" dirty="0">
                  <a:solidFill>
                    <a:srgbClr val="002060"/>
                  </a:solidFill>
                  <a:latin typeface="Ink Free" panose="03080402000500000000" pitchFamily="66" charset="0"/>
                </a:rPr>
                <a:t>1. chat.py</a:t>
              </a:r>
            </a:p>
          </p:txBody>
        </p:sp>
      </p:grpSp>
      <p:grpSp>
        <p:nvGrpSpPr>
          <p:cNvPr id="7" name="Gruppo 6">
            <a:extLst>
              <a:ext uri="{FF2B5EF4-FFF2-40B4-BE49-F238E27FC236}">
                <a16:creationId xmlns:a16="http://schemas.microsoft.com/office/drawing/2014/main" id="{D9CA02DA-D616-4C3A-89AD-3E05993582C8}"/>
              </a:ext>
            </a:extLst>
          </p:cNvPr>
          <p:cNvGrpSpPr/>
          <p:nvPr/>
        </p:nvGrpSpPr>
        <p:grpSpPr>
          <a:xfrm>
            <a:off x="5873415" y="1097279"/>
            <a:ext cx="6181088" cy="5414131"/>
            <a:chOff x="5873415" y="346587"/>
            <a:chExt cx="6181088" cy="6164823"/>
          </a:xfrm>
        </p:grpSpPr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B4C049B7-FB56-4932-B6DC-41A303511FBA}"/>
                </a:ext>
              </a:extLst>
            </p:cNvPr>
            <p:cNvSpPr/>
            <p:nvPr/>
          </p:nvSpPr>
          <p:spPr>
            <a:xfrm>
              <a:off x="5873415" y="346587"/>
              <a:ext cx="6181088" cy="6164823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Titolo 1">
              <a:extLst>
                <a:ext uri="{FF2B5EF4-FFF2-40B4-BE49-F238E27FC236}">
                  <a16:creationId xmlns:a16="http://schemas.microsoft.com/office/drawing/2014/main" id="{DC9E6AA0-17D9-4700-904A-6E1F1DDB7297}"/>
                </a:ext>
              </a:extLst>
            </p:cNvPr>
            <p:cNvSpPr txBox="1">
              <a:spLocks/>
            </p:cNvSpPr>
            <p:nvPr/>
          </p:nvSpPr>
          <p:spPr>
            <a:xfrm>
              <a:off x="6713470" y="433673"/>
              <a:ext cx="4484422" cy="419854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it-IT" sz="3500" dirty="0">
                  <a:solidFill>
                    <a:srgbClr val="002060"/>
                  </a:solidFill>
                  <a:latin typeface="Ink Free" panose="03080402000500000000" pitchFamily="66" charset="0"/>
                </a:rPr>
                <a:t>2. Schermata del terminale</a:t>
              </a:r>
            </a:p>
          </p:txBody>
        </p:sp>
        <p:pic>
          <p:nvPicPr>
            <p:cNvPr id="17" name="Immagine 16">
              <a:extLst>
                <a:ext uri="{FF2B5EF4-FFF2-40B4-BE49-F238E27FC236}">
                  <a16:creationId xmlns:a16="http://schemas.microsoft.com/office/drawing/2014/main" id="{CC383101-02BF-4731-B144-E20A26BC6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2879" y="1458380"/>
              <a:ext cx="5824797" cy="4448176"/>
            </a:xfrm>
            <a:prstGeom prst="rect">
              <a:avLst/>
            </a:prstGeom>
          </p:spPr>
        </p:pic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E7D9D686-9D67-4C31-8C20-75F67D9190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17" t="9241" b="14205"/>
            <a:stretch/>
          </p:blipFill>
          <p:spPr>
            <a:xfrm>
              <a:off x="6761224" y="3818020"/>
              <a:ext cx="4683062" cy="1122947"/>
            </a:xfrm>
            <a:prstGeom prst="rect">
              <a:avLst/>
            </a:prstGeom>
            <a:ln w="57150">
              <a:solidFill>
                <a:schemeClr val="bg1"/>
              </a:solidFill>
            </a:ln>
          </p:spPr>
        </p:pic>
      </p:grp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C6A1B4D-0081-42B7-B0F1-8498690499EB}"/>
              </a:ext>
            </a:extLst>
          </p:cNvPr>
          <p:cNvSpPr txBox="1"/>
          <p:nvPr/>
        </p:nvSpPr>
        <p:spPr>
          <a:xfrm>
            <a:off x="4053100" y="127701"/>
            <a:ext cx="40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>
                <a:solidFill>
                  <a:srgbClr val="002060"/>
                </a:solidFill>
                <a:latin typeface="Ink Free" panose="03080402000500000000" pitchFamily="66" charset="0"/>
              </a:rPr>
              <a:t>2. Basati sull’AI</a:t>
            </a:r>
          </a:p>
        </p:txBody>
      </p:sp>
    </p:spTree>
    <p:extLst>
      <p:ext uri="{BB962C8B-B14F-4D97-AF65-F5344CB8AC3E}">
        <p14:creationId xmlns:p14="http://schemas.microsoft.com/office/powerpoint/2010/main" val="276425385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495EF36F-1860-413A-84B4-7D6D0F788A68}"/>
              </a:ext>
            </a:extLst>
          </p:cNvPr>
          <p:cNvSpPr txBox="1"/>
          <p:nvPr/>
        </p:nvSpPr>
        <p:spPr>
          <a:xfrm>
            <a:off x="756032" y="1301693"/>
            <a:ext cx="11437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Tramite la creazione di chat bot, si può avere la possibilità di creare svariate applicazioni in diversi settori come: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9388EA7-4F0D-481F-9E27-BBEF825D2D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30" y="2464044"/>
            <a:ext cx="2460745" cy="1637934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CBC84044-4431-4FF1-99E6-F4E3C197DAF6}"/>
              </a:ext>
            </a:extLst>
          </p:cNvPr>
          <p:cNvSpPr txBox="1"/>
          <p:nvPr/>
        </p:nvSpPr>
        <p:spPr>
          <a:xfrm>
            <a:off x="756032" y="2045893"/>
            <a:ext cx="2219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E-learning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pic>
        <p:nvPicPr>
          <p:cNvPr id="7" name="Immagine 6" descr="Immagine che contiene interni, parete, oggetto&#10;&#10;Descrizione generata automaticamente">
            <a:extLst>
              <a:ext uri="{FF2B5EF4-FFF2-40B4-BE49-F238E27FC236}">
                <a16:creationId xmlns:a16="http://schemas.microsoft.com/office/drawing/2014/main" id="{8C108FEA-9A6D-4B18-8E6C-B5348118D1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114" y="2341393"/>
            <a:ext cx="2673960" cy="1828518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3BD5D046-77BD-4F28-8879-9205E65CEDAD}"/>
              </a:ext>
            </a:extLst>
          </p:cNvPr>
          <p:cNvSpPr txBox="1"/>
          <p:nvPr/>
        </p:nvSpPr>
        <p:spPr>
          <a:xfrm>
            <a:off x="4794148" y="1861227"/>
            <a:ext cx="2219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Robotica: </a:t>
            </a:r>
          </a:p>
        </p:txBody>
      </p:sp>
      <p:pic>
        <p:nvPicPr>
          <p:cNvPr id="10" name="Immagine 9" descr="Immagine che contiene elettronico&#10;&#10;Descrizione generata automaticamente">
            <a:extLst>
              <a:ext uri="{FF2B5EF4-FFF2-40B4-BE49-F238E27FC236}">
                <a16:creationId xmlns:a16="http://schemas.microsoft.com/office/drawing/2014/main" id="{FAFC0BE6-3E31-44DB-9F00-5B7EE5B6DD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145" y="2422529"/>
            <a:ext cx="2759155" cy="1552025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B9DE306B-369C-4CAB-9114-87AC9EFB597C}"/>
              </a:ext>
            </a:extLst>
          </p:cNvPr>
          <p:cNvSpPr/>
          <p:nvPr/>
        </p:nvSpPr>
        <p:spPr>
          <a:xfrm>
            <a:off x="8628962" y="1988549"/>
            <a:ext cx="28555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it-I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Applicazioni finanziarie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pic>
        <p:nvPicPr>
          <p:cNvPr id="13" name="Immagine 12" descr="Immagine che contiene segnale, cielo&#10;&#10;Descrizione generata automaticamente">
            <a:extLst>
              <a:ext uri="{FF2B5EF4-FFF2-40B4-BE49-F238E27FC236}">
                <a16:creationId xmlns:a16="http://schemas.microsoft.com/office/drawing/2014/main" id="{E2DC43F2-C658-4739-8301-65B0849ABA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75" y="4726058"/>
            <a:ext cx="2692653" cy="1774823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49F108C4-4167-404A-B9A9-F242D5A56654}"/>
              </a:ext>
            </a:extLst>
          </p:cNvPr>
          <p:cNvSpPr txBox="1"/>
          <p:nvPr/>
        </p:nvSpPr>
        <p:spPr>
          <a:xfrm>
            <a:off x="260589" y="4315454"/>
            <a:ext cx="293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Aziende di e-commerce: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19C3684B-C92F-4AC9-AAB6-BA2E04FAA7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018" y="5344471"/>
            <a:ext cx="4834413" cy="725162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0E96A8F6-F4BF-41E2-A69C-9ECFD29B7BB4}"/>
              </a:ext>
            </a:extLst>
          </p:cNvPr>
          <p:cNvSpPr txBox="1"/>
          <p:nvPr/>
        </p:nvSpPr>
        <p:spPr>
          <a:xfrm>
            <a:off x="4567114" y="4967323"/>
            <a:ext cx="3602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Ristorazione e vendite al dettaglio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487BCB4C-C386-4375-88D8-980D701E93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921" y="4684786"/>
            <a:ext cx="2787446" cy="1713967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4C888D1-477C-4B2B-AF3F-5F04D0B182A5}"/>
              </a:ext>
            </a:extLst>
          </p:cNvPr>
          <p:cNvSpPr txBox="1"/>
          <p:nvPr/>
        </p:nvSpPr>
        <p:spPr>
          <a:xfrm>
            <a:off x="9400698" y="4315454"/>
            <a:ext cx="2219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Aziende:</a:t>
            </a:r>
          </a:p>
        </p:txBody>
      </p:sp>
      <p:sp>
        <p:nvSpPr>
          <p:cNvPr id="16" name="Titolo 1">
            <a:extLst>
              <a:ext uri="{FF2B5EF4-FFF2-40B4-BE49-F238E27FC236}">
                <a16:creationId xmlns:a16="http://schemas.microsoft.com/office/drawing/2014/main" id="{F61D75AD-75C9-46C5-98BC-2C491C7995CD}"/>
              </a:ext>
            </a:extLst>
          </p:cNvPr>
          <p:cNvSpPr txBox="1">
            <a:spLocks/>
          </p:cNvSpPr>
          <p:nvPr/>
        </p:nvSpPr>
        <p:spPr>
          <a:xfrm>
            <a:off x="3005233" y="436619"/>
            <a:ext cx="6938631" cy="8572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solidFill>
                  <a:srgbClr val="002060"/>
                </a:solidFill>
                <a:latin typeface="Ink Free" panose="03080402000500000000" pitchFamily="66" charset="0"/>
              </a:rPr>
              <a:t>UTILIZZO PRATICO</a:t>
            </a:r>
          </a:p>
        </p:txBody>
      </p:sp>
    </p:spTree>
    <p:extLst>
      <p:ext uri="{BB962C8B-B14F-4D97-AF65-F5344CB8AC3E}">
        <p14:creationId xmlns:p14="http://schemas.microsoft.com/office/powerpoint/2010/main" val="155147880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1" grpId="0"/>
      <p:bldP spid="15" grpId="0"/>
      <p:bldP spid="18" grpId="0"/>
      <p:bldP spid="2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1ADFD8-F1C1-4CAA-BEE8-042D4F5F8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1553" y="449168"/>
            <a:ext cx="4258456" cy="961154"/>
          </a:xfrm>
        </p:spPr>
        <p:txBody>
          <a:bodyPr/>
          <a:lstStyle/>
          <a:p>
            <a:r>
              <a:rPr lang="it-IT" dirty="0">
                <a:solidFill>
                  <a:srgbClr val="002060"/>
                </a:solidFill>
                <a:latin typeface="Ink Free" panose="03080402000500000000" pitchFamily="66" charset="0"/>
              </a:rPr>
              <a:t>CONCLUSIONE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BB3B842-9E38-40E2-B108-9C7E1103F689}"/>
              </a:ext>
            </a:extLst>
          </p:cNvPr>
          <p:cNvSpPr txBox="1"/>
          <p:nvPr/>
        </p:nvSpPr>
        <p:spPr>
          <a:xfrm>
            <a:off x="623667" y="1410322"/>
            <a:ext cx="1094466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Progettare un chat bot può essere difficile, perché bisogna rendere la risposta del bot molto simile alla risposte che darebbe un essere umano, quindi </a:t>
            </a: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umanizzare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il bot. Umanizzare un chatbot farebbe sentire un utente più a suo agio e che dall’altra parte c’è davvero qualcuno che li ascolta e risponde in modo appropriato, invece di leggere o trasmettere informazioni solo in modo computerizzato. </a:t>
            </a:r>
          </a:p>
          <a:p>
            <a:pPr algn="just"/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è coinvolta l’</a:t>
            </a: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Intelligenza Artificiale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un chatbot può imparare e migliorare nel tempo; quindi, è in grado di aiutare gli utenti facilitando la ricerca di una soluzione, accorciando i tempi, fornendo assistenza e migliorando l’esperienza vissuta. Per esempio, può risolvere un problema con competenza.</a:t>
            </a:r>
          </a:p>
          <a:p>
            <a:pPr algn="just"/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Van Baker, vicepresidente della ricerca presso Gartner, afferma che entro il 2020 oltre il 50% delle medie e grandi imprese avrà implementato un chatbot di prodotto; con questo, si prevede un </a:t>
            </a: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risparmio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$ 0,70 per interazione utilizzando chatbot che </a:t>
            </a: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ridurrebbe i costi aziendali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 $ 8 miliardi all'anno entro il 2022. </a:t>
            </a:r>
          </a:p>
          <a:p>
            <a:pPr algn="just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 seconda ricerca condotta da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Grand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Research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ci si aspetta che il mercato globale dei chatbot arrivi a toccare 1,23 miliardi di dollari entro il 2025, con una crescita annua del comparto del 24,3%</a:t>
            </a:r>
          </a:p>
          <a:p>
            <a:pPr algn="just"/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È solo una questione di tempo prima che i robot trovino casi d'uso in ogni singolo settore!</a:t>
            </a:r>
          </a:p>
        </p:txBody>
      </p:sp>
    </p:spTree>
    <p:extLst>
      <p:ext uri="{BB962C8B-B14F-4D97-AF65-F5344CB8AC3E}">
        <p14:creationId xmlns:p14="http://schemas.microsoft.com/office/powerpoint/2010/main" val="2972331712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1ADFD8-F1C1-4CAA-BEE8-042D4F5F8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9782" y="122242"/>
            <a:ext cx="5112434" cy="1325563"/>
          </a:xfrm>
        </p:spPr>
        <p:txBody>
          <a:bodyPr/>
          <a:lstStyle/>
          <a:p>
            <a:r>
              <a:rPr lang="it-IT" dirty="0">
                <a:solidFill>
                  <a:srgbClr val="002060"/>
                </a:solidFill>
                <a:latin typeface="Ink Free" panose="03080402000500000000" pitchFamily="66" charset="0"/>
              </a:rPr>
              <a:t>INTRODUZIONE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D7FBC52-E92A-4942-B04F-FA31B24B1CD1}"/>
              </a:ext>
            </a:extLst>
          </p:cNvPr>
          <p:cNvSpPr txBox="1"/>
          <p:nvPr/>
        </p:nvSpPr>
        <p:spPr>
          <a:xfrm>
            <a:off x="337187" y="1247651"/>
            <a:ext cx="110783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primi agenti conversazionali risalgono agli anni ’60 -’70 con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ELIZA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PARRY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loro funzionamento si basa sul </a:t>
            </a: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riconoscimento di parole o frasi chiave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in input e su una serie di risposte </a:t>
            </a:r>
          </a:p>
          <a:p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-preparate e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-programmate.</a:t>
            </a: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AIML è stato progettato per la prima volta alla fine degli anni '90, durante la nascita del World Wide Web.</a:t>
            </a:r>
          </a:p>
        </p:txBody>
      </p:sp>
      <p:pic>
        <p:nvPicPr>
          <p:cNvPr id="5" name="Immagine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C92EC091-7F29-4525-92E3-90703F7BEE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40184">
            <a:off x="6669054" y="2747390"/>
            <a:ext cx="4962857" cy="380933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0AB1F203-0FD3-452F-9959-870FFFF59760}"/>
              </a:ext>
            </a:extLst>
          </p:cNvPr>
          <p:cNvSpPr txBox="1"/>
          <p:nvPr/>
        </p:nvSpPr>
        <p:spPr>
          <a:xfrm>
            <a:off x="337187" y="3062879"/>
            <a:ext cx="66157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Attualmente le interfacce utente multi-modali emulano una conversazione umana. La conversazione è supportata da software denominati </a:t>
            </a:r>
            <a:r>
              <a:rPr lang="it-IT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chatter</a:t>
            </a: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bot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alcuni di essi hanno una </a:t>
            </a: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di conoscenza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descritta in </a:t>
            </a:r>
            <a:r>
              <a:rPr lang="it-IT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AIML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sono costituiti da un interprete AIML. Per questo tipo di agenti conversazionali la base di conoscenza è costituita da coppie (pattern, template).</a:t>
            </a: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A.L.I.C.E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è l’implementazione più conosciuta di un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chatter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bot generalista in lingua inglese.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Alice e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AMIL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sono disponibili con licenzia open source</a:t>
            </a:r>
          </a:p>
        </p:txBody>
      </p:sp>
    </p:spTree>
    <p:extLst>
      <p:ext uri="{BB962C8B-B14F-4D97-AF65-F5344CB8AC3E}">
        <p14:creationId xmlns:p14="http://schemas.microsoft.com/office/powerpoint/2010/main" val="275240207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1ADFD8-F1C1-4CAA-BEE8-042D4F5F8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6282" y="28135"/>
            <a:ext cx="3547724" cy="1080216"/>
          </a:xfrm>
        </p:spPr>
        <p:txBody>
          <a:bodyPr>
            <a:normAutofit/>
          </a:bodyPr>
          <a:lstStyle/>
          <a:p>
            <a:r>
              <a:rPr lang="it-IT" dirty="0" err="1">
                <a:solidFill>
                  <a:srgbClr val="002060"/>
                </a:solidFill>
                <a:latin typeface="Ink Free" panose="03080402000500000000" pitchFamily="66" charset="0"/>
              </a:rPr>
              <a:t>REFERENCES</a:t>
            </a:r>
            <a:endParaRPr lang="it-IT" dirty="0">
              <a:solidFill>
                <a:srgbClr val="002060"/>
              </a:solidFill>
              <a:latin typeface="Ink Free" panose="03080402000500000000" pitchFamily="66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1CC38E1-C512-44C9-B799-2B3419BA9642}"/>
              </a:ext>
            </a:extLst>
          </p:cNvPr>
          <p:cNvSpPr txBox="1"/>
          <p:nvPr/>
        </p:nvSpPr>
        <p:spPr>
          <a:xfrm>
            <a:off x="1179871" y="890486"/>
            <a:ext cx="983225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it-IT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http://www.aiml.foundation/doc.html</a:t>
            </a:r>
            <a:endParaRPr lang="it-IT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it-IT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https://chatbotslife.com/rule-based-standalone-aiml-chatbots-chatbots-part-2-f5dca9f15956</a:t>
            </a:r>
            <a:endParaRPr lang="it-IT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it-IT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https://www.tutorialspoint.com/aiml/aiml_introduction.htm?source=post_page---------------------------</a:t>
            </a:r>
            <a:endParaRPr lang="it-IT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it-IT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https://uxplanet.org/humanizing-chatbots-by-designing-conversational-uis-a92b25fa3e1a</a:t>
            </a:r>
            <a:endParaRPr lang="it-IT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it-IT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https://medium.com/pandorabots-blog/aiml-tutorial-creating-a-context-aware-multi-functional-chatbot-e5e82c027a6a</a:t>
            </a:r>
            <a:endParaRPr lang="it-IT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it-IT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https://studylibit.com/doc/838035/costruzione-di-basi-di-conoscenza-aiml-per-chatter-bot-a-...</a:t>
            </a:r>
            <a:endParaRPr lang="it-IT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it-IT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https://home.pandorabots.com/home.html</a:t>
            </a:r>
            <a:endParaRPr lang="it-IT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it-IT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https://www.pandorabots.com/docs/building-bots/quickstart/</a:t>
            </a:r>
            <a:endParaRPr lang="it-IT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endParaRPr lang="it-IT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  <a:hlinkClick r:id="rId11"/>
              </a:rPr>
              <a:t>https://www.chatbotpack.com/aiml-chatbots/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  <a:hlinkClick r:id="rId12"/>
              </a:rPr>
              <a:t>https://chatterbot.readthedocs.io/en/stable/setup.html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43719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7AF5BA10-7718-4D40-8780-AF76E074D171}"/>
              </a:ext>
            </a:extLst>
          </p:cNvPr>
          <p:cNvSpPr txBox="1"/>
          <p:nvPr/>
        </p:nvSpPr>
        <p:spPr>
          <a:xfrm>
            <a:off x="2180491" y="539361"/>
            <a:ext cx="8440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caratteristica principale di questo linguaggio è la sua </a:t>
            </a: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semplicità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programmazione. </a:t>
            </a:r>
          </a:p>
          <a:p>
            <a:pPr algn="ctr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AIML è motivato da due osservazioni: 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93F41A4-A0F2-42FC-B8FF-53740CEB1037}"/>
              </a:ext>
            </a:extLst>
          </p:cNvPr>
          <p:cNvSpPr txBox="1"/>
          <p:nvPr/>
        </p:nvSpPr>
        <p:spPr>
          <a:xfrm>
            <a:off x="447236" y="2076981"/>
            <a:ext cx="50784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 creare un chatbot con la capacità di conversazione è richiesta la scrittura di una quantità significativa di codice/contenuto. 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CB85EF4-15A8-4B30-BD11-DBA6D01D8628}"/>
              </a:ext>
            </a:extLst>
          </p:cNvPr>
          <p:cNvSpPr txBox="1"/>
          <p:nvPr/>
        </p:nvSpPr>
        <p:spPr>
          <a:xfrm>
            <a:off x="7077219" y="1973963"/>
            <a:ext cx="4419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Scrivere un chatbot è richiesto un mix di design conversazionale e capacità di programmazione.</a:t>
            </a: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B2F8681F-7758-4227-8EAC-DEEB8DD40868}"/>
              </a:ext>
            </a:extLst>
          </p:cNvPr>
          <p:cNvSpPr txBox="1">
            <a:spLocks/>
          </p:cNvSpPr>
          <p:nvPr/>
        </p:nvSpPr>
        <p:spPr>
          <a:xfrm>
            <a:off x="4190998" y="3338433"/>
            <a:ext cx="4419600" cy="6463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5000" dirty="0">
                <a:solidFill>
                  <a:srgbClr val="002060"/>
                </a:solidFill>
                <a:latin typeface="Ink Free" panose="03080402000500000000" pitchFamily="66" charset="0"/>
              </a:rPr>
              <a:t>Tipi di chat bot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B371D77-35AD-4782-8A6C-BD05B7DC4E46}"/>
              </a:ext>
            </a:extLst>
          </p:cNvPr>
          <p:cNvSpPr txBox="1"/>
          <p:nvPr/>
        </p:nvSpPr>
        <p:spPr>
          <a:xfrm>
            <a:off x="858132" y="4394375"/>
            <a:ext cx="42566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it-IT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Basati su regole:</a:t>
            </a:r>
          </a:p>
          <a:p>
            <a:pPr lvl="0" algn="ctr"/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Elenco di risposte e domande già programmate dal programmatore. 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5E319B5-534B-406B-A88B-787555A6F2DD}"/>
              </a:ext>
            </a:extLst>
          </p:cNvPr>
          <p:cNvSpPr txBox="1"/>
          <p:nvPr/>
        </p:nvSpPr>
        <p:spPr>
          <a:xfrm>
            <a:off x="7077219" y="4130818"/>
            <a:ext cx="42566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it-IT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Basati sull’AI (addestramento):</a:t>
            </a:r>
          </a:p>
          <a:p>
            <a:pPr lvl="0" algn="ctr"/>
            <a:endParaRPr lang="it-IT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Imparano in modo indipendente e possono adattare il modo in cui rispondono in base alle interazioni precedenti. Un chatbot con l’apprendimento diventa  "conversazionale".</a:t>
            </a: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D263A488-C80D-4A9B-97C0-2E6ADED83E42}"/>
              </a:ext>
            </a:extLst>
          </p:cNvPr>
          <p:cNvSpPr txBox="1">
            <a:spLocks/>
          </p:cNvSpPr>
          <p:nvPr/>
        </p:nvSpPr>
        <p:spPr>
          <a:xfrm>
            <a:off x="2350767" y="1372804"/>
            <a:ext cx="423793" cy="5229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500" dirty="0">
                <a:solidFill>
                  <a:srgbClr val="002060"/>
                </a:solidFill>
                <a:latin typeface="Ink Free" panose="03080402000500000000" pitchFamily="66" charset="0"/>
              </a:rPr>
              <a:t>1</a:t>
            </a:r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CC75F93C-166C-4DB3-8684-C630A17EF12D}"/>
              </a:ext>
            </a:extLst>
          </p:cNvPr>
          <p:cNvSpPr txBox="1">
            <a:spLocks/>
          </p:cNvSpPr>
          <p:nvPr/>
        </p:nvSpPr>
        <p:spPr>
          <a:xfrm>
            <a:off x="8993645" y="1459645"/>
            <a:ext cx="423793" cy="43609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500" dirty="0">
                <a:solidFill>
                  <a:srgbClr val="002060"/>
                </a:solidFill>
                <a:latin typeface="Ink Free" panose="03080402000500000000" pitchFamily="66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9834934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75010DCF-5894-4485-B72C-C666407C9141}"/>
              </a:ext>
            </a:extLst>
          </p:cNvPr>
          <p:cNvSpPr/>
          <p:nvPr/>
        </p:nvSpPr>
        <p:spPr>
          <a:xfrm>
            <a:off x="1149694" y="515131"/>
            <a:ext cx="10225361" cy="966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t-IT" spc="-5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sistemi di conversazione, non dovrebbero essere percepiti come una nuova direzione per prodotti o applicazioni tecniche interattivi, ma semplicemente come il livello successivo nel consentire all'utente di trovare </a:t>
            </a:r>
            <a:r>
              <a:rPr lang="it-IT" b="1" spc="-5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informazioni in modo facile ed efficiente o completare i suoi compiti.</a:t>
            </a:r>
            <a:endParaRPr lang="it-IT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8836CDEE-E5B8-4420-AC67-A01977963FE4}"/>
              </a:ext>
            </a:extLst>
          </p:cNvPr>
          <p:cNvGrpSpPr/>
          <p:nvPr/>
        </p:nvGrpSpPr>
        <p:grpSpPr>
          <a:xfrm>
            <a:off x="284456" y="2242098"/>
            <a:ext cx="11321390" cy="1648567"/>
            <a:chOff x="284456" y="2242098"/>
            <a:chExt cx="11321390" cy="1648567"/>
          </a:xfrm>
        </p:grpSpPr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1DA13ED6-BFDB-4C33-9E00-31BBFB680AEF}"/>
                </a:ext>
              </a:extLst>
            </p:cNvPr>
            <p:cNvSpPr txBox="1"/>
            <p:nvPr/>
          </p:nvSpPr>
          <p:spPr>
            <a:xfrm>
              <a:off x="284456" y="2967335"/>
              <a:ext cx="1132139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it-IT" altLang="it-IT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AIML 2.0 ha funzionalità che consentono agli utenti che fanno uso del chatbot di insegnare al bot nuove informazioni.</a:t>
              </a:r>
              <a:endParaRPr lang="it-IT" altLang="it-IT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it-IT" altLang="it-IT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Usando i tag &lt;</a:t>
              </a:r>
              <a:r>
                <a:rPr lang="it-IT" altLang="it-IT" b="1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learn</a:t>
              </a:r>
              <a:r>
                <a:rPr lang="it-IT" altLang="it-IT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&gt; e &lt;</a:t>
              </a:r>
              <a:r>
                <a:rPr lang="it-IT" altLang="it-IT" b="1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learnf</a:t>
              </a:r>
              <a:r>
                <a:rPr lang="it-IT" altLang="it-IT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&gt;, è possibile generare nuove categorie all'interno della conversazione. </a:t>
              </a:r>
            </a:p>
            <a:p>
              <a:pPr lvl="0"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it-IT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 tag ricaricano i file </a:t>
              </a:r>
              <a:r>
                <a:rPr lang="it-IT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AIML</a:t>
              </a:r>
              <a:r>
                <a:rPr lang="it-IT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specificati.</a:t>
              </a:r>
              <a:endParaRPr lang="it-IT" altLang="it-IT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itolo 1">
              <a:extLst>
                <a:ext uri="{FF2B5EF4-FFF2-40B4-BE49-F238E27FC236}">
                  <a16:creationId xmlns:a16="http://schemas.microsoft.com/office/drawing/2014/main" id="{CBB9B6D5-F331-4980-8045-159F3AE1F566}"/>
                </a:ext>
              </a:extLst>
            </p:cNvPr>
            <p:cNvSpPr txBox="1">
              <a:spLocks/>
            </p:cNvSpPr>
            <p:nvPr/>
          </p:nvSpPr>
          <p:spPr>
            <a:xfrm>
              <a:off x="284456" y="2242098"/>
              <a:ext cx="5244146" cy="646332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it-IT" sz="5000" dirty="0">
                  <a:solidFill>
                    <a:srgbClr val="002060"/>
                  </a:solidFill>
                  <a:latin typeface="Ink Free" panose="03080402000500000000" pitchFamily="66" charset="0"/>
                </a:rPr>
                <a:t>Apprendimento…</a:t>
              </a:r>
            </a:p>
          </p:txBody>
        </p:sp>
      </p:grpSp>
      <p:grpSp>
        <p:nvGrpSpPr>
          <p:cNvPr id="7" name="Gruppo 6">
            <a:extLst>
              <a:ext uri="{FF2B5EF4-FFF2-40B4-BE49-F238E27FC236}">
                <a16:creationId xmlns:a16="http://schemas.microsoft.com/office/drawing/2014/main" id="{45CFA638-1700-49AA-8753-D60EF682496A}"/>
              </a:ext>
            </a:extLst>
          </p:cNvPr>
          <p:cNvGrpSpPr/>
          <p:nvPr/>
        </p:nvGrpSpPr>
        <p:grpSpPr>
          <a:xfrm>
            <a:off x="501181" y="4336716"/>
            <a:ext cx="11329748" cy="2281471"/>
            <a:chOff x="501181" y="4336716"/>
            <a:chExt cx="11329748" cy="2281471"/>
          </a:xfrm>
        </p:grpSpPr>
        <p:sp>
          <p:nvSpPr>
            <p:cNvPr id="5" name="Titolo 1">
              <a:extLst>
                <a:ext uri="{FF2B5EF4-FFF2-40B4-BE49-F238E27FC236}">
                  <a16:creationId xmlns:a16="http://schemas.microsoft.com/office/drawing/2014/main" id="{A9EFC6D1-3643-4E54-AC85-41E977C3D25C}"/>
                </a:ext>
              </a:extLst>
            </p:cNvPr>
            <p:cNvSpPr txBox="1">
              <a:spLocks/>
            </p:cNvSpPr>
            <p:nvPr/>
          </p:nvSpPr>
          <p:spPr>
            <a:xfrm>
              <a:off x="7932922" y="4336716"/>
              <a:ext cx="3898007" cy="646332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it-IT" sz="5000" dirty="0">
                  <a:solidFill>
                    <a:srgbClr val="002060"/>
                  </a:solidFill>
                  <a:latin typeface="Ink Free" panose="03080402000500000000" pitchFamily="66" charset="0"/>
                </a:rPr>
                <a:t>Allenamento…</a:t>
              </a:r>
            </a:p>
          </p:txBody>
        </p:sp>
        <p:sp>
          <p:nvSpPr>
            <p:cNvPr id="2" name="CasellaDiTesto 1">
              <a:extLst>
                <a:ext uri="{FF2B5EF4-FFF2-40B4-BE49-F238E27FC236}">
                  <a16:creationId xmlns:a16="http://schemas.microsoft.com/office/drawing/2014/main" id="{97ABC923-D50A-420A-8A52-00E8B86BCE65}"/>
                </a:ext>
              </a:extLst>
            </p:cNvPr>
            <p:cNvSpPr txBox="1"/>
            <p:nvPr/>
          </p:nvSpPr>
          <p:spPr>
            <a:xfrm>
              <a:off x="501181" y="5140859"/>
              <a:ext cx="1110466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Colui che addestra il chatbot deve avere bene in mente quali sono le finalità del bot e conoscere bene gli argomenti su cui addestrarlo. Per arrivare ad un risultato soddisfacente, un Chatbot deve essere allenato/addestrato o, come dicono gli esperti di </a:t>
              </a:r>
              <a:r>
                <a:rPr lang="it-IT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AppQuality</a:t>
              </a:r>
              <a:r>
                <a:rPr lang="it-IT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 </a:t>
              </a:r>
              <a:r>
                <a:rPr lang="it-IT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essere sottoposto ad un processo di </a:t>
              </a:r>
              <a:r>
                <a:rPr lang="it-IT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learnig</a:t>
              </a:r>
              <a:r>
                <a:rPr lang="it-IT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cliente e sviluppatore identificano gli argomenti e le relative parole chiave, stimando quelle che saranno le richieste degli interlocutori ed il modo in cui saranno poste.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938347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1ADFD8-F1C1-4CAA-BEE8-042D4F5F8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4896" y="365125"/>
            <a:ext cx="6162207" cy="1325563"/>
          </a:xfrm>
        </p:spPr>
        <p:txBody>
          <a:bodyPr/>
          <a:lstStyle/>
          <a:p>
            <a:r>
              <a:rPr lang="it-IT" dirty="0">
                <a:solidFill>
                  <a:srgbClr val="002060"/>
                </a:solidFill>
                <a:latin typeface="Ink Free" panose="03080402000500000000" pitchFamily="66" charset="0"/>
              </a:rPr>
              <a:t>LINGUAGGIO AIML…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9381640-8806-4A7D-A854-A82B23EC1A41}"/>
              </a:ext>
            </a:extLst>
          </p:cNvPr>
          <p:cNvSpPr txBox="1"/>
          <p:nvPr/>
        </p:nvSpPr>
        <p:spPr>
          <a:xfrm>
            <a:off x="972429" y="1690688"/>
            <a:ext cx="1059121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Negli anni '90, XML era uno standard, ma tuttora ampiamente accettato nonostante molti formati concorrenti. La rappresentazione basata sui </a:t>
            </a: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XML è facile da comprendere senza una sofisticata conoscenza dell'informatica.  </a:t>
            </a:r>
            <a:b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AIML rimane agganciato all’ XML ma non dipende dalla sua sintassi.</a:t>
            </a: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AIML può essere scritto in diversi formati, tra cui le espressioni:</a:t>
            </a:r>
          </a:p>
          <a:p>
            <a:pPr marL="285750" indent="-285750">
              <a:buFontTx/>
              <a:buChar char="-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di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Lisp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 marL="285750" indent="-285750">
              <a:buFontTx/>
              <a:buChar char="-"/>
            </a:pP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buFontTx/>
              <a:buChar char="-"/>
            </a:pP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YAML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buFontTx/>
              <a:buChar char="-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formato di testo strutturato. </a:t>
            </a: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modifiche apportate in AIML 2.0 </a:t>
            </a: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compromette la sua semplicità originale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L'aggiunta di più tag e funzionalità (i concetti possono essere organizzati in livelli: principiate, intermedio e avanzato) rende la lingua più difficile da comprendere. AIML 2.0 è un tentativo di affrontare le carenze riscontrate dai programmatori di bot negli ultimi due decenni. 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modifiche però sono combattibili con le versioni precedenti di AIML 1.0 e standard precedenti.</a:t>
            </a:r>
          </a:p>
        </p:txBody>
      </p:sp>
    </p:spTree>
    <p:extLst>
      <p:ext uri="{BB962C8B-B14F-4D97-AF65-F5344CB8AC3E}">
        <p14:creationId xmlns:p14="http://schemas.microsoft.com/office/powerpoint/2010/main" val="2866499200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1ADFD8-F1C1-4CAA-BEE8-042D4F5F8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932" y="283272"/>
            <a:ext cx="4848533" cy="785249"/>
          </a:xfrm>
        </p:spPr>
        <p:txBody>
          <a:bodyPr/>
          <a:lstStyle/>
          <a:p>
            <a:r>
              <a:rPr lang="it-IT" dirty="0">
                <a:solidFill>
                  <a:srgbClr val="002060"/>
                </a:solidFill>
                <a:latin typeface="Ink Free" panose="03080402000500000000" pitchFamily="66" charset="0"/>
              </a:rPr>
              <a:t>1. Caratteri jolly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2BAB8C3-18EF-4F70-A19A-556F277C2B87}"/>
              </a:ext>
            </a:extLst>
          </p:cNvPr>
          <p:cNvSpPr txBox="1"/>
          <p:nvPr/>
        </p:nvSpPr>
        <p:spPr>
          <a:xfrm>
            <a:off x="1229033" y="1068521"/>
            <a:ext cx="1006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caratteri jolly in AIML sono 5 e vengono utilizzati per </a:t>
            </a: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acquisire gli input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utilizzando una sola categoria.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È possibile avere più caratteri jolly per modello.  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4C5CBD3-2E81-4033-AFFF-2421793AC2A3}"/>
              </a:ext>
            </a:extLst>
          </p:cNvPr>
          <p:cNvSpPr txBox="1"/>
          <p:nvPr/>
        </p:nvSpPr>
        <p:spPr>
          <a:xfrm>
            <a:off x="704183" y="2865894"/>
            <a:ext cx="50586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it-IT" dirty="0"/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È in grado di catturale 1 o + parole.</a:t>
            </a: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altLang="it-IT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&lt;pattern&gt;HELLO *&lt;/pattern&gt;</a:t>
            </a:r>
            <a:r>
              <a:rPr lang="it-IT" alt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it-IT" alt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Questo modello corrisponderebbe a tutti i seguenti input:</a:t>
            </a:r>
            <a:endParaRPr lang="it-IT" alt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it-IT" altLang="it-IT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Ciao!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it-IT" altLang="it-IT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Ciao, Daniel.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it-IT" altLang="it-IT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Ciao mio caro amico.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it-IT" alt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2E13CED6-1DB3-4D3C-8615-B59C229EC5BC}"/>
              </a:ext>
            </a:extLst>
          </p:cNvPr>
          <p:cNvSpPr/>
          <p:nvPr/>
        </p:nvSpPr>
        <p:spPr>
          <a:xfrm>
            <a:off x="6882583" y="2858117"/>
            <a:ext cx="519880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È in grado di catturare 0 o + parole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it-IT" altLang="it-IT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&lt;pattern&gt;HELLO ^&lt;/pattern&gt;</a:t>
            </a:r>
            <a:r>
              <a:rPr lang="it-IT" alt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t-IT" alt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Questo modello corrisponderebbe a tutti i seguenti input:</a:t>
            </a:r>
            <a:endParaRPr lang="it-IT" alt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it-IT" altLang="it-IT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Ciao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it-IT" altLang="it-IT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Ciao!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it-IT" altLang="it-IT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Ciao, Daniel.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it-IT" altLang="it-IT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Ciao mio caro amico.</a:t>
            </a:r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DE8E4742-054C-4705-B4C5-54947E62A3EA}"/>
              </a:ext>
            </a:extLst>
          </p:cNvPr>
          <p:cNvSpPr txBox="1">
            <a:spLocks/>
          </p:cNvSpPr>
          <p:nvPr/>
        </p:nvSpPr>
        <p:spPr>
          <a:xfrm>
            <a:off x="1932917" y="2219563"/>
            <a:ext cx="1537521" cy="7619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5000" dirty="0">
                <a:solidFill>
                  <a:srgbClr val="002060"/>
                </a:solidFill>
                <a:latin typeface="Ink Free" panose="03080402000500000000" pitchFamily="66" charset="0"/>
              </a:rPr>
              <a:t>1. *</a:t>
            </a:r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675466DE-F4C2-46E2-82D6-33FF3F0898AC}"/>
              </a:ext>
            </a:extLst>
          </p:cNvPr>
          <p:cNvSpPr txBox="1">
            <a:spLocks/>
          </p:cNvSpPr>
          <p:nvPr/>
        </p:nvSpPr>
        <p:spPr>
          <a:xfrm>
            <a:off x="8425015" y="2096160"/>
            <a:ext cx="1289873" cy="7619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5000" dirty="0">
                <a:solidFill>
                  <a:srgbClr val="002060"/>
                </a:solidFill>
                <a:latin typeface="Ink Free" panose="03080402000500000000" pitchFamily="66" charset="0"/>
              </a:rPr>
              <a:t>2. ^</a:t>
            </a:r>
          </a:p>
        </p:txBody>
      </p:sp>
    </p:spTree>
    <p:extLst>
      <p:ext uri="{BB962C8B-B14F-4D97-AF65-F5344CB8AC3E}">
        <p14:creationId xmlns:p14="http://schemas.microsoft.com/office/powerpoint/2010/main" val="183706657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C21198-B440-42BF-9072-A13FE77247EA}"/>
              </a:ext>
            </a:extLst>
          </p:cNvPr>
          <p:cNvSpPr txBox="1">
            <a:spLocks/>
          </p:cNvSpPr>
          <p:nvPr/>
        </p:nvSpPr>
        <p:spPr>
          <a:xfrm>
            <a:off x="2223091" y="63033"/>
            <a:ext cx="1289873" cy="7619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5000" dirty="0">
                <a:solidFill>
                  <a:srgbClr val="002060"/>
                </a:solidFill>
                <a:latin typeface="Ink Free" panose="03080402000500000000" pitchFamily="66" charset="0"/>
              </a:rPr>
              <a:t>3. _</a:t>
            </a: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419149AF-42C8-47E1-A5FF-8E403F394713}"/>
              </a:ext>
            </a:extLst>
          </p:cNvPr>
          <p:cNvSpPr txBox="1">
            <a:spLocks/>
          </p:cNvSpPr>
          <p:nvPr/>
        </p:nvSpPr>
        <p:spPr>
          <a:xfrm>
            <a:off x="8192958" y="63033"/>
            <a:ext cx="1554727" cy="7619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5000" dirty="0">
                <a:solidFill>
                  <a:srgbClr val="002060"/>
                </a:solidFill>
                <a:latin typeface="Ink Free" panose="03080402000500000000" pitchFamily="66" charset="0"/>
              </a:rPr>
              <a:t>4. #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E06E4E6-2113-4DC0-8F94-DA67E5262FD8}"/>
              </a:ext>
            </a:extLst>
          </p:cNvPr>
          <p:cNvSpPr txBox="1"/>
          <p:nvPr/>
        </p:nvSpPr>
        <p:spPr>
          <a:xfrm>
            <a:off x="951589" y="745822"/>
            <a:ext cx="3920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È in grado di catturale 1 o + parole.</a:t>
            </a: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altLang="it-IT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&lt;pattern&gt;HELLO _&lt;/pattern&gt;</a:t>
            </a:r>
            <a:r>
              <a:rPr lang="it-IT" alt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5FF24CB-9E95-437F-8CAB-D9DE580AC00F}"/>
              </a:ext>
            </a:extLst>
          </p:cNvPr>
          <p:cNvSpPr txBox="1"/>
          <p:nvPr/>
        </p:nvSpPr>
        <p:spPr>
          <a:xfrm>
            <a:off x="6974076" y="640776"/>
            <a:ext cx="3920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È in grado di catturale 0 o + parole.</a:t>
            </a: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altLang="it-IT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&lt;pattern&gt;HELLO #&lt;/pattern&gt;</a:t>
            </a:r>
            <a:r>
              <a:rPr lang="it-IT" alt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086C5FC9-C20F-4B05-B1DF-F91CB36C85D6}"/>
              </a:ext>
            </a:extLst>
          </p:cNvPr>
          <p:cNvSpPr txBox="1">
            <a:spLocks/>
          </p:cNvSpPr>
          <p:nvPr/>
        </p:nvSpPr>
        <p:spPr>
          <a:xfrm>
            <a:off x="4832177" y="1550135"/>
            <a:ext cx="2141899" cy="7619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5000" dirty="0">
                <a:solidFill>
                  <a:srgbClr val="002060"/>
                </a:solidFill>
                <a:latin typeface="Ink Free" panose="03080402000500000000" pitchFamily="66" charset="0"/>
              </a:rPr>
              <a:t>5. </a:t>
            </a:r>
            <a:r>
              <a:rPr lang="it-IT" sz="5000" dirty="0" err="1">
                <a:solidFill>
                  <a:srgbClr val="002060"/>
                </a:solidFill>
                <a:latin typeface="Ink Free" panose="03080402000500000000" pitchFamily="66" charset="0"/>
              </a:rPr>
              <a:t>echo</a:t>
            </a:r>
            <a:endParaRPr lang="it-IT" sz="5000" dirty="0">
              <a:solidFill>
                <a:srgbClr val="002060"/>
              </a:solidFill>
              <a:latin typeface="Ink Free" panose="03080402000500000000" pitchFamily="66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2CC51EB-C28B-471A-98E0-A5BCC0A0C7DB}"/>
              </a:ext>
            </a:extLst>
          </p:cNvPr>
          <p:cNvSpPr txBox="1"/>
          <p:nvPr/>
        </p:nvSpPr>
        <p:spPr>
          <a:xfrm>
            <a:off x="1237022" y="2141849"/>
            <a:ext cx="1016348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parole acquisite dal carattere jolly all’interno del modello utilizzando il tag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&lt;start&gt; </a:t>
            </a:r>
          </a:p>
          <a:p>
            <a:endParaRPr lang="it-IT" altLang="it-IT" dirty="0">
              <a:solidFill>
                <a:srgbClr val="000000"/>
              </a:solidFill>
              <a:latin typeface="Arial Unicode MS" panose="020B0604020202020204" pitchFamily="34" charset="-128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r>
              <a:rPr lang="it-IT" altLang="it-IT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&lt;category&gt;</a:t>
            </a:r>
          </a:p>
          <a:p>
            <a:r>
              <a:rPr lang="it-IT" altLang="it-IT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&lt;pattern&gt;MY NAME IS *&lt;/pattern&gt;</a:t>
            </a:r>
          </a:p>
          <a:p>
            <a:r>
              <a:rPr lang="it-IT" altLang="it-IT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&lt;template&gt;Hello, &lt;star/&gt;.&lt;/template&gt;</a:t>
            </a:r>
          </a:p>
          <a:p>
            <a:r>
              <a:rPr lang="it-IT" altLang="it-IT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&lt;/category&gt;</a:t>
            </a:r>
            <a:r>
              <a:rPr lang="it-IT" alt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it-IT" alt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alt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può fare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anche a più caratteri jolly utilizzando </a:t>
            </a:r>
          </a:p>
          <a:p>
            <a:pPr algn="ctr"/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&lt;start index = ‘’ x ‘’ /&gt; 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dove </a:t>
            </a: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corrisponde all’indice del carattere jolly. </a:t>
            </a: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altLang="it-IT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&lt;category&gt;</a:t>
            </a:r>
          </a:p>
          <a:p>
            <a:r>
              <a:rPr lang="it-IT" altLang="it-IT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&lt;pattern&gt;MY NAME IS * AND I AM * YEARS </a:t>
            </a:r>
            <a:r>
              <a:rPr lang="it-IT" altLang="it-IT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OLD</a:t>
            </a:r>
            <a:r>
              <a:rPr lang="it-IT" altLang="it-IT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&lt;/pattern&gt;</a:t>
            </a:r>
          </a:p>
          <a:p>
            <a:r>
              <a:rPr lang="it-IT" altLang="it-IT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&lt;template&gt;Hi &lt;star/&gt;. I </a:t>
            </a:r>
            <a:r>
              <a:rPr lang="it-IT" altLang="it-IT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am</a:t>
            </a:r>
            <a:r>
              <a:rPr lang="it-IT" altLang="it-IT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it-IT" altLang="it-IT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also</a:t>
            </a:r>
            <a:r>
              <a:rPr lang="it-IT" altLang="it-IT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&lt;star index=“2”/&gt; </a:t>
            </a:r>
            <a:r>
              <a:rPr lang="it-IT" altLang="it-IT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years</a:t>
            </a:r>
            <a:r>
              <a:rPr lang="it-IT" altLang="it-IT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it-IT" altLang="it-IT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old</a:t>
            </a:r>
            <a:r>
              <a:rPr lang="it-IT" altLang="it-IT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!&lt;/template&gt;</a:t>
            </a:r>
          </a:p>
          <a:p>
            <a:r>
              <a:rPr lang="it-IT" altLang="it-IT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&lt;/category&gt;</a:t>
            </a:r>
            <a:r>
              <a:rPr lang="it-IT" alt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251D124-BDC8-405B-AFAF-E95EB7372A11}"/>
              </a:ext>
            </a:extLst>
          </p:cNvPr>
          <p:cNvSpPr txBox="1"/>
          <p:nvPr/>
        </p:nvSpPr>
        <p:spPr>
          <a:xfrm>
            <a:off x="8306561" y="2883403"/>
            <a:ext cx="28822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Utente: </a:t>
            </a:r>
            <a:r>
              <a:rPr lang="it-I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name </a:t>
            </a:r>
            <a:r>
              <a:rPr lang="it-IT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it-I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Daniel </a:t>
            </a:r>
            <a:br>
              <a:rPr lang="it-IT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Bot:</a:t>
            </a:r>
            <a:r>
              <a:rPr lang="it-I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Hello, Daniel.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dirty="0"/>
          </a:p>
        </p:txBody>
      </p:sp>
      <p:sp>
        <p:nvSpPr>
          <p:cNvPr id="15" name="Freccia a destra 14">
            <a:extLst>
              <a:ext uri="{FF2B5EF4-FFF2-40B4-BE49-F238E27FC236}">
                <a16:creationId xmlns:a16="http://schemas.microsoft.com/office/drawing/2014/main" id="{CAECCC9B-B0C4-46FC-90F7-F5C01C4B7D60}"/>
              </a:ext>
            </a:extLst>
          </p:cNvPr>
          <p:cNvSpPr/>
          <p:nvPr/>
        </p:nvSpPr>
        <p:spPr>
          <a:xfrm>
            <a:off x="6535295" y="3082413"/>
            <a:ext cx="1409393" cy="34658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517130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9" grpId="0"/>
      <p:bldP spid="10" grpId="0"/>
      <p:bldP spid="12" grpId="0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1FA2F7-3423-4357-97D1-14AAE7752C17}"/>
              </a:ext>
            </a:extLst>
          </p:cNvPr>
          <p:cNvSpPr txBox="1">
            <a:spLocks/>
          </p:cNvSpPr>
          <p:nvPr/>
        </p:nvSpPr>
        <p:spPr>
          <a:xfrm>
            <a:off x="1712701" y="508866"/>
            <a:ext cx="8205021" cy="7619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5000" dirty="0">
                <a:solidFill>
                  <a:srgbClr val="002060"/>
                </a:solidFill>
                <a:latin typeface="Ink Free" panose="03080402000500000000" pitchFamily="66" charset="0"/>
              </a:rPr>
              <a:t>…priorità di corrispondenza…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89FCE16-81CC-4676-A61A-A947B5FF6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493" y="1717099"/>
            <a:ext cx="10639864" cy="153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 cosa succederebbe se esistessero più caratteri jolly in un’unica istruzione?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caratteri jolly sono classificati in ordine di priorità, in modo che determinati schemi abbiano la precedenza su altri.</a:t>
            </a:r>
            <a:endParaRPr lang="it-IT" altLang="it-IT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F6F058F3-004E-4A34-8C18-E3B9570B8CA7}"/>
              </a:ext>
            </a:extLst>
          </p:cNvPr>
          <p:cNvGrpSpPr/>
          <p:nvPr/>
        </p:nvGrpSpPr>
        <p:grpSpPr>
          <a:xfrm>
            <a:off x="431032" y="3543530"/>
            <a:ext cx="11090786" cy="2559964"/>
            <a:chOff x="431032" y="3900454"/>
            <a:chExt cx="11090786" cy="2203039"/>
          </a:xfrm>
        </p:grpSpPr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F41B1584-4535-4161-A30F-75741B6B4F11}"/>
                </a:ext>
              </a:extLst>
            </p:cNvPr>
            <p:cNvSpPr txBox="1"/>
            <p:nvPr/>
          </p:nvSpPr>
          <p:spPr>
            <a:xfrm>
              <a:off x="431032" y="5580273"/>
              <a:ext cx="11090786" cy="52322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t-IT" sz="2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HELLO # &gt; HELLO _ &gt; HELLO </a:t>
              </a:r>
              <a:r>
                <a:rPr lang="it-IT" sz="28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THERE</a:t>
              </a:r>
              <a:r>
                <a:rPr lang="it-IT" sz="2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HELLO ^ &gt; HELLO *</a:t>
              </a:r>
            </a:p>
          </p:txBody>
        </p:sp>
        <p:sp>
          <p:nvSpPr>
            <p:cNvPr id="18" name="Freccia in giù 17">
              <a:extLst>
                <a:ext uri="{FF2B5EF4-FFF2-40B4-BE49-F238E27FC236}">
                  <a16:creationId xmlns:a16="http://schemas.microsoft.com/office/drawing/2014/main" id="{836571D4-CCE0-4849-BE93-04CFB4868BE1}"/>
                </a:ext>
              </a:extLst>
            </p:cNvPr>
            <p:cNvSpPr/>
            <p:nvPr/>
          </p:nvSpPr>
          <p:spPr>
            <a:xfrm>
              <a:off x="4752535" y="3900454"/>
              <a:ext cx="2686930" cy="1381363"/>
            </a:xfrm>
            <a:prstGeom prst="downArrow">
              <a:avLst>
                <a:gd name="adj1" fmla="val 65707"/>
                <a:gd name="adj2" fmla="val 50000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it-IT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Input:</a:t>
              </a:r>
            </a:p>
            <a:p>
              <a:pPr algn="ctr"/>
              <a:endPara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it-IT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«HELLO </a:t>
              </a:r>
              <a:r>
                <a:rPr lang="it-IT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THERE</a:t>
              </a:r>
              <a:r>
                <a:rPr lang="it-IT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59956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7062</TotalTime>
  <Words>2462</Words>
  <Application>Microsoft Office PowerPoint</Application>
  <PresentationFormat>Widescreen</PresentationFormat>
  <Paragraphs>354</Paragraphs>
  <Slides>30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38" baseType="lpstr">
      <vt:lpstr>Arial Unicode MS</vt:lpstr>
      <vt:lpstr>Arial</vt:lpstr>
      <vt:lpstr>Calibri</vt:lpstr>
      <vt:lpstr>Calibri Light</vt:lpstr>
      <vt:lpstr>Courier New</vt:lpstr>
      <vt:lpstr>Ink Free</vt:lpstr>
      <vt:lpstr>Times New Roman</vt:lpstr>
      <vt:lpstr>Tema di Office</vt:lpstr>
      <vt:lpstr>Presentazione standard di PowerPoint</vt:lpstr>
      <vt:lpstr>Abstract</vt:lpstr>
      <vt:lpstr>INTRODUZIONE</vt:lpstr>
      <vt:lpstr>Presentazione standard di PowerPoint</vt:lpstr>
      <vt:lpstr>Presentazione standard di PowerPoint</vt:lpstr>
      <vt:lpstr>LINGUAGGIO AIML…</vt:lpstr>
      <vt:lpstr>1. Caratteri jolly</vt:lpstr>
      <vt:lpstr>Presentazione standard di PowerPoint</vt:lpstr>
      <vt:lpstr>Presentazione standard di PowerPoint</vt:lpstr>
      <vt:lpstr>2. Variabili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APPLICAZIONI</vt:lpstr>
      <vt:lpstr>ESEMPI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CONCLUSIONE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Grezia Di Marino</dc:creator>
  <cp:lastModifiedBy>Grezia Di Marino</cp:lastModifiedBy>
  <cp:revision>207</cp:revision>
  <dcterms:created xsi:type="dcterms:W3CDTF">2019-08-23T16:39:31Z</dcterms:created>
  <dcterms:modified xsi:type="dcterms:W3CDTF">2019-09-24T21:53:52Z</dcterms:modified>
</cp:coreProperties>
</file>