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  <p:sldMasterId id="2147483700" r:id="rId4"/>
  </p:sldMasterIdLst>
  <p:notesMasterIdLst>
    <p:notesMasterId r:id="rId18"/>
  </p:notesMasterIdLst>
  <p:sldIdLst>
    <p:sldId id="256" r:id="rId5"/>
    <p:sldId id="258" r:id="rId6"/>
    <p:sldId id="268" r:id="rId7"/>
    <p:sldId id="262" r:id="rId8"/>
    <p:sldId id="269" r:id="rId9"/>
    <p:sldId id="270" r:id="rId10"/>
    <p:sldId id="271" r:id="rId11"/>
    <p:sldId id="272" r:id="rId12"/>
    <p:sldId id="263" r:id="rId13"/>
    <p:sldId id="274" r:id="rId14"/>
    <p:sldId id="275" r:id="rId15"/>
    <p:sldId id="276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3E304A-B240-4313-A5FB-A0B824220E39}" v="6" dt="2022-12-12T13:36:22.1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2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21" name="PlaceHolder 4"/>
          <p:cNvSpPr>
            <a:spLocks noGrp="1"/>
          </p:cNvSpPr>
          <p:nvPr>
            <p:ph type="dt" idx="13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22" name="PlaceHolder 5"/>
          <p:cNvSpPr>
            <a:spLocks noGrp="1"/>
          </p:cNvSpPr>
          <p:nvPr>
            <p:ph type="ftr" idx="1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23" name="PlaceHolder 6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9EBA94A1-39F3-45DA-ADF4-6FB96465562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CFF795-52C9-4A9C-961E-93D0D742589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A9D1CB-4C65-4CAB-81BA-0022421C922C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A9D1CB-4C65-4CAB-81BA-0022421C922C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9263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A9D1CB-4C65-4CAB-81BA-0022421C922C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6264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A9D1CB-4C65-4CAB-81BA-0022421C922C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7354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A9D1CB-4C65-4CAB-81BA-0022421C922C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2281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1900FAF-EBFE-4DC1-8222-8854DFFF720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40258EC-3210-410A-9685-AB03844F671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4D98ED5-B5D5-4FC7-A14E-6D283BC568A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D5D2C83-B050-41BA-9BC1-21F3B43B0E6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02CFA7D-C2D6-46E0-B6C6-DC4C3232DC2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8513C96-9600-4347-A563-F4B96CC8954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DBE382D-55D5-46B9-B148-6905539C558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F26CD64-C7E2-4FF3-B856-91D45B613A7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1972DD6-5AE3-4EAF-B39B-2FC22973FAD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440B0F4-B011-402F-A1A0-48277EF8742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FC1F07A-E3C0-4343-8461-D0A9D32925F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538BFC5-5099-42C9-97C1-059444920F1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EEA1A1A-45A4-4232-AA8F-C7FE1064430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9CD4A2F-3152-4D4F-97FB-B42749A8B10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F8701C6-94C4-484D-9B16-E9BA026C324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DA88E52-38F6-4660-8E04-D9C12656102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AB90583-9355-4A09-9313-99D0F2CE966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64CA00B-2474-4A15-BAB2-F9522A63F40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3B15219-11A8-462D-B10B-8C9474AB1F9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F2E6AD1-54AD-4905-B4AF-0341A69631F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191442F-BDED-416D-AB49-E7F71405C30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C8E42A4-8B4E-45D7-897D-0C0266E86A7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1210E17-11E5-4EB7-9225-7C83C32D0FA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0A1E972-D9A4-4B2F-BEDC-4B59A2B98EA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FE2990B-5014-4EC6-8785-348DE121811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3B2A06CD-E3D9-4228-88E2-4FAFAF7366D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3E5214E-7B14-43C0-9ADE-C47AA81850E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76A6A3F-C7CA-4095-B026-6ACB053C457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0168E5A-98C2-4017-AA84-A09EE534D97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18FA8B7-6C43-4B9F-97BD-ACA67DEAEF8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34FD882A-15CC-4ABF-B3B2-7E7BDC83A91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C134187-9082-4BE4-84EF-407D93D2F1F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33294FF-F7C2-41E9-8910-E2E1B2C06FC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422F9B5-F10F-42C1-93BB-CCA7D3A8FC7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EC0215D-308B-442B-AD2C-7769DBCA95E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B6E48DD-25E7-4888-A55B-A676AA55142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7"/>
          <p:cNvSpPr/>
          <p:nvPr/>
        </p:nvSpPr>
        <p:spPr>
          <a:xfrm>
            <a:off x="7999560" y="445320"/>
            <a:ext cx="359280" cy="359280"/>
          </a:xfrm>
          <a:prstGeom prst="ellipse">
            <a:avLst/>
          </a:prstGeom>
          <a:gradFill rotWithShape="0">
            <a:gsLst>
              <a:gs pos="0">
                <a:srgbClr val="7771B2"/>
              </a:gs>
              <a:gs pos="100000">
                <a:srgbClr val="1B192E"/>
              </a:gs>
            </a:gsLst>
            <a:lin ang="189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" name="Group 8"/>
          <p:cNvGrpSpPr/>
          <p:nvPr/>
        </p:nvGrpSpPr>
        <p:grpSpPr>
          <a:xfrm>
            <a:off x="10835640" y="5500440"/>
            <a:ext cx="827280" cy="827640"/>
            <a:chOff x="10835640" y="5500440"/>
            <a:chExt cx="827280" cy="827640"/>
          </a:xfrm>
        </p:grpSpPr>
        <p:sp>
          <p:nvSpPr>
            <p:cNvPr id="2" name="Freeform: Shape 9"/>
            <p:cNvSpPr/>
            <p:nvPr/>
          </p:nvSpPr>
          <p:spPr>
            <a:xfrm rot="13500000">
              <a:off x="10979280" y="5598720"/>
              <a:ext cx="539280" cy="630720"/>
            </a:xfrm>
            <a:custGeom>
              <a:avLst/>
              <a:gdLst/>
              <a:ahLst/>
              <a:cxnLst/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 rotWithShape="0">
              <a:gsLst>
                <a:gs pos="0">
                  <a:srgbClr val="2C284A"/>
                </a:gs>
                <a:gs pos="100000">
                  <a:srgbClr val="1B192E"/>
                </a:gs>
              </a:gsLst>
              <a:lin ang="870000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Oval 10"/>
            <p:cNvSpPr/>
            <p:nvPr/>
          </p:nvSpPr>
          <p:spPr>
            <a:xfrm rot="18900000">
              <a:off x="11241720" y="5516640"/>
              <a:ext cx="269280" cy="53928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val 11"/>
          <p:cNvSpPr/>
          <p:nvPr/>
        </p:nvSpPr>
        <p:spPr>
          <a:xfrm>
            <a:off x="11091600" y="5893560"/>
            <a:ext cx="359280" cy="359280"/>
          </a:xfrm>
          <a:prstGeom prst="ellipse">
            <a:avLst/>
          </a:prstGeom>
          <a:gradFill rotWithShape="0">
            <a:gsLst>
              <a:gs pos="0">
                <a:srgbClr val="7771B2"/>
              </a:gs>
              <a:gs pos="100000">
                <a:srgbClr val="1B192E"/>
              </a:gs>
            </a:gsLst>
            <a:lin ang="189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Rectangle 10"/>
          <p:cNvSpPr/>
          <p:nvPr/>
        </p:nvSpPr>
        <p:spPr>
          <a:xfrm>
            <a:off x="11451600" y="5828040"/>
            <a:ext cx="378360" cy="35928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1"/>
          <p:cNvSpPr>
            <a:spLocks noGrp="1"/>
          </p:cNvSpPr>
          <p:nvPr>
            <p:ph type="ftr" idx="4"/>
          </p:nvPr>
        </p:nvSpPr>
        <p:spPr>
          <a:xfrm>
            <a:off x="3359160" y="6507360"/>
            <a:ext cx="6378480" cy="15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rPr>
              <a:t>&lt;footer&gt;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ldNum" idx="5"/>
          </p:nvPr>
        </p:nvSpPr>
        <p:spPr>
          <a:xfrm>
            <a:off x="9948960" y="6507360"/>
            <a:ext cx="1691640" cy="15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FCEEDC-B8E0-4BA7-B39D-D99525238C91}" type="slidenum"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 idx="6"/>
          </p:nvPr>
        </p:nvSpPr>
        <p:spPr>
          <a:xfrm>
            <a:off x="550800" y="6507360"/>
            <a:ext cx="2628360" cy="15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ftr" idx="7"/>
          </p:nvPr>
        </p:nvSpPr>
        <p:spPr>
          <a:xfrm>
            <a:off x="3359160" y="6507360"/>
            <a:ext cx="6378480" cy="15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rPr>
              <a:t>&lt;footer&gt;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ldNum" idx="8"/>
          </p:nvPr>
        </p:nvSpPr>
        <p:spPr>
          <a:xfrm>
            <a:off x="9948960" y="6507360"/>
            <a:ext cx="1691640" cy="15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09A66B-D0EF-4AFC-AEDF-976E82BD6EC8}" type="slidenum"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dt" idx="9"/>
          </p:nvPr>
        </p:nvSpPr>
        <p:spPr>
          <a:xfrm>
            <a:off x="550800" y="6507360"/>
            <a:ext cx="2628360" cy="15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3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42"/>
          <p:cNvGrpSpPr/>
          <p:nvPr/>
        </p:nvGrpSpPr>
        <p:grpSpPr>
          <a:xfrm>
            <a:off x="11030040" y="-213120"/>
            <a:ext cx="1707480" cy="1704960"/>
            <a:chOff x="11030040" y="-213120"/>
            <a:chExt cx="1707480" cy="1704960"/>
          </a:xfrm>
        </p:grpSpPr>
        <p:sp>
          <p:nvSpPr>
            <p:cNvPr id="170" name="Freeform: Shape 43"/>
            <p:cNvSpPr/>
            <p:nvPr/>
          </p:nvSpPr>
          <p:spPr>
            <a:xfrm rot="18900000">
              <a:off x="11161080" y="125280"/>
              <a:ext cx="1341000" cy="926280"/>
            </a:xfrm>
            <a:custGeom>
              <a:avLst/>
              <a:gdLst/>
              <a:ahLst/>
              <a:cxnLst/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" name="Oval 44"/>
            <p:cNvSpPr/>
            <p:nvPr/>
          </p:nvSpPr>
          <p:spPr>
            <a:xfrm rot="2700000">
              <a:off x="11798280" y="993600"/>
              <a:ext cx="106200" cy="46584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Freeform: Shape 45"/>
            <p:cNvSpPr/>
            <p:nvPr/>
          </p:nvSpPr>
          <p:spPr>
            <a:xfrm rot="18900000">
              <a:off x="11227680" y="129600"/>
              <a:ext cx="1336680" cy="1042200"/>
            </a:xfrm>
            <a:custGeom>
              <a:avLst/>
              <a:gdLst/>
              <a:ahLst/>
              <a:cxnLst/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44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73" name="Group 14"/>
          <p:cNvGrpSpPr/>
          <p:nvPr/>
        </p:nvGrpSpPr>
        <p:grpSpPr>
          <a:xfrm>
            <a:off x="577800" y="5511960"/>
            <a:ext cx="828000" cy="827280"/>
            <a:chOff x="577800" y="5511960"/>
            <a:chExt cx="828000" cy="827280"/>
          </a:xfrm>
        </p:grpSpPr>
        <p:sp>
          <p:nvSpPr>
            <p:cNvPr id="174" name="Freeform: Shape 15"/>
            <p:cNvSpPr/>
            <p:nvPr/>
          </p:nvSpPr>
          <p:spPr>
            <a:xfrm rot="8100000">
              <a:off x="722160" y="5610240"/>
              <a:ext cx="539280" cy="630720"/>
            </a:xfrm>
            <a:custGeom>
              <a:avLst/>
              <a:gdLst/>
              <a:ahLst/>
              <a:cxnLst/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 rotWithShape="0">
              <a:gsLst>
                <a:gs pos="0">
                  <a:srgbClr val="2C284A"/>
                </a:gs>
                <a:gs pos="100000">
                  <a:srgbClr val="1B192E"/>
                </a:gs>
              </a:gsLst>
              <a:lin ang="870000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" name="Oval 20"/>
            <p:cNvSpPr/>
            <p:nvPr/>
          </p:nvSpPr>
          <p:spPr>
            <a:xfrm rot="13500000">
              <a:off x="729000" y="5528520"/>
              <a:ext cx="269280" cy="53928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6" name="Oval 16"/>
          <p:cNvSpPr/>
          <p:nvPr/>
        </p:nvSpPr>
        <p:spPr>
          <a:xfrm>
            <a:off x="5303880" y="5427360"/>
            <a:ext cx="1079280" cy="1079280"/>
          </a:xfrm>
          <a:prstGeom prst="ellipse">
            <a:avLst/>
          </a:prstGeom>
          <a:gradFill rotWithShape="0">
            <a:gsLst>
              <a:gs pos="0">
                <a:srgbClr val="7771B2"/>
              </a:gs>
              <a:gs pos="100000">
                <a:srgbClr val="1B192E"/>
              </a:gs>
            </a:gsLst>
            <a:lin ang="189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PlaceHolder 1"/>
          <p:cNvSpPr>
            <a:spLocks noGrp="1"/>
          </p:cNvSpPr>
          <p:nvPr>
            <p:ph type="ftr" idx="10"/>
          </p:nvPr>
        </p:nvSpPr>
        <p:spPr>
          <a:xfrm>
            <a:off x="3359160" y="6507360"/>
            <a:ext cx="6378480" cy="15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rPr>
              <a:t>&lt;footer&gt;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ldNum" idx="11"/>
          </p:nvPr>
        </p:nvSpPr>
        <p:spPr>
          <a:xfrm>
            <a:off x="9948960" y="6507360"/>
            <a:ext cx="1691640" cy="15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195183-95F7-4555-8CC7-3BB4C993E640}" type="slidenum"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dt" idx="12"/>
          </p:nvPr>
        </p:nvSpPr>
        <p:spPr>
          <a:xfrm>
            <a:off x="550800" y="6507360"/>
            <a:ext cx="2628360" cy="15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8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7999560" y="1051560"/>
            <a:ext cx="3564720" cy="238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800" b="0" strike="noStrike" spc="-1" dirty="0">
                <a:solidFill>
                  <a:srgbClr val="FFFFFF"/>
                </a:solidFill>
                <a:latin typeface="Walbaum Display"/>
                <a:ea typeface="DejaVu Sans"/>
              </a:rPr>
              <a:t>Fake News Classification</a:t>
            </a:r>
            <a:endParaRPr lang="en-U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5" name="Picture Placeholder 13" descr="Data Points Digital background"/>
          <p:cNvPicPr/>
          <p:nvPr/>
        </p:nvPicPr>
        <p:blipFill>
          <a:blip r:embed="rId3"/>
          <a:stretch/>
        </p:blipFill>
        <p:spPr>
          <a:xfrm>
            <a:off x="0" y="0"/>
            <a:ext cx="7451640" cy="6857280"/>
          </a:xfrm>
          <a:prstGeom prst="rect">
            <a:avLst/>
          </a:prstGeom>
          <a:ln w="0">
            <a:noFill/>
          </a:ln>
        </p:spPr>
      </p:pic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7999560" y="3568680"/>
            <a:ext cx="3564720" cy="173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Final Project in CSPB 3022</a:t>
            </a: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2000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Grant Fairbairn</a:t>
            </a:r>
            <a:r>
              <a:rPr lang="en-US" sz="2000" b="0" strike="noStrike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Box 11"/>
          <p:cNvSpPr/>
          <p:nvPr/>
        </p:nvSpPr>
        <p:spPr>
          <a:xfrm>
            <a:off x="499680" y="448560"/>
            <a:ext cx="873684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00" b="0" strike="noStrike" spc="-1" dirty="0">
                <a:solidFill>
                  <a:srgbClr val="FFFFFF"/>
                </a:solidFill>
                <a:latin typeface="Walbaum Display"/>
                <a:ea typeface="DejaVu Sans"/>
              </a:rPr>
              <a:t>Results and Analysis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267" name="Content Placeholder 9"/>
          <p:cNvSpPr/>
          <p:nvPr/>
        </p:nvSpPr>
        <p:spPr>
          <a:xfrm>
            <a:off x="550800" y="1534320"/>
            <a:ext cx="9794880" cy="102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The two linear regression models each exceeded 95% accuracy.</a:t>
            </a: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The model with </a:t>
            </a:r>
            <a:r>
              <a:rPr lang="en-US" sz="2400" spc="-1" dirty="0" err="1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stopwords</a:t>
            </a:r>
            <a:r>
              <a:rPr lang="en-US" sz="2400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 removed performed 2-3% better in accuracy, precision, recall, and f1-score.</a:t>
            </a:r>
          </a:p>
          <a:p>
            <a:pPr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</a:pPr>
            <a:r>
              <a:rPr lang="en-US" sz="2400" b="0" strike="noStrike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		With </a:t>
            </a:r>
            <a:r>
              <a:rPr lang="en-US" sz="2400" b="0" strike="noStrike" spc="-1" dirty="0" err="1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stop</a:t>
            </a:r>
            <a:r>
              <a:rPr lang="en-US" sz="2400" spc="-1" dirty="0" err="1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words</a:t>
            </a:r>
            <a:r>
              <a:rPr lang="en-US" sz="2400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			Without </a:t>
            </a:r>
            <a:r>
              <a:rPr lang="en-US" sz="2400" spc="-1" dirty="0" err="1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stopwords</a:t>
            </a:r>
            <a:endParaRPr lang="en-US" sz="2400" b="0" strike="noStrike" spc="-1" dirty="0">
              <a:solidFill>
                <a:srgbClr val="FFFFFF">
                  <a:alpha val="60000"/>
                </a:srgbClr>
              </a:solidFill>
              <a:latin typeface="Gill Sans MT"/>
              <a:ea typeface="DejaVu Sans"/>
            </a:endParaRPr>
          </a:p>
          <a:p>
            <a:pPr lvl="1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</a:pPr>
            <a:endParaRPr lang="en-US" sz="2400" b="0" strike="noStrike" spc="-1" dirty="0">
              <a:solidFill>
                <a:srgbClr val="FFFFFF">
                  <a:alpha val="60000"/>
                </a:srgbClr>
              </a:solidFill>
              <a:latin typeface="Gill Sans MT"/>
            </a:endParaRPr>
          </a:p>
          <a:p>
            <a:pPr marL="685800" lvl="1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E814029-44F2-4269-88A8-57486408E6A9}" type="slidenum">
              <a:rPr/>
              <a:t>10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BB2E9-6E1A-1A52-7E41-AE17312C8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199" y="3961515"/>
            <a:ext cx="3447225" cy="28035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C8C6A9-5C76-15E9-D242-5904C16D0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4" y="3961515"/>
            <a:ext cx="3609975" cy="279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23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Box 11"/>
          <p:cNvSpPr/>
          <p:nvPr/>
        </p:nvSpPr>
        <p:spPr>
          <a:xfrm>
            <a:off x="499680" y="448560"/>
            <a:ext cx="873684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00" b="0" strike="noStrike" spc="-1" dirty="0">
                <a:solidFill>
                  <a:srgbClr val="FFFFFF"/>
                </a:solidFill>
                <a:latin typeface="Walbaum Display"/>
                <a:ea typeface="DejaVu Sans"/>
              </a:rPr>
              <a:t>Results and Analysis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267" name="Content Placeholder 9"/>
          <p:cNvSpPr/>
          <p:nvPr/>
        </p:nvSpPr>
        <p:spPr>
          <a:xfrm>
            <a:off x="550800" y="1534320"/>
            <a:ext cx="9794880" cy="102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The two SVC models each exceeded 96% accuracy.</a:t>
            </a: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The model with </a:t>
            </a:r>
            <a:r>
              <a:rPr lang="en-US" sz="2400" spc="-1" dirty="0" err="1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stopwords</a:t>
            </a:r>
            <a:r>
              <a:rPr lang="en-US" sz="2400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 removed performed 2-3% better in accuracy, precision, recall, and f1-score.  In many runs, it achieved 99%.</a:t>
            </a:r>
          </a:p>
          <a:p>
            <a:pPr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</a:pPr>
            <a:r>
              <a:rPr lang="en-US" sz="2400" b="0" strike="noStrike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		With </a:t>
            </a:r>
            <a:r>
              <a:rPr lang="en-US" sz="2400" b="0" strike="noStrike" spc="-1" dirty="0" err="1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stop</a:t>
            </a:r>
            <a:r>
              <a:rPr lang="en-US" sz="2400" spc="-1" dirty="0" err="1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words</a:t>
            </a:r>
            <a:r>
              <a:rPr lang="en-US" sz="2400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			Without </a:t>
            </a:r>
            <a:r>
              <a:rPr lang="en-US" sz="2400" spc="-1" dirty="0" err="1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stopwords</a:t>
            </a:r>
            <a:endParaRPr lang="en-US" sz="2400" b="0" strike="noStrike" spc="-1" dirty="0">
              <a:solidFill>
                <a:srgbClr val="FFFFFF">
                  <a:alpha val="60000"/>
                </a:srgbClr>
              </a:solidFill>
              <a:latin typeface="Gill Sans MT"/>
              <a:ea typeface="DejaVu Sans"/>
            </a:endParaRPr>
          </a:p>
          <a:p>
            <a:pPr lvl="1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</a:pPr>
            <a:endParaRPr lang="en-US" sz="2400" b="0" strike="noStrike" spc="-1" dirty="0">
              <a:solidFill>
                <a:srgbClr val="FFFFFF">
                  <a:alpha val="60000"/>
                </a:srgbClr>
              </a:solidFill>
              <a:latin typeface="Gill Sans MT"/>
            </a:endParaRPr>
          </a:p>
          <a:p>
            <a:pPr marL="685800" lvl="1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E814029-44F2-4269-88A8-57486408E6A9}" type="slidenum">
              <a:rPr/>
              <a:t>11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4F9D8-EA4C-81E3-F962-27FEFE187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200" y="3961515"/>
            <a:ext cx="3409126" cy="27802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D1FD39-0C3F-BD69-830F-A14A2403A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3" y="3961513"/>
            <a:ext cx="3333752" cy="277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71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Box 11"/>
          <p:cNvSpPr/>
          <p:nvPr/>
        </p:nvSpPr>
        <p:spPr>
          <a:xfrm>
            <a:off x="499680" y="448560"/>
            <a:ext cx="873684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00" b="0" strike="noStrike" spc="-1" dirty="0">
                <a:solidFill>
                  <a:srgbClr val="FFFFFF"/>
                </a:solidFill>
                <a:latin typeface="Walbaum Display"/>
                <a:ea typeface="DejaVu Sans"/>
              </a:rPr>
              <a:t>Results and Analysis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267" name="Content Placeholder 9"/>
          <p:cNvSpPr/>
          <p:nvPr/>
        </p:nvSpPr>
        <p:spPr>
          <a:xfrm>
            <a:off x="550800" y="1534320"/>
            <a:ext cx="9794880" cy="102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SVC performed slightly better, but at a significant cost in time: 240 seconds versus 4 for logistic regression.</a:t>
            </a: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FFFFFF">
                  <a:alpha val="60000"/>
                </a:srgbClr>
              </a:solidFill>
              <a:latin typeface="Gill Sans MT"/>
              <a:ea typeface="DejaVu Sans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Given the already high accuracy of logistic regression models on this dataset, savings in speed make that the preferred model even if SVC is slightly more accurate.</a:t>
            </a:r>
          </a:p>
          <a:p>
            <a:pPr lvl="1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</a:pPr>
            <a:endParaRPr lang="en-US" sz="2400" b="0" strike="noStrike" spc="-1" dirty="0">
              <a:solidFill>
                <a:srgbClr val="FFFFFF">
                  <a:alpha val="60000"/>
                </a:srgbClr>
              </a:solidFill>
              <a:latin typeface="Gill Sans MT"/>
            </a:endParaRPr>
          </a:p>
          <a:p>
            <a:pPr marL="685800" lvl="1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E814029-44F2-4269-88A8-57486408E6A9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3251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5436360" cy="298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800" b="0" strike="noStrike" spc="-1">
                <a:solidFill>
                  <a:srgbClr val="FFFFFF"/>
                </a:solidFill>
                <a:latin typeface="Walbaum Display"/>
                <a:ea typeface="DejaVu Sans"/>
              </a:rPr>
              <a:t>Thank You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550800" y="3695400"/>
            <a:ext cx="7495200" cy="226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https://github.com/grfa5712/CSPB3022_Fake-News-Classification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277" name="Picture Placeholder 26" descr="Data Points Digital background"/>
          <p:cNvPicPr/>
          <p:nvPr/>
        </p:nvPicPr>
        <p:blipFill>
          <a:blip r:embed="rId2"/>
          <a:stretch/>
        </p:blipFill>
        <p:spPr>
          <a:xfrm>
            <a:off x="7611120" y="510840"/>
            <a:ext cx="4028400" cy="291744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Placeholder 32" descr="Data Points Digital background"/>
          <p:cNvPicPr/>
          <p:nvPr/>
        </p:nvPicPr>
        <p:blipFill>
          <a:blip r:embed="rId3"/>
          <a:stretch/>
        </p:blipFill>
        <p:spPr>
          <a:xfrm>
            <a:off x="7611120" y="3429000"/>
            <a:ext cx="4028400" cy="2917440"/>
          </a:xfrm>
          <a:prstGeom prst="rect">
            <a:avLst/>
          </a:prstGeom>
          <a:ln w="0">
            <a:noFill/>
          </a:ln>
        </p:spPr>
      </p:pic>
      <p:sp>
        <p:nvSpPr>
          <p:cNvPr id="279" name="PlaceHolder 3"/>
          <p:cNvSpPr>
            <a:spLocks noGrp="1"/>
          </p:cNvSpPr>
          <p:nvPr>
            <p:ph type="sldNum" idx="18"/>
          </p:nvPr>
        </p:nvSpPr>
        <p:spPr>
          <a:xfrm>
            <a:off x="9948960" y="6507360"/>
            <a:ext cx="1691640" cy="15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94F017-6BDA-444D-B31E-595D168C7C73}" type="slidenum"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rPr>
              <a:t>13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roup 24"/>
          <p:cNvGrpSpPr/>
          <p:nvPr/>
        </p:nvGrpSpPr>
        <p:grpSpPr>
          <a:xfrm>
            <a:off x="10346760" y="1833480"/>
            <a:ext cx="1656360" cy="1655640"/>
            <a:chOff x="10346760" y="1833480"/>
            <a:chExt cx="1656360" cy="1655640"/>
          </a:xfrm>
        </p:grpSpPr>
        <p:sp>
          <p:nvSpPr>
            <p:cNvPr id="242" name="Freeform: Shape 25"/>
            <p:cNvSpPr/>
            <p:nvPr/>
          </p:nvSpPr>
          <p:spPr>
            <a:xfrm rot="8100000">
              <a:off x="10635480" y="2030040"/>
              <a:ext cx="1079280" cy="1262160"/>
            </a:xfrm>
            <a:custGeom>
              <a:avLst/>
              <a:gdLst/>
              <a:ahLst/>
              <a:cxnLst/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 rotWithShape="0">
              <a:gsLst>
                <a:gs pos="0">
                  <a:srgbClr val="2C284A"/>
                </a:gs>
                <a:gs pos="100000">
                  <a:srgbClr val="1B192E"/>
                </a:gs>
              </a:gsLst>
              <a:lin ang="870000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" name="Oval 26"/>
            <p:cNvSpPr/>
            <p:nvPr/>
          </p:nvSpPr>
          <p:spPr>
            <a:xfrm rot="13500000">
              <a:off x="10649160" y="1866600"/>
              <a:ext cx="539280" cy="1079280"/>
            </a:xfrm>
            <a:prstGeom prst="ellipse">
              <a:avLst/>
            </a:prstGeom>
            <a:gradFill rotWithShape="0">
              <a:gsLst>
                <a:gs pos="0">
                  <a:srgbClr val="454075">
                    <a:alpha val="33333"/>
                  </a:srgbClr>
                </a:gs>
                <a:gs pos="100000">
                  <a:srgbClr val="5BEFC1">
                    <a:alpha val="0"/>
                  </a:srgbClr>
                </a:gs>
              </a:gsLst>
              <a:lin ang="1890000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000" cy="133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800" b="0" strike="noStrike" spc="-1" dirty="0">
                <a:solidFill>
                  <a:srgbClr val="FFFFFF"/>
                </a:solidFill>
                <a:latin typeface="Walbaum Display"/>
                <a:ea typeface="DejaVu Sans"/>
              </a:rPr>
              <a:t>Project Topic</a:t>
            </a:r>
            <a:endParaRPr lang="en-U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550800" y="1534320"/>
            <a:ext cx="9794880" cy="351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400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“Fake news” refers to news articles that are intentionally and verifiably false.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400"/>
              </a:spcAft>
              <a:buClr>
                <a:srgbClr val="FFFFFF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400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The phrase has become ubiquitous in American politics and culture in recent years, perhaps leading us to believe this is a new phenomenon.  </a:t>
            </a:r>
          </a:p>
          <a:p>
            <a:pPr>
              <a:lnSpc>
                <a:spcPct val="110000"/>
              </a:lnSpc>
              <a:spcBef>
                <a:spcPts val="1001"/>
              </a:spcBef>
              <a:spcAft>
                <a:spcPts val="400"/>
              </a:spcAft>
              <a:buClr>
                <a:srgbClr val="FFFFFF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FFFFFF">
                  <a:alpha val="60000"/>
                </a:srgbClr>
              </a:solidFill>
              <a:latin typeface="Gill Sans MT"/>
              <a:ea typeface="DejaVu Sans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spcAft>
                <a:spcPts val="400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Examples </a:t>
            </a:r>
            <a:r>
              <a:rPr lang="en-US" sz="2400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in writing date back to 15</a:t>
            </a:r>
            <a:r>
              <a:rPr lang="en-US" sz="2400" spc="-1" baseline="30000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th</a:t>
            </a:r>
            <a:r>
              <a:rPr lang="en-US" sz="2400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 century Italy.</a:t>
            </a:r>
          </a:p>
          <a:p>
            <a:pPr>
              <a:lnSpc>
                <a:spcPct val="110000"/>
              </a:lnSpc>
              <a:spcBef>
                <a:spcPts val="1001"/>
              </a:spcBef>
              <a:spcAft>
                <a:spcPts val="400"/>
              </a:spcAft>
              <a:buClr>
                <a:srgbClr val="FFFFFF"/>
              </a:buClr>
              <a:buFont typeface="Arial"/>
              <a:buChar char="•"/>
            </a:pPr>
            <a:endParaRPr lang="en-US" sz="2400" spc="-1" dirty="0">
              <a:solidFill>
                <a:srgbClr val="FFFFFF">
                  <a:alpha val="60000"/>
                </a:srgbClr>
              </a:solidFill>
              <a:latin typeface="Gill Sans MT"/>
              <a:ea typeface="DejaVu Sans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spcAft>
                <a:spcPts val="400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The Internet has accelerated dissemination, making it more common.</a:t>
            </a:r>
          </a:p>
          <a:p>
            <a:pPr marL="685800" lvl="1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16"/>
          </p:nvPr>
        </p:nvSpPr>
        <p:spPr>
          <a:xfrm>
            <a:off x="9948960" y="6507360"/>
            <a:ext cx="1691640" cy="15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319C6F-E049-456C-83BE-944F68A4E94B}" type="slidenum"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rPr>
              <a:t>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47" name="Freeform: Shape 21"/>
          <p:cNvSpPr/>
          <p:nvPr/>
        </p:nvSpPr>
        <p:spPr>
          <a:xfrm>
            <a:off x="4295880" y="0"/>
            <a:ext cx="359280" cy="273960"/>
          </a:xfrm>
          <a:custGeom>
            <a:avLst/>
            <a:gdLst/>
            <a:ahLst/>
            <a:cxnLst/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rotWithShape="0">
            <a:gsLst>
              <a:gs pos="0">
                <a:srgbClr val="7771B2"/>
              </a:gs>
              <a:gs pos="100000">
                <a:srgbClr val="1B192E"/>
              </a:gs>
            </a:gsLst>
            <a:lin ang="189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roup 24"/>
          <p:cNvGrpSpPr/>
          <p:nvPr/>
        </p:nvGrpSpPr>
        <p:grpSpPr>
          <a:xfrm>
            <a:off x="10346760" y="1833480"/>
            <a:ext cx="1656360" cy="1655640"/>
            <a:chOff x="10346760" y="1833480"/>
            <a:chExt cx="1656360" cy="1655640"/>
          </a:xfrm>
        </p:grpSpPr>
        <p:sp>
          <p:nvSpPr>
            <p:cNvPr id="242" name="Freeform: Shape 25"/>
            <p:cNvSpPr/>
            <p:nvPr/>
          </p:nvSpPr>
          <p:spPr>
            <a:xfrm rot="8100000">
              <a:off x="10635480" y="2030040"/>
              <a:ext cx="1079280" cy="1262160"/>
            </a:xfrm>
            <a:custGeom>
              <a:avLst/>
              <a:gdLst/>
              <a:ahLst/>
              <a:cxnLst/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 rotWithShape="0">
              <a:gsLst>
                <a:gs pos="0">
                  <a:srgbClr val="2C284A"/>
                </a:gs>
                <a:gs pos="100000">
                  <a:srgbClr val="1B192E"/>
                </a:gs>
              </a:gsLst>
              <a:lin ang="870000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" name="Oval 26"/>
            <p:cNvSpPr/>
            <p:nvPr/>
          </p:nvSpPr>
          <p:spPr>
            <a:xfrm rot="13500000">
              <a:off x="10649160" y="1866600"/>
              <a:ext cx="539280" cy="1079280"/>
            </a:xfrm>
            <a:prstGeom prst="ellipse">
              <a:avLst/>
            </a:prstGeom>
            <a:gradFill rotWithShape="0">
              <a:gsLst>
                <a:gs pos="0">
                  <a:srgbClr val="454075">
                    <a:alpha val="33333"/>
                  </a:srgbClr>
                </a:gs>
                <a:gs pos="100000">
                  <a:srgbClr val="5BEFC1">
                    <a:alpha val="0"/>
                  </a:srgbClr>
                </a:gs>
              </a:gsLst>
              <a:lin ang="1890000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000" cy="133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800" b="0" strike="noStrike" spc="-1" dirty="0">
                <a:solidFill>
                  <a:srgbClr val="FFFFFF"/>
                </a:solidFill>
                <a:latin typeface="Walbaum Display"/>
                <a:ea typeface="DejaVu Sans"/>
              </a:rPr>
              <a:t>Project Goal</a:t>
            </a:r>
            <a:endParaRPr lang="en-U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550800" y="1534320"/>
            <a:ext cx="9794880" cy="351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None/>
            </a:pPr>
            <a:r>
              <a:rPr lang="en-US" sz="3000" spc="-1" dirty="0">
                <a:solidFill>
                  <a:srgbClr val="FFFFFF">
                    <a:alpha val="60000"/>
                  </a:srgbClr>
                </a:solidFill>
                <a:latin typeface="Gill Sans MT"/>
              </a:rPr>
              <a:t>Use classification techniques on two datasets containing fake and true news entries to train models to predict whether an article presented fake or true news.</a:t>
            </a:r>
            <a:endParaRPr lang="en-US" sz="3000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0" indent="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None/>
            </a:pPr>
            <a:endParaRPr lang="en-US" sz="2400" spc="-1" dirty="0">
              <a:solidFill>
                <a:srgbClr val="FFFFFF">
                  <a:alpha val="60000"/>
                </a:srgbClr>
              </a:solidFill>
              <a:latin typeface="Gill Sans MT"/>
              <a:ea typeface="DejaVu Sans"/>
            </a:endParaRPr>
          </a:p>
          <a:p>
            <a:pPr marL="685800" lvl="1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16"/>
          </p:nvPr>
        </p:nvSpPr>
        <p:spPr>
          <a:xfrm>
            <a:off x="9948960" y="6507360"/>
            <a:ext cx="1691640" cy="15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319C6F-E049-456C-83BE-944F68A4E94B}" type="slidenum"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rPr>
              <a:t>3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47" name="Freeform: Shape 21"/>
          <p:cNvSpPr/>
          <p:nvPr/>
        </p:nvSpPr>
        <p:spPr>
          <a:xfrm>
            <a:off x="4295880" y="0"/>
            <a:ext cx="359280" cy="273960"/>
          </a:xfrm>
          <a:custGeom>
            <a:avLst/>
            <a:gdLst/>
            <a:ahLst/>
            <a:cxnLst/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rotWithShape="0">
            <a:gsLst>
              <a:gs pos="0">
                <a:srgbClr val="7771B2"/>
              </a:gs>
              <a:gs pos="100000">
                <a:srgbClr val="1B192E"/>
              </a:gs>
            </a:gsLst>
            <a:lin ang="189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638005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Box 11"/>
          <p:cNvSpPr/>
          <p:nvPr/>
        </p:nvSpPr>
        <p:spPr>
          <a:xfrm>
            <a:off x="499680" y="448560"/>
            <a:ext cx="873684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00" b="0" strike="noStrike" spc="-1" dirty="0">
                <a:solidFill>
                  <a:srgbClr val="FFFFFF"/>
                </a:solidFill>
                <a:latin typeface="Walbaum Display"/>
                <a:ea typeface="DejaVu Sans"/>
              </a:rPr>
              <a:t>Data Source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4EDD9BB-6DFF-4425-85AC-89253D6DC435}" type="slidenum">
              <a:rPr/>
              <a:t>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0C3D3-D9FD-66CB-6FC1-488BCB9FA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1278103"/>
            <a:ext cx="10496550" cy="47683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Box 11"/>
          <p:cNvSpPr/>
          <p:nvPr/>
        </p:nvSpPr>
        <p:spPr>
          <a:xfrm>
            <a:off x="499680" y="448560"/>
            <a:ext cx="873684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00" b="0" strike="noStrike" spc="-1">
                <a:solidFill>
                  <a:srgbClr val="FFFFFF"/>
                </a:solidFill>
                <a:latin typeface="Walbaum Display"/>
                <a:ea typeface="DejaVu Sans"/>
              </a:rPr>
              <a:t>Data Source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4EDD9BB-6DFF-4425-85AC-89253D6DC435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38567-1209-55E6-6C71-4C2089E23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082323"/>
            <a:ext cx="5662612" cy="2693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D91325-CAD3-4684-E603-3B7C07668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590" y="2079538"/>
            <a:ext cx="5613858" cy="269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38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roup 24"/>
          <p:cNvGrpSpPr/>
          <p:nvPr/>
        </p:nvGrpSpPr>
        <p:grpSpPr>
          <a:xfrm>
            <a:off x="10346760" y="1833480"/>
            <a:ext cx="1656360" cy="1655640"/>
            <a:chOff x="10346760" y="1833480"/>
            <a:chExt cx="1656360" cy="1655640"/>
          </a:xfrm>
        </p:grpSpPr>
        <p:sp>
          <p:nvSpPr>
            <p:cNvPr id="242" name="Freeform: Shape 25"/>
            <p:cNvSpPr/>
            <p:nvPr/>
          </p:nvSpPr>
          <p:spPr>
            <a:xfrm rot="8100000">
              <a:off x="10635480" y="2030040"/>
              <a:ext cx="1079280" cy="1262160"/>
            </a:xfrm>
            <a:custGeom>
              <a:avLst/>
              <a:gdLst/>
              <a:ahLst/>
              <a:cxnLst/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 rotWithShape="0">
              <a:gsLst>
                <a:gs pos="0">
                  <a:srgbClr val="2C284A"/>
                </a:gs>
                <a:gs pos="100000">
                  <a:srgbClr val="1B192E"/>
                </a:gs>
              </a:gsLst>
              <a:lin ang="870000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" name="Oval 26"/>
            <p:cNvSpPr/>
            <p:nvPr/>
          </p:nvSpPr>
          <p:spPr>
            <a:xfrm rot="13500000">
              <a:off x="10649160" y="1866600"/>
              <a:ext cx="539280" cy="1079280"/>
            </a:xfrm>
            <a:prstGeom prst="ellipse">
              <a:avLst/>
            </a:prstGeom>
            <a:gradFill rotWithShape="0">
              <a:gsLst>
                <a:gs pos="0">
                  <a:srgbClr val="454075">
                    <a:alpha val="33333"/>
                  </a:srgbClr>
                </a:gs>
                <a:gs pos="100000">
                  <a:srgbClr val="5BEFC1">
                    <a:alpha val="0"/>
                  </a:srgbClr>
                </a:gs>
              </a:gsLst>
              <a:lin ang="1890000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000" cy="133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800" b="0" strike="noStrike" spc="-1" dirty="0">
                <a:solidFill>
                  <a:srgbClr val="FFFFFF"/>
                </a:solidFill>
                <a:latin typeface="Walbaum Display"/>
                <a:ea typeface="DejaVu Sans"/>
              </a:rPr>
              <a:t>Data Cleaning</a:t>
            </a:r>
            <a:endParaRPr lang="en-U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550800" y="1534320"/>
            <a:ext cx="9794880" cy="351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400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To aid in classification, </a:t>
            </a:r>
            <a:r>
              <a:rPr lang="en-US" sz="2400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added “True” column to both datasets.</a:t>
            </a:r>
          </a:p>
          <a:p>
            <a:pPr lvl="1">
              <a:lnSpc>
                <a:spcPct val="110000"/>
              </a:lnSpc>
              <a:spcBef>
                <a:spcPts val="1001"/>
              </a:spcBef>
              <a:spcAft>
                <a:spcPts val="400"/>
              </a:spcAft>
              <a:buClr>
                <a:srgbClr val="FFFFFF"/>
              </a:buClr>
              <a:buFont typeface="Arial"/>
              <a:buChar char="•"/>
            </a:pPr>
            <a:r>
              <a:rPr lang="en-US" sz="2000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Value of 1 for true articles and 0 for fake articles.</a:t>
            </a:r>
          </a:p>
          <a:p>
            <a:pPr marL="457200" lvl="1" indent="0">
              <a:lnSpc>
                <a:spcPct val="110000"/>
              </a:lnSpc>
              <a:spcBef>
                <a:spcPts val="1001"/>
              </a:spcBef>
              <a:spcAft>
                <a:spcPts val="400"/>
              </a:spcAft>
              <a:buClr>
                <a:srgbClr val="FFFFFF"/>
              </a:buClr>
              <a:buNone/>
            </a:pP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400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Then merged the datasets into one balanced set with 44898 rows:</a:t>
            </a:r>
            <a:endParaRPr lang="en-US" sz="2400" spc="-1" dirty="0">
              <a:solidFill>
                <a:srgbClr val="FFFFFF">
                  <a:alpha val="60000"/>
                </a:srgbClr>
              </a:solidFill>
              <a:latin typeface="Gill Sans MT"/>
              <a:ea typeface="DejaVu Sans"/>
            </a:endParaRPr>
          </a:p>
          <a:p>
            <a:pPr marL="685800" lvl="1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16"/>
          </p:nvPr>
        </p:nvSpPr>
        <p:spPr>
          <a:xfrm>
            <a:off x="9948960" y="6507360"/>
            <a:ext cx="1691640" cy="15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319C6F-E049-456C-83BE-944F68A4E94B}" type="slidenum"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rPr>
              <a:t>6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47" name="Freeform: Shape 21"/>
          <p:cNvSpPr/>
          <p:nvPr/>
        </p:nvSpPr>
        <p:spPr>
          <a:xfrm>
            <a:off x="4295880" y="0"/>
            <a:ext cx="359280" cy="273960"/>
          </a:xfrm>
          <a:custGeom>
            <a:avLst/>
            <a:gdLst/>
            <a:ahLst/>
            <a:cxnLst/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rotWithShape="0">
            <a:gsLst>
              <a:gs pos="0">
                <a:srgbClr val="7771B2"/>
              </a:gs>
              <a:gs pos="100000">
                <a:srgbClr val="1B192E"/>
              </a:gs>
            </a:gsLst>
            <a:lin ang="189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D74BE4-1D96-6732-8CAA-D1552DABA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12" y="3820275"/>
            <a:ext cx="39909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79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roup 24"/>
          <p:cNvGrpSpPr/>
          <p:nvPr/>
        </p:nvGrpSpPr>
        <p:grpSpPr>
          <a:xfrm>
            <a:off x="10346760" y="1833480"/>
            <a:ext cx="1656360" cy="1655640"/>
            <a:chOff x="10346760" y="1833480"/>
            <a:chExt cx="1656360" cy="1655640"/>
          </a:xfrm>
        </p:grpSpPr>
        <p:sp>
          <p:nvSpPr>
            <p:cNvPr id="242" name="Freeform: Shape 25"/>
            <p:cNvSpPr/>
            <p:nvPr/>
          </p:nvSpPr>
          <p:spPr>
            <a:xfrm rot="8100000">
              <a:off x="10635480" y="2030040"/>
              <a:ext cx="1079280" cy="1262160"/>
            </a:xfrm>
            <a:custGeom>
              <a:avLst/>
              <a:gdLst/>
              <a:ahLst/>
              <a:cxnLst/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 rotWithShape="0">
              <a:gsLst>
                <a:gs pos="0">
                  <a:srgbClr val="2C284A"/>
                </a:gs>
                <a:gs pos="100000">
                  <a:srgbClr val="1B192E"/>
                </a:gs>
              </a:gsLst>
              <a:lin ang="870000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" name="Oval 26"/>
            <p:cNvSpPr/>
            <p:nvPr/>
          </p:nvSpPr>
          <p:spPr>
            <a:xfrm rot="13500000">
              <a:off x="10649160" y="1866600"/>
              <a:ext cx="539280" cy="1079280"/>
            </a:xfrm>
            <a:prstGeom prst="ellipse">
              <a:avLst/>
            </a:prstGeom>
            <a:gradFill rotWithShape="0">
              <a:gsLst>
                <a:gs pos="0">
                  <a:srgbClr val="454075">
                    <a:alpha val="33333"/>
                  </a:srgbClr>
                </a:gs>
                <a:gs pos="100000">
                  <a:srgbClr val="5BEFC1">
                    <a:alpha val="0"/>
                  </a:srgbClr>
                </a:gs>
              </a:gsLst>
              <a:lin ang="1890000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000" cy="133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800" b="0" strike="noStrike" spc="-1" dirty="0">
                <a:solidFill>
                  <a:srgbClr val="FFFFFF"/>
                </a:solidFill>
                <a:latin typeface="Walbaum Display"/>
                <a:ea typeface="DejaVu Sans"/>
              </a:rPr>
              <a:t>Exploratory Data Analysis</a:t>
            </a:r>
            <a:endParaRPr lang="en-U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550800" y="1534320"/>
            <a:ext cx="9794880" cy="351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400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Found a potential differentiator in the data with the use of “</a:t>
            </a:r>
            <a:r>
              <a:rPr lang="en-US" sz="2400" b="0" strike="noStrike" spc="-1" dirty="0" err="1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stopwords</a:t>
            </a:r>
            <a:r>
              <a:rPr lang="en-US" sz="2400" b="0" strike="noStrike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”, common English-language words like “to”, “the”, and “for”.</a:t>
            </a: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400"/>
              </a:spcAft>
              <a:buClr>
                <a:srgbClr val="FFFFFF"/>
              </a:buClr>
              <a:buFont typeface="Arial"/>
              <a:buChar char="•"/>
            </a:pPr>
            <a:endParaRPr lang="en-US" sz="2400" spc="-1" dirty="0">
              <a:solidFill>
                <a:srgbClr val="FFFFFF">
                  <a:alpha val="60000"/>
                </a:srgbClr>
              </a:solidFill>
              <a:latin typeface="Gill Sans MT"/>
              <a:ea typeface="DejaVu Sans"/>
            </a:endParaRPr>
          </a:p>
          <a:p>
            <a:pPr marL="0" indent="0">
              <a:lnSpc>
                <a:spcPct val="110000"/>
              </a:lnSpc>
              <a:spcBef>
                <a:spcPts val="1001"/>
              </a:spcBef>
              <a:spcAft>
                <a:spcPts val="400"/>
              </a:spcAft>
              <a:buClr>
                <a:srgbClr val="FFFFFF"/>
              </a:buClr>
              <a:buNone/>
            </a:pPr>
            <a:endParaRPr lang="en-US" sz="2400" spc="-1" dirty="0">
              <a:solidFill>
                <a:srgbClr val="FFFFFF">
                  <a:alpha val="60000"/>
                </a:srgbClr>
              </a:solidFill>
              <a:latin typeface="Gill Sans MT"/>
              <a:ea typeface="DejaVu Sans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400"/>
              </a:spcAft>
              <a:buClr>
                <a:srgbClr val="FFFFFF"/>
              </a:buClr>
              <a:buFont typeface="Arial"/>
              <a:buChar char="•"/>
            </a:pPr>
            <a:endParaRPr lang="en-US" sz="2400" spc="-1" dirty="0">
              <a:solidFill>
                <a:srgbClr val="FFFFFF">
                  <a:alpha val="60000"/>
                </a:srgbClr>
              </a:solidFill>
              <a:latin typeface="Gill Sans MT"/>
              <a:ea typeface="DejaVu Sans"/>
            </a:endParaRPr>
          </a:p>
          <a:p>
            <a:pPr marL="685800" lvl="1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16"/>
          </p:nvPr>
        </p:nvSpPr>
        <p:spPr>
          <a:xfrm>
            <a:off x="9948960" y="6507360"/>
            <a:ext cx="1691640" cy="15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319C6F-E049-456C-83BE-944F68A4E94B}" type="slidenum"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rPr>
              <a:t>7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47" name="Freeform: Shape 21"/>
          <p:cNvSpPr/>
          <p:nvPr/>
        </p:nvSpPr>
        <p:spPr>
          <a:xfrm>
            <a:off x="4295880" y="0"/>
            <a:ext cx="359280" cy="273960"/>
          </a:xfrm>
          <a:custGeom>
            <a:avLst/>
            <a:gdLst/>
            <a:ahLst/>
            <a:cxnLst/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rotWithShape="0">
            <a:gsLst>
              <a:gs pos="0">
                <a:srgbClr val="7771B2"/>
              </a:gs>
              <a:gs pos="100000">
                <a:srgbClr val="1B192E"/>
              </a:gs>
            </a:gsLst>
            <a:lin ang="189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5A17A6-1C08-3E93-5FAF-8B8807607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8" y="2406240"/>
            <a:ext cx="5849281" cy="31687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E151CD-2EA2-9AD8-5FEF-094D95A1F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752" y="2406240"/>
            <a:ext cx="5849280" cy="316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99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roup 24"/>
          <p:cNvGrpSpPr/>
          <p:nvPr/>
        </p:nvGrpSpPr>
        <p:grpSpPr>
          <a:xfrm>
            <a:off x="10346760" y="1833480"/>
            <a:ext cx="1656360" cy="1655640"/>
            <a:chOff x="10346760" y="1833480"/>
            <a:chExt cx="1656360" cy="1655640"/>
          </a:xfrm>
        </p:grpSpPr>
        <p:sp>
          <p:nvSpPr>
            <p:cNvPr id="242" name="Freeform: Shape 25"/>
            <p:cNvSpPr/>
            <p:nvPr/>
          </p:nvSpPr>
          <p:spPr>
            <a:xfrm rot="8100000">
              <a:off x="10635480" y="2030040"/>
              <a:ext cx="1079280" cy="1262160"/>
            </a:xfrm>
            <a:custGeom>
              <a:avLst/>
              <a:gdLst/>
              <a:ahLst/>
              <a:cxnLst/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 rotWithShape="0">
              <a:gsLst>
                <a:gs pos="0">
                  <a:srgbClr val="2C284A"/>
                </a:gs>
                <a:gs pos="100000">
                  <a:srgbClr val="1B192E"/>
                </a:gs>
              </a:gsLst>
              <a:lin ang="870000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" name="Oval 26"/>
            <p:cNvSpPr/>
            <p:nvPr/>
          </p:nvSpPr>
          <p:spPr>
            <a:xfrm rot="13500000">
              <a:off x="10649160" y="1866600"/>
              <a:ext cx="539280" cy="1079280"/>
            </a:xfrm>
            <a:prstGeom prst="ellipse">
              <a:avLst/>
            </a:prstGeom>
            <a:gradFill rotWithShape="0">
              <a:gsLst>
                <a:gs pos="0">
                  <a:srgbClr val="454075">
                    <a:alpha val="33333"/>
                  </a:srgbClr>
                </a:gs>
                <a:gs pos="100000">
                  <a:srgbClr val="5BEFC1">
                    <a:alpha val="0"/>
                  </a:srgbClr>
                </a:gs>
              </a:gsLst>
              <a:lin ang="1890000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000" cy="133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800" b="0" strike="noStrike" spc="-1" dirty="0">
                <a:solidFill>
                  <a:srgbClr val="FFFFFF"/>
                </a:solidFill>
                <a:latin typeface="Walbaum Display"/>
                <a:ea typeface="DejaVu Sans"/>
              </a:rPr>
              <a:t>Exploratory Data Analysis</a:t>
            </a:r>
            <a:endParaRPr lang="en-U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550800" y="1534320"/>
            <a:ext cx="9794880" cy="351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400"/>
              </a:spcAft>
              <a:buClr>
                <a:srgbClr val="FFFFFF"/>
              </a:buClr>
              <a:buFont typeface="Arial"/>
              <a:buChar char="•"/>
            </a:pPr>
            <a:endParaRPr lang="en-US" sz="2400" spc="-1" dirty="0">
              <a:solidFill>
                <a:srgbClr val="FFFFFF">
                  <a:alpha val="60000"/>
                </a:srgbClr>
              </a:solidFill>
              <a:latin typeface="Gill Sans MT"/>
              <a:ea typeface="DejaVu Sans"/>
            </a:endParaRPr>
          </a:p>
          <a:p>
            <a:pPr marL="0" indent="0">
              <a:lnSpc>
                <a:spcPct val="110000"/>
              </a:lnSpc>
              <a:spcBef>
                <a:spcPts val="1001"/>
              </a:spcBef>
              <a:spcAft>
                <a:spcPts val="400"/>
              </a:spcAft>
              <a:buClr>
                <a:srgbClr val="FFFFFF"/>
              </a:buClr>
              <a:buNone/>
            </a:pPr>
            <a:endParaRPr lang="en-US" sz="2400" spc="-1" dirty="0">
              <a:solidFill>
                <a:srgbClr val="FFFFFF">
                  <a:alpha val="60000"/>
                </a:srgbClr>
              </a:solidFill>
              <a:latin typeface="Gill Sans MT"/>
              <a:ea typeface="DejaVu Sans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400"/>
              </a:spcAft>
              <a:buClr>
                <a:srgbClr val="FFFFFF"/>
              </a:buClr>
              <a:buFont typeface="Arial"/>
              <a:buChar char="•"/>
            </a:pPr>
            <a:endParaRPr lang="en-US" sz="2400" spc="-1" dirty="0">
              <a:solidFill>
                <a:srgbClr val="FFFFFF">
                  <a:alpha val="60000"/>
                </a:srgbClr>
              </a:solidFill>
              <a:latin typeface="Gill Sans MT"/>
              <a:ea typeface="DejaVu Sans"/>
            </a:endParaRPr>
          </a:p>
          <a:p>
            <a:pPr marL="685800" lvl="1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16"/>
          </p:nvPr>
        </p:nvSpPr>
        <p:spPr>
          <a:xfrm>
            <a:off x="9948960" y="6507360"/>
            <a:ext cx="1691640" cy="15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319C6F-E049-456C-83BE-944F68A4E94B}" type="slidenum"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rPr>
              <a:t>8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47" name="Freeform: Shape 21"/>
          <p:cNvSpPr/>
          <p:nvPr/>
        </p:nvSpPr>
        <p:spPr>
          <a:xfrm>
            <a:off x="4295880" y="0"/>
            <a:ext cx="359280" cy="273960"/>
          </a:xfrm>
          <a:custGeom>
            <a:avLst/>
            <a:gdLst/>
            <a:ahLst/>
            <a:cxnLst/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rotWithShape="0">
            <a:gsLst>
              <a:gs pos="0">
                <a:srgbClr val="7771B2"/>
              </a:gs>
              <a:gs pos="100000">
                <a:srgbClr val="1B192E"/>
              </a:gs>
            </a:gsLst>
            <a:lin ang="189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D67586-096D-9C48-C305-328C0C312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55" y="2405466"/>
            <a:ext cx="5559771" cy="2917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7E4D7F-E3BE-CE25-F668-8E2824C30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695" y="2405467"/>
            <a:ext cx="5437906" cy="291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80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Box 11"/>
          <p:cNvSpPr/>
          <p:nvPr/>
        </p:nvSpPr>
        <p:spPr>
          <a:xfrm>
            <a:off x="499680" y="448560"/>
            <a:ext cx="873684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00" b="0" strike="noStrike" spc="-1" dirty="0">
                <a:solidFill>
                  <a:srgbClr val="FFFFFF"/>
                </a:solidFill>
                <a:latin typeface="Walbaum Display"/>
                <a:ea typeface="DejaVu Sans"/>
              </a:rPr>
              <a:t>Models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267" name="Content Placeholder 9"/>
          <p:cNvSpPr/>
          <p:nvPr/>
        </p:nvSpPr>
        <p:spPr>
          <a:xfrm>
            <a:off x="550800" y="1534320"/>
            <a:ext cx="9794880" cy="102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Created four models (two with </a:t>
            </a:r>
            <a:r>
              <a:rPr lang="en-US" sz="2400" b="0" strike="noStrike" spc="-1" dirty="0" err="1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stopwords</a:t>
            </a:r>
            <a:r>
              <a:rPr lang="en-US" sz="2400" b="0" strike="noStrike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 and two without):</a:t>
            </a:r>
          </a:p>
          <a:p>
            <a:pPr marL="685800" lvl="1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>
                    <a:alpha val="60000"/>
                  </a:srgbClr>
                </a:solidFill>
                <a:latin typeface="Gill Sans MT"/>
              </a:rPr>
              <a:t>Two logistic regression models.</a:t>
            </a:r>
          </a:p>
          <a:p>
            <a:pPr marL="685800" lvl="1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spc="-1" dirty="0">
                <a:solidFill>
                  <a:srgbClr val="FFFFFF">
                    <a:alpha val="60000"/>
                  </a:srgbClr>
                </a:solidFill>
                <a:latin typeface="Gill Sans MT"/>
              </a:rPr>
              <a:t>Two Support Vector Machine (SVM) models, using Support Vector Classifier (SVC) function.</a:t>
            </a: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spc="-1" dirty="0">
                <a:solidFill>
                  <a:srgbClr val="FFFFFF">
                    <a:alpha val="60000"/>
                  </a:srgbClr>
                </a:solidFill>
                <a:latin typeface="Gill Sans MT"/>
              </a:rPr>
              <a:t>Converting text to numerical values required use of Term Frequency Inverse Document Frequency (TF-IDF) function from </a:t>
            </a:r>
            <a:r>
              <a:rPr lang="en-US" sz="2400" spc="-1" dirty="0" err="1">
                <a:solidFill>
                  <a:srgbClr val="FFFFFF">
                    <a:alpha val="60000"/>
                  </a:srgbClr>
                </a:solidFill>
                <a:latin typeface="Gill Sans MT"/>
              </a:rPr>
              <a:t>sklearn</a:t>
            </a:r>
            <a:endParaRPr lang="en-US" sz="2400" spc="-1" dirty="0">
              <a:solidFill>
                <a:srgbClr val="FFFFFF">
                  <a:alpha val="60000"/>
                </a:srgbClr>
              </a:solidFill>
              <a:latin typeface="Gill Sans MT"/>
            </a:endParaRPr>
          </a:p>
          <a:p>
            <a:pPr marL="685800" lvl="1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FFFFFF">
                  <a:alpha val="60000"/>
                </a:srgbClr>
              </a:solidFill>
              <a:latin typeface="Gill Sans MT"/>
            </a:endParaRPr>
          </a:p>
          <a:p>
            <a:pPr marL="685800" lvl="1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E814029-44F2-4269-88A8-57486408E6A9}" type="slidenum">
              <a:rPr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{CBBF286B-9E1F-491B-A2C6-11F95434368C}tf33713516_win32</Template>
  <TotalTime>311</TotalTime>
  <Words>408</Words>
  <Application>Microsoft Office PowerPoint</Application>
  <PresentationFormat>Widescreen</PresentationFormat>
  <Paragraphs>69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Gill Sans MT</vt:lpstr>
      <vt:lpstr>Symbol</vt:lpstr>
      <vt:lpstr>Times New Roman</vt:lpstr>
      <vt:lpstr>Walbaum Display</vt:lpstr>
      <vt:lpstr>Wingdings</vt:lpstr>
      <vt:lpstr>Office Theme</vt:lpstr>
      <vt:lpstr>Office Theme</vt:lpstr>
      <vt:lpstr>Office Theme</vt:lpstr>
      <vt:lpstr>Office Theme</vt:lpstr>
      <vt:lpstr>Fake News Classification</vt:lpstr>
      <vt:lpstr>Project Topic</vt:lpstr>
      <vt:lpstr>Project Goal</vt:lpstr>
      <vt:lpstr>PowerPoint Presentation</vt:lpstr>
      <vt:lpstr>PowerPoint Presentation</vt:lpstr>
      <vt:lpstr>Data Cleaning</vt:lpstr>
      <vt:lpstr>Exploratory Data Analysis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Wildfire</dc:title>
  <dc:subject/>
  <dc:creator>Fairbairn, Grant</dc:creator>
  <dc:description/>
  <cp:lastModifiedBy>Fairbairn, Grant</cp:lastModifiedBy>
  <cp:revision>5</cp:revision>
  <dcterms:created xsi:type="dcterms:W3CDTF">2022-10-09T13:16:21Z</dcterms:created>
  <dcterms:modified xsi:type="dcterms:W3CDTF">2022-12-12T15:04:42Z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4</vt:i4>
  </property>
  <property fmtid="{D5CDD505-2E9C-101B-9397-08002B2CF9AE}" pid="4" name="PresentationFormat">
    <vt:lpwstr>Widescreen</vt:lpwstr>
  </property>
  <property fmtid="{D5CDD505-2E9C-101B-9397-08002B2CF9AE}" pid="5" name="Slides">
    <vt:i4>11</vt:i4>
  </property>
</Properties>
</file>