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6" r:id="rId4"/>
    <p:sldId id="277" r:id="rId5"/>
    <p:sldId id="278" r:id="rId6"/>
    <p:sldId id="281" r:id="rId7"/>
    <p:sldId id="279" r:id="rId8"/>
    <p:sldId id="280" r:id="rId9"/>
    <p:sldId id="282" r:id="rId10"/>
    <p:sldId id="283" r:id="rId11"/>
    <p:sldId id="284" r:id="rId12"/>
    <p:sldId id="285" r:id="rId13"/>
    <p:sldId id="286" r:id="rId14"/>
    <p:sldId id="275" r:id="rId15"/>
    <p:sldId id="287"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562735-2011-4443-96B7-D9A08459C11A}" v="2089" dt="2023-08-06T21:25:33.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82056"/>
  </p:normalViewPr>
  <p:slideViewPr>
    <p:cSldViewPr snapToGrid="0">
      <p:cViewPr varScale="1">
        <p:scale>
          <a:sx n="59" d="100"/>
          <a:sy n="59" d="100"/>
        </p:scale>
        <p:origin x="11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840A09-01F4-4A96-9981-907AB36F89F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AE5D8A5-023D-4DE7-8253-9B628BBC5C7F}">
      <dgm:prSet/>
      <dgm:spPr/>
      <dgm:t>
        <a:bodyPr/>
        <a:lstStyle/>
        <a:p>
          <a:pPr>
            <a:lnSpc>
              <a:spcPct val="100000"/>
            </a:lnSpc>
          </a:pPr>
          <a:r>
            <a:rPr lang="en-US" dirty="0"/>
            <a:t>Preventive maintenance helps avoid unexpected failures by addressing problems in advance. </a:t>
          </a:r>
        </a:p>
      </dgm:t>
    </dgm:pt>
    <dgm:pt modelId="{A5BC4E06-8531-4726-9331-E54D3F575964}" type="parTrans" cxnId="{240B5CF3-4BB2-4E90-BE9A-3EEF3F61636D}">
      <dgm:prSet/>
      <dgm:spPr/>
      <dgm:t>
        <a:bodyPr/>
        <a:lstStyle/>
        <a:p>
          <a:endParaRPr lang="en-US"/>
        </a:p>
      </dgm:t>
    </dgm:pt>
    <dgm:pt modelId="{38EF7710-7791-41B0-91E0-FA8C3889502A}" type="sibTrans" cxnId="{240B5CF3-4BB2-4E90-BE9A-3EEF3F61636D}">
      <dgm:prSet/>
      <dgm:spPr/>
      <dgm:t>
        <a:bodyPr/>
        <a:lstStyle/>
        <a:p>
          <a:endParaRPr lang="en-US"/>
        </a:p>
      </dgm:t>
    </dgm:pt>
    <dgm:pt modelId="{41CD9D41-7877-4C72-BE82-B7F27B01D5C9}">
      <dgm:prSet/>
      <dgm:spPr/>
      <dgm:t>
        <a:bodyPr/>
        <a:lstStyle/>
        <a:p>
          <a:pPr>
            <a:lnSpc>
              <a:spcPct val="100000"/>
            </a:lnSpc>
          </a:pPr>
          <a:r>
            <a:rPr lang="en-US"/>
            <a:t>Maintenance can be costly. </a:t>
          </a:r>
        </a:p>
      </dgm:t>
    </dgm:pt>
    <dgm:pt modelId="{7CB9CCF0-1941-4910-A21F-905BA1FF07CA}" type="parTrans" cxnId="{51518607-3A40-481D-BE30-7C583829BA56}">
      <dgm:prSet/>
      <dgm:spPr/>
      <dgm:t>
        <a:bodyPr/>
        <a:lstStyle/>
        <a:p>
          <a:endParaRPr lang="en-US"/>
        </a:p>
      </dgm:t>
    </dgm:pt>
    <dgm:pt modelId="{5B8C93D9-D36D-4EC3-9E2F-877A66929F43}" type="sibTrans" cxnId="{51518607-3A40-481D-BE30-7C583829BA56}">
      <dgm:prSet/>
      <dgm:spPr/>
      <dgm:t>
        <a:bodyPr/>
        <a:lstStyle/>
        <a:p>
          <a:endParaRPr lang="en-US"/>
        </a:p>
      </dgm:t>
    </dgm:pt>
    <dgm:pt modelId="{DB28A967-617D-4BCD-A320-AA206AF65C71}">
      <dgm:prSet/>
      <dgm:spPr/>
      <dgm:t>
        <a:bodyPr/>
        <a:lstStyle/>
        <a:p>
          <a:pPr>
            <a:lnSpc>
              <a:spcPct val="100000"/>
            </a:lnSpc>
          </a:pPr>
          <a:r>
            <a:rPr lang="en-US"/>
            <a:t>Predictive maintenance is more efficient as it helps prevent  problems before they happen. </a:t>
          </a:r>
        </a:p>
      </dgm:t>
    </dgm:pt>
    <dgm:pt modelId="{2B07CEED-73F1-4E71-ABD8-2B24EA41073F}" type="parTrans" cxnId="{AFF4E7D2-F389-4616-9258-4F835532F019}">
      <dgm:prSet/>
      <dgm:spPr/>
      <dgm:t>
        <a:bodyPr/>
        <a:lstStyle/>
        <a:p>
          <a:endParaRPr lang="en-US"/>
        </a:p>
      </dgm:t>
    </dgm:pt>
    <dgm:pt modelId="{A116F6BA-CE0C-4671-8E25-A8E98E2D9C48}" type="sibTrans" cxnId="{AFF4E7D2-F389-4616-9258-4F835532F019}">
      <dgm:prSet/>
      <dgm:spPr/>
      <dgm:t>
        <a:bodyPr/>
        <a:lstStyle/>
        <a:p>
          <a:endParaRPr lang="en-US"/>
        </a:p>
      </dgm:t>
    </dgm:pt>
    <dgm:pt modelId="{C83C9813-ACCB-4AF5-A22A-6516827C86B6}">
      <dgm:prSet/>
      <dgm:spPr/>
      <dgm:t>
        <a:bodyPr/>
        <a:lstStyle/>
        <a:p>
          <a:pPr>
            <a:lnSpc>
              <a:spcPct val="100000"/>
            </a:lnSpc>
          </a:pPr>
          <a:r>
            <a:rPr lang="en-US"/>
            <a:t>We can fix machines just in time by monitoring and predicting their status.</a:t>
          </a:r>
        </a:p>
      </dgm:t>
    </dgm:pt>
    <dgm:pt modelId="{73212164-C06E-4E44-914C-76E9D2CB0541}" type="parTrans" cxnId="{F50FDADB-72AC-4FBB-A954-C7DBE4BE450F}">
      <dgm:prSet/>
      <dgm:spPr/>
      <dgm:t>
        <a:bodyPr/>
        <a:lstStyle/>
        <a:p>
          <a:endParaRPr lang="en-US"/>
        </a:p>
      </dgm:t>
    </dgm:pt>
    <dgm:pt modelId="{33DFBFF9-620B-4D71-B4BC-8CED74F79ADC}" type="sibTrans" cxnId="{F50FDADB-72AC-4FBB-A954-C7DBE4BE450F}">
      <dgm:prSet/>
      <dgm:spPr/>
      <dgm:t>
        <a:bodyPr/>
        <a:lstStyle/>
        <a:p>
          <a:endParaRPr lang="en-US"/>
        </a:p>
      </dgm:t>
    </dgm:pt>
    <dgm:pt modelId="{B75F4E19-8EBB-440B-AB0B-3497E045CFFC}" type="pres">
      <dgm:prSet presAssocID="{F0840A09-01F4-4A96-9981-907AB36F89F8}" presName="root" presStyleCnt="0">
        <dgm:presLayoutVars>
          <dgm:dir/>
          <dgm:resizeHandles val="exact"/>
        </dgm:presLayoutVars>
      </dgm:prSet>
      <dgm:spPr/>
    </dgm:pt>
    <dgm:pt modelId="{5BE4AB25-3E8B-4E99-B66B-A60F21619545}" type="pres">
      <dgm:prSet presAssocID="{CAE5D8A5-023D-4DE7-8253-9B628BBC5C7F}" presName="compNode" presStyleCnt="0"/>
      <dgm:spPr/>
    </dgm:pt>
    <dgm:pt modelId="{4A385A2C-5031-498D-A975-630547AC6459}" type="pres">
      <dgm:prSet presAssocID="{CAE5D8A5-023D-4DE7-8253-9B628BBC5C7F}" presName="bgRect" presStyleLbl="bgShp" presStyleIdx="0" presStyleCnt="4"/>
      <dgm:spPr/>
    </dgm:pt>
    <dgm:pt modelId="{6DCDBD1E-71D6-4958-A76D-7A84C6C626B2}" type="pres">
      <dgm:prSet presAssocID="{CAE5D8A5-023D-4DE7-8253-9B628BBC5C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gh Voltage"/>
        </a:ext>
      </dgm:extLst>
    </dgm:pt>
    <dgm:pt modelId="{EBF458CA-8E22-4F35-B04A-D23B3B07CDCA}" type="pres">
      <dgm:prSet presAssocID="{CAE5D8A5-023D-4DE7-8253-9B628BBC5C7F}" presName="spaceRect" presStyleCnt="0"/>
      <dgm:spPr/>
    </dgm:pt>
    <dgm:pt modelId="{474DBB54-A61C-46BE-81DF-7AB4ED83989C}" type="pres">
      <dgm:prSet presAssocID="{CAE5D8A5-023D-4DE7-8253-9B628BBC5C7F}" presName="parTx" presStyleLbl="revTx" presStyleIdx="0" presStyleCnt="4">
        <dgm:presLayoutVars>
          <dgm:chMax val="0"/>
          <dgm:chPref val="0"/>
        </dgm:presLayoutVars>
      </dgm:prSet>
      <dgm:spPr/>
    </dgm:pt>
    <dgm:pt modelId="{117A307E-E4CE-4845-BA18-AFE408B10D6F}" type="pres">
      <dgm:prSet presAssocID="{38EF7710-7791-41B0-91E0-FA8C3889502A}" presName="sibTrans" presStyleCnt="0"/>
      <dgm:spPr/>
    </dgm:pt>
    <dgm:pt modelId="{AD5176FA-43A8-43C9-8ECC-41EB9621C05D}" type="pres">
      <dgm:prSet presAssocID="{41CD9D41-7877-4C72-BE82-B7F27B01D5C9}" presName="compNode" presStyleCnt="0"/>
      <dgm:spPr/>
    </dgm:pt>
    <dgm:pt modelId="{929BE857-8177-47D7-AB9B-5C04DDF3172D}" type="pres">
      <dgm:prSet presAssocID="{41CD9D41-7877-4C72-BE82-B7F27B01D5C9}" presName="bgRect" presStyleLbl="bgShp" presStyleIdx="1" presStyleCnt="4"/>
      <dgm:spPr/>
    </dgm:pt>
    <dgm:pt modelId="{108D7988-A025-4457-9FD6-15B85F8EF3E4}" type="pres">
      <dgm:prSet presAssocID="{41CD9D41-7877-4C72-BE82-B7F27B01D5C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3D0D93F2-56FF-47C0-BCE3-5265CAACC0D2}" type="pres">
      <dgm:prSet presAssocID="{41CD9D41-7877-4C72-BE82-B7F27B01D5C9}" presName="spaceRect" presStyleCnt="0"/>
      <dgm:spPr/>
    </dgm:pt>
    <dgm:pt modelId="{E9B5D159-BD92-43F2-943F-21C958C1F2E8}" type="pres">
      <dgm:prSet presAssocID="{41CD9D41-7877-4C72-BE82-B7F27B01D5C9}" presName="parTx" presStyleLbl="revTx" presStyleIdx="1" presStyleCnt="4">
        <dgm:presLayoutVars>
          <dgm:chMax val="0"/>
          <dgm:chPref val="0"/>
        </dgm:presLayoutVars>
      </dgm:prSet>
      <dgm:spPr/>
    </dgm:pt>
    <dgm:pt modelId="{A6366E1E-62CB-4576-AD40-5C120F764213}" type="pres">
      <dgm:prSet presAssocID="{5B8C93D9-D36D-4EC3-9E2F-877A66929F43}" presName="sibTrans" presStyleCnt="0"/>
      <dgm:spPr/>
    </dgm:pt>
    <dgm:pt modelId="{CD29250C-3055-4E44-86A8-B22ADA78FD57}" type="pres">
      <dgm:prSet presAssocID="{DB28A967-617D-4BCD-A320-AA206AF65C71}" presName="compNode" presStyleCnt="0"/>
      <dgm:spPr/>
    </dgm:pt>
    <dgm:pt modelId="{BA458CF4-0764-44FF-BE3B-D316516C7B1C}" type="pres">
      <dgm:prSet presAssocID="{DB28A967-617D-4BCD-A320-AA206AF65C71}" presName="bgRect" presStyleLbl="bgShp" presStyleIdx="2" presStyleCnt="4"/>
      <dgm:spPr/>
    </dgm:pt>
    <dgm:pt modelId="{D5E8C6BF-7CA8-4081-9C67-2B96547CC68E}" type="pres">
      <dgm:prSet presAssocID="{DB28A967-617D-4BCD-A320-AA206AF65C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urglass"/>
        </a:ext>
      </dgm:extLst>
    </dgm:pt>
    <dgm:pt modelId="{F69C6190-D30A-4529-9866-32F06D60D9D8}" type="pres">
      <dgm:prSet presAssocID="{DB28A967-617D-4BCD-A320-AA206AF65C71}" presName="spaceRect" presStyleCnt="0"/>
      <dgm:spPr/>
    </dgm:pt>
    <dgm:pt modelId="{E4050B30-E742-4EE2-97EA-4C7CF7828835}" type="pres">
      <dgm:prSet presAssocID="{DB28A967-617D-4BCD-A320-AA206AF65C71}" presName="parTx" presStyleLbl="revTx" presStyleIdx="2" presStyleCnt="4">
        <dgm:presLayoutVars>
          <dgm:chMax val="0"/>
          <dgm:chPref val="0"/>
        </dgm:presLayoutVars>
      </dgm:prSet>
      <dgm:spPr/>
    </dgm:pt>
    <dgm:pt modelId="{22D2ADCD-1BC9-43BA-BB10-F2726928FF9A}" type="pres">
      <dgm:prSet presAssocID="{A116F6BA-CE0C-4671-8E25-A8E98E2D9C48}" presName="sibTrans" presStyleCnt="0"/>
      <dgm:spPr/>
    </dgm:pt>
    <dgm:pt modelId="{B69E1838-8834-432B-B89C-5C411F3F79A1}" type="pres">
      <dgm:prSet presAssocID="{C83C9813-ACCB-4AF5-A22A-6516827C86B6}" presName="compNode" presStyleCnt="0"/>
      <dgm:spPr/>
    </dgm:pt>
    <dgm:pt modelId="{4334AB32-3C9E-462E-9C85-374ACD73CC57}" type="pres">
      <dgm:prSet presAssocID="{C83C9813-ACCB-4AF5-A22A-6516827C86B6}" presName="bgRect" presStyleLbl="bgShp" presStyleIdx="3" presStyleCnt="4"/>
      <dgm:spPr/>
    </dgm:pt>
    <dgm:pt modelId="{5E63258D-AF39-458D-B0C3-10BAB5B8A085}" type="pres">
      <dgm:prSet presAssocID="{C83C9813-ACCB-4AF5-A22A-6516827C86B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04F3E102-E71C-433D-87F7-B694E0751C93}" type="pres">
      <dgm:prSet presAssocID="{C83C9813-ACCB-4AF5-A22A-6516827C86B6}" presName="spaceRect" presStyleCnt="0"/>
      <dgm:spPr/>
    </dgm:pt>
    <dgm:pt modelId="{73348C0B-D16B-417A-9513-5D82A830EA9A}" type="pres">
      <dgm:prSet presAssocID="{C83C9813-ACCB-4AF5-A22A-6516827C86B6}" presName="parTx" presStyleLbl="revTx" presStyleIdx="3" presStyleCnt="4">
        <dgm:presLayoutVars>
          <dgm:chMax val="0"/>
          <dgm:chPref val="0"/>
        </dgm:presLayoutVars>
      </dgm:prSet>
      <dgm:spPr/>
    </dgm:pt>
  </dgm:ptLst>
  <dgm:cxnLst>
    <dgm:cxn modelId="{51518607-3A40-481D-BE30-7C583829BA56}" srcId="{F0840A09-01F4-4A96-9981-907AB36F89F8}" destId="{41CD9D41-7877-4C72-BE82-B7F27B01D5C9}" srcOrd="1" destOrd="0" parTransId="{7CB9CCF0-1941-4910-A21F-905BA1FF07CA}" sibTransId="{5B8C93D9-D36D-4EC3-9E2F-877A66929F43}"/>
    <dgm:cxn modelId="{32852123-DF40-461C-B009-DB59BCF77F05}" type="presOf" srcId="{DB28A967-617D-4BCD-A320-AA206AF65C71}" destId="{E4050B30-E742-4EE2-97EA-4C7CF7828835}" srcOrd="0" destOrd="0" presId="urn:microsoft.com/office/officeart/2018/2/layout/IconVerticalSolidList"/>
    <dgm:cxn modelId="{CF3AFD63-15FF-4060-8C9C-559D125E0D95}" type="presOf" srcId="{CAE5D8A5-023D-4DE7-8253-9B628BBC5C7F}" destId="{474DBB54-A61C-46BE-81DF-7AB4ED83989C}" srcOrd="0" destOrd="0" presId="urn:microsoft.com/office/officeart/2018/2/layout/IconVerticalSolidList"/>
    <dgm:cxn modelId="{C2B36283-1E0D-4689-8560-C632756B9C7A}" type="presOf" srcId="{41CD9D41-7877-4C72-BE82-B7F27B01D5C9}" destId="{E9B5D159-BD92-43F2-943F-21C958C1F2E8}" srcOrd="0" destOrd="0" presId="urn:microsoft.com/office/officeart/2018/2/layout/IconVerticalSolidList"/>
    <dgm:cxn modelId="{6547C985-042F-475F-B122-39C4E54FB783}" type="presOf" srcId="{C83C9813-ACCB-4AF5-A22A-6516827C86B6}" destId="{73348C0B-D16B-417A-9513-5D82A830EA9A}" srcOrd="0" destOrd="0" presId="urn:microsoft.com/office/officeart/2018/2/layout/IconVerticalSolidList"/>
    <dgm:cxn modelId="{AFF4E7D2-F389-4616-9258-4F835532F019}" srcId="{F0840A09-01F4-4A96-9981-907AB36F89F8}" destId="{DB28A967-617D-4BCD-A320-AA206AF65C71}" srcOrd="2" destOrd="0" parTransId="{2B07CEED-73F1-4E71-ABD8-2B24EA41073F}" sibTransId="{A116F6BA-CE0C-4671-8E25-A8E98E2D9C48}"/>
    <dgm:cxn modelId="{F50FDADB-72AC-4FBB-A954-C7DBE4BE450F}" srcId="{F0840A09-01F4-4A96-9981-907AB36F89F8}" destId="{C83C9813-ACCB-4AF5-A22A-6516827C86B6}" srcOrd="3" destOrd="0" parTransId="{73212164-C06E-4E44-914C-76E9D2CB0541}" sibTransId="{33DFBFF9-620B-4D71-B4BC-8CED74F79ADC}"/>
    <dgm:cxn modelId="{569F7FE2-8CA0-4DD3-9D5E-17B621A298DE}" type="presOf" srcId="{F0840A09-01F4-4A96-9981-907AB36F89F8}" destId="{B75F4E19-8EBB-440B-AB0B-3497E045CFFC}" srcOrd="0" destOrd="0" presId="urn:microsoft.com/office/officeart/2018/2/layout/IconVerticalSolidList"/>
    <dgm:cxn modelId="{240B5CF3-4BB2-4E90-BE9A-3EEF3F61636D}" srcId="{F0840A09-01F4-4A96-9981-907AB36F89F8}" destId="{CAE5D8A5-023D-4DE7-8253-9B628BBC5C7F}" srcOrd="0" destOrd="0" parTransId="{A5BC4E06-8531-4726-9331-E54D3F575964}" sibTransId="{38EF7710-7791-41B0-91E0-FA8C3889502A}"/>
    <dgm:cxn modelId="{42933326-BFFA-4D56-B0CE-CE32C27B9B74}" type="presParOf" srcId="{B75F4E19-8EBB-440B-AB0B-3497E045CFFC}" destId="{5BE4AB25-3E8B-4E99-B66B-A60F21619545}" srcOrd="0" destOrd="0" presId="urn:microsoft.com/office/officeart/2018/2/layout/IconVerticalSolidList"/>
    <dgm:cxn modelId="{4B74D2F4-54AB-4F37-89C4-6CFE43186F62}" type="presParOf" srcId="{5BE4AB25-3E8B-4E99-B66B-A60F21619545}" destId="{4A385A2C-5031-498D-A975-630547AC6459}" srcOrd="0" destOrd="0" presId="urn:microsoft.com/office/officeart/2018/2/layout/IconVerticalSolidList"/>
    <dgm:cxn modelId="{E8CBE1F7-04C2-4DEF-964E-35B3504CE03B}" type="presParOf" srcId="{5BE4AB25-3E8B-4E99-B66B-A60F21619545}" destId="{6DCDBD1E-71D6-4958-A76D-7A84C6C626B2}" srcOrd="1" destOrd="0" presId="urn:microsoft.com/office/officeart/2018/2/layout/IconVerticalSolidList"/>
    <dgm:cxn modelId="{604B5210-3E5E-4124-A0A4-216F5B2B9F3C}" type="presParOf" srcId="{5BE4AB25-3E8B-4E99-B66B-A60F21619545}" destId="{EBF458CA-8E22-4F35-B04A-D23B3B07CDCA}" srcOrd="2" destOrd="0" presId="urn:microsoft.com/office/officeart/2018/2/layout/IconVerticalSolidList"/>
    <dgm:cxn modelId="{EE173D9F-A7DF-4361-9ACA-9269ED2F3655}" type="presParOf" srcId="{5BE4AB25-3E8B-4E99-B66B-A60F21619545}" destId="{474DBB54-A61C-46BE-81DF-7AB4ED83989C}" srcOrd="3" destOrd="0" presId="urn:microsoft.com/office/officeart/2018/2/layout/IconVerticalSolidList"/>
    <dgm:cxn modelId="{64A4DCEC-E3FA-4858-9D63-2C9ED8966906}" type="presParOf" srcId="{B75F4E19-8EBB-440B-AB0B-3497E045CFFC}" destId="{117A307E-E4CE-4845-BA18-AFE408B10D6F}" srcOrd="1" destOrd="0" presId="urn:microsoft.com/office/officeart/2018/2/layout/IconVerticalSolidList"/>
    <dgm:cxn modelId="{6060250A-ECA6-4D85-872E-A9D36D08A6B2}" type="presParOf" srcId="{B75F4E19-8EBB-440B-AB0B-3497E045CFFC}" destId="{AD5176FA-43A8-43C9-8ECC-41EB9621C05D}" srcOrd="2" destOrd="0" presId="urn:microsoft.com/office/officeart/2018/2/layout/IconVerticalSolidList"/>
    <dgm:cxn modelId="{2C195B3F-F4B4-422E-9DCA-07B0ADA01613}" type="presParOf" srcId="{AD5176FA-43A8-43C9-8ECC-41EB9621C05D}" destId="{929BE857-8177-47D7-AB9B-5C04DDF3172D}" srcOrd="0" destOrd="0" presId="urn:microsoft.com/office/officeart/2018/2/layout/IconVerticalSolidList"/>
    <dgm:cxn modelId="{87FE2222-E603-467A-B5CE-1041B8183E45}" type="presParOf" srcId="{AD5176FA-43A8-43C9-8ECC-41EB9621C05D}" destId="{108D7988-A025-4457-9FD6-15B85F8EF3E4}" srcOrd="1" destOrd="0" presId="urn:microsoft.com/office/officeart/2018/2/layout/IconVerticalSolidList"/>
    <dgm:cxn modelId="{9E989FB2-7D04-4C28-86BB-9A6AB6EA8AEB}" type="presParOf" srcId="{AD5176FA-43A8-43C9-8ECC-41EB9621C05D}" destId="{3D0D93F2-56FF-47C0-BCE3-5265CAACC0D2}" srcOrd="2" destOrd="0" presId="urn:microsoft.com/office/officeart/2018/2/layout/IconVerticalSolidList"/>
    <dgm:cxn modelId="{96ED4DDD-FE97-41F8-8AEB-347E2072DD9A}" type="presParOf" srcId="{AD5176FA-43A8-43C9-8ECC-41EB9621C05D}" destId="{E9B5D159-BD92-43F2-943F-21C958C1F2E8}" srcOrd="3" destOrd="0" presId="urn:microsoft.com/office/officeart/2018/2/layout/IconVerticalSolidList"/>
    <dgm:cxn modelId="{19CDB0A0-9D6B-4009-A29C-E61092569FEC}" type="presParOf" srcId="{B75F4E19-8EBB-440B-AB0B-3497E045CFFC}" destId="{A6366E1E-62CB-4576-AD40-5C120F764213}" srcOrd="3" destOrd="0" presId="urn:microsoft.com/office/officeart/2018/2/layout/IconVerticalSolidList"/>
    <dgm:cxn modelId="{031DCF5E-2AD2-40C8-9089-580C8058018C}" type="presParOf" srcId="{B75F4E19-8EBB-440B-AB0B-3497E045CFFC}" destId="{CD29250C-3055-4E44-86A8-B22ADA78FD57}" srcOrd="4" destOrd="0" presId="urn:microsoft.com/office/officeart/2018/2/layout/IconVerticalSolidList"/>
    <dgm:cxn modelId="{EB69C096-291A-453C-9229-BDCD6A9F3071}" type="presParOf" srcId="{CD29250C-3055-4E44-86A8-B22ADA78FD57}" destId="{BA458CF4-0764-44FF-BE3B-D316516C7B1C}" srcOrd="0" destOrd="0" presId="urn:microsoft.com/office/officeart/2018/2/layout/IconVerticalSolidList"/>
    <dgm:cxn modelId="{C65525EC-D3C6-49F0-9FEA-FDAA3E852366}" type="presParOf" srcId="{CD29250C-3055-4E44-86A8-B22ADA78FD57}" destId="{D5E8C6BF-7CA8-4081-9C67-2B96547CC68E}" srcOrd="1" destOrd="0" presId="urn:microsoft.com/office/officeart/2018/2/layout/IconVerticalSolidList"/>
    <dgm:cxn modelId="{F7C63788-A714-49C0-A451-FC147B139E73}" type="presParOf" srcId="{CD29250C-3055-4E44-86A8-B22ADA78FD57}" destId="{F69C6190-D30A-4529-9866-32F06D60D9D8}" srcOrd="2" destOrd="0" presId="urn:microsoft.com/office/officeart/2018/2/layout/IconVerticalSolidList"/>
    <dgm:cxn modelId="{C0D86341-E7F1-420F-B7B5-6514FC1F6B44}" type="presParOf" srcId="{CD29250C-3055-4E44-86A8-B22ADA78FD57}" destId="{E4050B30-E742-4EE2-97EA-4C7CF7828835}" srcOrd="3" destOrd="0" presId="urn:microsoft.com/office/officeart/2018/2/layout/IconVerticalSolidList"/>
    <dgm:cxn modelId="{C4C1C2A3-B468-499E-9D02-620B47EF5418}" type="presParOf" srcId="{B75F4E19-8EBB-440B-AB0B-3497E045CFFC}" destId="{22D2ADCD-1BC9-43BA-BB10-F2726928FF9A}" srcOrd="5" destOrd="0" presId="urn:microsoft.com/office/officeart/2018/2/layout/IconVerticalSolidList"/>
    <dgm:cxn modelId="{98CAA6D3-5E65-459D-99B5-293E8F96ACD6}" type="presParOf" srcId="{B75F4E19-8EBB-440B-AB0B-3497E045CFFC}" destId="{B69E1838-8834-432B-B89C-5C411F3F79A1}" srcOrd="6" destOrd="0" presId="urn:microsoft.com/office/officeart/2018/2/layout/IconVerticalSolidList"/>
    <dgm:cxn modelId="{A9047E3F-FA43-49AB-9C62-3FDEACE4CF41}" type="presParOf" srcId="{B69E1838-8834-432B-B89C-5C411F3F79A1}" destId="{4334AB32-3C9E-462E-9C85-374ACD73CC57}" srcOrd="0" destOrd="0" presId="urn:microsoft.com/office/officeart/2018/2/layout/IconVerticalSolidList"/>
    <dgm:cxn modelId="{B997911B-AB2F-4EB0-B362-E7A66F02746C}" type="presParOf" srcId="{B69E1838-8834-432B-B89C-5C411F3F79A1}" destId="{5E63258D-AF39-458D-B0C3-10BAB5B8A085}" srcOrd="1" destOrd="0" presId="urn:microsoft.com/office/officeart/2018/2/layout/IconVerticalSolidList"/>
    <dgm:cxn modelId="{AE5B7495-B1D6-4986-B493-F5A064004576}" type="presParOf" srcId="{B69E1838-8834-432B-B89C-5C411F3F79A1}" destId="{04F3E102-E71C-433D-87F7-B694E0751C93}" srcOrd="2" destOrd="0" presId="urn:microsoft.com/office/officeart/2018/2/layout/IconVerticalSolidList"/>
    <dgm:cxn modelId="{821917EE-E985-4219-951C-6C3AF2B30CEF}" type="presParOf" srcId="{B69E1838-8834-432B-B89C-5C411F3F79A1}" destId="{73348C0B-D16B-417A-9513-5D82A830EA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840A09-01F4-4A96-9981-907AB36F89F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83C9813-ACCB-4AF5-A22A-6516827C86B6}">
      <dgm:prSet phldr="0"/>
      <dgm:spPr/>
      <dgm:t>
        <a:bodyPr/>
        <a:lstStyle/>
        <a:p>
          <a:pPr>
            <a:lnSpc>
              <a:spcPct val="100000"/>
            </a:lnSpc>
          </a:pPr>
          <a:r>
            <a:rPr lang="en-US" dirty="0">
              <a:latin typeface="Calibri Light" panose="020F0302020204030204"/>
            </a:rPr>
            <a:t>Dividing Data into train test dataset</a:t>
          </a:r>
          <a:endParaRPr lang="en-US" dirty="0"/>
        </a:p>
      </dgm:t>
    </dgm:pt>
    <dgm:pt modelId="{73212164-C06E-4E44-914C-76E9D2CB0541}" type="parTrans" cxnId="{F50FDADB-72AC-4FBB-A954-C7DBE4BE450F}">
      <dgm:prSet/>
      <dgm:spPr/>
      <dgm:t>
        <a:bodyPr/>
        <a:lstStyle/>
        <a:p>
          <a:endParaRPr lang="en-US"/>
        </a:p>
      </dgm:t>
    </dgm:pt>
    <dgm:pt modelId="{33DFBFF9-620B-4D71-B4BC-8CED74F79ADC}" type="sibTrans" cxnId="{F50FDADB-72AC-4FBB-A954-C7DBE4BE450F}">
      <dgm:prSet/>
      <dgm:spPr/>
      <dgm:t>
        <a:bodyPr/>
        <a:lstStyle/>
        <a:p>
          <a:endParaRPr lang="en-US"/>
        </a:p>
      </dgm:t>
    </dgm:pt>
    <dgm:pt modelId="{19891AFF-23B2-4A8F-94BB-AB52F0A8D158}">
      <dgm:prSet phldr="0"/>
      <dgm:spPr/>
      <dgm:t>
        <a:bodyPr/>
        <a:lstStyle/>
        <a:p>
          <a:pPr>
            <a:lnSpc>
              <a:spcPct val="100000"/>
            </a:lnSpc>
          </a:pPr>
          <a:r>
            <a:rPr lang="en-US" dirty="0">
              <a:latin typeface="Calibri Light" panose="020F0302020204030204"/>
            </a:rPr>
            <a:t>Creating an instance of the model</a:t>
          </a:r>
        </a:p>
      </dgm:t>
    </dgm:pt>
    <dgm:pt modelId="{8FEA631E-2A19-4C62-9867-2ED9AF56CD0F}" type="parTrans" cxnId="{F7201A77-BACF-4729-BDD2-FA7CAA96EA7E}">
      <dgm:prSet/>
      <dgm:spPr/>
      <dgm:t>
        <a:bodyPr/>
        <a:lstStyle/>
        <a:p>
          <a:endParaRPr lang="en-US"/>
        </a:p>
      </dgm:t>
    </dgm:pt>
    <dgm:pt modelId="{36729404-6610-4EF2-BE4C-B19B0D1F9D87}" type="sibTrans" cxnId="{F7201A77-BACF-4729-BDD2-FA7CAA96EA7E}">
      <dgm:prSet/>
      <dgm:spPr/>
      <dgm:t>
        <a:bodyPr/>
        <a:lstStyle/>
        <a:p>
          <a:endParaRPr lang="en-US"/>
        </a:p>
        <a:p>
          <a:endParaRPr lang="en-US"/>
        </a:p>
      </dgm:t>
    </dgm:pt>
    <dgm:pt modelId="{39528B33-D413-485C-9616-1F2D2604763D}">
      <dgm:prSet phldr="0"/>
      <dgm:spPr/>
      <dgm:t>
        <a:bodyPr/>
        <a:lstStyle/>
        <a:p>
          <a:pPr>
            <a:lnSpc>
              <a:spcPct val="100000"/>
            </a:lnSpc>
          </a:pPr>
          <a:r>
            <a:rPr lang="en-US" dirty="0">
              <a:latin typeface="Calibri Light" panose="020F0302020204030204"/>
            </a:rPr>
            <a:t>Model fitting in training dataset</a:t>
          </a:r>
        </a:p>
      </dgm:t>
    </dgm:pt>
    <dgm:pt modelId="{BB8BB98B-8B23-4F7D-8F02-9CF3438FF892}" type="parTrans" cxnId="{8C2AC414-7DC5-4C22-BF81-09DA5C4F27D4}">
      <dgm:prSet/>
      <dgm:spPr/>
      <dgm:t>
        <a:bodyPr/>
        <a:lstStyle/>
        <a:p>
          <a:endParaRPr lang="en-US"/>
        </a:p>
      </dgm:t>
    </dgm:pt>
    <dgm:pt modelId="{3A29F911-E685-4A92-B2B8-F1509F31172E}" type="sibTrans" cxnId="{8C2AC414-7DC5-4C22-BF81-09DA5C4F27D4}">
      <dgm:prSet/>
      <dgm:spPr/>
      <dgm:t>
        <a:bodyPr/>
        <a:lstStyle/>
        <a:p>
          <a:endParaRPr lang="en-US"/>
        </a:p>
        <a:p>
          <a:endParaRPr lang="en-US"/>
        </a:p>
      </dgm:t>
    </dgm:pt>
    <dgm:pt modelId="{29B068DB-7D7D-47C7-A8EE-65EA3370873C}">
      <dgm:prSet phldr="0"/>
      <dgm:spPr/>
      <dgm:t>
        <a:bodyPr/>
        <a:lstStyle/>
        <a:p>
          <a:pPr>
            <a:lnSpc>
              <a:spcPct val="100000"/>
            </a:lnSpc>
          </a:pPr>
          <a:r>
            <a:rPr lang="en-US" dirty="0">
              <a:latin typeface="Calibri Light" panose="020F0302020204030204"/>
            </a:rPr>
            <a:t>Prediction in testing dataset</a:t>
          </a:r>
        </a:p>
      </dgm:t>
    </dgm:pt>
    <dgm:pt modelId="{0F0C7E19-FC1F-4FD2-ACC4-50D12B20E17C}" type="parTrans" cxnId="{0088450A-292B-4C9C-8E39-AF35573D7119}">
      <dgm:prSet/>
      <dgm:spPr/>
      <dgm:t>
        <a:bodyPr/>
        <a:lstStyle/>
        <a:p>
          <a:endParaRPr lang="en-US"/>
        </a:p>
      </dgm:t>
    </dgm:pt>
    <dgm:pt modelId="{E6AC6BAB-EFD5-4EB8-9BCF-833F99045952}" type="sibTrans" cxnId="{0088450A-292B-4C9C-8E39-AF35573D7119}">
      <dgm:prSet/>
      <dgm:spPr/>
      <dgm:t>
        <a:bodyPr/>
        <a:lstStyle/>
        <a:p>
          <a:endParaRPr lang="en-US"/>
        </a:p>
        <a:p>
          <a:endParaRPr lang="en-US"/>
        </a:p>
      </dgm:t>
    </dgm:pt>
    <dgm:pt modelId="{89F4D971-EBA9-48A1-B06D-8B9EC6ECED5C}">
      <dgm:prSet phldr="0"/>
      <dgm:spPr/>
      <dgm:t>
        <a:bodyPr/>
        <a:lstStyle/>
        <a:p>
          <a:pPr>
            <a:lnSpc>
              <a:spcPct val="100000"/>
            </a:lnSpc>
          </a:pPr>
          <a:r>
            <a:rPr lang="en-US" dirty="0">
              <a:latin typeface="Calibri Light" panose="020F0302020204030204"/>
            </a:rPr>
            <a:t>Comparing model metrics</a:t>
          </a:r>
        </a:p>
      </dgm:t>
    </dgm:pt>
    <dgm:pt modelId="{E4A58FC8-34B0-4602-8407-13E640C66149}" type="parTrans" cxnId="{675177C7-E1D3-4019-ACBA-02335956B0E5}">
      <dgm:prSet/>
      <dgm:spPr/>
      <dgm:t>
        <a:bodyPr/>
        <a:lstStyle/>
        <a:p>
          <a:endParaRPr lang="en-US"/>
        </a:p>
      </dgm:t>
    </dgm:pt>
    <dgm:pt modelId="{743B610E-0FF9-4AF0-B8F4-E40DC0472B82}" type="sibTrans" cxnId="{675177C7-E1D3-4019-ACBA-02335956B0E5}">
      <dgm:prSet/>
      <dgm:spPr/>
      <dgm:t>
        <a:bodyPr/>
        <a:lstStyle/>
        <a:p>
          <a:endParaRPr lang="en-US"/>
        </a:p>
      </dgm:t>
    </dgm:pt>
    <dgm:pt modelId="{422AA2B8-2948-4EF8-A286-024E990B9A3D}" type="pres">
      <dgm:prSet presAssocID="{F0840A09-01F4-4A96-9981-907AB36F89F8}" presName="outerComposite" presStyleCnt="0">
        <dgm:presLayoutVars>
          <dgm:chMax val="5"/>
          <dgm:dir/>
          <dgm:resizeHandles val="exact"/>
        </dgm:presLayoutVars>
      </dgm:prSet>
      <dgm:spPr/>
    </dgm:pt>
    <dgm:pt modelId="{CA438A16-B1C1-41BE-9099-E6313419CEDD}" type="pres">
      <dgm:prSet presAssocID="{F0840A09-01F4-4A96-9981-907AB36F89F8}" presName="dummyMaxCanvas" presStyleCnt="0">
        <dgm:presLayoutVars/>
      </dgm:prSet>
      <dgm:spPr/>
    </dgm:pt>
    <dgm:pt modelId="{982A7B80-9C8F-4B55-8FC8-31297BD6BBD2}" type="pres">
      <dgm:prSet presAssocID="{F0840A09-01F4-4A96-9981-907AB36F89F8}" presName="FiveNodes_1" presStyleLbl="node1" presStyleIdx="0" presStyleCnt="5">
        <dgm:presLayoutVars>
          <dgm:bulletEnabled val="1"/>
        </dgm:presLayoutVars>
      </dgm:prSet>
      <dgm:spPr/>
    </dgm:pt>
    <dgm:pt modelId="{6D26F406-FACE-4A6F-9B44-51E1BBD7BABB}" type="pres">
      <dgm:prSet presAssocID="{F0840A09-01F4-4A96-9981-907AB36F89F8}" presName="FiveNodes_2" presStyleLbl="node1" presStyleIdx="1" presStyleCnt="5">
        <dgm:presLayoutVars>
          <dgm:bulletEnabled val="1"/>
        </dgm:presLayoutVars>
      </dgm:prSet>
      <dgm:spPr/>
    </dgm:pt>
    <dgm:pt modelId="{29D3715F-5FD2-41CF-B264-F9E22D80F434}" type="pres">
      <dgm:prSet presAssocID="{F0840A09-01F4-4A96-9981-907AB36F89F8}" presName="FiveNodes_3" presStyleLbl="node1" presStyleIdx="2" presStyleCnt="5">
        <dgm:presLayoutVars>
          <dgm:bulletEnabled val="1"/>
        </dgm:presLayoutVars>
      </dgm:prSet>
      <dgm:spPr/>
    </dgm:pt>
    <dgm:pt modelId="{EB4349C9-70B2-46E4-8F68-FB00CD7B8BDB}" type="pres">
      <dgm:prSet presAssocID="{F0840A09-01F4-4A96-9981-907AB36F89F8}" presName="FiveNodes_4" presStyleLbl="node1" presStyleIdx="3" presStyleCnt="5">
        <dgm:presLayoutVars>
          <dgm:bulletEnabled val="1"/>
        </dgm:presLayoutVars>
      </dgm:prSet>
      <dgm:spPr/>
    </dgm:pt>
    <dgm:pt modelId="{58A02D05-85D4-49D7-8F3A-310D4A9C6B8A}" type="pres">
      <dgm:prSet presAssocID="{F0840A09-01F4-4A96-9981-907AB36F89F8}" presName="FiveNodes_5" presStyleLbl="node1" presStyleIdx="4" presStyleCnt="5">
        <dgm:presLayoutVars>
          <dgm:bulletEnabled val="1"/>
        </dgm:presLayoutVars>
      </dgm:prSet>
      <dgm:spPr/>
    </dgm:pt>
    <dgm:pt modelId="{B031E9B0-59A0-4A2B-8BC3-CDE7EB5CAD4A}" type="pres">
      <dgm:prSet presAssocID="{F0840A09-01F4-4A96-9981-907AB36F89F8}" presName="FiveConn_1-2" presStyleLbl="fgAccFollowNode1" presStyleIdx="0" presStyleCnt="4">
        <dgm:presLayoutVars>
          <dgm:bulletEnabled val="1"/>
        </dgm:presLayoutVars>
      </dgm:prSet>
      <dgm:spPr/>
    </dgm:pt>
    <dgm:pt modelId="{3E8B3163-4618-4BF0-84E3-2E40BC08E5CA}" type="pres">
      <dgm:prSet presAssocID="{F0840A09-01F4-4A96-9981-907AB36F89F8}" presName="FiveConn_2-3" presStyleLbl="fgAccFollowNode1" presStyleIdx="1" presStyleCnt="4">
        <dgm:presLayoutVars>
          <dgm:bulletEnabled val="1"/>
        </dgm:presLayoutVars>
      </dgm:prSet>
      <dgm:spPr/>
    </dgm:pt>
    <dgm:pt modelId="{14D0EDAF-2361-4C86-B663-7269E3EF77DC}" type="pres">
      <dgm:prSet presAssocID="{F0840A09-01F4-4A96-9981-907AB36F89F8}" presName="FiveConn_3-4" presStyleLbl="fgAccFollowNode1" presStyleIdx="2" presStyleCnt="4">
        <dgm:presLayoutVars>
          <dgm:bulletEnabled val="1"/>
        </dgm:presLayoutVars>
      </dgm:prSet>
      <dgm:spPr/>
    </dgm:pt>
    <dgm:pt modelId="{90176B70-07DE-4564-9BB3-B454134FFF71}" type="pres">
      <dgm:prSet presAssocID="{F0840A09-01F4-4A96-9981-907AB36F89F8}" presName="FiveConn_4-5" presStyleLbl="fgAccFollowNode1" presStyleIdx="3" presStyleCnt="4">
        <dgm:presLayoutVars>
          <dgm:bulletEnabled val="1"/>
        </dgm:presLayoutVars>
      </dgm:prSet>
      <dgm:spPr/>
    </dgm:pt>
    <dgm:pt modelId="{45551F05-CB71-4690-833A-1F366F42DDCE}" type="pres">
      <dgm:prSet presAssocID="{F0840A09-01F4-4A96-9981-907AB36F89F8}" presName="FiveNodes_1_text" presStyleLbl="node1" presStyleIdx="4" presStyleCnt="5">
        <dgm:presLayoutVars>
          <dgm:bulletEnabled val="1"/>
        </dgm:presLayoutVars>
      </dgm:prSet>
      <dgm:spPr/>
    </dgm:pt>
    <dgm:pt modelId="{BAC97F0F-5C96-4288-AA9E-F370D3BB4051}" type="pres">
      <dgm:prSet presAssocID="{F0840A09-01F4-4A96-9981-907AB36F89F8}" presName="FiveNodes_2_text" presStyleLbl="node1" presStyleIdx="4" presStyleCnt="5">
        <dgm:presLayoutVars>
          <dgm:bulletEnabled val="1"/>
        </dgm:presLayoutVars>
      </dgm:prSet>
      <dgm:spPr/>
    </dgm:pt>
    <dgm:pt modelId="{DB150E8A-73E5-4ED4-85BA-66CEE0817803}" type="pres">
      <dgm:prSet presAssocID="{F0840A09-01F4-4A96-9981-907AB36F89F8}" presName="FiveNodes_3_text" presStyleLbl="node1" presStyleIdx="4" presStyleCnt="5">
        <dgm:presLayoutVars>
          <dgm:bulletEnabled val="1"/>
        </dgm:presLayoutVars>
      </dgm:prSet>
      <dgm:spPr/>
    </dgm:pt>
    <dgm:pt modelId="{0833E584-1BC5-4B1B-8217-9EA32DCB19A7}" type="pres">
      <dgm:prSet presAssocID="{F0840A09-01F4-4A96-9981-907AB36F89F8}" presName="FiveNodes_4_text" presStyleLbl="node1" presStyleIdx="4" presStyleCnt="5">
        <dgm:presLayoutVars>
          <dgm:bulletEnabled val="1"/>
        </dgm:presLayoutVars>
      </dgm:prSet>
      <dgm:spPr/>
    </dgm:pt>
    <dgm:pt modelId="{4D749ECA-A11D-4639-BF9E-360DC44739ED}" type="pres">
      <dgm:prSet presAssocID="{F0840A09-01F4-4A96-9981-907AB36F89F8}" presName="FiveNodes_5_text" presStyleLbl="node1" presStyleIdx="4" presStyleCnt="5">
        <dgm:presLayoutVars>
          <dgm:bulletEnabled val="1"/>
        </dgm:presLayoutVars>
      </dgm:prSet>
      <dgm:spPr/>
    </dgm:pt>
  </dgm:ptLst>
  <dgm:cxnLst>
    <dgm:cxn modelId="{0088450A-292B-4C9C-8E39-AF35573D7119}" srcId="{F0840A09-01F4-4A96-9981-907AB36F89F8}" destId="{29B068DB-7D7D-47C7-A8EE-65EA3370873C}" srcOrd="3" destOrd="0" parTransId="{0F0C7E19-FC1F-4FD2-ACC4-50D12B20E17C}" sibTransId="{E6AC6BAB-EFD5-4EB8-9BCF-833F99045952}"/>
    <dgm:cxn modelId="{8C2AC414-7DC5-4C22-BF81-09DA5C4F27D4}" srcId="{F0840A09-01F4-4A96-9981-907AB36F89F8}" destId="{39528B33-D413-485C-9616-1F2D2604763D}" srcOrd="2" destOrd="0" parTransId="{BB8BB98B-8B23-4F7D-8F02-9CF3438FF892}" sibTransId="{3A29F911-E685-4A92-B2B8-F1509F31172E}"/>
    <dgm:cxn modelId="{D5988632-EDC6-4634-9D85-1027E7D67C9D}" type="presOf" srcId="{F0840A09-01F4-4A96-9981-907AB36F89F8}" destId="{422AA2B8-2948-4EF8-A286-024E990B9A3D}" srcOrd="0" destOrd="0" presId="urn:microsoft.com/office/officeart/2005/8/layout/vProcess5"/>
    <dgm:cxn modelId="{4DD8DA3F-17F4-4E18-BACE-772E1847356D}" type="presOf" srcId="{29B068DB-7D7D-47C7-A8EE-65EA3370873C}" destId="{0833E584-1BC5-4B1B-8217-9EA32DCB19A7}" srcOrd="1" destOrd="0" presId="urn:microsoft.com/office/officeart/2005/8/layout/vProcess5"/>
    <dgm:cxn modelId="{AF7DEF5E-6E14-4500-8A58-5AEFD2C695EC}" type="presOf" srcId="{3A29F911-E685-4A92-B2B8-F1509F31172E}" destId="{14D0EDAF-2361-4C86-B663-7269E3EF77DC}" srcOrd="0" destOrd="0" presId="urn:microsoft.com/office/officeart/2005/8/layout/vProcess5"/>
    <dgm:cxn modelId="{C8D3B067-411C-4CB6-8C5D-AAD0BFEDBF7B}" type="presOf" srcId="{E6AC6BAB-EFD5-4EB8-9BCF-833F99045952}" destId="{90176B70-07DE-4564-9BB3-B454134FFF71}" srcOrd="0" destOrd="0" presId="urn:microsoft.com/office/officeart/2005/8/layout/vProcess5"/>
    <dgm:cxn modelId="{C87B6E73-6FE4-436B-8A66-DA9BC0AE0573}" type="presOf" srcId="{19891AFF-23B2-4A8F-94BB-AB52F0A8D158}" destId="{6D26F406-FACE-4A6F-9B44-51E1BBD7BABB}" srcOrd="0" destOrd="0" presId="urn:microsoft.com/office/officeart/2005/8/layout/vProcess5"/>
    <dgm:cxn modelId="{7743D974-0770-405C-979D-7ED50A0808DD}" type="presOf" srcId="{33DFBFF9-620B-4D71-B4BC-8CED74F79ADC}" destId="{B031E9B0-59A0-4A2B-8BC3-CDE7EB5CAD4A}" srcOrd="0" destOrd="0" presId="urn:microsoft.com/office/officeart/2005/8/layout/vProcess5"/>
    <dgm:cxn modelId="{61E32175-6CB1-49B4-A917-7CF96D2A0A64}" type="presOf" srcId="{19891AFF-23B2-4A8F-94BB-AB52F0A8D158}" destId="{BAC97F0F-5C96-4288-AA9E-F370D3BB4051}" srcOrd="1" destOrd="0" presId="urn:microsoft.com/office/officeart/2005/8/layout/vProcess5"/>
    <dgm:cxn modelId="{F7201A77-BACF-4729-BDD2-FA7CAA96EA7E}" srcId="{F0840A09-01F4-4A96-9981-907AB36F89F8}" destId="{19891AFF-23B2-4A8F-94BB-AB52F0A8D158}" srcOrd="1" destOrd="0" parTransId="{8FEA631E-2A19-4C62-9867-2ED9AF56CD0F}" sibTransId="{36729404-6610-4EF2-BE4C-B19B0D1F9D87}"/>
    <dgm:cxn modelId="{7057857A-5806-440C-82A8-921EDA5942FA}" type="presOf" srcId="{C83C9813-ACCB-4AF5-A22A-6516827C86B6}" destId="{45551F05-CB71-4690-833A-1F366F42DDCE}" srcOrd="1" destOrd="0" presId="urn:microsoft.com/office/officeart/2005/8/layout/vProcess5"/>
    <dgm:cxn modelId="{88E34982-2B9D-40A8-B884-4CB15D5AE8B5}" type="presOf" srcId="{C83C9813-ACCB-4AF5-A22A-6516827C86B6}" destId="{982A7B80-9C8F-4B55-8FC8-31297BD6BBD2}" srcOrd="0" destOrd="0" presId="urn:microsoft.com/office/officeart/2005/8/layout/vProcess5"/>
    <dgm:cxn modelId="{CA859C84-535D-4E97-81A8-366895BB51E0}" type="presOf" srcId="{39528B33-D413-485C-9616-1F2D2604763D}" destId="{29D3715F-5FD2-41CF-B264-F9E22D80F434}" srcOrd="0" destOrd="0" presId="urn:microsoft.com/office/officeart/2005/8/layout/vProcess5"/>
    <dgm:cxn modelId="{0AAC3888-B41E-4899-8FDD-7679F9A6A757}" type="presOf" srcId="{39528B33-D413-485C-9616-1F2D2604763D}" destId="{DB150E8A-73E5-4ED4-85BA-66CEE0817803}" srcOrd="1" destOrd="0" presId="urn:microsoft.com/office/officeart/2005/8/layout/vProcess5"/>
    <dgm:cxn modelId="{BEC56C8A-D3FD-41BD-88FB-E9BCA55DAECB}" type="presOf" srcId="{89F4D971-EBA9-48A1-B06D-8B9EC6ECED5C}" destId="{4D749ECA-A11D-4639-BF9E-360DC44739ED}" srcOrd="1" destOrd="0" presId="urn:microsoft.com/office/officeart/2005/8/layout/vProcess5"/>
    <dgm:cxn modelId="{E0552A93-15DE-4702-B39B-5858154B6B70}" type="presOf" srcId="{89F4D971-EBA9-48A1-B06D-8B9EC6ECED5C}" destId="{58A02D05-85D4-49D7-8F3A-310D4A9C6B8A}" srcOrd="0" destOrd="0" presId="urn:microsoft.com/office/officeart/2005/8/layout/vProcess5"/>
    <dgm:cxn modelId="{675177C7-E1D3-4019-ACBA-02335956B0E5}" srcId="{F0840A09-01F4-4A96-9981-907AB36F89F8}" destId="{89F4D971-EBA9-48A1-B06D-8B9EC6ECED5C}" srcOrd="4" destOrd="0" parTransId="{E4A58FC8-34B0-4602-8407-13E640C66149}" sibTransId="{743B610E-0FF9-4AF0-B8F4-E40DC0472B82}"/>
    <dgm:cxn modelId="{F50FDADB-72AC-4FBB-A954-C7DBE4BE450F}" srcId="{F0840A09-01F4-4A96-9981-907AB36F89F8}" destId="{C83C9813-ACCB-4AF5-A22A-6516827C86B6}" srcOrd="0" destOrd="0" parTransId="{73212164-C06E-4E44-914C-76E9D2CB0541}" sibTransId="{33DFBFF9-620B-4D71-B4BC-8CED74F79ADC}"/>
    <dgm:cxn modelId="{A85B8BE4-5D2A-459D-8FEC-4ECE33EBCD4C}" type="presOf" srcId="{36729404-6610-4EF2-BE4C-B19B0D1F9D87}" destId="{3E8B3163-4618-4BF0-84E3-2E40BC08E5CA}" srcOrd="0" destOrd="0" presId="urn:microsoft.com/office/officeart/2005/8/layout/vProcess5"/>
    <dgm:cxn modelId="{6B61E5F4-F1F8-4402-8A96-760CC662A303}" type="presOf" srcId="{29B068DB-7D7D-47C7-A8EE-65EA3370873C}" destId="{EB4349C9-70B2-46E4-8F68-FB00CD7B8BDB}" srcOrd="0" destOrd="0" presId="urn:microsoft.com/office/officeart/2005/8/layout/vProcess5"/>
    <dgm:cxn modelId="{2948882C-F663-4151-B2A3-313E56EFDA67}" type="presParOf" srcId="{422AA2B8-2948-4EF8-A286-024E990B9A3D}" destId="{CA438A16-B1C1-41BE-9099-E6313419CEDD}" srcOrd="0" destOrd="0" presId="urn:microsoft.com/office/officeart/2005/8/layout/vProcess5"/>
    <dgm:cxn modelId="{F577DC26-8F42-4063-8C4E-0692255CB1FD}" type="presParOf" srcId="{422AA2B8-2948-4EF8-A286-024E990B9A3D}" destId="{982A7B80-9C8F-4B55-8FC8-31297BD6BBD2}" srcOrd="1" destOrd="0" presId="urn:microsoft.com/office/officeart/2005/8/layout/vProcess5"/>
    <dgm:cxn modelId="{96C090F6-47F8-462E-8644-0878A60373D9}" type="presParOf" srcId="{422AA2B8-2948-4EF8-A286-024E990B9A3D}" destId="{6D26F406-FACE-4A6F-9B44-51E1BBD7BABB}" srcOrd="2" destOrd="0" presId="urn:microsoft.com/office/officeart/2005/8/layout/vProcess5"/>
    <dgm:cxn modelId="{3B4DEF55-C2E5-4355-94A1-C25DE6B8FD66}" type="presParOf" srcId="{422AA2B8-2948-4EF8-A286-024E990B9A3D}" destId="{29D3715F-5FD2-41CF-B264-F9E22D80F434}" srcOrd="3" destOrd="0" presId="urn:microsoft.com/office/officeart/2005/8/layout/vProcess5"/>
    <dgm:cxn modelId="{4A16864C-9B24-4A4F-9FF7-D1DFE0AECE32}" type="presParOf" srcId="{422AA2B8-2948-4EF8-A286-024E990B9A3D}" destId="{EB4349C9-70B2-46E4-8F68-FB00CD7B8BDB}" srcOrd="4" destOrd="0" presId="urn:microsoft.com/office/officeart/2005/8/layout/vProcess5"/>
    <dgm:cxn modelId="{F306CE20-376C-419E-9DEC-7C076AAD1D30}" type="presParOf" srcId="{422AA2B8-2948-4EF8-A286-024E990B9A3D}" destId="{58A02D05-85D4-49D7-8F3A-310D4A9C6B8A}" srcOrd="5" destOrd="0" presId="urn:microsoft.com/office/officeart/2005/8/layout/vProcess5"/>
    <dgm:cxn modelId="{322DA22D-03EF-49A9-AD12-3F0E7AC059E1}" type="presParOf" srcId="{422AA2B8-2948-4EF8-A286-024E990B9A3D}" destId="{B031E9B0-59A0-4A2B-8BC3-CDE7EB5CAD4A}" srcOrd="6" destOrd="0" presId="urn:microsoft.com/office/officeart/2005/8/layout/vProcess5"/>
    <dgm:cxn modelId="{938A0D26-4CC1-499F-BD10-A9BBD8041EE0}" type="presParOf" srcId="{422AA2B8-2948-4EF8-A286-024E990B9A3D}" destId="{3E8B3163-4618-4BF0-84E3-2E40BC08E5CA}" srcOrd="7" destOrd="0" presId="urn:microsoft.com/office/officeart/2005/8/layout/vProcess5"/>
    <dgm:cxn modelId="{4313488B-F168-4F34-88F1-D02FA2FC203E}" type="presParOf" srcId="{422AA2B8-2948-4EF8-A286-024E990B9A3D}" destId="{14D0EDAF-2361-4C86-B663-7269E3EF77DC}" srcOrd="8" destOrd="0" presId="urn:microsoft.com/office/officeart/2005/8/layout/vProcess5"/>
    <dgm:cxn modelId="{8DEC5CA0-B583-4BB5-812D-BDF14732382E}" type="presParOf" srcId="{422AA2B8-2948-4EF8-A286-024E990B9A3D}" destId="{90176B70-07DE-4564-9BB3-B454134FFF71}" srcOrd="9" destOrd="0" presId="urn:microsoft.com/office/officeart/2005/8/layout/vProcess5"/>
    <dgm:cxn modelId="{DA6BE977-0973-438F-B738-37A267C0F01A}" type="presParOf" srcId="{422AA2B8-2948-4EF8-A286-024E990B9A3D}" destId="{45551F05-CB71-4690-833A-1F366F42DDCE}" srcOrd="10" destOrd="0" presId="urn:microsoft.com/office/officeart/2005/8/layout/vProcess5"/>
    <dgm:cxn modelId="{6FA4135A-54B5-4BF6-BAF7-495215C8FD69}" type="presParOf" srcId="{422AA2B8-2948-4EF8-A286-024E990B9A3D}" destId="{BAC97F0F-5C96-4288-AA9E-F370D3BB4051}" srcOrd="11" destOrd="0" presId="urn:microsoft.com/office/officeart/2005/8/layout/vProcess5"/>
    <dgm:cxn modelId="{A0ABDD73-A046-4AA8-A977-6E4CF1CC031E}" type="presParOf" srcId="{422AA2B8-2948-4EF8-A286-024E990B9A3D}" destId="{DB150E8A-73E5-4ED4-85BA-66CEE0817803}" srcOrd="12" destOrd="0" presId="urn:microsoft.com/office/officeart/2005/8/layout/vProcess5"/>
    <dgm:cxn modelId="{E90D77A6-2809-45CE-9803-B89ADC11B0E5}" type="presParOf" srcId="{422AA2B8-2948-4EF8-A286-024E990B9A3D}" destId="{0833E584-1BC5-4B1B-8217-9EA32DCB19A7}" srcOrd="13" destOrd="0" presId="urn:microsoft.com/office/officeart/2005/8/layout/vProcess5"/>
    <dgm:cxn modelId="{7A8C8563-7E2B-42BD-A362-15BD47EE5D2E}" type="presParOf" srcId="{422AA2B8-2948-4EF8-A286-024E990B9A3D}" destId="{4D749ECA-A11D-4639-BF9E-360DC44739E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85A2C-5031-498D-A975-630547AC6459}">
      <dsp:nvSpPr>
        <dsp:cNvPr id="0" name=""/>
        <dsp:cNvSpPr/>
      </dsp:nvSpPr>
      <dsp:spPr>
        <a:xfrm>
          <a:off x="0" y="1315"/>
          <a:ext cx="6493979" cy="6668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CDBD1E-71D6-4958-A76D-7A84C6C626B2}">
      <dsp:nvSpPr>
        <dsp:cNvPr id="0" name=""/>
        <dsp:cNvSpPr/>
      </dsp:nvSpPr>
      <dsp:spPr>
        <a:xfrm>
          <a:off x="201717" y="151353"/>
          <a:ext cx="366759" cy="3667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4DBB54-A61C-46BE-81DF-7AB4ED83989C}">
      <dsp:nvSpPr>
        <dsp:cNvPr id="0" name=""/>
        <dsp:cNvSpPr/>
      </dsp:nvSpPr>
      <dsp:spPr>
        <a:xfrm>
          <a:off x="770194" y="1315"/>
          <a:ext cx="5723785" cy="66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73" tIns="70573" rIns="70573" bIns="70573" numCol="1" spcCol="1270" anchor="ctr" anchorCtr="0">
          <a:noAutofit/>
        </a:bodyPr>
        <a:lstStyle/>
        <a:p>
          <a:pPr marL="0" lvl="0" indent="0" algn="l" defTabSz="711200">
            <a:lnSpc>
              <a:spcPct val="100000"/>
            </a:lnSpc>
            <a:spcBef>
              <a:spcPct val="0"/>
            </a:spcBef>
            <a:spcAft>
              <a:spcPct val="35000"/>
            </a:spcAft>
            <a:buNone/>
          </a:pPr>
          <a:r>
            <a:rPr lang="en-US" sz="1600" kern="1200" dirty="0"/>
            <a:t>Preventive maintenance helps avoid unexpected failures by addressing problems in advance. </a:t>
          </a:r>
        </a:p>
      </dsp:txBody>
      <dsp:txXfrm>
        <a:off x="770194" y="1315"/>
        <a:ext cx="5723785" cy="666835"/>
      </dsp:txXfrm>
    </dsp:sp>
    <dsp:sp modelId="{929BE857-8177-47D7-AB9B-5C04DDF3172D}">
      <dsp:nvSpPr>
        <dsp:cNvPr id="0" name=""/>
        <dsp:cNvSpPr/>
      </dsp:nvSpPr>
      <dsp:spPr>
        <a:xfrm>
          <a:off x="0" y="834859"/>
          <a:ext cx="6493979" cy="6668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D7988-A025-4457-9FD6-15B85F8EF3E4}">
      <dsp:nvSpPr>
        <dsp:cNvPr id="0" name=""/>
        <dsp:cNvSpPr/>
      </dsp:nvSpPr>
      <dsp:spPr>
        <a:xfrm>
          <a:off x="201717" y="984897"/>
          <a:ext cx="366759" cy="3667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B5D159-BD92-43F2-943F-21C958C1F2E8}">
      <dsp:nvSpPr>
        <dsp:cNvPr id="0" name=""/>
        <dsp:cNvSpPr/>
      </dsp:nvSpPr>
      <dsp:spPr>
        <a:xfrm>
          <a:off x="770194" y="834859"/>
          <a:ext cx="5723785" cy="66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73" tIns="70573" rIns="70573" bIns="70573" numCol="1" spcCol="1270" anchor="ctr" anchorCtr="0">
          <a:noAutofit/>
        </a:bodyPr>
        <a:lstStyle/>
        <a:p>
          <a:pPr marL="0" lvl="0" indent="0" algn="l" defTabSz="711200">
            <a:lnSpc>
              <a:spcPct val="100000"/>
            </a:lnSpc>
            <a:spcBef>
              <a:spcPct val="0"/>
            </a:spcBef>
            <a:spcAft>
              <a:spcPct val="35000"/>
            </a:spcAft>
            <a:buNone/>
          </a:pPr>
          <a:r>
            <a:rPr lang="en-US" sz="1600" kern="1200"/>
            <a:t>Maintenance can be costly. </a:t>
          </a:r>
        </a:p>
      </dsp:txBody>
      <dsp:txXfrm>
        <a:off x="770194" y="834859"/>
        <a:ext cx="5723785" cy="666835"/>
      </dsp:txXfrm>
    </dsp:sp>
    <dsp:sp modelId="{BA458CF4-0764-44FF-BE3B-D316516C7B1C}">
      <dsp:nvSpPr>
        <dsp:cNvPr id="0" name=""/>
        <dsp:cNvSpPr/>
      </dsp:nvSpPr>
      <dsp:spPr>
        <a:xfrm>
          <a:off x="0" y="1668403"/>
          <a:ext cx="6493979" cy="6668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E8C6BF-7CA8-4081-9C67-2B96547CC68E}">
      <dsp:nvSpPr>
        <dsp:cNvPr id="0" name=""/>
        <dsp:cNvSpPr/>
      </dsp:nvSpPr>
      <dsp:spPr>
        <a:xfrm>
          <a:off x="201717" y="1818441"/>
          <a:ext cx="366759" cy="3667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050B30-E742-4EE2-97EA-4C7CF7828835}">
      <dsp:nvSpPr>
        <dsp:cNvPr id="0" name=""/>
        <dsp:cNvSpPr/>
      </dsp:nvSpPr>
      <dsp:spPr>
        <a:xfrm>
          <a:off x="770194" y="1668403"/>
          <a:ext cx="5723785" cy="66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73" tIns="70573" rIns="70573" bIns="70573" numCol="1" spcCol="1270" anchor="ctr" anchorCtr="0">
          <a:noAutofit/>
        </a:bodyPr>
        <a:lstStyle/>
        <a:p>
          <a:pPr marL="0" lvl="0" indent="0" algn="l" defTabSz="711200">
            <a:lnSpc>
              <a:spcPct val="100000"/>
            </a:lnSpc>
            <a:spcBef>
              <a:spcPct val="0"/>
            </a:spcBef>
            <a:spcAft>
              <a:spcPct val="35000"/>
            </a:spcAft>
            <a:buNone/>
          </a:pPr>
          <a:r>
            <a:rPr lang="en-US" sz="1600" kern="1200"/>
            <a:t>Predictive maintenance is more efficient as it helps prevent  problems before they happen. </a:t>
          </a:r>
        </a:p>
      </dsp:txBody>
      <dsp:txXfrm>
        <a:off x="770194" y="1668403"/>
        <a:ext cx="5723785" cy="666835"/>
      </dsp:txXfrm>
    </dsp:sp>
    <dsp:sp modelId="{4334AB32-3C9E-462E-9C85-374ACD73CC57}">
      <dsp:nvSpPr>
        <dsp:cNvPr id="0" name=""/>
        <dsp:cNvSpPr/>
      </dsp:nvSpPr>
      <dsp:spPr>
        <a:xfrm>
          <a:off x="0" y="2501948"/>
          <a:ext cx="6493979" cy="6668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63258D-AF39-458D-B0C3-10BAB5B8A085}">
      <dsp:nvSpPr>
        <dsp:cNvPr id="0" name=""/>
        <dsp:cNvSpPr/>
      </dsp:nvSpPr>
      <dsp:spPr>
        <a:xfrm>
          <a:off x="201717" y="2651985"/>
          <a:ext cx="366759" cy="3667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348C0B-D16B-417A-9513-5D82A830EA9A}">
      <dsp:nvSpPr>
        <dsp:cNvPr id="0" name=""/>
        <dsp:cNvSpPr/>
      </dsp:nvSpPr>
      <dsp:spPr>
        <a:xfrm>
          <a:off x="770194" y="2501948"/>
          <a:ext cx="5723785" cy="666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73" tIns="70573" rIns="70573" bIns="70573" numCol="1" spcCol="1270" anchor="ctr" anchorCtr="0">
          <a:noAutofit/>
        </a:bodyPr>
        <a:lstStyle/>
        <a:p>
          <a:pPr marL="0" lvl="0" indent="0" algn="l" defTabSz="711200">
            <a:lnSpc>
              <a:spcPct val="100000"/>
            </a:lnSpc>
            <a:spcBef>
              <a:spcPct val="0"/>
            </a:spcBef>
            <a:spcAft>
              <a:spcPct val="35000"/>
            </a:spcAft>
            <a:buNone/>
          </a:pPr>
          <a:r>
            <a:rPr lang="en-US" sz="1600" kern="1200"/>
            <a:t>We can fix machines just in time by monitoring and predicting their status.</a:t>
          </a:r>
        </a:p>
      </dsp:txBody>
      <dsp:txXfrm>
        <a:off x="770194" y="2501948"/>
        <a:ext cx="5723785" cy="666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A7B80-9C8F-4B55-8FC8-31297BD6BBD2}">
      <dsp:nvSpPr>
        <dsp:cNvPr id="0" name=""/>
        <dsp:cNvSpPr/>
      </dsp:nvSpPr>
      <dsp:spPr>
        <a:xfrm>
          <a:off x="0" y="0"/>
          <a:ext cx="4962510" cy="5706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Calibri Light" panose="020F0302020204030204"/>
            </a:rPr>
            <a:t>Dividing Data into train test dataset</a:t>
          </a:r>
          <a:endParaRPr lang="en-US" sz="2200" kern="1200" dirty="0"/>
        </a:p>
      </dsp:txBody>
      <dsp:txXfrm>
        <a:off x="16713" y="16713"/>
        <a:ext cx="4280006" cy="537191"/>
      </dsp:txXfrm>
    </dsp:sp>
    <dsp:sp modelId="{6D26F406-FACE-4A6F-9B44-51E1BBD7BABB}">
      <dsp:nvSpPr>
        <dsp:cNvPr id="0" name=""/>
        <dsp:cNvSpPr/>
      </dsp:nvSpPr>
      <dsp:spPr>
        <a:xfrm>
          <a:off x="370577" y="649870"/>
          <a:ext cx="4962510" cy="5706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Calibri Light" panose="020F0302020204030204"/>
            </a:rPr>
            <a:t>Creating an instance of the model</a:t>
          </a:r>
        </a:p>
      </dsp:txBody>
      <dsp:txXfrm>
        <a:off x="387290" y="666583"/>
        <a:ext cx="4187605" cy="537191"/>
      </dsp:txXfrm>
    </dsp:sp>
    <dsp:sp modelId="{29D3715F-5FD2-41CF-B264-F9E22D80F434}">
      <dsp:nvSpPr>
        <dsp:cNvPr id="0" name=""/>
        <dsp:cNvSpPr/>
      </dsp:nvSpPr>
      <dsp:spPr>
        <a:xfrm>
          <a:off x="741154" y="1299740"/>
          <a:ext cx="4962510" cy="5706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Calibri Light" panose="020F0302020204030204"/>
            </a:rPr>
            <a:t>Model fitting in training dataset</a:t>
          </a:r>
        </a:p>
      </dsp:txBody>
      <dsp:txXfrm>
        <a:off x="757867" y="1316453"/>
        <a:ext cx="4187605" cy="537191"/>
      </dsp:txXfrm>
    </dsp:sp>
    <dsp:sp modelId="{EB4349C9-70B2-46E4-8F68-FB00CD7B8BDB}">
      <dsp:nvSpPr>
        <dsp:cNvPr id="0" name=""/>
        <dsp:cNvSpPr/>
      </dsp:nvSpPr>
      <dsp:spPr>
        <a:xfrm>
          <a:off x="1111731" y="1949610"/>
          <a:ext cx="4962510" cy="5706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Calibri Light" panose="020F0302020204030204"/>
            </a:rPr>
            <a:t>Prediction in testing dataset</a:t>
          </a:r>
        </a:p>
      </dsp:txBody>
      <dsp:txXfrm>
        <a:off x="1128444" y="1966323"/>
        <a:ext cx="4187605" cy="537191"/>
      </dsp:txXfrm>
    </dsp:sp>
    <dsp:sp modelId="{58A02D05-85D4-49D7-8F3A-310D4A9C6B8A}">
      <dsp:nvSpPr>
        <dsp:cNvPr id="0" name=""/>
        <dsp:cNvSpPr/>
      </dsp:nvSpPr>
      <dsp:spPr>
        <a:xfrm>
          <a:off x="1482308" y="2599481"/>
          <a:ext cx="4962510" cy="5706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Calibri Light" panose="020F0302020204030204"/>
            </a:rPr>
            <a:t>Comparing model metrics</a:t>
          </a:r>
        </a:p>
      </dsp:txBody>
      <dsp:txXfrm>
        <a:off x="1499021" y="2616194"/>
        <a:ext cx="4187605" cy="537191"/>
      </dsp:txXfrm>
    </dsp:sp>
    <dsp:sp modelId="{B031E9B0-59A0-4A2B-8BC3-CDE7EB5CAD4A}">
      <dsp:nvSpPr>
        <dsp:cNvPr id="0" name=""/>
        <dsp:cNvSpPr/>
      </dsp:nvSpPr>
      <dsp:spPr>
        <a:xfrm>
          <a:off x="4591609" y="416868"/>
          <a:ext cx="370901" cy="37090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675062" y="416868"/>
        <a:ext cx="203995" cy="279103"/>
      </dsp:txXfrm>
    </dsp:sp>
    <dsp:sp modelId="{3E8B3163-4618-4BF0-84E3-2E40BC08E5CA}">
      <dsp:nvSpPr>
        <dsp:cNvPr id="0" name=""/>
        <dsp:cNvSpPr/>
      </dsp:nvSpPr>
      <dsp:spPr>
        <a:xfrm>
          <a:off x="4962186" y="1066738"/>
          <a:ext cx="370901" cy="37090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US" sz="700" kern="1200"/>
        </a:p>
      </dsp:txBody>
      <dsp:txXfrm>
        <a:off x="5045639" y="1066738"/>
        <a:ext cx="203995" cy="279103"/>
      </dsp:txXfrm>
    </dsp:sp>
    <dsp:sp modelId="{14D0EDAF-2361-4C86-B663-7269E3EF77DC}">
      <dsp:nvSpPr>
        <dsp:cNvPr id="0" name=""/>
        <dsp:cNvSpPr/>
      </dsp:nvSpPr>
      <dsp:spPr>
        <a:xfrm>
          <a:off x="5332763" y="1707098"/>
          <a:ext cx="370901" cy="37090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US" sz="700" kern="1200"/>
        </a:p>
      </dsp:txBody>
      <dsp:txXfrm>
        <a:off x="5416216" y="1707098"/>
        <a:ext cx="203995" cy="279103"/>
      </dsp:txXfrm>
    </dsp:sp>
    <dsp:sp modelId="{90176B70-07DE-4564-9BB3-B454134FFF71}">
      <dsp:nvSpPr>
        <dsp:cNvPr id="0" name=""/>
        <dsp:cNvSpPr/>
      </dsp:nvSpPr>
      <dsp:spPr>
        <a:xfrm>
          <a:off x="5703340" y="2363308"/>
          <a:ext cx="370901" cy="37090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US" sz="700" kern="1200"/>
        </a:p>
        <a:p>
          <a:pPr marL="0" lvl="0" indent="0" algn="ctr" defTabSz="311150">
            <a:lnSpc>
              <a:spcPct val="90000"/>
            </a:lnSpc>
            <a:spcBef>
              <a:spcPct val="0"/>
            </a:spcBef>
            <a:spcAft>
              <a:spcPct val="35000"/>
            </a:spcAft>
            <a:buNone/>
          </a:pPr>
          <a:endParaRPr lang="en-US" sz="700" kern="1200"/>
        </a:p>
      </dsp:txBody>
      <dsp:txXfrm>
        <a:off x="5786793" y="2363308"/>
        <a:ext cx="203995" cy="2791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E110B-18CA-4118-8235-8860EE9D16B9}"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64170-0C6A-4ACB-AA3C-9A9E286093D8}" type="slidenum">
              <a:rPr lang="en-US" smtClean="0"/>
              <a:t>‹#›</a:t>
            </a:fld>
            <a:endParaRPr lang="en-US"/>
          </a:p>
        </p:txBody>
      </p:sp>
    </p:spTree>
    <p:extLst>
      <p:ext uri="{BB962C8B-B14F-4D97-AF65-F5344CB8AC3E}">
        <p14:creationId xmlns:p14="http://schemas.microsoft.com/office/powerpoint/2010/main" val="104996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264170-0C6A-4ACB-AA3C-9A9E286093D8}" type="slidenum">
              <a:rPr lang="en-US" smtClean="0"/>
              <a:t>2</a:t>
            </a:fld>
            <a:endParaRPr lang="en-US"/>
          </a:p>
        </p:txBody>
      </p:sp>
    </p:spTree>
    <p:extLst>
      <p:ext uri="{BB962C8B-B14F-4D97-AF65-F5344CB8AC3E}">
        <p14:creationId xmlns:p14="http://schemas.microsoft.com/office/powerpoint/2010/main" val="9357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4C264170-0C6A-4ACB-AA3C-9A9E286093D8}" type="slidenum">
              <a:rPr lang="en-US" smtClean="0"/>
              <a:t>6</a:t>
            </a:fld>
            <a:endParaRPr lang="en-US"/>
          </a:p>
        </p:txBody>
      </p:sp>
    </p:spTree>
    <p:extLst>
      <p:ext uri="{BB962C8B-B14F-4D97-AF65-F5344CB8AC3E}">
        <p14:creationId xmlns:p14="http://schemas.microsoft.com/office/powerpoint/2010/main" val="2138639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Box plot shows all the data in the outliers region. That is probably due to the fact that all the data that doesn't fall in inter quartile range causes issue in the machine. </a:t>
            </a:r>
          </a:p>
          <a:p>
            <a:pPr marL="171450" indent="-171450">
              <a:buFont typeface="Calibri"/>
              <a:buChar char="-"/>
            </a:pPr>
            <a:r>
              <a:rPr lang="en-US" dirty="0">
                <a:ea typeface="Calibri"/>
                <a:cs typeface="Calibri"/>
              </a:rPr>
              <a:t>Sample bias occurs when we unknowingly sample certain group from the population with higher probability of the </a:t>
            </a:r>
            <a:r>
              <a:rPr lang="en-US">
                <a:ea typeface="Calibri"/>
                <a:cs typeface="Calibri"/>
              </a:rPr>
              <a:t>occurring</a:t>
            </a:r>
            <a:r>
              <a:rPr lang="en-US" dirty="0">
                <a:ea typeface="Calibri"/>
                <a:cs typeface="Calibri"/>
              </a:rPr>
              <a:t>. </a:t>
            </a:r>
          </a:p>
        </p:txBody>
      </p:sp>
      <p:sp>
        <p:nvSpPr>
          <p:cNvPr id="4" name="Slide Number Placeholder 3"/>
          <p:cNvSpPr>
            <a:spLocks noGrp="1"/>
          </p:cNvSpPr>
          <p:nvPr>
            <p:ph type="sldNum" sz="quarter" idx="5"/>
          </p:nvPr>
        </p:nvSpPr>
        <p:spPr/>
        <p:txBody>
          <a:bodyPr/>
          <a:lstStyle/>
          <a:p>
            <a:fld id="{4C264170-0C6A-4ACB-AA3C-9A9E286093D8}" type="slidenum">
              <a:rPr lang="en-US" smtClean="0"/>
              <a:t>7</a:t>
            </a:fld>
            <a:endParaRPr lang="en-US"/>
          </a:p>
        </p:txBody>
      </p:sp>
    </p:spTree>
    <p:extLst>
      <p:ext uri="{BB962C8B-B14F-4D97-AF65-F5344CB8AC3E}">
        <p14:creationId xmlns:p14="http://schemas.microsoft.com/office/powerpoint/2010/main" val="390061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Model instantiation --- ML object creation</a:t>
            </a:r>
          </a:p>
        </p:txBody>
      </p:sp>
      <p:sp>
        <p:nvSpPr>
          <p:cNvPr id="4" name="Slide Number Placeholder 3"/>
          <p:cNvSpPr>
            <a:spLocks noGrp="1"/>
          </p:cNvSpPr>
          <p:nvPr>
            <p:ph type="sldNum" sz="quarter" idx="5"/>
          </p:nvPr>
        </p:nvSpPr>
        <p:spPr/>
        <p:txBody>
          <a:bodyPr/>
          <a:lstStyle/>
          <a:p>
            <a:fld id="{4C264170-0C6A-4ACB-AA3C-9A9E286093D8}" type="slidenum">
              <a:rPr lang="en-US" smtClean="0"/>
              <a:t>8</a:t>
            </a:fld>
            <a:endParaRPr lang="en-US"/>
          </a:p>
        </p:txBody>
      </p:sp>
    </p:spTree>
    <p:extLst>
      <p:ext uri="{BB962C8B-B14F-4D97-AF65-F5344CB8AC3E}">
        <p14:creationId xmlns:p14="http://schemas.microsoft.com/office/powerpoint/2010/main" val="4678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Imbalanced dataset is When the percentage of the dependent variables are not equal</a:t>
            </a:r>
          </a:p>
        </p:txBody>
      </p:sp>
      <p:sp>
        <p:nvSpPr>
          <p:cNvPr id="4" name="Slide Number Placeholder 3"/>
          <p:cNvSpPr>
            <a:spLocks noGrp="1"/>
          </p:cNvSpPr>
          <p:nvPr>
            <p:ph type="sldNum" sz="quarter" idx="5"/>
          </p:nvPr>
        </p:nvSpPr>
        <p:spPr/>
        <p:txBody>
          <a:bodyPr/>
          <a:lstStyle/>
          <a:p>
            <a:fld id="{4C264170-0C6A-4ACB-AA3C-9A9E286093D8}" type="slidenum">
              <a:rPr lang="en-US" smtClean="0"/>
              <a:t>9</a:t>
            </a:fld>
            <a:endParaRPr lang="en-US"/>
          </a:p>
        </p:txBody>
      </p:sp>
    </p:spTree>
    <p:extLst>
      <p:ext uri="{BB962C8B-B14F-4D97-AF65-F5344CB8AC3E}">
        <p14:creationId xmlns:p14="http://schemas.microsoft.com/office/powerpoint/2010/main" val="2940532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Imbalanced dataset is When the percentage of the dependent variables are not equal</a:t>
            </a:r>
          </a:p>
        </p:txBody>
      </p:sp>
      <p:sp>
        <p:nvSpPr>
          <p:cNvPr id="4" name="Slide Number Placeholder 3"/>
          <p:cNvSpPr>
            <a:spLocks noGrp="1"/>
          </p:cNvSpPr>
          <p:nvPr>
            <p:ph type="sldNum" sz="quarter" idx="5"/>
          </p:nvPr>
        </p:nvSpPr>
        <p:spPr/>
        <p:txBody>
          <a:bodyPr/>
          <a:lstStyle/>
          <a:p>
            <a:fld id="{4C264170-0C6A-4ACB-AA3C-9A9E286093D8}" type="slidenum">
              <a:rPr lang="en-US" smtClean="0"/>
              <a:t>10</a:t>
            </a:fld>
            <a:endParaRPr lang="en-US"/>
          </a:p>
        </p:txBody>
      </p:sp>
    </p:spTree>
    <p:extLst>
      <p:ext uri="{BB962C8B-B14F-4D97-AF65-F5344CB8AC3E}">
        <p14:creationId xmlns:p14="http://schemas.microsoft.com/office/powerpoint/2010/main" val="2709439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Imbalanced dataset is When the percentage of the dependent variables are not equal</a:t>
            </a:r>
          </a:p>
          <a:p>
            <a:pPr marL="171450" indent="-171450">
              <a:buFont typeface="Calibri"/>
              <a:buChar char="-"/>
            </a:pPr>
            <a:r>
              <a:rPr lang="en-US" dirty="0">
                <a:cs typeface="Calibri"/>
              </a:rPr>
              <a:t>False positive happens when model predicts positive which is false </a:t>
            </a:r>
            <a:r>
              <a:rPr lang="en-US" dirty="0" err="1">
                <a:cs typeface="Calibri"/>
              </a:rPr>
              <a:t>similary</a:t>
            </a:r>
            <a:r>
              <a:rPr lang="en-US" dirty="0">
                <a:cs typeface="Calibri"/>
              </a:rPr>
              <a:t> False negative happens when model predicts negative which is false. </a:t>
            </a:r>
          </a:p>
          <a:p>
            <a:pPr marL="171450" indent="-171450">
              <a:buFont typeface="Calibri"/>
              <a:buChar char="-"/>
            </a:pPr>
            <a:r>
              <a:rPr lang="en-US" dirty="0"/>
              <a:t>Accuracy is the ratio of correct predictions to the total number of predictions. Often it can be misleading</a:t>
            </a:r>
          </a:p>
          <a:p>
            <a:pPr marL="171450" indent="-171450">
              <a:buFont typeface="Calibri"/>
              <a:buChar char="-"/>
            </a:pPr>
            <a:r>
              <a:rPr lang="en-US" dirty="0"/>
              <a:t>Recall calculates the ratio of predicted positives to the total number of positive labels.</a:t>
            </a:r>
          </a:p>
          <a:p>
            <a:pPr marL="171450" indent="-171450">
              <a:buFont typeface="Calibri"/>
              <a:buChar char="-"/>
            </a:pPr>
            <a:r>
              <a:rPr lang="en-US" dirty="0"/>
              <a:t>Precision is the ratio of the correct positive predictions to the total number of positive predictions</a:t>
            </a:r>
            <a:endParaRPr lang="en-US" dirty="0">
              <a:cs typeface="Calibri"/>
            </a:endParaRPr>
          </a:p>
          <a:p>
            <a:pPr marL="171450" indent="-171450">
              <a:buFont typeface="Calibri"/>
              <a:buChar char="-"/>
            </a:pPr>
            <a:r>
              <a:rPr lang="en-US" dirty="0"/>
              <a:t>F1 score depends on both the Recall and Precision, it is the harmonic mean of both the values.</a:t>
            </a:r>
            <a:endParaRPr lang="en-US" dirty="0">
              <a:cs typeface="Calibri"/>
            </a:endParaRPr>
          </a:p>
          <a:p>
            <a:pPr marL="171450" indent="-171450">
              <a:buFont typeface="Calibri"/>
              <a:buChar char="-"/>
            </a:pPr>
            <a:endParaRPr lang="en-US" dirty="0">
              <a:cs typeface="Calibri"/>
            </a:endParaRPr>
          </a:p>
        </p:txBody>
      </p:sp>
      <p:sp>
        <p:nvSpPr>
          <p:cNvPr id="4" name="Slide Number Placeholder 3"/>
          <p:cNvSpPr>
            <a:spLocks noGrp="1"/>
          </p:cNvSpPr>
          <p:nvPr>
            <p:ph type="sldNum" sz="quarter" idx="5"/>
          </p:nvPr>
        </p:nvSpPr>
        <p:spPr/>
        <p:txBody>
          <a:bodyPr/>
          <a:lstStyle/>
          <a:p>
            <a:fld id="{4C264170-0C6A-4ACB-AA3C-9A9E286093D8}" type="slidenum">
              <a:rPr lang="en-US" smtClean="0"/>
              <a:t>11</a:t>
            </a:fld>
            <a:endParaRPr lang="en-US"/>
          </a:p>
        </p:txBody>
      </p:sp>
    </p:spTree>
    <p:extLst>
      <p:ext uri="{BB962C8B-B14F-4D97-AF65-F5344CB8AC3E}">
        <p14:creationId xmlns:p14="http://schemas.microsoft.com/office/powerpoint/2010/main" val="4031179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Imbalanced dataset is When the percentage of the dependent variables are not equal</a:t>
            </a:r>
          </a:p>
          <a:p>
            <a:pPr marL="171450" indent="-171450">
              <a:buFont typeface="Calibri"/>
              <a:buChar char="-"/>
            </a:pPr>
            <a:r>
              <a:rPr lang="en-US" dirty="0">
                <a:cs typeface="Calibri"/>
              </a:rPr>
              <a:t>False positive happens when model predicts positive which is false </a:t>
            </a:r>
            <a:r>
              <a:rPr lang="en-US" dirty="0" err="1">
                <a:cs typeface="Calibri"/>
              </a:rPr>
              <a:t>similary</a:t>
            </a:r>
            <a:r>
              <a:rPr lang="en-US" dirty="0">
                <a:cs typeface="Calibri"/>
              </a:rPr>
              <a:t> False negative happens when model predicts negative which is false. </a:t>
            </a:r>
          </a:p>
          <a:p>
            <a:pPr marL="171450" indent="-171450">
              <a:buFont typeface="Calibri"/>
              <a:buChar char="-"/>
            </a:pPr>
            <a:r>
              <a:rPr lang="en-US" dirty="0"/>
              <a:t>Accuracy is the ratio of correct predictions to the total number of predictions. Often it can be misleading</a:t>
            </a:r>
          </a:p>
          <a:p>
            <a:pPr marL="171450" indent="-171450">
              <a:buFont typeface="Calibri"/>
              <a:buChar char="-"/>
            </a:pPr>
            <a:r>
              <a:rPr lang="en-US" dirty="0"/>
              <a:t>Recall calculates the ratio of predicted positives to the total number of positive labels.</a:t>
            </a:r>
          </a:p>
          <a:p>
            <a:pPr marL="171450" indent="-171450">
              <a:buFont typeface="Calibri"/>
              <a:buChar char="-"/>
            </a:pPr>
            <a:r>
              <a:rPr lang="en-US" dirty="0"/>
              <a:t>Precision is the ratio of the correct positive predictions to the total number of positive predictions</a:t>
            </a:r>
            <a:endParaRPr lang="en-US" dirty="0">
              <a:cs typeface="Calibri"/>
            </a:endParaRPr>
          </a:p>
          <a:p>
            <a:pPr marL="171450" indent="-171450">
              <a:buFont typeface="Calibri"/>
              <a:buChar char="-"/>
            </a:pPr>
            <a:r>
              <a:rPr lang="en-US" dirty="0"/>
              <a:t>F1 score depends on both the Recall and Precision, it is the harmonic mean of both the values.</a:t>
            </a:r>
            <a:endParaRPr lang="en-US" dirty="0">
              <a:cs typeface="Calibri"/>
            </a:endParaRPr>
          </a:p>
          <a:p>
            <a:pPr marL="171450" indent="-171450">
              <a:buFont typeface="Calibri"/>
              <a:buChar char="-"/>
            </a:pPr>
            <a:endParaRPr lang="en-US" dirty="0">
              <a:cs typeface="Calibri"/>
            </a:endParaRPr>
          </a:p>
        </p:txBody>
      </p:sp>
      <p:sp>
        <p:nvSpPr>
          <p:cNvPr id="4" name="Slide Number Placeholder 3"/>
          <p:cNvSpPr>
            <a:spLocks noGrp="1"/>
          </p:cNvSpPr>
          <p:nvPr>
            <p:ph type="sldNum" sz="quarter" idx="5"/>
          </p:nvPr>
        </p:nvSpPr>
        <p:spPr/>
        <p:txBody>
          <a:bodyPr/>
          <a:lstStyle/>
          <a:p>
            <a:fld id="{4C264170-0C6A-4ACB-AA3C-9A9E286093D8}" type="slidenum">
              <a:rPr lang="en-US" smtClean="0"/>
              <a:t>12</a:t>
            </a:fld>
            <a:endParaRPr lang="en-US"/>
          </a:p>
        </p:txBody>
      </p:sp>
    </p:spTree>
    <p:extLst>
      <p:ext uri="{BB962C8B-B14F-4D97-AF65-F5344CB8AC3E}">
        <p14:creationId xmlns:p14="http://schemas.microsoft.com/office/powerpoint/2010/main" val="3030235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cs typeface="Calibri"/>
              </a:rPr>
              <a:t>Imbalanced dataset is When the percentage of the dependent variables are not equal</a:t>
            </a:r>
          </a:p>
          <a:p>
            <a:pPr marL="171450" indent="-171450">
              <a:buFont typeface="Calibri"/>
              <a:buChar char="-"/>
            </a:pPr>
            <a:r>
              <a:rPr lang="en-US" dirty="0">
                <a:cs typeface="Calibri"/>
              </a:rPr>
              <a:t>False positive happens when model predicts positive which is false </a:t>
            </a:r>
            <a:r>
              <a:rPr lang="en-US" err="1">
                <a:cs typeface="Calibri"/>
              </a:rPr>
              <a:t>similary</a:t>
            </a:r>
            <a:r>
              <a:rPr lang="en-US">
                <a:cs typeface="Calibri"/>
              </a:rPr>
              <a:t> False negative happens when model predicts negative which is false. </a:t>
            </a:r>
          </a:p>
          <a:p>
            <a:pPr marL="171450" indent="-171450">
              <a:buFont typeface="Calibri"/>
              <a:buChar char="-"/>
            </a:pPr>
            <a:r>
              <a:rPr lang="en-US" dirty="0"/>
              <a:t>Accuracy is the ratio of correct predictions to the total number of predictions. Often it can be misleading</a:t>
            </a:r>
          </a:p>
          <a:p>
            <a:pPr marL="171450" indent="-171450">
              <a:buFont typeface="Calibri"/>
              <a:buChar char="-"/>
            </a:pPr>
            <a:r>
              <a:rPr lang="en-US" dirty="0"/>
              <a:t>Recall calculates the ratio of predicted positives to the total number of positive labels.</a:t>
            </a:r>
          </a:p>
          <a:p>
            <a:pPr marL="171450" indent="-171450">
              <a:buFont typeface="Calibri"/>
              <a:buChar char="-"/>
            </a:pPr>
            <a:r>
              <a:rPr lang="en-US" dirty="0"/>
              <a:t>Precision is the ratio of the correct positive predictions to the total number of positive predictions</a:t>
            </a:r>
            <a:endParaRPr lang="en-US" dirty="0">
              <a:cs typeface="Calibri"/>
            </a:endParaRPr>
          </a:p>
          <a:p>
            <a:pPr marL="171450" indent="-171450">
              <a:buFont typeface="Calibri"/>
              <a:buChar char="-"/>
            </a:pPr>
            <a:r>
              <a:rPr lang="en-US" dirty="0"/>
              <a:t>F1 score depends on both the Recall and Precision, it is the harmonic mean of both the values.</a:t>
            </a:r>
            <a:endParaRPr lang="en-US" dirty="0">
              <a:cs typeface="Calibri"/>
            </a:endParaRPr>
          </a:p>
          <a:p>
            <a:pPr marL="171450" indent="-171450">
              <a:buFont typeface="Calibri"/>
              <a:buChar char="-"/>
            </a:pPr>
            <a:endParaRPr lang="en-US" dirty="0">
              <a:cs typeface="Calibri"/>
            </a:endParaRPr>
          </a:p>
        </p:txBody>
      </p:sp>
      <p:sp>
        <p:nvSpPr>
          <p:cNvPr id="4" name="Slide Number Placeholder 3"/>
          <p:cNvSpPr>
            <a:spLocks noGrp="1"/>
          </p:cNvSpPr>
          <p:nvPr>
            <p:ph type="sldNum" sz="quarter" idx="5"/>
          </p:nvPr>
        </p:nvSpPr>
        <p:spPr/>
        <p:txBody>
          <a:bodyPr/>
          <a:lstStyle/>
          <a:p>
            <a:fld id="{4C264170-0C6A-4ACB-AA3C-9A9E286093D8}" type="slidenum">
              <a:rPr lang="en-US" smtClean="0"/>
              <a:t>13</a:t>
            </a:fld>
            <a:endParaRPr lang="en-US"/>
          </a:p>
        </p:txBody>
      </p:sp>
    </p:spTree>
    <p:extLst>
      <p:ext uri="{BB962C8B-B14F-4D97-AF65-F5344CB8AC3E}">
        <p14:creationId xmlns:p14="http://schemas.microsoft.com/office/powerpoint/2010/main" val="338788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71B86-B297-9555-F1E4-69C4D2C1D3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BB0254-705A-B3D6-8F09-2422DD011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CE7B9F-2236-E7B3-0A60-0D75276E6C65}"/>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5" name="Footer Placeholder 4">
            <a:extLst>
              <a:ext uri="{FF2B5EF4-FFF2-40B4-BE49-F238E27FC236}">
                <a16:creationId xmlns:a16="http://schemas.microsoft.com/office/drawing/2014/main" id="{87BA3F5B-7053-FDD6-E299-BCCAD8949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C7999-8CC0-6418-4415-82D3DC4F905D}"/>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11519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48DD-4147-BAEC-5E5F-774DCE003D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2F3C6D-BB26-4682-B113-950721058D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68DD5-2608-1669-9650-CA5FBAC9DB79}"/>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5" name="Footer Placeholder 4">
            <a:extLst>
              <a:ext uri="{FF2B5EF4-FFF2-40B4-BE49-F238E27FC236}">
                <a16:creationId xmlns:a16="http://schemas.microsoft.com/office/drawing/2014/main" id="{CFA5A378-905B-5EE4-A538-1C85563D8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C5D7-50B2-0CDD-74C5-F7F8EAF64D11}"/>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398531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F3E59-0B03-54BB-E671-6BFB9D1978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A1D90C-8C6D-C823-419A-A1AB089472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5AFEA-6A71-3A19-6608-95C9D8198A52}"/>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5" name="Footer Placeholder 4">
            <a:extLst>
              <a:ext uri="{FF2B5EF4-FFF2-40B4-BE49-F238E27FC236}">
                <a16:creationId xmlns:a16="http://schemas.microsoft.com/office/drawing/2014/main" id="{811777D1-135D-7742-BA5D-8E5E89C4D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2BFE-47C7-F150-A908-D854D73F2FBE}"/>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145201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1B29-16D0-2B24-A1DF-0830B9796C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6CCF3-36DD-3868-655C-0A98483DE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25101-FDDA-525F-F9DD-7C88932817CC}"/>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5" name="Footer Placeholder 4">
            <a:extLst>
              <a:ext uri="{FF2B5EF4-FFF2-40B4-BE49-F238E27FC236}">
                <a16:creationId xmlns:a16="http://schemas.microsoft.com/office/drawing/2014/main" id="{51DB11F2-F2E3-D356-B8B9-67C1C9D52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6CCF-F5F4-8AA4-6D64-A80476044BD6}"/>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372902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EA35-D5A8-9BAC-F55C-4EFC32335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B5E26-9848-F89A-96D7-64BAE5FE2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B6CC86-255F-C595-90EC-3F6FF4A7C4FD}"/>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5" name="Footer Placeholder 4">
            <a:extLst>
              <a:ext uri="{FF2B5EF4-FFF2-40B4-BE49-F238E27FC236}">
                <a16:creationId xmlns:a16="http://schemas.microsoft.com/office/drawing/2014/main" id="{518E4607-8E55-3C2C-A3CC-ED106BA74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EE7E1-FF2B-52D7-5864-89D4BBFD724D}"/>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348801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18AA-9258-4292-B418-9A9B24FE8E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FAA63-E4FE-B359-FAE1-5DE605D9C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2C302-89AF-D23D-17DD-7D8EF6E51F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8ED56-091D-23AF-ED03-6F30D3AAFBF6}"/>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6" name="Footer Placeholder 5">
            <a:extLst>
              <a:ext uri="{FF2B5EF4-FFF2-40B4-BE49-F238E27FC236}">
                <a16:creationId xmlns:a16="http://schemas.microsoft.com/office/drawing/2014/main" id="{FD4DF858-5EF4-F251-4AE1-6B1719736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78ED0-43AA-4A76-54F0-E0FAC1064ADA}"/>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304678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0B43-AACA-5192-67E3-8FBB3DE86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D5C7D0-6EAD-91E7-D8D6-383B6C89FF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DCF4D6-CBBF-8BA2-9C2E-D163E462A7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4395C-66B2-7BA7-4F0A-6B94E7D47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24764-09E6-91F0-0503-5694C0A072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DA28F2-CB44-4A8E-650D-7D9762B5A430}"/>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8" name="Footer Placeholder 7">
            <a:extLst>
              <a:ext uri="{FF2B5EF4-FFF2-40B4-BE49-F238E27FC236}">
                <a16:creationId xmlns:a16="http://schemas.microsoft.com/office/drawing/2014/main" id="{2C03CACA-253A-4518-CC6D-9E6AF7B50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AD4F8F-14C4-F142-48D1-5E85289F40FB}"/>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756517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B733-7AAF-01A7-D21B-1F7339D8E2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0FC00-4580-9F3B-FA60-A9A16CFB3D29}"/>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4" name="Footer Placeholder 3">
            <a:extLst>
              <a:ext uri="{FF2B5EF4-FFF2-40B4-BE49-F238E27FC236}">
                <a16:creationId xmlns:a16="http://schemas.microsoft.com/office/drawing/2014/main" id="{83E231C8-ED65-66BC-2527-70424B709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DB713-2193-5DBB-78B1-2473DBC26D41}"/>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1401369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182905-0E3B-DDB7-E46A-E162CE00B7D3}"/>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3" name="Footer Placeholder 2">
            <a:extLst>
              <a:ext uri="{FF2B5EF4-FFF2-40B4-BE49-F238E27FC236}">
                <a16:creationId xmlns:a16="http://schemas.microsoft.com/office/drawing/2014/main" id="{48E9AEB3-68E2-BE56-7A92-D6F509698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AF3CA0-6AAA-10CE-8D0F-E4559CDED7B8}"/>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421219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BF7B-2A7E-FCA7-3531-10631E66E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6F61D9-70B5-00E1-9E01-2A796487B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448A9A-11FB-E13A-95D6-1A0444B9D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95C98-A54D-EFC3-D1CB-480C56CBFE9B}"/>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6" name="Footer Placeholder 5">
            <a:extLst>
              <a:ext uri="{FF2B5EF4-FFF2-40B4-BE49-F238E27FC236}">
                <a16:creationId xmlns:a16="http://schemas.microsoft.com/office/drawing/2014/main" id="{2EF955A6-A61A-C9A5-711C-2DB02A428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5B151-7E1C-4FEC-077A-2EA6869F384C}"/>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428371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A3B83-8134-1CA8-E87F-208143C55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A006F4-813A-0F1E-FC57-C9B1F2A98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83EE71-0DEA-DC3E-34AF-340D79808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3F4EE-0800-240B-3D2B-D1CED886C918}"/>
              </a:ext>
            </a:extLst>
          </p:cNvPr>
          <p:cNvSpPr>
            <a:spLocks noGrp="1"/>
          </p:cNvSpPr>
          <p:nvPr>
            <p:ph type="dt" sz="half" idx="10"/>
          </p:nvPr>
        </p:nvSpPr>
        <p:spPr/>
        <p:txBody>
          <a:bodyPr/>
          <a:lstStyle/>
          <a:p>
            <a:fld id="{497CE22B-354C-4A12-A122-43D195A7E29E}" type="datetimeFigureOut">
              <a:rPr lang="en-US" smtClean="0"/>
              <a:t>8/7/2023</a:t>
            </a:fld>
            <a:endParaRPr lang="en-US"/>
          </a:p>
        </p:txBody>
      </p:sp>
      <p:sp>
        <p:nvSpPr>
          <p:cNvPr id="6" name="Footer Placeholder 5">
            <a:extLst>
              <a:ext uri="{FF2B5EF4-FFF2-40B4-BE49-F238E27FC236}">
                <a16:creationId xmlns:a16="http://schemas.microsoft.com/office/drawing/2014/main" id="{27C6E62C-9889-309D-F1CB-DFAD77DD7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8085E-15F1-A6B6-F470-2CC492E268E1}"/>
              </a:ext>
            </a:extLst>
          </p:cNvPr>
          <p:cNvSpPr>
            <a:spLocks noGrp="1"/>
          </p:cNvSpPr>
          <p:nvPr>
            <p:ph type="sldNum" sz="quarter" idx="12"/>
          </p:nvPr>
        </p:nvSpPr>
        <p:spPr/>
        <p:txBody>
          <a:bodyPr/>
          <a:lstStyle/>
          <a:p>
            <a:fld id="{40630750-D5CE-49B9-B64C-09EA5ACCC1C9}" type="slidenum">
              <a:rPr lang="en-US" smtClean="0"/>
              <a:t>‹#›</a:t>
            </a:fld>
            <a:endParaRPr lang="en-US"/>
          </a:p>
        </p:txBody>
      </p:sp>
    </p:spTree>
    <p:extLst>
      <p:ext uri="{BB962C8B-B14F-4D97-AF65-F5344CB8AC3E}">
        <p14:creationId xmlns:p14="http://schemas.microsoft.com/office/powerpoint/2010/main" val="304365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02CB3-C144-B650-907A-B6D58E4C0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8FD38D-6E4B-C888-BB1A-7B99D2B92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537F1-2126-D1D7-3A9C-D77DA27289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CE22B-354C-4A12-A122-43D195A7E29E}" type="datetimeFigureOut">
              <a:rPr lang="en-US" smtClean="0"/>
              <a:t>8/7/2023</a:t>
            </a:fld>
            <a:endParaRPr lang="en-US"/>
          </a:p>
        </p:txBody>
      </p:sp>
      <p:sp>
        <p:nvSpPr>
          <p:cNvPr id="5" name="Footer Placeholder 4">
            <a:extLst>
              <a:ext uri="{FF2B5EF4-FFF2-40B4-BE49-F238E27FC236}">
                <a16:creationId xmlns:a16="http://schemas.microsoft.com/office/drawing/2014/main" id="{52B3230C-3695-B3E2-FE8B-F3516E23A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1F4B1E-D02A-D2F1-B270-22AAD1B40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30750-D5CE-49B9-B64C-09EA5ACCC1C9}" type="slidenum">
              <a:rPr lang="en-US" smtClean="0"/>
              <a:t>‹#›</a:t>
            </a:fld>
            <a:endParaRPr lang="en-US"/>
          </a:p>
        </p:txBody>
      </p:sp>
    </p:spTree>
    <p:extLst>
      <p:ext uri="{BB962C8B-B14F-4D97-AF65-F5344CB8AC3E}">
        <p14:creationId xmlns:p14="http://schemas.microsoft.com/office/powerpoint/2010/main" val="1688355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09B81F-6A3A-8BD5-966E-7328165A9021}"/>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r>
              <a:rPr lang="en-US" sz="4000" b="1" i="0" kern="1200" dirty="0">
                <a:solidFill>
                  <a:schemeClr val="tx1"/>
                </a:solidFill>
                <a:effectLst/>
                <a:latin typeface="Times New Roman" panose="02020603050405020304" pitchFamily="18" charset="0"/>
                <a:cs typeface="Times New Roman" panose="02020603050405020304" pitchFamily="18" charset="0"/>
              </a:rPr>
              <a:t>Machine Learning for Predictive Maintenance </a:t>
            </a:r>
            <a:endParaRPr lang="en-US" sz="4000" b="1" kern="12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97ED78-4A3F-7940-6F50-D7452D033187}"/>
              </a:ext>
            </a:extLst>
          </p:cNvPr>
          <p:cNvSpPr txBox="1"/>
          <p:nvPr/>
        </p:nvSpPr>
        <p:spPr>
          <a:xfrm>
            <a:off x="4216239" y="1567528"/>
            <a:ext cx="3689106" cy="584775"/>
          </a:xfrm>
          <a:prstGeom prst="rect">
            <a:avLst/>
          </a:prstGeom>
          <a:noFill/>
        </p:spPr>
        <p:txBody>
          <a:bodyPr wrap="square" lIns="91440" tIns="45720" rIns="91440" bIns="45720" rtlCol="0" anchor="t">
            <a:spAutoFit/>
          </a:bodyPr>
          <a:lstStyle/>
          <a:p>
            <a:pPr algn="ctr" defTabSz="667512">
              <a:spcAft>
                <a:spcPts val="600"/>
              </a:spcAft>
            </a:pPr>
            <a:r>
              <a:rPr lang="en-US" sz="3200" b="1" kern="1200" dirty="0">
                <a:solidFill>
                  <a:srgbClr val="1F2328"/>
                </a:solidFill>
                <a:latin typeface="Times New Roman"/>
                <a:cs typeface="Times New Roman"/>
              </a:rPr>
              <a:t>Capstone Project</a:t>
            </a:r>
            <a:endParaRPr lang="en-US" sz="2400" dirty="0">
              <a:latin typeface="Times New Roman"/>
              <a:cs typeface="Times New Roman"/>
            </a:endParaRPr>
          </a:p>
        </p:txBody>
      </p:sp>
      <p:pic>
        <p:nvPicPr>
          <p:cNvPr id="7" name="Picture 6">
            <a:extLst>
              <a:ext uri="{FF2B5EF4-FFF2-40B4-BE49-F238E27FC236}">
                <a16:creationId xmlns:a16="http://schemas.microsoft.com/office/drawing/2014/main" id="{21CC8391-0DC6-9FA7-D6AA-E7C902D60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405" y="2226238"/>
            <a:ext cx="4934772" cy="3289848"/>
          </a:xfrm>
          <a:prstGeom prst="rect">
            <a:avLst/>
          </a:prstGeom>
        </p:spPr>
      </p:pic>
      <p:sp>
        <p:nvSpPr>
          <p:cNvPr id="8" name="TextBox 7">
            <a:extLst>
              <a:ext uri="{FF2B5EF4-FFF2-40B4-BE49-F238E27FC236}">
                <a16:creationId xmlns:a16="http://schemas.microsoft.com/office/drawing/2014/main" id="{189C65C2-DC05-B60D-EC0B-78666E3F3F92}"/>
              </a:ext>
            </a:extLst>
          </p:cNvPr>
          <p:cNvSpPr txBox="1"/>
          <p:nvPr/>
        </p:nvSpPr>
        <p:spPr>
          <a:xfrm>
            <a:off x="9783171" y="5954477"/>
            <a:ext cx="1576072" cy="406906"/>
          </a:xfrm>
          <a:prstGeom prst="rect">
            <a:avLst/>
          </a:prstGeom>
          <a:noFill/>
        </p:spPr>
        <p:txBody>
          <a:bodyPr wrap="none" rtlCol="0">
            <a:spAutoFit/>
          </a:bodyPr>
          <a:lstStyle/>
          <a:p>
            <a:pPr defTabSz="667512">
              <a:spcAft>
                <a:spcPts val="600"/>
              </a:spcAft>
            </a:pPr>
            <a:r>
              <a:rPr lang="en-US" sz="2044" kern="1200" dirty="0" err="1">
                <a:solidFill>
                  <a:schemeClr val="tx1"/>
                </a:solidFill>
                <a:latin typeface="Times New Roman" panose="02020603050405020304" pitchFamily="18" charset="0"/>
                <a:ea typeface="+mn-ea"/>
                <a:cs typeface="Times New Roman" panose="02020603050405020304" pitchFamily="18" charset="0"/>
              </a:rPr>
              <a:t>Fatta</a:t>
            </a:r>
            <a:r>
              <a:rPr lang="en-US" sz="2044" kern="1200" dirty="0">
                <a:solidFill>
                  <a:schemeClr val="tx1"/>
                </a:solidFill>
                <a:latin typeface="Times New Roman" panose="02020603050405020304" pitchFamily="18" charset="0"/>
                <a:ea typeface="+mn-ea"/>
                <a:cs typeface="Times New Roman" panose="02020603050405020304" pitchFamily="18" charset="0"/>
              </a:rPr>
              <a:t> Gurung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14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3424874"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ML Steps -II</a:t>
            </a:r>
            <a:endParaRPr lang="en-US" sz="3800" b="1" dirty="0">
              <a:solidFill>
                <a:srgbClr val="FFFFFF"/>
              </a:solidFill>
              <a:latin typeface="Calibri Light"/>
              <a:ea typeface="Calibri Light"/>
              <a:cs typeface="Calibri Light"/>
            </a:endParaRPr>
          </a:p>
        </p:txBody>
      </p:sp>
      <p:sp>
        <p:nvSpPr>
          <p:cNvPr id="15" name="TextBox 14">
            <a:extLst>
              <a:ext uri="{FF2B5EF4-FFF2-40B4-BE49-F238E27FC236}">
                <a16:creationId xmlns:a16="http://schemas.microsoft.com/office/drawing/2014/main" id="{3054F7C2-38DF-ECEC-8434-BF12CC1D5417}"/>
              </a:ext>
            </a:extLst>
          </p:cNvPr>
          <p:cNvSpPr txBox="1"/>
          <p:nvPr/>
        </p:nvSpPr>
        <p:spPr>
          <a:xfrm>
            <a:off x="5837903" y="307257"/>
            <a:ext cx="493087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panose="02020603050405020304" pitchFamily="18" charset="0"/>
                <a:ea typeface="Calibri"/>
                <a:cs typeface="Times New Roman" panose="02020603050405020304" pitchFamily="18" charset="0"/>
              </a:rPr>
              <a:t>Data Split</a:t>
            </a:r>
          </a:p>
          <a:p>
            <a:pPr marL="285750" indent="-285750">
              <a:buFont typeface="Calibri"/>
              <a:buChar char="-"/>
            </a:pPr>
            <a:r>
              <a:rPr lang="en-US" dirty="0">
                <a:latin typeface="Times New Roman" panose="02020603050405020304" pitchFamily="18" charset="0"/>
                <a:ea typeface="Calibri"/>
                <a:cs typeface="Times New Roman" panose="02020603050405020304" pitchFamily="18" charset="0"/>
              </a:rPr>
              <a:t>Splitting data into train and test bucket helps to build model using training set and test model on the testing set. This is to create environment as realistic as the real world where model will be used in unseen data. </a:t>
            </a:r>
          </a:p>
          <a:p>
            <a:r>
              <a:rPr lang="en-US" dirty="0">
                <a:latin typeface="Times New Roman" panose="02020603050405020304" pitchFamily="18" charset="0"/>
                <a:ea typeface="Calibri"/>
                <a:cs typeface="Times New Roman" panose="02020603050405020304" pitchFamily="18" charset="0"/>
              </a:rPr>
              <a:t>Creating ML Function</a:t>
            </a:r>
          </a:p>
          <a:p>
            <a:pPr marL="285750" indent="-285750">
              <a:buFont typeface="Calibri"/>
              <a:buChar char="-"/>
            </a:pPr>
            <a:r>
              <a:rPr lang="en-US" dirty="0">
                <a:latin typeface="Times New Roman" panose="02020603050405020304" pitchFamily="18" charset="0"/>
                <a:ea typeface="Calibri"/>
                <a:cs typeface="Times New Roman" panose="02020603050405020304" pitchFamily="18" charset="0"/>
              </a:rPr>
              <a:t>Creating ML model within the function helps to reuse the same code for the various model. </a:t>
            </a:r>
          </a:p>
        </p:txBody>
      </p:sp>
      <p:pic>
        <p:nvPicPr>
          <p:cNvPr id="8" name="Picture 8" descr="A screenshot of a computer code&#10;&#10;Description automatically generated">
            <a:extLst>
              <a:ext uri="{FF2B5EF4-FFF2-40B4-BE49-F238E27FC236}">
                <a16:creationId xmlns:a16="http://schemas.microsoft.com/office/drawing/2014/main" id="{FBC6111F-4AC0-724E-6B0A-2BFA103049CA}"/>
              </a:ext>
            </a:extLst>
          </p:cNvPr>
          <p:cNvPicPr>
            <a:picLocks noChangeAspect="1"/>
          </p:cNvPicPr>
          <p:nvPr/>
        </p:nvPicPr>
        <p:blipFill>
          <a:blip r:embed="rId3"/>
          <a:stretch>
            <a:fillRect/>
          </a:stretch>
        </p:blipFill>
        <p:spPr>
          <a:xfrm>
            <a:off x="4748981" y="3091448"/>
            <a:ext cx="6086167" cy="1117557"/>
          </a:xfrm>
          <a:prstGeom prst="rect">
            <a:avLst/>
          </a:prstGeom>
        </p:spPr>
      </p:pic>
      <p:pic>
        <p:nvPicPr>
          <p:cNvPr id="9" name="Picture 9" descr="A screenshot of a computer program&#10;&#10;Description automatically generated">
            <a:extLst>
              <a:ext uri="{FF2B5EF4-FFF2-40B4-BE49-F238E27FC236}">
                <a16:creationId xmlns:a16="http://schemas.microsoft.com/office/drawing/2014/main" id="{68E427B0-9EC4-D981-F5CD-BA9C150162CB}"/>
              </a:ext>
            </a:extLst>
          </p:cNvPr>
          <p:cNvPicPr>
            <a:picLocks noChangeAspect="1"/>
          </p:cNvPicPr>
          <p:nvPr/>
        </p:nvPicPr>
        <p:blipFill>
          <a:blip r:embed="rId4"/>
          <a:stretch>
            <a:fillRect/>
          </a:stretch>
        </p:blipFill>
        <p:spPr>
          <a:xfrm>
            <a:off x="4761271" y="4652667"/>
            <a:ext cx="6073877" cy="1768247"/>
          </a:xfrm>
          <a:prstGeom prst="rect">
            <a:avLst/>
          </a:prstGeom>
        </p:spPr>
      </p:pic>
    </p:spTree>
    <p:extLst>
      <p:ext uri="{BB962C8B-B14F-4D97-AF65-F5344CB8AC3E}">
        <p14:creationId xmlns:p14="http://schemas.microsoft.com/office/powerpoint/2010/main" val="401880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3424874"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Model Result -I</a:t>
            </a:r>
            <a:endParaRPr lang="en-US" dirty="0"/>
          </a:p>
        </p:txBody>
      </p:sp>
      <p:pic>
        <p:nvPicPr>
          <p:cNvPr id="3" name="Picture 2">
            <a:extLst>
              <a:ext uri="{FF2B5EF4-FFF2-40B4-BE49-F238E27FC236}">
                <a16:creationId xmlns:a16="http://schemas.microsoft.com/office/drawing/2014/main" id="{B90F5D0C-B9D3-A7C6-A746-93FC14FF5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512" y="619422"/>
            <a:ext cx="3167243" cy="2619324"/>
          </a:xfrm>
          <a:prstGeom prst="rect">
            <a:avLst/>
          </a:prstGeom>
        </p:spPr>
      </p:pic>
      <p:sp>
        <p:nvSpPr>
          <p:cNvPr id="5" name="TextBox 4">
            <a:extLst>
              <a:ext uri="{FF2B5EF4-FFF2-40B4-BE49-F238E27FC236}">
                <a16:creationId xmlns:a16="http://schemas.microsoft.com/office/drawing/2014/main" id="{64E0B122-81F4-6A8C-9FEA-DC3C7E35D2A0}"/>
              </a:ext>
            </a:extLst>
          </p:cNvPr>
          <p:cNvSpPr txBox="1"/>
          <p:nvPr/>
        </p:nvSpPr>
        <p:spPr>
          <a:xfrm>
            <a:off x="5284840" y="620661"/>
            <a:ext cx="3001296"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12121"/>
                </a:solidFill>
                <a:latin typeface="Times New Roman"/>
                <a:cs typeface="Times New Roman"/>
              </a:rPr>
              <a:t>Logistic Regression </a:t>
            </a:r>
          </a:p>
          <a:p>
            <a:r>
              <a:rPr lang="en-US" sz="1600" dirty="0">
                <a:solidFill>
                  <a:srgbClr val="212121"/>
                </a:solidFill>
                <a:latin typeface="Times New Roman"/>
                <a:cs typeface="Times New Roman"/>
              </a:rPr>
              <a:t>      Accuracy: 0.47 </a:t>
            </a:r>
          </a:p>
          <a:p>
            <a:r>
              <a:rPr lang="en-US" sz="1600" dirty="0">
                <a:solidFill>
                  <a:srgbClr val="212121"/>
                </a:solidFill>
                <a:latin typeface="Times New Roman"/>
                <a:cs typeface="Times New Roman"/>
              </a:rPr>
              <a:t>      F1: 0.64 </a:t>
            </a:r>
          </a:p>
          <a:p>
            <a:r>
              <a:rPr lang="en-US" sz="1600" dirty="0">
                <a:solidFill>
                  <a:srgbClr val="212121"/>
                </a:solidFill>
                <a:latin typeface="Times New Roman"/>
                <a:cs typeface="Times New Roman"/>
              </a:rPr>
              <a:t>      Precision: 0.49 </a:t>
            </a:r>
          </a:p>
          <a:p>
            <a:r>
              <a:rPr lang="en-US" sz="1600" dirty="0">
                <a:solidFill>
                  <a:srgbClr val="212121"/>
                </a:solidFill>
                <a:latin typeface="Times New Roman"/>
                <a:cs typeface="Times New Roman"/>
              </a:rPr>
              <a:t>      Recall: 0.91</a:t>
            </a:r>
          </a:p>
          <a:p>
            <a:pPr marL="285750" indent="-285750">
              <a:buFont typeface="Arial"/>
              <a:buChar char="•"/>
            </a:pPr>
            <a:r>
              <a:rPr lang="en-US" sz="1600" dirty="0">
                <a:solidFill>
                  <a:srgbClr val="000000"/>
                </a:solidFill>
                <a:ea typeface="+mn-lt"/>
                <a:cs typeface="+mn-lt"/>
              </a:rPr>
              <a:t>3390  was 1 (actual value) , real but predicted 0 (FN)</a:t>
            </a:r>
          </a:p>
          <a:p>
            <a:pPr marL="285750" indent="-285750">
              <a:buFont typeface="Arial"/>
              <a:buChar char="•"/>
            </a:pPr>
            <a:r>
              <a:rPr lang="en-US" sz="1600" dirty="0">
                <a:ea typeface="+mn-lt"/>
                <a:cs typeface="+mn-lt"/>
              </a:rPr>
              <a:t>34237 was 0 (actual value) , real but predicted 1 (FP)</a:t>
            </a:r>
            <a:endParaRPr lang="en-US" dirty="0">
              <a:cs typeface="Calibri" panose="020F0502020204030204"/>
            </a:endParaRPr>
          </a:p>
          <a:p>
            <a:pPr marL="285750" indent="-285750">
              <a:buFont typeface="Arial"/>
              <a:buChar char="•"/>
            </a:pPr>
            <a:endParaRPr lang="en-US" sz="1600" dirty="0">
              <a:cs typeface="Calibri" panose="020F0502020204030204"/>
            </a:endParaRPr>
          </a:p>
        </p:txBody>
      </p:sp>
      <p:sp>
        <p:nvSpPr>
          <p:cNvPr id="6" name="TextBox 5">
            <a:extLst>
              <a:ext uri="{FF2B5EF4-FFF2-40B4-BE49-F238E27FC236}">
                <a16:creationId xmlns:a16="http://schemas.microsoft.com/office/drawing/2014/main" id="{DBB26E07-8265-3BB2-C3D7-EF07B175BC7A}"/>
              </a:ext>
            </a:extLst>
          </p:cNvPr>
          <p:cNvSpPr txBox="1"/>
          <p:nvPr/>
        </p:nvSpPr>
        <p:spPr>
          <a:xfrm>
            <a:off x="4731773" y="4061951"/>
            <a:ext cx="3134032"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12121"/>
                </a:solidFill>
                <a:latin typeface="Times New Roman"/>
                <a:cs typeface="Segoe UI"/>
              </a:rPr>
              <a:t>Random Forest</a:t>
            </a:r>
            <a:endParaRPr lang="en-US" sz="2000" dirty="0">
              <a:solidFill>
                <a:srgbClr val="212121"/>
              </a:solidFill>
              <a:latin typeface="Times New Roman"/>
              <a:cs typeface="Segoe UI"/>
            </a:endParaRPr>
          </a:p>
          <a:p>
            <a:r>
              <a:rPr lang="en-US" sz="1600" dirty="0">
                <a:solidFill>
                  <a:srgbClr val="212121"/>
                </a:solidFill>
                <a:latin typeface="Times New Roman"/>
                <a:ea typeface="Segoe UI"/>
                <a:cs typeface="Segoe UI"/>
              </a:rPr>
              <a:t>     </a:t>
            </a:r>
            <a:r>
              <a:rPr lang="en-US" sz="1600" dirty="0">
                <a:solidFill>
                  <a:srgbClr val="212121"/>
                </a:solidFill>
                <a:latin typeface="Times New Roman"/>
                <a:ea typeface="Segoe UI"/>
                <a:cs typeface="Times New Roman"/>
              </a:rPr>
              <a:t>Accuracy: 0.85 </a:t>
            </a:r>
            <a:endParaRPr lang="en-US" sz="1600" dirty="0">
              <a:solidFill>
                <a:srgbClr val="212121"/>
              </a:solidFill>
              <a:latin typeface="Times New Roman"/>
              <a:cs typeface="Times New Roman"/>
            </a:endParaRPr>
          </a:p>
          <a:p>
            <a:r>
              <a:rPr lang="en-US" sz="1600" dirty="0">
                <a:solidFill>
                  <a:srgbClr val="212121"/>
                </a:solidFill>
                <a:latin typeface="Times New Roman"/>
                <a:ea typeface="Segoe UI"/>
                <a:cs typeface="Times New Roman"/>
              </a:rPr>
              <a:t>     F1: 0.85 </a:t>
            </a:r>
            <a:endParaRPr lang="en-US" sz="1600" dirty="0">
              <a:solidFill>
                <a:srgbClr val="212121"/>
              </a:solidFill>
              <a:latin typeface="Times New Roman"/>
              <a:cs typeface="Times New Roman"/>
            </a:endParaRPr>
          </a:p>
          <a:p>
            <a:r>
              <a:rPr lang="en-US" sz="1600" dirty="0">
                <a:solidFill>
                  <a:srgbClr val="212121"/>
                </a:solidFill>
                <a:latin typeface="Times New Roman"/>
                <a:ea typeface="Segoe UI"/>
                <a:cs typeface="Times New Roman"/>
              </a:rPr>
              <a:t>     Precision: 0.89 </a:t>
            </a:r>
            <a:endParaRPr lang="en-US" sz="1600" dirty="0">
              <a:solidFill>
                <a:srgbClr val="212121"/>
              </a:solidFill>
              <a:latin typeface="Times New Roman"/>
              <a:cs typeface="Times New Roman"/>
            </a:endParaRPr>
          </a:p>
          <a:p>
            <a:r>
              <a:rPr lang="en-US" sz="1600" dirty="0">
                <a:solidFill>
                  <a:srgbClr val="212121"/>
                </a:solidFill>
                <a:latin typeface="Times New Roman"/>
                <a:ea typeface="Segoe UI"/>
                <a:cs typeface="Times New Roman"/>
              </a:rPr>
              <a:t>     Recall: 0.81</a:t>
            </a:r>
            <a:endParaRPr lang="en-US" sz="1600">
              <a:solidFill>
                <a:srgbClr val="000000"/>
              </a:solidFill>
              <a:latin typeface="Calibri"/>
              <a:ea typeface="Segoe UI"/>
              <a:cs typeface="Calibri"/>
            </a:endParaRPr>
          </a:p>
          <a:p>
            <a:pPr>
              <a:buChar char="•"/>
            </a:pPr>
            <a:r>
              <a:rPr lang="en-US" sz="1600" dirty="0">
                <a:solidFill>
                  <a:srgbClr val="000000"/>
                </a:solidFill>
                <a:latin typeface="Calibri"/>
                <a:ea typeface="Segoe UI"/>
                <a:cs typeface="Arial"/>
              </a:rPr>
              <a:t>    6978</a:t>
            </a:r>
            <a:r>
              <a:rPr lang="en-US" sz="1600" dirty="0">
                <a:latin typeface="Calibri"/>
                <a:ea typeface="Arial"/>
                <a:cs typeface="Arial"/>
              </a:rPr>
              <a:t>  was 1 (actual value) , real   but predicted 0 (FN)​</a:t>
            </a:r>
            <a:endParaRPr lang="en-US">
              <a:cs typeface="Calibri" panose="020F0502020204030204"/>
            </a:endParaRPr>
          </a:p>
          <a:p>
            <a:pPr>
              <a:buChar char="•"/>
            </a:pPr>
            <a:r>
              <a:rPr lang="en-US" sz="1600" dirty="0">
                <a:latin typeface="Calibri"/>
                <a:ea typeface="Arial"/>
                <a:cs typeface="Arial"/>
              </a:rPr>
              <a:t>    3499 was 0 (actual value) , real   but predicted 1 (FP)​</a:t>
            </a:r>
            <a:endParaRPr lang="en-US"/>
          </a:p>
        </p:txBody>
      </p:sp>
      <p:pic>
        <p:nvPicPr>
          <p:cNvPr id="10" name="Picture 9">
            <a:extLst>
              <a:ext uri="{FF2B5EF4-FFF2-40B4-BE49-F238E27FC236}">
                <a16:creationId xmlns:a16="http://schemas.microsoft.com/office/drawing/2014/main" id="{62C7E510-3DF9-E129-E92F-7FA2BF4CA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8945" y="4059991"/>
            <a:ext cx="3251529" cy="2682621"/>
          </a:xfrm>
          <a:prstGeom prst="rect">
            <a:avLst/>
          </a:prstGeom>
        </p:spPr>
      </p:pic>
    </p:spTree>
    <p:extLst>
      <p:ext uri="{BB962C8B-B14F-4D97-AF65-F5344CB8AC3E}">
        <p14:creationId xmlns:p14="http://schemas.microsoft.com/office/powerpoint/2010/main" val="331748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3424874"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Model Result -II</a:t>
            </a:r>
            <a:endParaRPr lang="en-US" dirty="0"/>
          </a:p>
        </p:txBody>
      </p:sp>
      <p:sp>
        <p:nvSpPr>
          <p:cNvPr id="5" name="TextBox 4">
            <a:extLst>
              <a:ext uri="{FF2B5EF4-FFF2-40B4-BE49-F238E27FC236}">
                <a16:creationId xmlns:a16="http://schemas.microsoft.com/office/drawing/2014/main" id="{64E0B122-81F4-6A8C-9FEA-DC3C7E35D2A0}"/>
              </a:ext>
            </a:extLst>
          </p:cNvPr>
          <p:cNvSpPr txBox="1"/>
          <p:nvPr/>
        </p:nvSpPr>
        <p:spPr>
          <a:xfrm>
            <a:off x="5284840" y="620661"/>
            <a:ext cx="285381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12121"/>
                </a:solidFill>
                <a:latin typeface="Times New Roman"/>
                <a:cs typeface="Times New Roman"/>
              </a:rPr>
              <a:t>KNN</a:t>
            </a:r>
          </a:p>
          <a:p>
            <a:r>
              <a:rPr lang="en-US" sz="1600" dirty="0">
                <a:solidFill>
                  <a:srgbClr val="212121"/>
                </a:solidFill>
                <a:latin typeface="Times New Roman"/>
                <a:cs typeface="Times New Roman"/>
              </a:rPr>
              <a:t>      Accuracy: 0.85 </a:t>
            </a:r>
          </a:p>
          <a:p>
            <a:r>
              <a:rPr lang="en-US" sz="1600" dirty="0">
                <a:solidFill>
                  <a:srgbClr val="212121"/>
                </a:solidFill>
                <a:latin typeface="Times New Roman"/>
                <a:cs typeface="Times New Roman"/>
              </a:rPr>
              <a:t>      F1: 0.84 </a:t>
            </a:r>
          </a:p>
          <a:p>
            <a:r>
              <a:rPr lang="en-US" sz="1600" dirty="0">
                <a:solidFill>
                  <a:srgbClr val="212121"/>
                </a:solidFill>
                <a:latin typeface="Times New Roman"/>
                <a:cs typeface="Times New Roman"/>
              </a:rPr>
              <a:t>      Precision: 0.90 </a:t>
            </a:r>
          </a:p>
          <a:p>
            <a:r>
              <a:rPr lang="en-US" sz="1600" dirty="0">
                <a:solidFill>
                  <a:srgbClr val="212121"/>
                </a:solidFill>
                <a:latin typeface="Times New Roman"/>
                <a:cs typeface="Times New Roman"/>
              </a:rPr>
              <a:t>      Recall: 0.80</a:t>
            </a:r>
            <a:endParaRPr lang="en-US" sz="1600" dirty="0"/>
          </a:p>
          <a:p>
            <a:pPr marL="285750" indent="-285750">
              <a:buFont typeface="Arial"/>
              <a:buChar char="•"/>
            </a:pPr>
            <a:r>
              <a:rPr lang="en-US" sz="1600" dirty="0">
                <a:solidFill>
                  <a:srgbClr val="000000"/>
                </a:solidFill>
                <a:ea typeface="+mn-lt"/>
                <a:cs typeface="+mn-lt"/>
              </a:rPr>
              <a:t>7309 was 1 (actual value) , real but predicted 0 (FN)</a:t>
            </a:r>
          </a:p>
          <a:p>
            <a:pPr marL="285750" indent="-285750">
              <a:buFont typeface="Arial"/>
              <a:buChar char="•"/>
            </a:pPr>
            <a:r>
              <a:rPr lang="en-US" sz="1600" dirty="0">
                <a:ea typeface="+mn-lt"/>
                <a:cs typeface="+mn-lt"/>
              </a:rPr>
              <a:t>3395 was 0 (actual value) , real but predicted 1 (FP)</a:t>
            </a:r>
            <a:endParaRPr lang="en-US">
              <a:cs typeface="Calibri" panose="020F0502020204030204"/>
            </a:endParaRPr>
          </a:p>
          <a:p>
            <a:pPr marL="285750" indent="-285750">
              <a:buFont typeface="Arial"/>
              <a:buChar char="•"/>
            </a:pPr>
            <a:endParaRPr lang="en-US" sz="1600" dirty="0">
              <a:cs typeface="Calibri" panose="020F0502020204030204"/>
            </a:endParaRPr>
          </a:p>
        </p:txBody>
      </p:sp>
      <p:pic>
        <p:nvPicPr>
          <p:cNvPr id="7" name="Picture 6">
            <a:extLst>
              <a:ext uri="{FF2B5EF4-FFF2-40B4-BE49-F238E27FC236}">
                <a16:creationId xmlns:a16="http://schemas.microsoft.com/office/drawing/2014/main" id="{C1855EB7-FBF3-A139-AB83-810838431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943" y="552952"/>
            <a:ext cx="3268229" cy="2687194"/>
          </a:xfrm>
          <a:prstGeom prst="rect">
            <a:avLst/>
          </a:prstGeom>
        </p:spPr>
      </p:pic>
      <p:sp>
        <p:nvSpPr>
          <p:cNvPr id="8" name="TextBox 7">
            <a:extLst>
              <a:ext uri="{FF2B5EF4-FFF2-40B4-BE49-F238E27FC236}">
                <a16:creationId xmlns:a16="http://schemas.microsoft.com/office/drawing/2014/main" id="{FB34B167-BB58-9342-C7A2-5D963C344F58}"/>
              </a:ext>
            </a:extLst>
          </p:cNvPr>
          <p:cNvSpPr txBox="1"/>
          <p:nvPr/>
        </p:nvSpPr>
        <p:spPr>
          <a:xfrm>
            <a:off x="2434688" y="4650556"/>
            <a:ext cx="903584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7" algn="l"/>
            <a:r>
              <a:rPr lang="en-US" sz="3200" b="1" dirty="0">
                <a:cs typeface="Calibri"/>
              </a:rPr>
              <a:t>Summary</a:t>
            </a:r>
            <a:endParaRPr lang="en-US">
              <a:cs typeface="Calibri" panose="020F0502020204030204"/>
            </a:endParaRPr>
          </a:p>
          <a:p>
            <a:r>
              <a:rPr lang="en-US" sz="2400" dirty="0">
                <a:cs typeface="Calibri"/>
              </a:rPr>
              <a:t>Out of the all the model Random Forest has the highest f1 score. </a:t>
            </a:r>
          </a:p>
        </p:txBody>
      </p:sp>
    </p:spTree>
    <p:extLst>
      <p:ext uri="{BB962C8B-B14F-4D97-AF65-F5344CB8AC3E}">
        <p14:creationId xmlns:p14="http://schemas.microsoft.com/office/powerpoint/2010/main" val="79589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3424874"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Model Deployment</a:t>
            </a:r>
            <a:endParaRPr lang="en-US" dirty="0"/>
          </a:p>
        </p:txBody>
      </p:sp>
      <p:sp>
        <p:nvSpPr>
          <p:cNvPr id="5" name="TextBox 4">
            <a:extLst>
              <a:ext uri="{FF2B5EF4-FFF2-40B4-BE49-F238E27FC236}">
                <a16:creationId xmlns:a16="http://schemas.microsoft.com/office/drawing/2014/main" id="{64E0B122-81F4-6A8C-9FEA-DC3C7E35D2A0}"/>
              </a:ext>
            </a:extLst>
          </p:cNvPr>
          <p:cNvSpPr txBox="1"/>
          <p:nvPr/>
        </p:nvSpPr>
        <p:spPr>
          <a:xfrm>
            <a:off x="5284840" y="620661"/>
            <a:ext cx="486942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12121"/>
                </a:solidFill>
                <a:latin typeface="Times New Roman"/>
                <a:cs typeface="Times New Roman"/>
              </a:rPr>
              <a:t>Deployment</a:t>
            </a:r>
            <a:endParaRPr lang="en-US" dirty="0"/>
          </a:p>
          <a:p>
            <a:pPr marL="342900" indent="-342900">
              <a:buFont typeface="Calibri"/>
              <a:buChar char="-"/>
            </a:pPr>
            <a:r>
              <a:rPr lang="en-US" sz="2000" dirty="0">
                <a:solidFill>
                  <a:srgbClr val="212121"/>
                </a:solidFill>
                <a:latin typeface="Times New Roman"/>
                <a:cs typeface="Times New Roman"/>
              </a:rPr>
              <a:t>Deployment of ML model is the last step where model is deployed to be used in the real data. </a:t>
            </a:r>
          </a:p>
          <a:p>
            <a:pPr marL="342900" indent="-342900">
              <a:buFont typeface="Calibri"/>
              <a:buChar char="-"/>
            </a:pPr>
            <a:r>
              <a:rPr lang="en-US" sz="2000" dirty="0">
                <a:solidFill>
                  <a:srgbClr val="212121"/>
                </a:solidFill>
                <a:latin typeface="Times New Roman"/>
                <a:cs typeface="Times New Roman"/>
              </a:rPr>
              <a:t>Model deployment is usually done as restful API integration or standalone. </a:t>
            </a:r>
          </a:p>
          <a:p>
            <a:pPr marL="342900" indent="-342900">
              <a:buFont typeface="Calibri"/>
              <a:buChar char="-"/>
            </a:pPr>
            <a:r>
              <a:rPr lang="en-US" sz="2000" dirty="0">
                <a:solidFill>
                  <a:srgbClr val="212121"/>
                </a:solidFill>
                <a:latin typeface="Times New Roman"/>
                <a:cs typeface="Times New Roman"/>
              </a:rPr>
              <a:t>For this use case we used pickle to save the model and we read the model and test the model in dummy data. </a:t>
            </a:r>
          </a:p>
          <a:p>
            <a:pPr marL="285750" indent="-285750">
              <a:buFont typeface="Arial"/>
              <a:buChar char="•"/>
            </a:pPr>
            <a:endParaRPr lang="en-US" sz="1600" dirty="0">
              <a:cs typeface="Calibri" panose="020F0502020204030204"/>
            </a:endParaRPr>
          </a:p>
        </p:txBody>
      </p:sp>
      <p:pic>
        <p:nvPicPr>
          <p:cNvPr id="6" name="Picture 5">
            <a:extLst>
              <a:ext uri="{FF2B5EF4-FFF2-40B4-BE49-F238E27FC236}">
                <a16:creationId xmlns:a16="http://schemas.microsoft.com/office/drawing/2014/main" id="{35CFE617-6AF7-0101-3495-B67C6F061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793" y="3635737"/>
            <a:ext cx="5228364" cy="2834511"/>
          </a:xfrm>
          <a:prstGeom prst="rect">
            <a:avLst/>
          </a:prstGeom>
        </p:spPr>
      </p:pic>
      <p:sp>
        <p:nvSpPr>
          <p:cNvPr id="7" name="TextBox 6">
            <a:extLst>
              <a:ext uri="{FF2B5EF4-FFF2-40B4-BE49-F238E27FC236}">
                <a16:creationId xmlns:a16="http://schemas.microsoft.com/office/drawing/2014/main" id="{391A30E5-3482-BAE1-9175-8A09E45B800E}"/>
              </a:ext>
            </a:extLst>
          </p:cNvPr>
          <p:cNvSpPr txBox="1"/>
          <p:nvPr/>
        </p:nvSpPr>
        <p:spPr>
          <a:xfrm>
            <a:off x="0" y="3742936"/>
            <a:ext cx="5775764" cy="2246769"/>
          </a:xfrm>
          <a:prstGeom prst="rect">
            <a:avLst/>
          </a:prstGeom>
          <a:noFill/>
        </p:spPr>
        <p:txBody>
          <a:bodyPr wrap="square" rtlCol="0">
            <a:spAutoFit/>
          </a:bodyPr>
          <a:lstStyle/>
          <a:p>
            <a:pPr marL="2514600" lvl="5" indent="-228600">
              <a:buAutoNum type="arabicPeriod"/>
            </a:pPr>
            <a:r>
              <a:rPr lang="en-US" sz="2000" dirty="0"/>
              <a:t>Exporting Model to be used in real world. Here we are exporting </a:t>
            </a:r>
            <a:r>
              <a:rPr lang="en-US" sz="2000" dirty="0">
                <a:solidFill>
                  <a:srgbClr val="FF0000"/>
                </a:solidFill>
              </a:rPr>
              <a:t>rf model</a:t>
            </a:r>
          </a:p>
          <a:p>
            <a:pPr marL="2514600" lvl="5" indent="-228600">
              <a:buAutoNum type="arabicPeriod"/>
            </a:pPr>
            <a:r>
              <a:rPr lang="en-US" sz="2000" dirty="0"/>
              <a:t>Reading the exported model</a:t>
            </a:r>
          </a:p>
          <a:p>
            <a:pPr marL="2514600" lvl="5" indent="-228600">
              <a:buAutoNum type="arabicPeriod"/>
            </a:pPr>
            <a:r>
              <a:rPr lang="en-US" sz="2000" dirty="0"/>
              <a:t>Creating New Dummy Data </a:t>
            </a:r>
          </a:p>
          <a:p>
            <a:pPr marL="2514600" lvl="5" indent="-228600">
              <a:buAutoNum type="arabicPeriod"/>
            </a:pPr>
            <a:r>
              <a:rPr lang="en-US" sz="2000" dirty="0"/>
              <a:t>Predicting using the model read through pickle file.</a:t>
            </a:r>
          </a:p>
        </p:txBody>
      </p:sp>
      <p:sp>
        <p:nvSpPr>
          <p:cNvPr id="9" name="Right Arrow 8">
            <a:extLst>
              <a:ext uri="{FF2B5EF4-FFF2-40B4-BE49-F238E27FC236}">
                <a16:creationId xmlns:a16="http://schemas.microsoft.com/office/drawing/2014/main" id="{012B267C-84AD-C93F-BEDD-1EEDB0F4C7B8}"/>
              </a:ext>
            </a:extLst>
          </p:cNvPr>
          <p:cNvSpPr/>
          <p:nvPr/>
        </p:nvSpPr>
        <p:spPr>
          <a:xfrm>
            <a:off x="5868365" y="3867819"/>
            <a:ext cx="713428" cy="2990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 Arrow 9">
            <a:extLst>
              <a:ext uri="{FF2B5EF4-FFF2-40B4-BE49-F238E27FC236}">
                <a16:creationId xmlns:a16="http://schemas.microsoft.com/office/drawing/2014/main" id="{6F2D1522-0562-1668-EFE1-9DEBEA2FBF82}"/>
              </a:ext>
            </a:extLst>
          </p:cNvPr>
          <p:cNvSpPr/>
          <p:nvPr/>
        </p:nvSpPr>
        <p:spPr>
          <a:xfrm>
            <a:off x="5627286" y="4175963"/>
            <a:ext cx="960698" cy="56965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Left-Right Arrow Callout 11">
            <a:extLst>
              <a:ext uri="{FF2B5EF4-FFF2-40B4-BE49-F238E27FC236}">
                <a16:creationId xmlns:a16="http://schemas.microsoft.com/office/drawing/2014/main" id="{59ACA88A-C2BF-2571-E346-22F83EDA4283}"/>
              </a:ext>
            </a:extLst>
          </p:cNvPr>
          <p:cNvSpPr/>
          <p:nvPr/>
        </p:nvSpPr>
        <p:spPr>
          <a:xfrm>
            <a:off x="5602321" y="5044438"/>
            <a:ext cx="960698" cy="1151038"/>
          </a:xfrm>
          <a:prstGeom prst="lef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313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B168F77-8577-EF0C-86B4-9D49857156C3}"/>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Conclusion</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0371889E-87E5-FDD1-17B7-8729084048CA}"/>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t>Failure prediction</a:t>
            </a:r>
            <a:r>
              <a:rPr lang="en-US" dirty="0"/>
              <a:t>: Out of all Classifier random forest has </a:t>
            </a:r>
            <a:r>
              <a:rPr lang="en-US" dirty="0">
                <a:solidFill>
                  <a:srgbClr val="FF0000"/>
                </a:solidFill>
              </a:rPr>
              <a:t>85% </a:t>
            </a:r>
            <a:r>
              <a:rPr lang="en-US" dirty="0"/>
              <a:t>accuracy and highest F1 score.</a:t>
            </a:r>
          </a:p>
          <a:p>
            <a:pPr indent="-228600">
              <a:lnSpc>
                <a:spcPct val="90000"/>
              </a:lnSpc>
              <a:spcAft>
                <a:spcPts val="600"/>
              </a:spcAft>
              <a:buFont typeface="Arial" panose="020B0604020202020204" pitchFamily="34" charset="0"/>
              <a:buChar char="•"/>
            </a:pPr>
            <a:r>
              <a:rPr lang="en-US" dirty="0"/>
              <a:t>F1 Score is the harmonic mean of the precision and recall. </a:t>
            </a:r>
            <a:br>
              <a:rPr lang="en-US" dirty="0"/>
            </a:br>
            <a:endParaRPr lang="en-US" dirty="0"/>
          </a:p>
        </p:txBody>
      </p:sp>
    </p:spTree>
    <p:extLst>
      <p:ext uri="{BB962C8B-B14F-4D97-AF65-F5344CB8AC3E}">
        <p14:creationId xmlns:p14="http://schemas.microsoft.com/office/powerpoint/2010/main" val="4227281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473D-9D6D-DDA5-0BD3-E062B1E5CF2E}"/>
              </a:ext>
            </a:extLst>
          </p:cNvPr>
          <p:cNvSpPr>
            <a:spLocks noGrp="1"/>
          </p:cNvSpPr>
          <p:nvPr>
            <p:ph type="title"/>
          </p:nvPr>
        </p:nvSpPr>
        <p:spPr>
          <a:xfrm>
            <a:off x="4894006" y="2343867"/>
            <a:ext cx="2957052" cy="1337853"/>
          </a:xfrm>
        </p:spPr>
        <p:txBody>
          <a:bodyPr/>
          <a:lstStyle/>
          <a:p>
            <a:r>
              <a:rPr lang="en-US" dirty="0">
                <a:cs typeface="Calibri Light"/>
              </a:rPr>
              <a:t>EXTRAS</a:t>
            </a:r>
            <a:endParaRPr lang="en-US" dirty="0"/>
          </a:p>
        </p:txBody>
      </p:sp>
    </p:spTree>
    <p:extLst>
      <p:ext uri="{BB962C8B-B14F-4D97-AF65-F5344CB8AC3E}">
        <p14:creationId xmlns:p14="http://schemas.microsoft.com/office/powerpoint/2010/main" val="415524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3A789F-FE93-9DE2-B54B-54CDA18AF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158" y="693164"/>
            <a:ext cx="4205775" cy="3467356"/>
          </a:xfrm>
          <a:prstGeom prst="rect">
            <a:avLst/>
          </a:prstGeom>
        </p:spPr>
      </p:pic>
      <p:sp>
        <p:nvSpPr>
          <p:cNvPr id="8" name="TextBox 7">
            <a:extLst>
              <a:ext uri="{FF2B5EF4-FFF2-40B4-BE49-F238E27FC236}">
                <a16:creationId xmlns:a16="http://schemas.microsoft.com/office/drawing/2014/main" id="{5F5D564C-A0FC-8AE4-9C15-A50ED0C5002A}"/>
              </a:ext>
            </a:extLst>
          </p:cNvPr>
          <p:cNvSpPr txBox="1"/>
          <p:nvPr/>
        </p:nvSpPr>
        <p:spPr>
          <a:xfrm>
            <a:off x="6691069" y="3598595"/>
            <a:ext cx="5112105" cy="707886"/>
          </a:xfrm>
          <a:prstGeom prst="rect">
            <a:avLst/>
          </a:prstGeom>
          <a:noFill/>
        </p:spPr>
        <p:txBody>
          <a:bodyPr wrap="none" rtlCol="0">
            <a:spAutoFit/>
          </a:bodyPr>
          <a:lstStyle/>
          <a:p>
            <a:r>
              <a:rPr lang="en-US" sz="2000" dirty="0"/>
              <a:t>3390  was 1 (actual value) , real but predicted 0</a:t>
            </a:r>
          </a:p>
          <a:p>
            <a:r>
              <a:rPr lang="en-US" sz="2000" dirty="0"/>
              <a:t>(FN)</a:t>
            </a:r>
          </a:p>
        </p:txBody>
      </p:sp>
      <p:sp>
        <p:nvSpPr>
          <p:cNvPr id="9" name="TextBox 8">
            <a:extLst>
              <a:ext uri="{FF2B5EF4-FFF2-40B4-BE49-F238E27FC236}">
                <a16:creationId xmlns:a16="http://schemas.microsoft.com/office/drawing/2014/main" id="{D046C183-33D7-B4C5-7D3E-1F8DE71CF1A9}"/>
              </a:ext>
            </a:extLst>
          </p:cNvPr>
          <p:cNvSpPr txBox="1"/>
          <p:nvPr/>
        </p:nvSpPr>
        <p:spPr>
          <a:xfrm>
            <a:off x="6372158" y="2242176"/>
            <a:ext cx="1595821" cy="369332"/>
          </a:xfrm>
          <a:prstGeom prst="rect">
            <a:avLst/>
          </a:prstGeom>
          <a:noFill/>
        </p:spPr>
        <p:txBody>
          <a:bodyPr wrap="none" rtlCol="0">
            <a:spAutoFit/>
          </a:bodyPr>
          <a:lstStyle/>
          <a:p>
            <a:r>
              <a:rPr lang="en-US" dirty="0"/>
              <a:t>TP,  TN,  TP,  FN</a:t>
            </a:r>
          </a:p>
        </p:txBody>
      </p:sp>
      <p:sp>
        <p:nvSpPr>
          <p:cNvPr id="10" name="TextBox 9">
            <a:extLst>
              <a:ext uri="{FF2B5EF4-FFF2-40B4-BE49-F238E27FC236}">
                <a16:creationId xmlns:a16="http://schemas.microsoft.com/office/drawing/2014/main" id="{E9F59B2C-D3C5-64AB-A76B-C18B01AEA861}"/>
              </a:ext>
            </a:extLst>
          </p:cNvPr>
          <p:cNvSpPr txBox="1"/>
          <p:nvPr/>
        </p:nvSpPr>
        <p:spPr>
          <a:xfrm>
            <a:off x="6618934" y="4494954"/>
            <a:ext cx="5184240" cy="707886"/>
          </a:xfrm>
          <a:prstGeom prst="rect">
            <a:avLst/>
          </a:prstGeom>
          <a:noFill/>
        </p:spPr>
        <p:txBody>
          <a:bodyPr wrap="none" rtlCol="0">
            <a:spAutoFit/>
          </a:bodyPr>
          <a:lstStyle/>
          <a:p>
            <a:r>
              <a:rPr lang="en-US" sz="2000" dirty="0"/>
              <a:t>34237 was 0 (actual value) , real but predicted 1</a:t>
            </a:r>
          </a:p>
          <a:p>
            <a:r>
              <a:rPr lang="en-US" sz="2000" dirty="0"/>
              <a:t>(FP)</a:t>
            </a:r>
          </a:p>
        </p:txBody>
      </p:sp>
      <p:sp>
        <p:nvSpPr>
          <p:cNvPr id="11" name="TextBox 10">
            <a:extLst>
              <a:ext uri="{FF2B5EF4-FFF2-40B4-BE49-F238E27FC236}">
                <a16:creationId xmlns:a16="http://schemas.microsoft.com/office/drawing/2014/main" id="{B0F43948-EA5E-6F2F-2A28-D26F4559204F}"/>
              </a:ext>
            </a:extLst>
          </p:cNvPr>
          <p:cNvSpPr txBox="1"/>
          <p:nvPr/>
        </p:nvSpPr>
        <p:spPr>
          <a:xfrm>
            <a:off x="1479785" y="4801092"/>
            <a:ext cx="3198311" cy="1631216"/>
          </a:xfrm>
          <a:prstGeom prst="rect">
            <a:avLst/>
          </a:prstGeom>
          <a:noFill/>
          <a:ln>
            <a:solidFill>
              <a:schemeClr val="tx1"/>
            </a:solidFill>
          </a:ln>
        </p:spPr>
        <p:txBody>
          <a:bodyPr wrap="none" rtlCol="0">
            <a:sp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Model: </a:t>
            </a:r>
            <a:r>
              <a:rPr lang="en-US" sz="2000" b="0" i="0" dirty="0" err="1">
                <a:solidFill>
                  <a:srgbClr val="212121"/>
                </a:solidFill>
                <a:effectLst/>
                <a:latin typeface="Times New Roman" panose="02020603050405020304" pitchFamily="18" charset="0"/>
                <a:cs typeface="Times New Roman" panose="02020603050405020304" pitchFamily="18" charset="0"/>
              </a:rPr>
              <a:t>LogisticRegression</a:t>
            </a:r>
            <a:r>
              <a:rPr lang="en-US" sz="2000" b="0" i="0" dirty="0">
                <a:solidFill>
                  <a:srgbClr val="212121"/>
                </a:solidFill>
                <a:effectLst/>
                <a:latin typeface="Times New Roman" panose="02020603050405020304" pitchFamily="18" charset="0"/>
                <a:cs typeface="Times New Roman" panose="02020603050405020304" pitchFamily="18" charset="0"/>
              </a:rPr>
              <a:t>() </a:t>
            </a:r>
          </a:p>
          <a:p>
            <a:r>
              <a:rPr lang="en-US" sz="2000" b="0" i="0" dirty="0">
                <a:solidFill>
                  <a:srgbClr val="212121"/>
                </a:solidFill>
                <a:effectLst/>
                <a:latin typeface="Times New Roman" panose="02020603050405020304" pitchFamily="18" charset="0"/>
                <a:cs typeface="Times New Roman" panose="02020603050405020304" pitchFamily="18" charset="0"/>
              </a:rPr>
              <a:t>Accuracy: 0.47 </a:t>
            </a:r>
          </a:p>
          <a:p>
            <a:r>
              <a:rPr lang="en-US" sz="2000" b="0" i="0" dirty="0">
                <a:solidFill>
                  <a:srgbClr val="212121"/>
                </a:solidFill>
                <a:effectLst/>
                <a:latin typeface="Times New Roman" panose="02020603050405020304" pitchFamily="18" charset="0"/>
                <a:cs typeface="Times New Roman" panose="02020603050405020304" pitchFamily="18" charset="0"/>
              </a:rPr>
              <a:t>F1: 0.64 </a:t>
            </a:r>
          </a:p>
          <a:p>
            <a:r>
              <a:rPr lang="en-US" sz="2000" b="0" i="0" dirty="0">
                <a:solidFill>
                  <a:srgbClr val="212121"/>
                </a:solidFill>
                <a:effectLst/>
                <a:latin typeface="Times New Roman" panose="02020603050405020304" pitchFamily="18" charset="0"/>
                <a:cs typeface="Times New Roman" panose="02020603050405020304" pitchFamily="18" charset="0"/>
              </a:rPr>
              <a:t>Precision: 0.49 </a:t>
            </a:r>
          </a:p>
          <a:p>
            <a:r>
              <a:rPr lang="en-US" sz="2000" b="0" i="0" dirty="0">
                <a:solidFill>
                  <a:srgbClr val="212121"/>
                </a:solidFill>
                <a:effectLst/>
                <a:latin typeface="Times New Roman" panose="02020603050405020304" pitchFamily="18" charset="0"/>
                <a:cs typeface="Times New Roman" panose="02020603050405020304" pitchFamily="18" charset="0"/>
              </a:rPr>
              <a:t>Recall: 0.91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442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5FE35F-5B83-AEA2-21EB-5262BC10757C}"/>
              </a:ext>
            </a:extLst>
          </p:cNvPr>
          <p:cNvSpPr txBox="1"/>
          <p:nvPr/>
        </p:nvSpPr>
        <p:spPr>
          <a:xfrm>
            <a:off x="1215652" y="351693"/>
            <a:ext cx="5812810" cy="1015663"/>
          </a:xfrm>
          <a:prstGeom prst="rect">
            <a:avLst/>
          </a:prstGeom>
          <a:noFill/>
          <a:ln>
            <a:solidFill>
              <a:schemeClr val="tx1"/>
            </a:solidFill>
          </a:ln>
        </p:spPr>
        <p:txBody>
          <a:bodyPr wrap="none" rtlCol="0">
            <a:spAutoFit/>
          </a:bodyPr>
          <a:lstStyle/>
          <a:p>
            <a:r>
              <a:rPr lang="en-US" sz="2000" b="0" dirty="0">
                <a:solidFill>
                  <a:srgbClr val="AF00DB"/>
                </a:solidFill>
                <a:effectLst/>
                <a:latin typeface="Times New Roman" panose="02020603050405020304" pitchFamily="18" charset="0"/>
                <a:cs typeface="Times New Roman" panose="02020603050405020304" pitchFamily="18" charset="0"/>
              </a:rPr>
              <a:t>from</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dirty="0" err="1">
                <a:solidFill>
                  <a:srgbClr val="000000"/>
                </a:solidFill>
                <a:effectLst/>
                <a:latin typeface="Times New Roman" panose="02020603050405020304" pitchFamily="18" charset="0"/>
                <a:cs typeface="Times New Roman" panose="02020603050405020304" pitchFamily="18" charset="0"/>
              </a:rPr>
              <a:t>sklearn.ensemble</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dirty="0">
                <a:solidFill>
                  <a:srgbClr val="AF00DB"/>
                </a:solidFill>
                <a:effectLst/>
                <a:latin typeface="Times New Roman" panose="02020603050405020304" pitchFamily="18" charset="0"/>
                <a:cs typeface="Times New Roman" panose="02020603050405020304" pitchFamily="18" charset="0"/>
              </a:rPr>
              <a:t>import</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dirty="0" err="1">
                <a:solidFill>
                  <a:srgbClr val="000000"/>
                </a:solidFill>
                <a:effectLst/>
                <a:latin typeface="Times New Roman" panose="02020603050405020304" pitchFamily="18" charset="0"/>
                <a:cs typeface="Times New Roman" panose="02020603050405020304" pitchFamily="18" charset="0"/>
              </a:rPr>
              <a:t>RandomForestClassifier</a:t>
            </a:r>
            <a:endParaRPr lang="en-US" sz="2000" b="0" dirty="0">
              <a:solidFill>
                <a:srgbClr val="000000"/>
              </a:solidFill>
              <a:effectLst/>
              <a:latin typeface="Times New Roman" panose="02020603050405020304" pitchFamily="18" charset="0"/>
              <a:cs typeface="Times New Roman" panose="02020603050405020304" pitchFamily="18" charset="0"/>
            </a:endParaRPr>
          </a:p>
          <a:p>
            <a:r>
              <a:rPr lang="en-US" sz="2000" b="0" dirty="0">
                <a:solidFill>
                  <a:srgbClr val="000000"/>
                </a:solidFill>
                <a:effectLst/>
                <a:latin typeface="Times New Roman" panose="02020603050405020304" pitchFamily="18" charset="0"/>
                <a:cs typeface="Times New Roman" panose="02020603050405020304" pitchFamily="18" charset="0"/>
              </a:rPr>
              <a:t>rf = </a:t>
            </a:r>
            <a:r>
              <a:rPr lang="en-US" sz="2000" b="0" dirty="0" err="1">
                <a:solidFill>
                  <a:srgbClr val="000000"/>
                </a:solidFill>
                <a:effectLst/>
                <a:latin typeface="Times New Roman" panose="02020603050405020304" pitchFamily="18" charset="0"/>
                <a:cs typeface="Times New Roman" panose="02020603050405020304" pitchFamily="18" charset="0"/>
              </a:rPr>
              <a:t>RandomForestClassifier</a:t>
            </a:r>
            <a:r>
              <a:rPr lang="en-US" sz="2000" b="0" dirty="0">
                <a:solidFill>
                  <a:srgbClr val="000000"/>
                </a:solidFill>
                <a:effectLst/>
                <a:latin typeface="Times New Roman" panose="02020603050405020304" pitchFamily="18" charset="0"/>
                <a:cs typeface="Times New Roman" panose="02020603050405020304" pitchFamily="18" charset="0"/>
              </a:rPr>
              <a:t>()</a:t>
            </a:r>
          </a:p>
          <a:p>
            <a:r>
              <a:rPr lang="en-US" sz="2000" b="0" dirty="0" err="1">
                <a:solidFill>
                  <a:srgbClr val="000000"/>
                </a:solidFill>
                <a:effectLst/>
                <a:latin typeface="Times New Roman" panose="02020603050405020304" pitchFamily="18" charset="0"/>
                <a:cs typeface="Times New Roman" panose="02020603050405020304" pitchFamily="18" charset="0"/>
              </a:rPr>
              <a:t>model_evaluation</a:t>
            </a:r>
            <a:r>
              <a:rPr lang="en-US" sz="2000" b="0" dirty="0">
                <a:solidFill>
                  <a:srgbClr val="000000"/>
                </a:solidFill>
                <a:effectLst/>
                <a:latin typeface="Times New Roman" panose="02020603050405020304" pitchFamily="18" charset="0"/>
                <a:cs typeface="Times New Roman" panose="02020603050405020304" pitchFamily="18" charset="0"/>
              </a:rPr>
              <a:t>(rf)</a:t>
            </a:r>
          </a:p>
        </p:txBody>
      </p:sp>
      <p:pic>
        <p:nvPicPr>
          <p:cNvPr id="6" name="Picture 5">
            <a:extLst>
              <a:ext uri="{FF2B5EF4-FFF2-40B4-BE49-F238E27FC236}">
                <a16:creationId xmlns:a16="http://schemas.microsoft.com/office/drawing/2014/main" id="{C99C0733-DA1D-7473-23F3-635172ECB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397" y="1552766"/>
            <a:ext cx="3835319" cy="3161943"/>
          </a:xfrm>
          <a:prstGeom prst="rect">
            <a:avLst/>
          </a:prstGeom>
        </p:spPr>
      </p:pic>
      <p:sp>
        <p:nvSpPr>
          <p:cNvPr id="7" name="TextBox 6">
            <a:extLst>
              <a:ext uri="{FF2B5EF4-FFF2-40B4-BE49-F238E27FC236}">
                <a16:creationId xmlns:a16="http://schemas.microsoft.com/office/drawing/2014/main" id="{1549376C-32B3-D5D6-5081-2E1FCB00B05A}"/>
              </a:ext>
            </a:extLst>
          </p:cNvPr>
          <p:cNvSpPr txBox="1"/>
          <p:nvPr/>
        </p:nvSpPr>
        <p:spPr>
          <a:xfrm>
            <a:off x="7140356" y="4900124"/>
            <a:ext cx="3709670" cy="1631216"/>
          </a:xfrm>
          <a:prstGeom prst="rect">
            <a:avLst/>
          </a:prstGeom>
          <a:noFill/>
          <a:ln>
            <a:solidFill>
              <a:schemeClr val="tx1"/>
            </a:solidFill>
          </a:ln>
        </p:spPr>
        <p:txBody>
          <a:bodyPr wrap="none" rtlCol="0">
            <a:sp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Model: </a:t>
            </a:r>
            <a:r>
              <a:rPr lang="en-US" sz="2000" b="0" i="0" dirty="0" err="1">
                <a:solidFill>
                  <a:srgbClr val="212121"/>
                </a:solidFill>
                <a:effectLst/>
                <a:latin typeface="Times New Roman" panose="02020603050405020304" pitchFamily="18" charset="0"/>
                <a:cs typeface="Times New Roman" panose="02020603050405020304" pitchFamily="18" charset="0"/>
              </a:rPr>
              <a:t>RandomForestClassifier</a:t>
            </a:r>
            <a:r>
              <a:rPr lang="en-US" sz="2000" b="0" i="0" dirty="0">
                <a:solidFill>
                  <a:srgbClr val="212121"/>
                </a:solidFill>
                <a:effectLst/>
                <a:latin typeface="Times New Roman" panose="02020603050405020304" pitchFamily="18" charset="0"/>
                <a:cs typeface="Times New Roman" panose="02020603050405020304" pitchFamily="18" charset="0"/>
              </a:rPr>
              <a:t>() </a:t>
            </a:r>
          </a:p>
          <a:p>
            <a:r>
              <a:rPr lang="en-US" sz="2000" b="0" i="0" dirty="0">
                <a:solidFill>
                  <a:srgbClr val="212121"/>
                </a:solidFill>
                <a:effectLst/>
                <a:latin typeface="Times New Roman" panose="02020603050405020304" pitchFamily="18" charset="0"/>
                <a:cs typeface="Times New Roman" panose="02020603050405020304" pitchFamily="18" charset="0"/>
              </a:rPr>
              <a:t>Accuracy: 0.85 </a:t>
            </a:r>
          </a:p>
          <a:p>
            <a:r>
              <a:rPr lang="en-US" sz="2000" b="0" i="0" dirty="0">
                <a:solidFill>
                  <a:srgbClr val="212121"/>
                </a:solidFill>
                <a:effectLst/>
                <a:latin typeface="Times New Roman" panose="02020603050405020304" pitchFamily="18" charset="0"/>
                <a:cs typeface="Times New Roman" panose="02020603050405020304" pitchFamily="18" charset="0"/>
              </a:rPr>
              <a:t>F1: 0.85 </a:t>
            </a:r>
          </a:p>
          <a:p>
            <a:r>
              <a:rPr lang="en-US" sz="2000" b="0" i="0" dirty="0">
                <a:solidFill>
                  <a:srgbClr val="212121"/>
                </a:solidFill>
                <a:effectLst/>
                <a:latin typeface="Times New Roman" panose="02020603050405020304" pitchFamily="18" charset="0"/>
                <a:cs typeface="Times New Roman" panose="02020603050405020304" pitchFamily="18" charset="0"/>
              </a:rPr>
              <a:t>Precision: 0.89 </a:t>
            </a:r>
          </a:p>
          <a:p>
            <a:r>
              <a:rPr lang="en-US" sz="2000" b="0" i="0" dirty="0">
                <a:solidFill>
                  <a:srgbClr val="212121"/>
                </a:solidFill>
                <a:effectLst/>
                <a:latin typeface="Times New Roman" panose="02020603050405020304" pitchFamily="18" charset="0"/>
                <a:cs typeface="Times New Roman" panose="02020603050405020304" pitchFamily="18" charset="0"/>
              </a:rPr>
              <a:t>Recall: 0.81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161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CB01DF-1E26-DE97-C1C1-9C076751B5CA}"/>
              </a:ext>
            </a:extLst>
          </p:cNvPr>
          <p:cNvSpPr txBox="1"/>
          <p:nvPr/>
        </p:nvSpPr>
        <p:spPr>
          <a:xfrm>
            <a:off x="664109" y="380722"/>
            <a:ext cx="5601213" cy="1323439"/>
          </a:xfrm>
          <a:prstGeom prst="rect">
            <a:avLst/>
          </a:prstGeom>
          <a:noFill/>
          <a:ln>
            <a:solidFill>
              <a:schemeClr val="tx1"/>
            </a:solidFill>
          </a:ln>
        </p:spPr>
        <p:txBody>
          <a:bodyPr wrap="none" rtlCol="0">
            <a:spAutoFit/>
          </a:bodyPr>
          <a:lstStyle/>
          <a:p>
            <a:r>
              <a:rPr lang="en-US" sz="2000" b="0" dirty="0">
                <a:solidFill>
                  <a:srgbClr val="008000"/>
                </a:solidFill>
                <a:effectLst/>
                <a:latin typeface="Times New Roman" panose="02020603050405020304" pitchFamily="18" charset="0"/>
                <a:cs typeface="Times New Roman" panose="02020603050405020304" pitchFamily="18" charset="0"/>
              </a:rPr>
              <a:t>#use </a:t>
            </a:r>
            <a:r>
              <a:rPr lang="en-US" sz="2000" b="0" dirty="0" err="1">
                <a:solidFill>
                  <a:srgbClr val="008000"/>
                </a:solidFill>
                <a:effectLst/>
                <a:latin typeface="Times New Roman" panose="02020603050405020304" pitchFamily="18" charset="0"/>
                <a:cs typeface="Times New Roman" panose="02020603050405020304" pitchFamily="18" charset="0"/>
              </a:rPr>
              <a:t>KNeighbors</a:t>
            </a:r>
            <a:endParaRPr lang="en-US" sz="2000" b="0" dirty="0">
              <a:solidFill>
                <a:srgbClr val="000000"/>
              </a:solidFill>
              <a:effectLst/>
              <a:latin typeface="Times New Roman" panose="02020603050405020304" pitchFamily="18" charset="0"/>
              <a:cs typeface="Times New Roman" panose="02020603050405020304" pitchFamily="18" charset="0"/>
            </a:endParaRPr>
          </a:p>
          <a:p>
            <a:r>
              <a:rPr lang="en-US" sz="2000" b="0" dirty="0">
                <a:solidFill>
                  <a:srgbClr val="AF00DB"/>
                </a:solidFill>
                <a:effectLst/>
                <a:latin typeface="Times New Roman" panose="02020603050405020304" pitchFamily="18" charset="0"/>
                <a:cs typeface="Times New Roman" panose="02020603050405020304" pitchFamily="18" charset="0"/>
              </a:rPr>
              <a:t>from</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dirty="0" err="1">
                <a:solidFill>
                  <a:srgbClr val="000000"/>
                </a:solidFill>
                <a:effectLst/>
                <a:latin typeface="Times New Roman" panose="02020603050405020304" pitchFamily="18" charset="0"/>
                <a:cs typeface="Times New Roman" panose="02020603050405020304" pitchFamily="18" charset="0"/>
              </a:rPr>
              <a:t>sklearn.neighbors</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dirty="0">
                <a:solidFill>
                  <a:srgbClr val="AF00DB"/>
                </a:solidFill>
                <a:effectLst/>
                <a:latin typeface="Times New Roman" panose="02020603050405020304" pitchFamily="18" charset="0"/>
                <a:cs typeface="Times New Roman" panose="02020603050405020304" pitchFamily="18" charset="0"/>
              </a:rPr>
              <a:t>import</a:t>
            </a:r>
            <a:r>
              <a:rPr lang="en-US" sz="2000" b="0" dirty="0">
                <a:solidFill>
                  <a:srgbClr val="000000"/>
                </a:solidFill>
                <a:effectLst/>
                <a:latin typeface="Times New Roman" panose="02020603050405020304" pitchFamily="18" charset="0"/>
                <a:cs typeface="Times New Roman" panose="02020603050405020304" pitchFamily="18" charset="0"/>
              </a:rPr>
              <a:t> </a:t>
            </a:r>
            <a:r>
              <a:rPr lang="en-US" sz="2000" b="0" dirty="0" err="1">
                <a:solidFill>
                  <a:srgbClr val="000000"/>
                </a:solidFill>
                <a:effectLst/>
                <a:latin typeface="Times New Roman" panose="02020603050405020304" pitchFamily="18" charset="0"/>
                <a:cs typeface="Times New Roman" panose="02020603050405020304" pitchFamily="18" charset="0"/>
              </a:rPr>
              <a:t>KNeighborsClassifier</a:t>
            </a:r>
            <a:endParaRPr lang="en-US" sz="2000" b="0" dirty="0">
              <a:solidFill>
                <a:srgbClr val="000000"/>
              </a:solidFill>
              <a:effectLst/>
              <a:latin typeface="Times New Roman" panose="02020603050405020304" pitchFamily="18" charset="0"/>
              <a:cs typeface="Times New Roman" panose="02020603050405020304" pitchFamily="18" charset="0"/>
            </a:endParaRPr>
          </a:p>
          <a:p>
            <a:r>
              <a:rPr lang="en-US" sz="2000" b="0" dirty="0" err="1">
                <a:solidFill>
                  <a:srgbClr val="000000"/>
                </a:solidFill>
                <a:effectLst/>
                <a:latin typeface="Times New Roman" panose="02020603050405020304" pitchFamily="18" charset="0"/>
                <a:cs typeface="Times New Roman" panose="02020603050405020304" pitchFamily="18" charset="0"/>
              </a:rPr>
              <a:t>knn</a:t>
            </a:r>
            <a:r>
              <a:rPr lang="en-US" sz="2000" b="0" dirty="0">
                <a:solidFill>
                  <a:srgbClr val="000000"/>
                </a:solidFill>
                <a:effectLst/>
                <a:latin typeface="Times New Roman" panose="02020603050405020304" pitchFamily="18" charset="0"/>
                <a:cs typeface="Times New Roman" panose="02020603050405020304" pitchFamily="18" charset="0"/>
              </a:rPr>
              <a:t> = </a:t>
            </a:r>
            <a:r>
              <a:rPr lang="en-US" sz="2000" b="0" dirty="0" err="1">
                <a:solidFill>
                  <a:srgbClr val="000000"/>
                </a:solidFill>
                <a:effectLst/>
                <a:latin typeface="Times New Roman" panose="02020603050405020304" pitchFamily="18" charset="0"/>
                <a:cs typeface="Times New Roman" panose="02020603050405020304" pitchFamily="18" charset="0"/>
              </a:rPr>
              <a:t>KNeighborsClassifier</a:t>
            </a:r>
            <a:r>
              <a:rPr lang="en-US" sz="2000" b="0" dirty="0">
                <a:solidFill>
                  <a:srgbClr val="000000"/>
                </a:solidFill>
                <a:effectLst/>
                <a:latin typeface="Times New Roman" panose="02020603050405020304" pitchFamily="18" charset="0"/>
                <a:cs typeface="Times New Roman" panose="02020603050405020304" pitchFamily="18" charset="0"/>
              </a:rPr>
              <a:t>()</a:t>
            </a:r>
          </a:p>
          <a:p>
            <a:r>
              <a:rPr lang="en-US" sz="2000" b="0" dirty="0" err="1">
                <a:solidFill>
                  <a:srgbClr val="000000"/>
                </a:solidFill>
                <a:effectLst/>
                <a:latin typeface="Times New Roman" panose="02020603050405020304" pitchFamily="18" charset="0"/>
                <a:cs typeface="Times New Roman" panose="02020603050405020304" pitchFamily="18" charset="0"/>
              </a:rPr>
              <a:t>model_evaluation</a:t>
            </a:r>
            <a:r>
              <a:rPr lang="en-US" sz="2000" b="0" dirty="0">
                <a:solidFill>
                  <a:srgbClr val="000000"/>
                </a:solidFill>
                <a:effectLst/>
                <a:latin typeface="Times New Roman" panose="02020603050405020304" pitchFamily="18" charset="0"/>
                <a:cs typeface="Times New Roman" panose="02020603050405020304" pitchFamily="18" charset="0"/>
              </a:rPr>
              <a:t>(</a:t>
            </a:r>
            <a:r>
              <a:rPr lang="en-US" sz="2000" b="0" dirty="0" err="1">
                <a:solidFill>
                  <a:srgbClr val="000000"/>
                </a:solidFill>
                <a:effectLst/>
                <a:latin typeface="Times New Roman" panose="02020603050405020304" pitchFamily="18" charset="0"/>
                <a:cs typeface="Times New Roman" panose="02020603050405020304" pitchFamily="18" charset="0"/>
              </a:rPr>
              <a:t>knn</a:t>
            </a:r>
            <a:r>
              <a:rPr lang="en-US" sz="2000" b="0" dirty="0">
                <a:solidFill>
                  <a:srgbClr val="000000"/>
                </a:solidFill>
                <a:effectLst/>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40179C1F-B60F-EFAF-DA01-80387C367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782" y="1990920"/>
            <a:ext cx="4079390" cy="3363161"/>
          </a:xfrm>
          <a:prstGeom prst="rect">
            <a:avLst/>
          </a:prstGeom>
        </p:spPr>
      </p:pic>
      <p:sp>
        <p:nvSpPr>
          <p:cNvPr id="7" name="TextBox 6">
            <a:extLst>
              <a:ext uri="{FF2B5EF4-FFF2-40B4-BE49-F238E27FC236}">
                <a16:creationId xmlns:a16="http://schemas.microsoft.com/office/drawing/2014/main" id="{458CA7BD-728F-D41A-0BCA-10FE6C548E60}"/>
              </a:ext>
            </a:extLst>
          </p:cNvPr>
          <p:cNvSpPr txBox="1"/>
          <p:nvPr/>
        </p:nvSpPr>
        <p:spPr>
          <a:xfrm>
            <a:off x="7548319" y="4900124"/>
            <a:ext cx="3454792" cy="1631216"/>
          </a:xfrm>
          <a:prstGeom prst="rect">
            <a:avLst/>
          </a:prstGeom>
          <a:noFill/>
          <a:ln>
            <a:solidFill>
              <a:schemeClr val="tx1"/>
            </a:solidFill>
          </a:ln>
        </p:spPr>
        <p:txBody>
          <a:bodyPr wrap="none" rtlCol="0">
            <a:sp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Model: </a:t>
            </a:r>
            <a:r>
              <a:rPr lang="en-US" sz="2000" b="0" i="0" dirty="0" err="1">
                <a:solidFill>
                  <a:srgbClr val="212121"/>
                </a:solidFill>
                <a:effectLst/>
                <a:latin typeface="Times New Roman" panose="02020603050405020304" pitchFamily="18" charset="0"/>
                <a:cs typeface="Times New Roman" panose="02020603050405020304" pitchFamily="18" charset="0"/>
              </a:rPr>
              <a:t>KNeighborsClassifier</a:t>
            </a:r>
            <a:r>
              <a:rPr lang="en-US" sz="2000" b="0" i="0" dirty="0">
                <a:solidFill>
                  <a:srgbClr val="212121"/>
                </a:solidFill>
                <a:effectLst/>
                <a:latin typeface="Times New Roman" panose="02020603050405020304" pitchFamily="18" charset="0"/>
                <a:cs typeface="Times New Roman" panose="02020603050405020304" pitchFamily="18" charset="0"/>
              </a:rPr>
              <a:t>() </a:t>
            </a:r>
          </a:p>
          <a:p>
            <a:r>
              <a:rPr lang="en-US" sz="2000" b="0" i="0" dirty="0">
                <a:solidFill>
                  <a:srgbClr val="212121"/>
                </a:solidFill>
                <a:effectLst/>
                <a:latin typeface="Times New Roman" panose="02020603050405020304" pitchFamily="18" charset="0"/>
                <a:cs typeface="Times New Roman" panose="02020603050405020304" pitchFamily="18" charset="0"/>
              </a:rPr>
              <a:t>Accuracy: 0.85 </a:t>
            </a:r>
          </a:p>
          <a:p>
            <a:r>
              <a:rPr lang="en-US" sz="2000" b="0" i="0" dirty="0">
                <a:solidFill>
                  <a:srgbClr val="212121"/>
                </a:solidFill>
                <a:effectLst/>
                <a:latin typeface="Times New Roman" panose="02020603050405020304" pitchFamily="18" charset="0"/>
                <a:cs typeface="Times New Roman" panose="02020603050405020304" pitchFamily="18" charset="0"/>
              </a:rPr>
              <a:t>F1: 0.84 </a:t>
            </a:r>
          </a:p>
          <a:p>
            <a:r>
              <a:rPr lang="en-US" sz="2000" b="0" i="0" dirty="0">
                <a:solidFill>
                  <a:srgbClr val="212121"/>
                </a:solidFill>
                <a:effectLst/>
                <a:latin typeface="Times New Roman" panose="02020603050405020304" pitchFamily="18" charset="0"/>
                <a:cs typeface="Times New Roman" panose="02020603050405020304" pitchFamily="18" charset="0"/>
              </a:rPr>
              <a:t>Precision: 0.90 </a:t>
            </a:r>
          </a:p>
          <a:p>
            <a:r>
              <a:rPr lang="en-US" sz="2000" b="0" i="0" dirty="0">
                <a:solidFill>
                  <a:srgbClr val="212121"/>
                </a:solidFill>
                <a:effectLst/>
                <a:latin typeface="Times New Roman" panose="02020603050405020304" pitchFamily="18" charset="0"/>
                <a:cs typeface="Times New Roman" panose="02020603050405020304" pitchFamily="18" charset="0"/>
              </a:rPr>
              <a:t>Recall: 0.80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47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933483-C5D5-99CE-1C10-3C9EC3A9978C}"/>
              </a:ext>
            </a:extLst>
          </p:cNvPr>
          <p:cNvPicPr>
            <a:picLocks noChangeAspect="1"/>
          </p:cNvPicPr>
          <p:nvPr/>
        </p:nvPicPr>
        <p:blipFill rotWithShape="1">
          <a:blip r:embed="rId2"/>
          <a:srcRect l="5883" t="41226" r="39655" b="18549"/>
          <a:stretch/>
        </p:blipFill>
        <p:spPr>
          <a:xfrm>
            <a:off x="1059766" y="393895"/>
            <a:ext cx="10072468" cy="4853354"/>
          </a:xfrm>
          <a:prstGeom prst="rect">
            <a:avLst/>
          </a:prstGeom>
        </p:spPr>
      </p:pic>
      <p:sp>
        <p:nvSpPr>
          <p:cNvPr id="6" name="TextBox 5">
            <a:extLst>
              <a:ext uri="{FF2B5EF4-FFF2-40B4-BE49-F238E27FC236}">
                <a16:creationId xmlns:a16="http://schemas.microsoft.com/office/drawing/2014/main" id="{87B9BBF2-488A-823A-7C30-4C9B3CF50EAD}"/>
              </a:ext>
            </a:extLst>
          </p:cNvPr>
          <p:cNvSpPr txBox="1"/>
          <p:nvPr/>
        </p:nvSpPr>
        <p:spPr>
          <a:xfrm>
            <a:off x="3973303" y="5472332"/>
            <a:ext cx="2249334"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0= </a:t>
            </a:r>
            <a:r>
              <a:rPr lang="en-US" sz="2000" b="0" i="0" dirty="0">
                <a:solidFill>
                  <a:srgbClr val="212121"/>
                </a:solidFill>
                <a:effectLst/>
                <a:latin typeface="Times New Roman" panose="02020603050405020304" pitchFamily="18" charset="0"/>
                <a:cs typeface="Times New Roman" panose="02020603050405020304" pitchFamily="18" charset="0"/>
              </a:rPr>
              <a:t> Fault in Bearing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a:t>
            </a:r>
            <a:r>
              <a:rPr lang="en-US" sz="2000" b="0" i="0" dirty="0">
                <a:solidFill>
                  <a:srgbClr val="212121"/>
                </a:solidFill>
                <a:effectLst/>
                <a:latin typeface="Times New Roman" panose="02020603050405020304" pitchFamily="18" charset="0"/>
                <a:cs typeface="Times New Roman" panose="02020603050405020304" pitchFamily="18" charset="0"/>
              </a:rPr>
              <a:t> Fault in fan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65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673770"/>
            <a:ext cx="3397221" cy="20272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kern="1200" dirty="0">
                <a:solidFill>
                  <a:srgbClr val="FFFFFF"/>
                </a:solidFill>
                <a:latin typeface="+mj-lt"/>
                <a:ea typeface="+mj-ea"/>
                <a:cs typeface="+mj-cs"/>
              </a:rPr>
              <a:t>Why </a:t>
            </a:r>
            <a:r>
              <a:rPr lang="en-US" sz="3800" b="1" i="0" kern="1200" dirty="0">
                <a:solidFill>
                  <a:srgbClr val="FFFFFF"/>
                </a:solidFill>
                <a:effectLst/>
                <a:latin typeface="+mj-lt"/>
                <a:ea typeface="+mj-ea"/>
                <a:cs typeface="+mj-cs"/>
              </a:rPr>
              <a:t>Predictive</a:t>
            </a:r>
            <a:endParaRPr lang="en-US" dirty="0"/>
          </a:p>
          <a:p>
            <a:pPr>
              <a:lnSpc>
                <a:spcPct val="90000"/>
              </a:lnSpc>
              <a:spcBef>
                <a:spcPct val="0"/>
              </a:spcBef>
              <a:spcAft>
                <a:spcPts val="600"/>
              </a:spcAft>
            </a:pPr>
            <a:r>
              <a:rPr lang="en-US" sz="3800" b="1" dirty="0">
                <a:solidFill>
                  <a:srgbClr val="FFFFFF"/>
                </a:solidFill>
                <a:latin typeface="+mj-lt"/>
                <a:ea typeface="+mj-ea"/>
                <a:cs typeface="+mj-cs"/>
              </a:rPr>
              <a:t> </a:t>
            </a:r>
            <a:r>
              <a:rPr lang="en-US" sz="3800" b="1" i="0" kern="1200" dirty="0">
                <a:solidFill>
                  <a:srgbClr val="FFFFFF"/>
                </a:solidFill>
                <a:effectLst/>
                <a:latin typeface="+mj-lt"/>
                <a:ea typeface="+mj-ea"/>
                <a:cs typeface="+mj-cs"/>
              </a:rPr>
              <a:t>Maintenance ?</a:t>
            </a:r>
            <a:r>
              <a:rPr lang="en-US" sz="3800" b="1" dirty="0">
                <a:solidFill>
                  <a:srgbClr val="FFFFFF"/>
                </a:solidFill>
                <a:latin typeface="+mj-lt"/>
                <a:ea typeface="+mj-ea"/>
                <a:cs typeface="+mj-cs"/>
              </a:rPr>
              <a:t> </a:t>
            </a:r>
            <a:endParaRPr lang="en-US" dirty="0">
              <a:ea typeface="+mj-ea"/>
              <a:cs typeface="+mj-cs"/>
            </a:endParaRPr>
          </a:p>
        </p:txBody>
      </p:sp>
      <p:pic>
        <p:nvPicPr>
          <p:cNvPr id="6" name="Picture 5">
            <a:extLst>
              <a:ext uri="{FF2B5EF4-FFF2-40B4-BE49-F238E27FC236}">
                <a16:creationId xmlns:a16="http://schemas.microsoft.com/office/drawing/2014/main" id="{5A472D97-133A-A6A1-916C-689FFEF9F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820" y="2026672"/>
            <a:ext cx="2643588" cy="1604605"/>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ABD25D56-5A87-6265-BD1C-C7B895E512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0938" y="2026672"/>
            <a:ext cx="2652862" cy="1604605"/>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B26BF2DD-FC72-6C7E-EA1B-1D526C2847D4}"/>
              </a:ext>
            </a:extLst>
          </p:cNvPr>
          <p:cNvSpPr txBox="1"/>
          <p:nvPr/>
        </p:nvSpPr>
        <p:spPr>
          <a:xfrm>
            <a:off x="5542672" y="3885892"/>
            <a:ext cx="2860872" cy="1631216"/>
          </a:xfrm>
          <a:prstGeom prst="rect">
            <a:avLst/>
          </a:prstGeom>
          <a:noFill/>
        </p:spPr>
        <p:txBody>
          <a:bodyPr wrap="square" lIns="91440" tIns="45720" rIns="91440" bIns="45720" rtlCol="0" anchor="t">
            <a:spAutoFit/>
          </a:bodyPr>
          <a:lstStyle/>
          <a:p>
            <a:pPr defTabSz="557784">
              <a:spcAft>
                <a:spcPts val="600"/>
              </a:spcAft>
            </a:pPr>
            <a:r>
              <a:rPr lang="en-US" kern="1200" dirty="0">
                <a:latin typeface="Times New Roman"/>
                <a:cs typeface="Times New Roman"/>
              </a:rPr>
              <a:t>Save Money</a:t>
            </a:r>
          </a:p>
          <a:p>
            <a:pPr defTabSz="557784">
              <a:spcAft>
                <a:spcPts val="600"/>
              </a:spcAft>
            </a:pPr>
            <a:endParaRPr lang="en-US" kern="1200" dirty="0">
              <a:latin typeface="Times New Roman" panose="02020603050405020304" pitchFamily="18" charset="0"/>
              <a:cs typeface="Times New Roman" panose="02020603050405020304" pitchFamily="18" charset="0"/>
            </a:endParaRPr>
          </a:p>
          <a:p>
            <a:pPr defTabSz="557784">
              <a:spcAft>
                <a:spcPts val="600"/>
              </a:spcAft>
            </a:pPr>
            <a:r>
              <a:rPr lang="en-US" kern="1200" dirty="0">
                <a:latin typeface="Times New Roman"/>
                <a:cs typeface="Times New Roman"/>
              </a:rPr>
              <a:t>Unforeseen downtime in production can cost millions of dollars of losses.</a:t>
            </a:r>
            <a:endParaRPr lang="en-US" dirty="0">
              <a:latin typeface="Times New Roman"/>
              <a:cs typeface="Times New Roman"/>
            </a:endParaRPr>
          </a:p>
        </p:txBody>
      </p:sp>
      <p:sp>
        <p:nvSpPr>
          <p:cNvPr id="10" name="TextBox 9">
            <a:extLst>
              <a:ext uri="{FF2B5EF4-FFF2-40B4-BE49-F238E27FC236}">
                <a16:creationId xmlns:a16="http://schemas.microsoft.com/office/drawing/2014/main" id="{0379DBD3-6C04-4189-AB10-BA84FE4F6E05}"/>
              </a:ext>
            </a:extLst>
          </p:cNvPr>
          <p:cNvSpPr txBox="1"/>
          <p:nvPr/>
        </p:nvSpPr>
        <p:spPr>
          <a:xfrm>
            <a:off x="8805880" y="3925238"/>
            <a:ext cx="2860872" cy="1908215"/>
          </a:xfrm>
          <a:prstGeom prst="rect">
            <a:avLst/>
          </a:prstGeom>
          <a:noFill/>
        </p:spPr>
        <p:txBody>
          <a:bodyPr wrap="square" rtlCol="0">
            <a:spAutoFit/>
          </a:bodyPr>
          <a:lstStyle/>
          <a:p>
            <a:pPr defTabSz="557784">
              <a:spcAft>
                <a:spcPts val="600"/>
              </a:spcAft>
            </a:pPr>
            <a:r>
              <a:rPr lang="en-US" kern="1200" dirty="0">
                <a:solidFill>
                  <a:schemeClr val="tx1"/>
                </a:solidFill>
                <a:latin typeface="Times New Roman" panose="02020603050405020304" pitchFamily="18" charset="0"/>
                <a:ea typeface="+mn-ea"/>
                <a:cs typeface="Times New Roman" panose="02020603050405020304" pitchFamily="18" charset="0"/>
              </a:rPr>
              <a:t>Increase Productivity </a:t>
            </a:r>
          </a:p>
          <a:p>
            <a:pPr defTabSz="557784">
              <a:spcAft>
                <a:spcPts val="600"/>
              </a:spcAft>
            </a:pPr>
            <a:endParaRPr lang="en-US" dirty="0">
              <a:latin typeface="Times New Roman" panose="02020603050405020304" pitchFamily="18" charset="0"/>
              <a:cs typeface="Times New Roman" panose="02020603050405020304" pitchFamily="18" charset="0"/>
            </a:endParaRPr>
          </a:p>
          <a:p>
            <a:pPr defTabSz="557784">
              <a:spcAft>
                <a:spcPts val="600"/>
              </a:spcAft>
            </a:pPr>
            <a:r>
              <a:rPr lang="en-US" dirty="0">
                <a:latin typeface="Times New Roman" panose="02020603050405020304" pitchFamily="18" charset="0"/>
                <a:cs typeface="Times New Roman" panose="02020603050405020304" pitchFamily="18" charset="0"/>
              </a:rPr>
              <a:t>We can make our operations and monitoring teams more productive with predictive maintenance</a:t>
            </a:r>
          </a:p>
        </p:txBody>
      </p:sp>
    </p:spTree>
    <p:extLst>
      <p:ext uri="{BB962C8B-B14F-4D97-AF65-F5344CB8AC3E}">
        <p14:creationId xmlns:p14="http://schemas.microsoft.com/office/powerpoint/2010/main" val="87547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2539971"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Problem Statement</a:t>
            </a:r>
            <a:endParaRPr lang="en-US" dirty="0">
              <a:ea typeface="+mj-ea"/>
              <a:cs typeface="+mj-cs"/>
            </a:endParaRPr>
          </a:p>
        </p:txBody>
      </p:sp>
      <p:graphicFrame>
        <p:nvGraphicFramePr>
          <p:cNvPr id="28" name="TextBox 8">
            <a:extLst>
              <a:ext uri="{FF2B5EF4-FFF2-40B4-BE49-F238E27FC236}">
                <a16:creationId xmlns:a16="http://schemas.microsoft.com/office/drawing/2014/main" id="{0A84BB8A-A937-CE09-9117-6CCF68F3BD23}"/>
              </a:ext>
            </a:extLst>
          </p:cNvPr>
          <p:cNvGraphicFramePr/>
          <p:nvPr>
            <p:extLst>
              <p:ext uri="{D42A27DB-BD31-4B8C-83A1-F6EECF244321}">
                <p14:modId xmlns:p14="http://schemas.microsoft.com/office/powerpoint/2010/main" val="2063900698"/>
              </p:ext>
            </p:extLst>
          </p:nvPr>
        </p:nvGraphicFramePr>
        <p:xfrm>
          <a:off x="5284137" y="1647517"/>
          <a:ext cx="6493980" cy="317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69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2539971"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Objectives</a:t>
            </a:r>
            <a:endParaRPr lang="en-US" sz="3800" b="1" dirty="0">
              <a:solidFill>
                <a:srgbClr val="FFFFFF"/>
              </a:solidFill>
              <a:latin typeface="Calibri Light"/>
              <a:ea typeface="Calibri Light"/>
              <a:cs typeface="Calibri Light"/>
            </a:endParaRPr>
          </a:p>
        </p:txBody>
      </p:sp>
      <p:sp>
        <p:nvSpPr>
          <p:cNvPr id="49" name="TextBox 48">
            <a:extLst>
              <a:ext uri="{FF2B5EF4-FFF2-40B4-BE49-F238E27FC236}">
                <a16:creationId xmlns:a16="http://schemas.microsoft.com/office/drawing/2014/main" id="{DA57813E-0D18-A68B-0D4A-FE8D260703D1}"/>
              </a:ext>
            </a:extLst>
          </p:cNvPr>
          <p:cNvSpPr txBox="1"/>
          <p:nvPr/>
        </p:nvSpPr>
        <p:spPr>
          <a:xfrm>
            <a:off x="4585913" y="2713531"/>
            <a:ext cx="731176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Arial"/>
              </a:rPr>
              <a:t>Primary objective ​</a:t>
            </a:r>
          </a:p>
          <a:p>
            <a:r>
              <a:rPr lang="en-US" dirty="0">
                <a:latin typeface="Times New Roman"/>
                <a:cs typeface="Arial"/>
              </a:rPr>
              <a:t>​        -    Suggest machine learning solutions for predictive maintenance.​</a:t>
            </a:r>
          </a:p>
          <a:p>
            <a:pPr>
              <a:buChar char="•"/>
            </a:pPr>
            <a:endParaRPr lang="en-US" sz="2000" dirty="0">
              <a:latin typeface="Times New Roman"/>
              <a:cs typeface="Arial"/>
            </a:endParaRPr>
          </a:p>
          <a:p>
            <a:r>
              <a:rPr lang="en-US" sz="2400" dirty="0">
                <a:latin typeface="Times New Roman"/>
                <a:cs typeface="Times New Roman"/>
              </a:rPr>
              <a:t>Secondary Objectives</a:t>
            </a:r>
          </a:p>
          <a:p>
            <a:pPr marL="742950" lvl="1" indent="-285750">
              <a:buFont typeface="Calibri"/>
              <a:buChar char="-"/>
            </a:pPr>
            <a:r>
              <a:rPr lang="en-US" dirty="0">
                <a:latin typeface="Times New Roman"/>
                <a:cs typeface="Times New Roman"/>
              </a:rPr>
              <a:t>Create a machine learning model that can classify the nature of machine failure.</a:t>
            </a:r>
          </a:p>
          <a:p>
            <a:pPr marL="342900" indent="-342900">
              <a:buFont typeface="Arial"/>
              <a:buChar char="•"/>
            </a:pPr>
            <a:endParaRPr lang="en-US" dirty="0">
              <a:latin typeface="Times New Roman"/>
              <a:cs typeface="Times New Roman"/>
            </a:endParaRPr>
          </a:p>
          <a:p>
            <a:pPr>
              <a:buChar char="•"/>
            </a:pPr>
            <a:endParaRPr lang="en-US" sz="2000" dirty="0">
              <a:latin typeface="Times New Roman"/>
              <a:cs typeface="Arial"/>
            </a:endParaRPr>
          </a:p>
        </p:txBody>
      </p:sp>
    </p:spTree>
    <p:extLst>
      <p:ext uri="{BB962C8B-B14F-4D97-AF65-F5344CB8AC3E}">
        <p14:creationId xmlns:p14="http://schemas.microsoft.com/office/powerpoint/2010/main" val="367795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2539971"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Approach</a:t>
            </a:r>
            <a:endParaRPr lang="en-US" sz="3800" b="1" dirty="0">
              <a:solidFill>
                <a:srgbClr val="FFFFFF"/>
              </a:solidFill>
              <a:latin typeface="Calibri Light"/>
              <a:ea typeface="Calibri Light"/>
              <a:cs typeface="Calibri Light"/>
            </a:endParaRPr>
          </a:p>
        </p:txBody>
      </p:sp>
      <p:sp>
        <p:nvSpPr>
          <p:cNvPr id="49" name="TextBox 48">
            <a:extLst>
              <a:ext uri="{FF2B5EF4-FFF2-40B4-BE49-F238E27FC236}">
                <a16:creationId xmlns:a16="http://schemas.microsoft.com/office/drawing/2014/main" id="{DA57813E-0D18-A68B-0D4A-FE8D260703D1}"/>
              </a:ext>
            </a:extLst>
          </p:cNvPr>
          <p:cNvSpPr txBox="1"/>
          <p:nvPr/>
        </p:nvSpPr>
        <p:spPr>
          <a:xfrm>
            <a:off x="5355034" y="2784746"/>
            <a:ext cx="573079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Failure prediction:  </a:t>
            </a:r>
          </a:p>
          <a:p>
            <a:endParaRPr lang="en-US" sz="2400" dirty="0">
              <a:latin typeface="Times New Roman"/>
              <a:cs typeface="Times New Roman"/>
            </a:endParaRPr>
          </a:p>
          <a:p>
            <a:pPr marL="342900" indent="-342900">
              <a:buFont typeface="Wingdings,Sans-Serif"/>
              <a:buChar char="v"/>
            </a:pPr>
            <a:r>
              <a:rPr lang="en-US" sz="2400" dirty="0">
                <a:latin typeface="Times New Roman"/>
                <a:cs typeface="Times New Roman"/>
              </a:rPr>
              <a:t>Logistic Regression</a:t>
            </a:r>
          </a:p>
          <a:p>
            <a:pPr marL="342900" indent="-342900">
              <a:buFont typeface="Wingdings,Sans-Serif"/>
              <a:buChar char="v"/>
            </a:pPr>
            <a:r>
              <a:rPr lang="en-US" sz="2400" dirty="0">
                <a:latin typeface="Times New Roman"/>
                <a:cs typeface="Times New Roman"/>
              </a:rPr>
              <a:t>KNN </a:t>
            </a:r>
          </a:p>
          <a:p>
            <a:pPr marL="342900" indent="-342900">
              <a:buFont typeface="Wingdings,Sans-Serif"/>
              <a:buChar char="v"/>
            </a:pPr>
            <a:r>
              <a:rPr lang="en-US" sz="2400" dirty="0">
                <a:latin typeface="Times New Roman"/>
                <a:cs typeface="Times New Roman"/>
              </a:rPr>
              <a:t>Random Forest </a:t>
            </a:r>
          </a:p>
          <a:p>
            <a:pPr marL="342900" indent="-342900">
              <a:buFont typeface="Wingdings,Sans-Serif"/>
              <a:buChar char="v"/>
            </a:pPr>
            <a:r>
              <a:rPr lang="en-US" sz="2400" dirty="0">
                <a:latin typeface="Times New Roman"/>
                <a:cs typeface="Times New Roman"/>
              </a:rPr>
              <a:t>Support Vector Machine (SVM)</a:t>
            </a:r>
            <a:endParaRPr lang="en-US" dirty="0"/>
          </a:p>
          <a:p>
            <a:pPr marL="342900" indent="-342900">
              <a:buFont typeface="Arial"/>
              <a:buChar char="•"/>
            </a:pPr>
            <a:endParaRPr lang="en-US" dirty="0">
              <a:latin typeface="Times New Roman"/>
              <a:cs typeface="Times New Roman"/>
            </a:endParaRPr>
          </a:p>
          <a:p>
            <a:pPr>
              <a:buChar char="•"/>
            </a:pPr>
            <a:endParaRPr lang="en-US" sz="2000" dirty="0">
              <a:latin typeface="Times New Roman"/>
              <a:cs typeface="Arial"/>
            </a:endParaRPr>
          </a:p>
        </p:txBody>
      </p:sp>
    </p:spTree>
    <p:extLst>
      <p:ext uri="{BB962C8B-B14F-4D97-AF65-F5344CB8AC3E}">
        <p14:creationId xmlns:p14="http://schemas.microsoft.com/office/powerpoint/2010/main" val="79544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2539971"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EDA-I</a:t>
            </a:r>
            <a:endParaRPr lang="en-US" sz="3800" b="1" dirty="0">
              <a:solidFill>
                <a:srgbClr val="FFFFFF"/>
              </a:solidFill>
              <a:latin typeface="Calibri Light"/>
              <a:ea typeface="Calibri Light"/>
              <a:cs typeface="Calibri Light"/>
            </a:endParaRPr>
          </a:p>
        </p:txBody>
      </p:sp>
      <p:sp>
        <p:nvSpPr>
          <p:cNvPr id="49" name="TextBox 48">
            <a:extLst>
              <a:ext uri="{FF2B5EF4-FFF2-40B4-BE49-F238E27FC236}">
                <a16:creationId xmlns:a16="http://schemas.microsoft.com/office/drawing/2014/main" id="{DA57813E-0D18-A68B-0D4A-FE8D260703D1}"/>
              </a:ext>
            </a:extLst>
          </p:cNvPr>
          <p:cNvSpPr txBox="1"/>
          <p:nvPr/>
        </p:nvSpPr>
        <p:spPr>
          <a:xfrm>
            <a:off x="5154680" y="322271"/>
            <a:ext cx="623425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alibri"/>
              <a:buChar char="-"/>
            </a:pPr>
            <a:r>
              <a:rPr lang="en-US" sz="2400" dirty="0">
                <a:latin typeface="Times New Roman"/>
                <a:cs typeface="Times New Roman"/>
              </a:rPr>
              <a:t>Dataset consist of two files with the fault in the bearing and fan. Data were read and combined using pandas. </a:t>
            </a:r>
            <a:endParaRPr lang="en-US" sz="2400" dirty="0">
              <a:ea typeface="Calibri"/>
              <a:cs typeface="Calibri"/>
            </a:endParaRPr>
          </a:p>
          <a:p>
            <a:pPr marL="342900" indent="-342900">
              <a:buFont typeface="Calibri"/>
              <a:buChar char="-"/>
            </a:pPr>
            <a:r>
              <a:rPr lang="en-US" sz="2400" dirty="0">
                <a:latin typeface="Times New Roman"/>
                <a:cs typeface="Times New Roman"/>
              </a:rPr>
              <a:t>Data Dictionary</a:t>
            </a:r>
          </a:p>
          <a:p>
            <a:pPr marL="742950" lvl="1" indent="-285750">
              <a:buFont typeface="Arial,Sans-Serif"/>
              <a:buChar char="•"/>
            </a:pPr>
            <a:r>
              <a:rPr lang="en-US" sz="2000" b="1" dirty="0">
                <a:solidFill>
                  <a:srgbClr val="212121"/>
                </a:solidFill>
                <a:latin typeface="Times New Roman"/>
                <a:cs typeface="Times New Roman"/>
              </a:rPr>
              <a:t>DE:</a:t>
            </a:r>
            <a:r>
              <a:rPr lang="en-US" sz="2000" dirty="0">
                <a:solidFill>
                  <a:srgbClr val="212121"/>
                </a:solidFill>
                <a:latin typeface="Times New Roman"/>
                <a:cs typeface="Times New Roman"/>
              </a:rPr>
              <a:t> Drive end accelerometer data. </a:t>
            </a:r>
          </a:p>
          <a:p>
            <a:pPr marL="742950" lvl="1" indent="-285750">
              <a:buFont typeface="Arial,Sans-Serif"/>
              <a:buChar char="•"/>
            </a:pPr>
            <a:r>
              <a:rPr lang="en-US" sz="2000" b="1" dirty="0">
                <a:solidFill>
                  <a:srgbClr val="212121"/>
                </a:solidFill>
                <a:latin typeface="Times New Roman"/>
                <a:cs typeface="Times New Roman"/>
              </a:rPr>
              <a:t>FE:</a:t>
            </a:r>
            <a:r>
              <a:rPr lang="en-US" sz="2000" dirty="0">
                <a:solidFill>
                  <a:srgbClr val="212121"/>
                </a:solidFill>
                <a:latin typeface="Times New Roman"/>
                <a:cs typeface="Times New Roman"/>
              </a:rPr>
              <a:t> Fan end accelerometer data. </a:t>
            </a:r>
            <a:endParaRPr lang="en-US" sz="2000" dirty="0">
              <a:solidFill>
                <a:srgbClr val="212121"/>
              </a:solidFill>
              <a:latin typeface="Times New Roman"/>
              <a:ea typeface="Calibri" panose="020F0502020204030204"/>
              <a:cs typeface="Times New Roman"/>
            </a:endParaRPr>
          </a:p>
          <a:p>
            <a:pPr marL="742950" lvl="1" indent="-285750">
              <a:buFont typeface="Arial,Sans-Serif"/>
              <a:buChar char="•"/>
            </a:pPr>
            <a:r>
              <a:rPr lang="en-US" sz="2000" b="1" dirty="0">
                <a:solidFill>
                  <a:srgbClr val="212121"/>
                </a:solidFill>
                <a:latin typeface="Calibri"/>
                <a:ea typeface="Calibri"/>
                <a:cs typeface="Calibri"/>
              </a:rPr>
              <a:t>0</a:t>
            </a:r>
            <a:r>
              <a:rPr lang="en-US" dirty="0">
                <a:solidFill>
                  <a:srgbClr val="212121"/>
                </a:solidFill>
                <a:latin typeface="Calibri"/>
                <a:ea typeface="Calibri"/>
                <a:cs typeface="Calibri"/>
              </a:rPr>
              <a:t>: </a:t>
            </a:r>
            <a:r>
              <a:rPr lang="en-US" sz="2000" dirty="0">
                <a:solidFill>
                  <a:srgbClr val="212121"/>
                </a:solidFill>
                <a:latin typeface="Times New Roman"/>
                <a:ea typeface="Calibri"/>
                <a:cs typeface="Times New Roman"/>
              </a:rPr>
              <a:t>Fault in Bearing</a:t>
            </a:r>
            <a:endParaRPr lang="en-US" dirty="0">
              <a:solidFill>
                <a:srgbClr val="212121"/>
              </a:solidFill>
              <a:latin typeface="Calibri"/>
              <a:ea typeface="Calibri"/>
              <a:cs typeface="Calibri"/>
            </a:endParaRPr>
          </a:p>
          <a:p>
            <a:pPr marL="742950" lvl="1" indent="-285750">
              <a:buFont typeface="Arial,Sans-Serif"/>
              <a:buChar char="•"/>
            </a:pPr>
            <a:r>
              <a:rPr lang="en-US" sz="2000" b="1" dirty="0">
                <a:solidFill>
                  <a:srgbClr val="212121"/>
                </a:solidFill>
                <a:latin typeface="Calibri"/>
                <a:ea typeface="Calibri"/>
                <a:cs typeface="Calibri"/>
              </a:rPr>
              <a:t>1</a:t>
            </a:r>
            <a:r>
              <a:rPr lang="en-US" dirty="0">
                <a:solidFill>
                  <a:srgbClr val="212121"/>
                </a:solidFill>
                <a:latin typeface="Calibri"/>
                <a:ea typeface="Calibri"/>
                <a:cs typeface="Calibri"/>
              </a:rPr>
              <a:t>: Fault in Fan</a:t>
            </a:r>
            <a:endParaRPr lang="en-US" sz="2000" dirty="0">
              <a:solidFill>
                <a:srgbClr val="212121"/>
              </a:solidFill>
              <a:latin typeface="Times New Roman"/>
              <a:ea typeface="Calibri"/>
              <a:cs typeface="Times New Roman"/>
            </a:endParaRPr>
          </a:p>
          <a:p>
            <a:pPr>
              <a:buChar char="•"/>
            </a:pPr>
            <a:endParaRPr lang="en-US" sz="2000" dirty="0">
              <a:latin typeface="Times New Roman"/>
              <a:cs typeface="Arial"/>
            </a:endParaRPr>
          </a:p>
        </p:txBody>
      </p:sp>
      <p:pic>
        <p:nvPicPr>
          <p:cNvPr id="5" name="Picture 2" descr="A table of numbers and symbols&#10;&#10;Description automatically generated">
            <a:extLst>
              <a:ext uri="{FF2B5EF4-FFF2-40B4-BE49-F238E27FC236}">
                <a16:creationId xmlns:a16="http://schemas.microsoft.com/office/drawing/2014/main" id="{773F251E-ED77-AA7A-1FAC-FFD57D498DA0}"/>
              </a:ext>
            </a:extLst>
          </p:cNvPr>
          <p:cNvPicPr>
            <a:picLocks noChangeAspect="1"/>
          </p:cNvPicPr>
          <p:nvPr/>
        </p:nvPicPr>
        <p:blipFill>
          <a:blip r:embed="rId3"/>
          <a:stretch>
            <a:fillRect/>
          </a:stretch>
        </p:blipFill>
        <p:spPr>
          <a:xfrm>
            <a:off x="8509819" y="3482396"/>
            <a:ext cx="2743200" cy="2640093"/>
          </a:xfrm>
          <a:prstGeom prst="rect">
            <a:avLst/>
          </a:prstGeom>
        </p:spPr>
      </p:pic>
      <p:pic>
        <p:nvPicPr>
          <p:cNvPr id="7" name="Picture 7" descr="A table of numbers and symbols&#10;&#10;Description automatically generated">
            <a:extLst>
              <a:ext uri="{FF2B5EF4-FFF2-40B4-BE49-F238E27FC236}">
                <a16:creationId xmlns:a16="http://schemas.microsoft.com/office/drawing/2014/main" id="{FCCF62D9-94EA-0CF7-3BE2-6FB5EFE62FD4}"/>
              </a:ext>
            </a:extLst>
          </p:cNvPr>
          <p:cNvPicPr>
            <a:picLocks noChangeAspect="1"/>
          </p:cNvPicPr>
          <p:nvPr/>
        </p:nvPicPr>
        <p:blipFill>
          <a:blip r:embed="rId4"/>
          <a:stretch>
            <a:fillRect/>
          </a:stretch>
        </p:blipFill>
        <p:spPr>
          <a:xfrm>
            <a:off x="1240094" y="4041109"/>
            <a:ext cx="2743200" cy="1602557"/>
          </a:xfrm>
          <a:prstGeom prst="rect">
            <a:avLst/>
          </a:prstGeom>
        </p:spPr>
      </p:pic>
      <p:pic>
        <p:nvPicPr>
          <p:cNvPr id="8" name="Picture 8" descr="A table of numbers and symbols&#10;&#10;Description automatically generated">
            <a:extLst>
              <a:ext uri="{FF2B5EF4-FFF2-40B4-BE49-F238E27FC236}">
                <a16:creationId xmlns:a16="http://schemas.microsoft.com/office/drawing/2014/main" id="{A1A2B98C-3AF3-580F-8580-B0166447A24E}"/>
              </a:ext>
            </a:extLst>
          </p:cNvPr>
          <p:cNvPicPr>
            <a:picLocks noChangeAspect="1"/>
          </p:cNvPicPr>
          <p:nvPr/>
        </p:nvPicPr>
        <p:blipFill>
          <a:blip r:embed="rId5"/>
          <a:stretch>
            <a:fillRect/>
          </a:stretch>
        </p:blipFill>
        <p:spPr>
          <a:xfrm>
            <a:off x="4835013" y="3938958"/>
            <a:ext cx="2743200" cy="1720827"/>
          </a:xfrm>
          <a:prstGeom prst="rect">
            <a:avLst/>
          </a:prstGeom>
        </p:spPr>
      </p:pic>
      <p:sp>
        <p:nvSpPr>
          <p:cNvPr id="10" name="Plus Sign 9">
            <a:extLst>
              <a:ext uri="{FF2B5EF4-FFF2-40B4-BE49-F238E27FC236}">
                <a16:creationId xmlns:a16="http://schemas.microsoft.com/office/drawing/2014/main" id="{1CC97916-E0FD-B67F-8A21-F7CB4765A8E7}"/>
              </a:ext>
            </a:extLst>
          </p:cNvPr>
          <p:cNvSpPr/>
          <p:nvPr/>
        </p:nvSpPr>
        <p:spPr>
          <a:xfrm>
            <a:off x="3982064" y="4572000"/>
            <a:ext cx="602225" cy="540774"/>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B6DCB90-1E71-1A08-A19E-D71D7D6A890D}"/>
              </a:ext>
            </a:extLst>
          </p:cNvPr>
          <p:cNvSpPr/>
          <p:nvPr/>
        </p:nvSpPr>
        <p:spPr>
          <a:xfrm>
            <a:off x="7576984" y="4701048"/>
            <a:ext cx="848032" cy="2826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F588E29-60E5-D9E6-FBC0-5ECA07812292}"/>
              </a:ext>
            </a:extLst>
          </p:cNvPr>
          <p:cNvSpPr txBox="1"/>
          <p:nvPr/>
        </p:nvSpPr>
        <p:spPr>
          <a:xfrm>
            <a:off x="1499419" y="5671984"/>
            <a:ext cx="1821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Bearing Data</a:t>
            </a:r>
            <a:endParaRPr lang="en-US" dirty="0"/>
          </a:p>
        </p:txBody>
      </p:sp>
      <p:sp>
        <p:nvSpPr>
          <p:cNvPr id="13" name="TextBox 12">
            <a:extLst>
              <a:ext uri="{FF2B5EF4-FFF2-40B4-BE49-F238E27FC236}">
                <a16:creationId xmlns:a16="http://schemas.microsoft.com/office/drawing/2014/main" id="{FE3BE1FC-F3F2-5469-6034-3BE7FAD14136}"/>
              </a:ext>
            </a:extLst>
          </p:cNvPr>
          <p:cNvSpPr txBox="1"/>
          <p:nvPr/>
        </p:nvSpPr>
        <p:spPr>
          <a:xfrm>
            <a:off x="5487628" y="5671983"/>
            <a:ext cx="1219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Fan Data</a:t>
            </a:r>
            <a:endParaRPr lang="en-US" dirty="0"/>
          </a:p>
        </p:txBody>
      </p:sp>
      <p:pic>
        <p:nvPicPr>
          <p:cNvPr id="2" name="Picture 1">
            <a:extLst>
              <a:ext uri="{FF2B5EF4-FFF2-40B4-BE49-F238E27FC236}">
                <a16:creationId xmlns:a16="http://schemas.microsoft.com/office/drawing/2014/main" id="{0A4396A6-6DAA-1000-1757-6374D6F1C5C6}"/>
              </a:ext>
            </a:extLst>
          </p:cNvPr>
          <p:cNvPicPr>
            <a:picLocks noChangeAspect="1"/>
          </p:cNvPicPr>
          <p:nvPr/>
        </p:nvPicPr>
        <p:blipFill>
          <a:blip r:embed="rId6"/>
          <a:stretch>
            <a:fillRect/>
          </a:stretch>
        </p:blipFill>
        <p:spPr>
          <a:xfrm>
            <a:off x="9464780" y="1402048"/>
            <a:ext cx="2724172" cy="1907683"/>
          </a:xfrm>
          <a:prstGeom prst="rect">
            <a:avLst/>
          </a:prstGeom>
        </p:spPr>
      </p:pic>
    </p:spTree>
    <p:extLst>
      <p:ext uri="{BB962C8B-B14F-4D97-AF65-F5344CB8AC3E}">
        <p14:creationId xmlns:p14="http://schemas.microsoft.com/office/powerpoint/2010/main" val="207013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2539971"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EDA-II</a:t>
            </a:r>
            <a:endParaRPr lang="en-US" sz="3800" b="1" dirty="0">
              <a:solidFill>
                <a:srgbClr val="FFFFFF"/>
              </a:solidFill>
              <a:latin typeface="Calibri Light"/>
              <a:ea typeface="Calibri Light"/>
              <a:cs typeface="Calibri Light"/>
            </a:endParaRPr>
          </a:p>
        </p:txBody>
      </p:sp>
      <p:sp>
        <p:nvSpPr>
          <p:cNvPr id="49" name="TextBox 48">
            <a:extLst>
              <a:ext uri="{FF2B5EF4-FFF2-40B4-BE49-F238E27FC236}">
                <a16:creationId xmlns:a16="http://schemas.microsoft.com/office/drawing/2014/main" id="{DA57813E-0D18-A68B-0D4A-FE8D260703D1}"/>
              </a:ext>
            </a:extLst>
          </p:cNvPr>
          <p:cNvSpPr txBox="1"/>
          <p:nvPr/>
        </p:nvSpPr>
        <p:spPr>
          <a:xfrm>
            <a:off x="5405506" y="709416"/>
            <a:ext cx="623425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panose="02020603050405020304" pitchFamily="18" charset="0"/>
              <a:cs typeface="Times New Roman" panose="02020603050405020304" pitchFamily="18" charset="0"/>
            </a:endParaRPr>
          </a:p>
          <a:p>
            <a:pPr marL="342900" indent="-342900">
              <a:buFont typeface="Calibri"/>
              <a:buChar char="-"/>
            </a:pPr>
            <a:r>
              <a:rPr lang="en-US" sz="2000" dirty="0">
                <a:latin typeface="Times New Roman" panose="02020603050405020304" pitchFamily="18" charset="0"/>
                <a:cs typeface="Times New Roman" panose="02020603050405020304" pitchFamily="18" charset="0"/>
              </a:rPr>
              <a:t>Dataset were normalized from the source.</a:t>
            </a:r>
          </a:p>
          <a:p>
            <a:pPr marL="342900" indent="-342900">
              <a:buFont typeface="Calibri"/>
              <a:buChar char="-"/>
            </a:pPr>
            <a:r>
              <a:rPr lang="en-US" sz="2000" dirty="0">
                <a:latin typeface="Times New Roman" panose="02020603050405020304" pitchFamily="18" charset="0"/>
                <a:ea typeface="Calibri"/>
                <a:cs typeface="Times New Roman" panose="02020603050405020304" pitchFamily="18" charset="0"/>
              </a:rPr>
              <a:t>We can see from histogram and the box plot dataset is shows the normal distribution pattern. </a:t>
            </a:r>
          </a:p>
          <a:p>
            <a:pPr marL="342900" indent="-342900">
              <a:buFont typeface="Calibri"/>
              <a:buChar char="-"/>
            </a:pPr>
            <a:r>
              <a:rPr lang="en-US" sz="2000" dirty="0">
                <a:latin typeface="Times New Roman" panose="02020603050405020304" pitchFamily="18" charset="0"/>
                <a:ea typeface="Calibri"/>
                <a:cs typeface="Times New Roman" panose="02020603050405020304" pitchFamily="18" charset="0"/>
              </a:rPr>
              <a:t>Correlation between the columns is not high as expected this could be due to the sample bias. </a:t>
            </a:r>
          </a:p>
          <a:p>
            <a:endParaRPr lang="en-US" sz="2400" dirty="0">
              <a:latin typeface="Times New Roman" panose="02020603050405020304" pitchFamily="18" charset="0"/>
              <a:cs typeface="Times New Roman" panose="02020603050405020304" pitchFamily="18" charset="0"/>
            </a:endParaRPr>
          </a:p>
        </p:txBody>
      </p:sp>
      <p:pic>
        <p:nvPicPr>
          <p:cNvPr id="3" name="Picture 2" descr="A diagram of a box plot&#10;&#10;Description automatically generated">
            <a:extLst>
              <a:ext uri="{FF2B5EF4-FFF2-40B4-BE49-F238E27FC236}">
                <a16:creationId xmlns:a16="http://schemas.microsoft.com/office/drawing/2014/main" id="{953BFE0F-A46E-EBD1-88AE-BF45EC15B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438" y="4054154"/>
            <a:ext cx="3414260" cy="2690957"/>
          </a:xfrm>
          <a:prstGeom prst="rect">
            <a:avLst/>
          </a:prstGeom>
        </p:spPr>
      </p:pic>
      <p:pic>
        <p:nvPicPr>
          <p:cNvPr id="6" name="Picture 6" descr="A screenshot of a graph&#10;&#10;Description automatically generated">
            <a:extLst>
              <a:ext uri="{FF2B5EF4-FFF2-40B4-BE49-F238E27FC236}">
                <a16:creationId xmlns:a16="http://schemas.microsoft.com/office/drawing/2014/main" id="{BDF9F54D-BDC5-E2F8-56F0-B64138835532}"/>
              </a:ext>
            </a:extLst>
          </p:cNvPr>
          <p:cNvPicPr>
            <a:picLocks noChangeAspect="1"/>
          </p:cNvPicPr>
          <p:nvPr/>
        </p:nvPicPr>
        <p:blipFill>
          <a:blip r:embed="rId4"/>
          <a:stretch>
            <a:fillRect/>
          </a:stretch>
        </p:blipFill>
        <p:spPr>
          <a:xfrm>
            <a:off x="975633" y="4057146"/>
            <a:ext cx="3566433" cy="2560510"/>
          </a:xfrm>
          <a:prstGeom prst="rect">
            <a:avLst/>
          </a:prstGeom>
        </p:spPr>
      </p:pic>
      <p:pic>
        <p:nvPicPr>
          <p:cNvPr id="8" name="Picture 7" descr="A yellow and purple squares with numbers&#10;&#10;Description automatically generated">
            <a:extLst>
              <a:ext uri="{FF2B5EF4-FFF2-40B4-BE49-F238E27FC236}">
                <a16:creationId xmlns:a16="http://schemas.microsoft.com/office/drawing/2014/main" id="{38DF9DEF-5E37-83E3-CA00-409967FC39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4557" y="4043260"/>
            <a:ext cx="3178366" cy="2577147"/>
          </a:xfrm>
          <a:prstGeom prst="rect">
            <a:avLst/>
          </a:prstGeom>
        </p:spPr>
      </p:pic>
    </p:spTree>
    <p:extLst>
      <p:ext uri="{BB962C8B-B14F-4D97-AF65-F5344CB8AC3E}">
        <p14:creationId xmlns:p14="http://schemas.microsoft.com/office/powerpoint/2010/main" val="328244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3424874"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ML Modelling Steps</a:t>
            </a:r>
            <a:endParaRPr lang="en-US" sz="3800" b="1" dirty="0">
              <a:solidFill>
                <a:srgbClr val="FFFFFF"/>
              </a:solidFill>
              <a:latin typeface="Calibri Light"/>
              <a:ea typeface="Calibri Light"/>
              <a:cs typeface="Calibri Light"/>
            </a:endParaRPr>
          </a:p>
        </p:txBody>
      </p:sp>
      <p:graphicFrame>
        <p:nvGraphicFramePr>
          <p:cNvPr id="3" name="TextBox 8">
            <a:extLst>
              <a:ext uri="{FF2B5EF4-FFF2-40B4-BE49-F238E27FC236}">
                <a16:creationId xmlns:a16="http://schemas.microsoft.com/office/drawing/2014/main" id="{78B11EA3-E65E-C745-8299-78F017B65AAE}"/>
              </a:ext>
            </a:extLst>
          </p:cNvPr>
          <p:cNvGraphicFramePr/>
          <p:nvPr>
            <p:extLst>
              <p:ext uri="{D42A27DB-BD31-4B8C-83A1-F6EECF244321}">
                <p14:modId xmlns:p14="http://schemas.microsoft.com/office/powerpoint/2010/main" val="3828936679"/>
              </p:ext>
            </p:extLst>
          </p:nvPr>
        </p:nvGraphicFramePr>
        <p:xfrm>
          <a:off x="5296428" y="787194"/>
          <a:ext cx="6444819" cy="3170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424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6C2A589-2D8D-D734-FEB0-CE9607EDA144}"/>
              </a:ext>
            </a:extLst>
          </p:cNvPr>
          <p:cNvSpPr txBox="1"/>
          <p:nvPr/>
        </p:nvSpPr>
        <p:spPr>
          <a:xfrm>
            <a:off x="838200" y="884681"/>
            <a:ext cx="3424874" cy="144212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800" b="1" dirty="0">
                <a:solidFill>
                  <a:srgbClr val="FFFFFF"/>
                </a:solidFill>
                <a:latin typeface="+mj-lt"/>
                <a:ea typeface="+mj-ea"/>
                <a:cs typeface="+mj-cs"/>
              </a:rPr>
              <a:t>ML Steps -I</a:t>
            </a:r>
            <a:endParaRPr lang="en-US" sz="3800" b="1" dirty="0">
              <a:solidFill>
                <a:srgbClr val="FFFFFF"/>
              </a:solidFill>
              <a:latin typeface="Calibri Light"/>
              <a:ea typeface="Calibri Light"/>
              <a:cs typeface="Calibri Light"/>
            </a:endParaRPr>
          </a:p>
        </p:txBody>
      </p:sp>
      <p:sp>
        <p:nvSpPr>
          <p:cNvPr id="14" name="Rectangle 13">
            <a:extLst>
              <a:ext uri="{FF2B5EF4-FFF2-40B4-BE49-F238E27FC236}">
                <a16:creationId xmlns:a16="http://schemas.microsoft.com/office/drawing/2014/main" id="{3FEB38BF-AED2-9F93-2667-9A8E83875912}"/>
              </a:ext>
            </a:extLst>
          </p:cNvPr>
          <p:cNvSpPr/>
          <p:nvPr/>
        </p:nvSpPr>
        <p:spPr>
          <a:xfrm>
            <a:off x="5370870" y="639096"/>
            <a:ext cx="5899354" cy="19357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dirty="0">
                <a:solidFill>
                  <a:srgbClr val="AF00DB"/>
                </a:solidFill>
                <a:latin typeface="Times New Roman"/>
                <a:ea typeface="Calibri"/>
                <a:cs typeface="Times New Roman"/>
              </a:rPr>
              <a:t>import</a:t>
            </a:r>
            <a:r>
              <a:rPr lang="en-US" sz="1100" dirty="0">
                <a:solidFill>
                  <a:srgbClr val="000000"/>
                </a:solidFill>
                <a:latin typeface="Times New Roman"/>
                <a:ea typeface="Calibri"/>
                <a:cs typeface="Times New Roman"/>
              </a:rPr>
              <a:t> </a:t>
            </a:r>
            <a:r>
              <a:rPr lang="en-US" sz="1100" err="1">
                <a:solidFill>
                  <a:srgbClr val="000000"/>
                </a:solidFill>
                <a:latin typeface="Times New Roman"/>
                <a:ea typeface="Calibri"/>
                <a:cs typeface="Times New Roman"/>
              </a:rPr>
              <a:t>numpy</a:t>
            </a:r>
            <a:r>
              <a:rPr lang="en-US" sz="1100" dirty="0">
                <a:solidFill>
                  <a:srgbClr val="000000"/>
                </a:solidFill>
                <a:latin typeface="Times New Roman"/>
                <a:ea typeface="Calibri"/>
                <a:cs typeface="Times New Roman"/>
              </a:rPr>
              <a:t> </a:t>
            </a:r>
            <a:r>
              <a:rPr lang="en-US" sz="1100" dirty="0">
                <a:solidFill>
                  <a:srgbClr val="AF00DB"/>
                </a:solidFill>
                <a:latin typeface="Times New Roman"/>
                <a:ea typeface="Calibri"/>
                <a:cs typeface="Times New Roman"/>
              </a:rPr>
              <a:t>as</a:t>
            </a:r>
            <a:r>
              <a:rPr lang="en-US" sz="1100" dirty="0">
                <a:solidFill>
                  <a:srgbClr val="000000"/>
                </a:solidFill>
                <a:latin typeface="Times New Roman"/>
                <a:ea typeface="Calibri"/>
                <a:cs typeface="Times New Roman"/>
              </a:rPr>
              <a:t> np</a:t>
            </a:r>
            <a:endParaRPr lang="en-US"/>
          </a:p>
          <a:p>
            <a:r>
              <a:rPr lang="en-US" sz="1100" dirty="0">
                <a:solidFill>
                  <a:srgbClr val="AF00DB"/>
                </a:solidFill>
                <a:latin typeface="Times New Roman"/>
                <a:ea typeface="Calibri"/>
                <a:cs typeface="Times New Roman"/>
              </a:rPr>
              <a:t>import</a:t>
            </a:r>
            <a:r>
              <a:rPr lang="en-US" sz="1100" dirty="0">
                <a:solidFill>
                  <a:srgbClr val="000000"/>
                </a:solidFill>
                <a:latin typeface="Times New Roman"/>
                <a:ea typeface="Calibri"/>
                <a:cs typeface="Times New Roman"/>
              </a:rPr>
              <a:t> pandas </a:t>
            </a:r>
            <a:r>
              <a:rPr lang="en-US" sz="1100" dirty="0">
                <a:solidFill>
                  <a:srgbClr val="AF00DB"/>
                </a:solidFill>
                <a:latin typeface="Times New Roman"/>
                <a:ea typeface="Calibri"/>
                <a:cs typeface="Times New Roman"/>
              </a:rPr>
              <a:t>as</a:t>
            </a:r>
            <a:r>
              <a:rPr lang="en-US" sz="1100" dirty="0">
                <a:solidFill>
                  <a:srgbClr val="000000"/>
                </a:solidFill>
                <a:latin typeface="Times New Roman"/>
                <a:ea typeface="Calibri"/>
                <a:cs typeface="Times New Roman"/>
              </a:rPr>
              <a:t> pd</a:t>
            </a:r>
          </a:p>
          <a:p>
            <a:r>
              <a:rPr lang="en-US" sz="1100" dirty="0">
                <a:solidFill>
                  <a:srgbClr val="AF00DB"/>
                </a:solidFill>
                <a:latin typeface="Times New Roman"/>
                <a:ea typeface="Calibri"/>
                <a:cs typeface="Times New Roman"/>
              </a:rPr>
              <a:t>import</a:t>
            </a:r>
            <a:r>
              <a:rPr lang="en-US" sz="1100" dirty="0">
                <a:solidFill>
                  <a:srgbClr val="000000"/>
                </a:solidFill>
                <a:latin typeface="Times New Roman"/>
                <a:ea typeface="Calibri"/>
                <a:cs typeface="Times New Roman"/>
              </a:rPr>
              <a:t> </a:t>
            </a:r>
            <a:r>
              <a:rPr lang="en-US" sz="1100" err="1">
                <a:solidFill>
                  <a:srgbClr val="000000"/>
                </a:solidFill>
                <a:latin typeface="Times New Roman"/>
                <a:ea typeface="Calibri"/>
                <a:cs typeface="Times New Roman"/>
              </a:rPr>
              <a:t>matplotlib.pyplot</a:t>
            </a:r>
            <a:r>
              <a:rPr lang="en-US" sz="1100" dirty="0">
                <a:solidFill>
                  <a:srgbClr val="000000"/>
                </a:solidFill>
                <a:latin typeface="Times New Roman"/>
                <a:ea typeface="Calibri"/>
                <a:cs typeface="Times New Roman"/>
              </a:rPr>
              <a:t> </a:t>
            </a:r>
            <a:r>
              <a:rPr lang="en-US" sz="1100" dirty="0">
                <a:solidFill>
                  <a:srgbClr val="AF00DB"/>
                </a:solidFill>
                <a:latin typeface="Times New Roman"/>
                <a:ea typeface="Calibri"/>
                <a:cs typeface="Times New Roman"/>
              </a:rPr>
              <a:t>as</a:t>
            </a:r>
            <a:r>
              <a:rPr lang="en-US" sz="1100" dirty="0">
                <a:solidFill>
                  <a:srgbClr val="000000"/>
                </a:solidFill>
                <a:latin typeface="Times New Roman"/>
                <a:ea typeface="Calibri"/>
                <a:cs typeface="Times New Roman"/>
              </a:rPr>
              <a:t> </a:t>
            </a:r>
            <a:r>
              <a:rPr lang="en-US" sz="1100" err="1">
                <a:solidFill>
                  <a:srgbClr val="000000"/>
                </a:solidFill>
                <a:latin typeface="Times New Roman"/>
                <a:ea typeface="Calibri"/>
                <a:cs typeface="Times New Roman"/>
              </a:rPr>
              <a:t>plt</a:t>
            </a:r>
            <a:endParaRPr lang="en-US" sz="1100">
              <a:solidFill>
                <a:srgbClr val="000000"/>
              </a:solidFill>
              <a:latin typeface="Times New Roman"/>
              <a:ea typeface="Calibri"/>
              <a:cs typeface="Times New Roman"/>
            </a:endParaRPr>
          </a:p>
          <a:p>
            <a:r>
              <a:rPr lang="en-US" sz="1100" dirty="0">
                <a:solidFill>
                  <a:srgbClr val="AF00DB"/>
                </a:solidFill>
                <a:latin typeface="Times New Roman"/>
                <a:ea typeface="Calibri"/>
                <a:cs typeface="Times New Roman"/>
              </a:rPr>
              <a:t>import</a:t>
            </a:r>
            <a:r>
              <a:rPr lang="en-US" sz="1100" dirty="0">
                <a:solidFill>
                  <a:srgbClr val="000000"/>
                </a:solidFill>
                <a:latin typeface="Times New Roman"/>
                <a:ea typeface="Calibri"/>
                <a:cs typeface="Times New Roman"/>
              </a:rPr>
              <a:t> seaborn </a:t>
            </a:r>
            <a:r>
              <a:rPr lang="en-US" sz="1100" dirty="0">
                <a:solidFill>
                  <a:srgbClr val="AF00DB"/>
                </a:solidFill>
                <a:latin typeface="Times New Roman"/>
                <a:ea typeface="Calibri"/>
                <a:cs typeface="Times New Roman"/>
              </a:rPr>
              <a:t>as</a:t>
            </a:r>
            <a:r>
              <a:rPr lang="en-US" sz="1100" dirty="0">
                <a:solidFill>
                  <a:srgbClr val="000000"/>
                </a:solidFill>
                <a:latin typeface="Times New Roman"/>
                <a:ea typeface="Calibri"/>
                <a:cs typeface="Times New Roman"/>
              </a:rPr>
              <a:t> </a:t>
            </a:r>
            <a:r>
              <a:rPr lang="en-US" sz="1100" err="1">
                <a:solidFill>
                  <a:srgbClr val="000000"/>
                </a:solidFill>
                <a:latin typeface="Times New Roman"/>
                <a:ea typeface="Calibri"/>
                <a:cs typeface="Times New Roman"/>
              </a:rPr>
              <a:t>sns</a:t>
            </a:r>
            <a:endParaRPr lang="en-US" sz="1100">
              <a:solidFill>
                <a:srgbClr val="000000"/>
              </a:solidFill>
              <a:latin typeface="Times New Roman"/>
              <a:ea typeface="Calibri"/>
              <a:cs typeface="Times New Roman"/>
            </a:endParaRPr>
          </a:p>
          <a:p>
            <a:r>
              <a:rPr lang="en-US" sz="1100" dirty="0">
                <a:solidFill>
                  <a:srgbClr val="AF00DB"/>
                </a:solidFill>
                <a:latin typeface="Times New Roman"/>
                <a:ea typeface="Calibri"/>
                <a:cs typeface="Times New Roman"/>
              </a:rPr>
              <a:t>from</a:t>
            </a:r>
            <a:r>
              <a:rPr lang="en-US" sz="1100" dirty="0">
                <a:solidFill>
                  <a:srgbClr val="000000"/>
                </a:solidFill>
                <a:latin typeface="Times New Roman"/>
                <a:ea typeface="Calibri"/>
                <a:cs typeface="Times New Roman"/>
              </a:rPr>
              <a:t> </a:t>
            </a:r>
            <a:r>
              <a:rPr lang="en-US" sz="1100" err="1">
                <a:solidFill>
                  <a:srgbClr val="000000"/>
                </a:solidFill>
                <a:latin typeface="Times New Roman"/>
                <a:ea typeface="Calibri"/>
                <a:cs typeface="Times New Roman"/>
              </a:rPr>
              <a:t>sklearn.linear_model</a:t>
            </a:r>
            <a:r>
              <a:rPr lang="en-US" sz="1100" dirty="0">
                <a:solidFill>
                  <a:srgbClr val="000000"/>
                </a:solidFill>
                <a:latin typeface="Times New Roman"/>
                <a:ea typeface="Calibri"/>
                <a:cs typeface="Times New Roman"/>
              </a:rPr>
              <a:t> </a:t>
            </a:r>
            <a:r>
              <a:rPr lang="en-US" sz="1100" dirty="0">
                <a:solidFill>
                  <a:srgbClr val="AF00DB"/>
                </a:solidFill>
                <a:latin typeface="Times New Roman"/>
                <a:ea typeface="Calibri"/>
                <a:cs typeface="Times New Roman"/>
              </a:rPr>
              <a:t>import</a:t>
            </a:r>
            <a:r>
              <a:rPr lang="en-US" sz="1100" dirty="0">
                <a:solidFill>
                  <a:srgbClr val="000000"/>
                </a:solidFill>
                <a:latin typeface="Times New Roman"/>
                <a:ea typeface="Calibri"/>
                <a:cs typeface="Times New Roman"/>
              </a:rPr>
              <a:t> </a:t>
            </a:r>
            <a:r>
              <a:rPr lang="en-US" sz="1100" err="1">
                <a:solidFill>
                  <a:srgbClr val="000000"/>
                </a:solidFill>
                <a:latin typeface="Times New Roman"/>
                <a:ea typeface="Calibri"/>
                <a:cs typeface="Times New Roman"/>
              </a:rPr>
              <a:t>LogisticRegression</a:t>
            </a:r>
            <a:endParaRPr lang="en-US" sz="1100">
              <a:solidFill>
                <a:srgbClr val="000000"/>
              </a:solidFill>
              <a:latin typeface="Times New Roman"/>
              <a:ea typeface="Calibri"/>
              <a:cs typeface="Times New Roman"/>
            </a:endParaRPr>
          </a:p>
          <a:p>
            <a:r>
              <a:rPr lang="en-US" sz="1100" dirty="0">
                <a:solidFill>
                  <a:srgbClr val="AF00DB"/>
                </a:solidFill>
                <a:latin typeface="Times New Roman"/>
                <a:ea typeface="Calibri"/>
                <a:cs typeface="Times New Roman"/>
              </a:rPr>
              <a:t>from</a:t>
            </a:r>
            <a:r>
              <a:rPr lang="en-US" sz="1100" dirty="0">
                <a:solidFill>
                  <a:srgbClr val="212121"/>
                </a:solidFill>
                <a:latin typeface="Times New Roman"/>
                <a:ea typeface="Calibri"/>
                <a:cs typeface="Times New Roman"/>
              </a:rPr>
              <a:t> </a:t>
            </a:r>
            <a:r>
              <a:rPr lang="en-US" sz="1100" err="1">
                <a:solidFill>
                  <a:srgbClr val="212121"/>
                </a:solidFill>
                <a:latin typeface="Times New Roman"/>
                <a:ea typeface="Calibri"/>
                <a:cs typeface="Times New Roman"/>
              </a:rPr>
              <a:t>sklearn.ensemble</a:t>
            </a:r>
            <a:r>
              <a:rPr lang="en-US" sz="1100" dirty="0">
                <a:solidFill>
                  <a:srgbClr val="212121"/>
                </a:solidFill>
                <a:latin typeface="Times New Roman"/>
                <a:ea typeface="Calibri"/>
                <a:cs typeface="Times New Roman"/>
              </a:rPr>
              <a:t> </a:t>
            </a:r>
            <a:r>
              <a:rPr lang="en-US" sz="1100" dirty="0">
                <a:solidFill>
                  <a:srgbClr val="AF00DB"/>
                </a:solidFill>
                <a:latin typeface="Times New Roman"/>
                <a:ea typeface="Calibri"/>
                <a:cs typeface="Times New Roman"/>
              </a:rPr>
              <a:t>import</a:t>
            </a:r>
            <a:r>
              <a:rPr lang="en-US" sz="1100" dirty="0">
                <a:solidFill>
                  <a:srgbClr val="212121"/>
                </a:solidFill>
                <a:latin typeface="Times New Roman"/>
                <a:ea typeface="Calibri"/>
                <a:cs typeface="Times New Roman"/>
              </a:rPr>
              <a:t> </a:t>
            </a:r>
            <a:r>
              <a:rPr lang="en-US" sz="1100" err="1">
                <a:solidFill>
                  <a:schemeClr val="tx1"/>
                </a:solidFill>
                <a:latin typeface="Times New Roman"/>
                <a:ea typeface="Calibri"/>
                <a:cs typeface="Times New Roman"/>
              </a:rPr>
              <a:t>RandomForestClassifier</a:t>
            </a:r>
            <a:r>
              <a:rPr lang="en-US" sz="1100" dirty="0">
                <a:solidFill>
                  <a:schemeClr val="tx1"/>
                </a:solidFill>
                <a:latin typeface="Times New Roman"/>
                <a:ea typeface="Calibri"/>
                <a:cs typeface="Times New Roman"/>
              </a:rPr>
              <a:t> </a:t>
            </a:r>
          </a:p>
          <a:p>
            <a:r>
              <a:rPr lang="en-US" sz="1100" dirty="0">
                <a:solidFill>
                  <a:srgbClr val="AF00DB"/>
                </a:solidFill>
                <a:latin typeface="Times New Roman"/>
                <a:ea typeface="Calibri"/>
                <a:cs typeface="Times New Roman"/>
              </a:rPr>
              <a:t>from</a:t>
            </a:r>
            <a:r>
              <a:rPr lang="en-US" sz="1100" dirty="0">
                <a:solidFill>
                  <a:srgbClr val="212121"/>
                </a:solidFill>
                <a:latin typeface="Times New Roman"/>
                <a:ea typeface="Calibri"/>
                <a:cs typeface="Times New Roman"/>
              </a:rPr>
              <a:t> </a:t>
            </a:r>
            <a:r>
              <a:rPr lang="en-US" sz="1100" err="1">
                <a:solidFill>
                  <a:srgbClr val="212121"/>
                </a:solidFill>
                <a:latin typeface="Times New Roman"/>
                <a:ea typeface="Calibri"/>
                <a:cs typeface="Times New Roman"/>
              </a:rPr>
              <a:t>sklearn.neighbors</a:t>
            </a:r>
            <a:r>
              <a:rPr lang="en-US" sz="1100" dirty="0">
                <a:solidFill>
                  <a:srgbClr val="212121"/>
                </a:solidFill>
                <a:latin typeface="Times New Roman"/>
                <a:ea typeface="Calibri"/>
                <a:cs typeface="Times New Roman"/>
              </a:rPr>
              <a:t> </a:t>
            </a:r>
            <a:r>
              <a:rPr lang="en-US" sz="1100" dirty="0">
                <a:solidFill>
                  <a:srgbClr val="AF00DB"/>
                </a:solidFill>
                <a:latin typeface="Times New Roman"/>
                <a:ea typeface="Calibri"/>
                <a:cs typeface="Times New Roman"/>
              </a:rPr>
              <a:t>import</a:t>
            </a:r>
            <a:r>
              <a:rPr lang="en-US" sz="1100" dirty="0">
                <a:solidFill>
                  <a:srgbClr val="212121"/>
                </a:solidFill>
                <a:latin typeface="Times New Roman"/>
                <a:ea typeface="Calibri"/>
                <a:cs typeface="Times New Roman"/>
              </a:rPr>
              <a:t> </a:t>
            </a:r>
            <a:r>
              <a:rPr lang="en-US" sz="1100" err="1">
                <a:solidFill>
                  <a:srgbClr val="000000"/>
                </a:solidFill>
                <a:latin typeface="Times New Roman"/>
                <a:ea typeface="Calibri"/>
                <a:cs typeface="Times New Roman"/>
              </a:rPr>
              <a:t>KNeighborsClassifier</a:t>
            </a:r>
            <a:r>
              <a:rPr lang="en-US" sz="1100" dirty="0">
                <a:solidFill>
                  <a:srgbClr val="000000"/>
                </a:solidFill>
                <a:latin typeface="Times New Roman"/>
                <a:ea typeface="Calibri"/>
                <a:cs typeface="Times New Roman"/>
              </a:rPr>
              <a:t> </a:t>
            </a:r>
          </a:p>
          <a:p>
            <a:r>
              <a:rPr lang="en-US" sz="1100" dirty="0">
                <a:solidFill>
                  <a:srgbClr val="AF00DB"/>
                </a:solidFill>
                <a:latin typeface="Times New Roman"/>
                <a:ea typeface="Calibri"/>
                <a:cs typeface="Times New Roman"/>
              </a:rPr>
              <a:t>from</a:t>
            </a:r>
            <a:r>
              <a:rPr lang="en-US" sz="1100" dirty="0">
                <a:solidFill>
                  <a:srgbClr val="000000"/>
                </a:solidFill>
                <a:latin typeface="Times New Roman"/>
                <a:ea typeface="Calibri"/>
                <a:cs typeface="Times New Roman"/>
              </a:rPr>
              <a:t> </a:t>
            </a:r>
            <a:r>
              <a:rPr lang="en-US" sz="1100" err="1">
                <a:solidFill>
                  <a:srgbClr val="000000"/>
                </a:solidFill>
                <a:latin typeface="Times New Roman"/>
                <a:ea typeface="Calibri"/>
                <a:cs typeface="Times New Roman"/>
              </a:rPr>
              <a:t>sklearn.metrics</a:t>
            </a:r>
            <a:r>
              <a:rPr lang="en-US" sz="1100" dirty="0">
                <a:solidFill>
                  <a:srgbClr val="000000"/>
                </a:solidFill>
                <a:latin typeface="Times New Roman"/>
                <a:ea typeface="Calibri"/>
                <a:cs typeface="Times New Roman"/>
              </a:rPr>
              <a:t> </a:t>
            </a:r>
            <a:r>
              <a:rPr lang="en-US" sz="1100" dirty="0">
                <a:solidFill>
                  <a:srgbClr val="AF00DB"/>
                </a:solidFill>
                <a:latin typeface="Times New Roman"/>
                <a:ea typeface="Calibri"/>
                <a:cs typeface="Times New Roman"/>
              </a:rPr>
              <a:t>import</a:t>
            </a:r>
            <a:r>
              <a:rPr lang="en-US" sz="1100" dirty="0">
                <a:solidFill>
                  <a:srgbClr val="000000"/>
                </a:solidFill>
                <a:latin typeface="Times New Roman"/>
                <a:ea typeface="Calibri"/>
                <a:cs typeface="Times New Roman"/>
              </a:rPr>
              <a:t> </a:t>
            </a:r>
            <a:r>
              <a:rPr lang="en-US" sz="1100" err="1">
                <a:solidFill>
                  <a:srgbClr val="000000"/>
                </a:solidFill>
                <a:latin typeface="Times New Roman"/>
                <a:ea typeface="Calibri"/>
                <a:cs typeface="Times New Roman"/>
              </a:rPr>
              <a:t>precision_score</a:t>
            </a:r>
            <a:r>
              <a:rPr lang="en-US" sz="1100" dirty="0">
                <a:solidFill>
                  <a:srgbClr val="000000"/>
                </a:solidFill>
                <a:latin typeface="Times New Roman"/>
                <a:ea typeface="Calibri"/>
                <a:cs typeface="Times New Roman"/>
              </a:rPr>
              <a:t>, </a:t>
            </a:r>
            <a:r>
              <a:rPr lang="en-US" sz="1100" err="1">
                <a:solidFill>
                  <a:srgbClr val="000000"/>
                </a:solidFill>
                <a:latin typeface="Times New Roman"/>
                <a:ea typeface="Calibri"/>
                <a:cs typeface="Times New Roman"/>
              </a:rPr>
              <a:t>recall_score</a:t>
            </a:r>
            <a:r>
              <a:rPr lang="en-US" sz="1100" dirty="0">
                <a:solidFill>
                  <a:srgbClr val="000000"/>
                </a:solidFill>
                <a:latin typeface="Times New Roman"/>
                <a:ea typeface="Calibri"/>
                <a:cs typeface="Times New Roman"/>
              </a:rPr>
              <a:t>, \</a:t>
            </a:r>
          </a:p>
          <a:p>
            <a:r>
              <a:rPr lang="en-US" sz="1100" dirty="0">
                <a:solidFill>
                  <a:srgbClr val="000000"/>
                </a:solidFill>
                <a:latin typeface="Times New Roman"/>
                <a:ea typeface="Calibri"/>
                <a:cs typeface="Times New Roman"/>
              </a:rPr>
              <a:t>f1_score, </a:t>
            </a:r>
            <a:r>
              <a:rPr lang="en-US" sz="1100" dirty="0" err="1">
                <a:solidFill>
                  <a:srgbClr val="000000"/>
                </a:solidFill>
                <a:latin typeface="Times New Roman"/>
                <a:ea typeface="Calibri"/>
                <a:cs typeface="Times New Roman"/>
              </a:rPr>
              <a:t>accuracy_score</a:t>
            </a:r>
            <a:r>
              <a:rPr lang="en-US" sz="1100" dirty="0">
                <a:solidFill>
                  <a:srgbClr val="000000"/>
                </a:solidFill>
                <a:latin typeface="Times New Roman"/>
                <a:ea typeface="Calibri"/>
                <a:cs typeface="Times New Roman"/>
              </a:rPr>
              <a:t>, </a:t>
            </a:r>
            <a:r>
              <a:rPr lang="en-US" sz="1100" dirty="0" err="1">
                <a:solidFill>
                  <a:srgbClr val="000000"/>
                </a:solidFill>
                <a:latin typeface="Times New Roman"/>
                <a:ea typeface="Calibri"/>
                <a:cs typeface="Times New Roman"/>
              </a:rPr>
              <a:t>confusion_matrix</a:t>
            </a:r>
            <a:r>
              <a:rPr lang="en-US" sz="1100" dirty="0">
                <a:solidFill>
                  <a:srgbClr val="000000"/>
                </a:solidFill>
                <a:latin typeface="Times New Roman"/>
                <a:ea typeface="Calibri"/>
                <a:cs typeface="Times New Roman"/>
              </a:rPr>
              <a:t>, </a:t>
            </a:r>
            <a:r>
              <a:rPr lang="en-US" sz="1100" dirty="0" err="1">
                <a:solidFill>
                  <a:srgbClr val="000000"/>
                </a:solidFill>
                <a:latin typeface="Times New Roman"/>
                <a:ea typeface="Calibri"/>
                <a:cs typeface="Times New Roman"/>
              </a:rPr>
              <a:t>ConfusionMatrixDisplay</a:t>
            </a:r>
          </a:p>
        </p:txBody>
      </p:sp>
      <p:sp>
        <p:nvSpPr>
          <p:cNvPr id="15" name="TextBox 14">
            <a:extLst>
              <a:ext uri="{FF2B5EF4-FFF2-40B4-BE49-F238E27FC236}">
                <a16:creationId xmlns:a16="http://schemas.microsoft.com/office/drawing/2014/main" id="{3054F7C2-38DF-ECEC-8434-BF12CC1D5417}"/>
              </a:ext>
            </a:extLst>
          </p:cNvPr>
          <p:cNvSpPr txBox="1"/>
          <p:nvPr/>
        </p:nvSpPr>
        <p:spPr>
          <a:xfrm>
            <a:off x="6563032" y="196644"/>
            <a:ext cx="37878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Times New Roman" panose="02020603050405020304" pitchFamily="18" charset="0"/>
                <a:ea typeface="+mn-lt"/>
                <a:cs typeface="Times New Roman" panose="02020603050405020304" pitchFamily="18" charset="0"/>
              </a:rPr>
              <a:t>Importing Necessary Library</a:t>
            </a:r>
          </a:p>
          <a:p>
            <a:pPr algn="l"/>
            <a:endParaRPr lang="en-US" dirty="0">
              <a:latin typeface="Times New Roman" panose="02020603050405020304" pitchFamily="18" charset="0"/>
              <a:ea typeface="Calibri"/>
              <a:cs typeface="Times New Roman" panose="02020603050405020304" pitchFamily="18" charset="0"/>
            </a:endParaRPr>
          </a:p>
        </p:txBody>
      </p:sp>
      <p:sp>
        <p:nvSpPr>
          <p:cNvPr id="2" name="TextBox 1">
            <a:extLst>
              <a:ext uri="{FF2B5EF4-FFF2-40B4-BE49-F238E27FC236}">
                <a16:creationId xmlns:a16="http://schemas.microsoft.com/office/drawing/2014/main" id="{371DD05D-AE36-56D9-D20E-C843470D8166}"/>
              </a:ext>
            </a:extLst>
          </p:cNvPr>
          <p:cNvSpPr txBox="1"/>
          <p:nvPr/>
        </p:nvSpPr>
        <p:spPr>
          <a:xfrm>
            <a:off x="2113935" y="3988208"/>
            <a:ext cx="268174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Checking Missing Data</a:t>
            </a:r>
          </a:p>
          <a:p>
            <a:pPr marL="285750" indent="-285750">
              <a:buFont typeface="Calibri"/>
              <a:buChar char="-"/>
            </a:pPr>
            <a:r>
              <a:rPr lang="en-US" dirty="0">
                <a:cs typeface="Calibri"/>
              </a:rPr>
              <a:t>There were no missing data in the dataset. On observing dataset was balanced. </a:t>
            </a:r>
          </a:p>
          <a:p>
            <a:r>
              <a:rPr lang="en-US" b="1" dirty="0">
                <a:cs typeface="Calibri"/>
              </a:rPr>
              <a:t>Separating the dependent and independent variables. </a:t>
            </a:r>
          </a:p>
          <a:p>
            <a:endParaRPr lang="en-US" dirty="0">
              <a:cs typeface="Calibri"/>
            </a:endParaRPr>
          </a:p>
        </p:txBody>
      </p:sp>
      <p:pic>
        <p:nvPicPr>
          <p:cNvPr id="5" name="Picture 4" descr="A screenshot of a computer code&#10;&#10;Description automatically generated">
            <a:extLst>
              <a:ext uri="{FF2B5EF4-FFF2-40B4-BE49-F238E27FC236}">
                <a16:creationId xmlns:a16="http://schemas.microsoft.com/office/drawing/2014/main" id="{BD4A5C42-A5B2-5295-3260-756EB6172D27}"/>
              </a:ext>
            </a:extLst>
          </p:cNvPr>
          <p:cNvPicPr>
            <a:picLocks noChangeAspect="1"/>
          </p:cNvPicPr>
          <p:nvPr/>
        </p:nvPicPr>
        <p:blipFill rotWithShape="1">
          <a:blip r:embed="rId3"/>
          <a:srcRect l="5136" t="22140" r="76189" b="39687"/>
          <a:stretch/>
        </p:blipFill>
        <p:spPr>
          <a:xfrm>
            <a:off x="5372138" y="2679991"/>
            <a:ext cx="3921068" cy="2405405"/>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DAC6DA91-C598-ED8A-C0FC-D3504BF024C8}"/>
              </a:ext>
            </a:extLst>
          </p:cNvPr>
          <p:cNvPicPr>
            <a:picLocks noChangeAspect="1"/>
          </p:cNvPicPr>
          <p:nvPr/>
        </p:nvPicPr>
        <p:blipFill rotWithShape="1">
          <a:blip r:embed="rId4"/>
          <a:srcRect l="3000" t="41510" r="58346" b="37635"/>
          <a:stretch/>
        </p:blipFill>
        <p:spPr>
          <a:xfrm>
            <a:off x="5375013" y="5157377"/>
            <a:ext cx="4179448" cy="1545405"/>
          </a:xfrm>
          <a:prstGeom prst="rect">
            <a:avLst/>
          </a:prstGeom>
        </p:spPr>
      </p:pic>
    </p:spTree>
    <p:extLst>
      <p:ext uri="{BB962C8B-B14F-4D97-AF65-F5344CB8AC3E}">
        <p14:creationId xmlns:p14="http://schemas.microsoft.com/office/powerpoint/2010/main" val="226323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2150</TotalTime>
  <Words>1259</Words>
  <Application>Microsoft Office PowerPoint</Application>
  <PresentationFormat>Widescreen</PresentationFormat>
  <Paragraphs>167</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Arial,Sans-Serif</vt:lpstr>
      <vt:lpstr>Calibri</vt:lpstr>
      <vt:lpstr>Calibri Light</vt:lpstr>
      <vt:lpstr>Times New Roman</vt:lpstr>
      <vt:lpstr>Wingdings,Sans-Serif</vt:lpstr>
      <vt:lpstr>Office Theme</vt:lpstr>
      <vt:lpstr>Machine Learning for Predictive Maintenance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Predictive Maintenance </dc:title>
  <dc:creator>GaNnU GaNnU</dc:creator>
  <cp:lastModifiedBy>GaNnU GaNnU</cp:lastModifiedBy>
  <cp:revision>595</cp:revision>
  <dcterms:created xsi:type="dcterms:W3CDTF">2023-08-04T02:13:11Z</dcterms:created>
  <dcterms:modified xsi:type="dcterms:W3CDTF">2023-08-07T22:36:03Z</dcterms:modified>
</cp:coreProperties>
</file>