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69" r:id="rId7"/>
    <p:sldId id="256" r:id="rId8"/>
    <p:sldId id="259" r:id="rId9"/>
    <p:sldId id="260" r:id="rId10"/>
    <p:sldId id="262" r:id="rId11"/>
    <p:sldId id="263" r:id="rId12"/>
    <p:sldId id="270" r:id="rId13"/>
    <p:sldId id="271" r:id="rId14"/>
    <p:sldId id="272" r:id="rId15"/>
    <p:sldId id="273" r:id="rId16"/>
    <p:sldId id="274" r:id="rId17"/>
    <p:sldId id="275" r:id="rId18"/>
    <p:sldId id="277" r:id="rId19"/>
    <p:sldId id="276" r:id="rId20"/>
    <p:sldId id="278" r:id="rId21"/>
    <p:sldId id="279" r:id="rId22"/>
    <p:sldId id="282" r:id="rId23"/>
    <p:sldId id="280"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Lst>
  <p:sldSz cx="12192000" cy="6858000"/>
  <p:notesSz cx="6858000" cy="9144000"/>
  <p:defaultText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462AEF-FC93-EF3A-E15B-56CB0FFCE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a-ET"/>
          </a:p>
        </p:txBody>
      </p:sp>
      <p:sp>
        <p:nvSpPr>
          <p:cNvPr id="3" name="Subtitle 2">
            <a:extLst>
              <a:ext uri="{FF2B5EF4-FFF2-40B4-BE49-F238E27FC236}">
                <a16:creationId xmlns="" xmlns:a16="http://schemas.microsoft.com/office/drawing/2014/main" id="{8B91813D-89BC-D62C-F081-AA8A60323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a-ET"/>
          </a:p>
        </p:txBody>
      </p:sp>
      <p:sp>
        <p:nvSpPr>
          <p:cNvPr id="4" name="Date Placeholder 3">
            <a:extLst>
              <a:ext uri="{FF2B5EF4-FFF2-40B4-BE49-F238E27FC236}">
                <a16:creationId xmlns="" xmlns:a16="http://schemas.microsoft.com/office/drawing/2014/main" id="{8CC23035-4106-355E-1733-9D18AEEEC7DE}"/>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5" name="Footer Placeholder 4">
            <a:extLst>
              <a:ext uri="{FF2B5EF4-FFF2-40B4-BE49-F238E27FC236}">
                <a16:creationId xmlns="" xmlns:a16="http://schemas.microsoft.com/office/drawing/2014/main" id="{B80E2057-B97A-2883-AA9D-F5F66A02CF5C}"/>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 xmlns:a16="http://schemas.microsoft.com/office/drawing/2014/main" id="{B73C9515-5DAA-CBC0-91D0-A7E143E16B36}"/>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228980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5CB46-4025-8409-E20A-4254DC1164DB}"/>
              </a:ext>
            </a:extLst>
          </p:cNvPr>
          <p:cNvSpPr>
            <a:spLocks noGrp="1"/>
          </p:cNvSpPr>
          <p:nvPr>
            <p:ph type="title"/>
          </p:nvPr>
        </p:nvSpPr>
        <p:spPr/>
        <p:txBody>
          <a:bodyPr/>
          <a:lstStyle/>
          <a:p>
            <a:r>
              <a:rPr lang="en-US"/>
              <a:t>Click to edit Master title style</a:t>
            </a:r>
            <a:endParaRPr lang="aa-ET"/>
          </a:p>
        </p:txBody>
      </p:sp>
      <p:sp>
        <p:nvSpPr>
          <p:cNvPr id="3" name="Vertical Text Placeholder 2">
            <a:extLst>
              <a:ext uri="{FF2B5EF4-FFF2-40B4-BE49-F238E27FC236}">
                <a16:creationId xmlns="" xmlns:a16="http://schemas.microsoft.com/office/drawing/2014/main" id="{193207A6-9F17-9F62-243D-33A4E1B5EC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 xmlns:a16="http://schemas.microsoft.com/office/drawing/2014/main" id="{6D6EC997-A9C4-3FF6-5303-BEE4445C915F}"/>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5" name="Footer Placeholder 4">
            <a:extLst>
              <a:ext uri="{FF2B5EF4-FFF2-40B4-BE49-F238E27FC236}">
                <a16:creationId xmlns="" xmlns:a16="http://schemas.microsoft.com/office/drawing/2014/main" id="{BF8746E6-CB74-5435-9FD8-FE73B740CA35}"/>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 xmlns:a16="http://schemas.microsoft.com/office/drawing/2014/main" id="{FE07D57B-B339-4C48-5D1E-1E3214C2E0BA}"/>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42218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FE9E65B-0658-F34E-9F20-35B3397916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a-ET"/>
          </a:p>
        </p:txBody>
      </p:sp>
      <p:sp>
        <p:nvSpPr>
          <p:cNvPr id="3" name="Vertical Text Placeholder 2">
            <a:extLst>
              <a:ext uri="{FF2B5EF4-FFF2-40B4-BE49-F238E27FC236}">
                <a16:creationId xmlns="" xmlns:a16="http://schemas.microsoft.com/office/drawing/2014/main" id="{F54A1304-07E6-53BF-AD5D-2288B0C3DC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 xmlns:a16="http://schemas.microsoft.com/office/drawing/2014/main" id="{4EA76F02-A9B6-EFC0-8AFB-00097172EA25}"/>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5" name="Footer Placeholder 4">
            <a:extLst>
              <a:ext uri="{FF2B5EF4-FFF2-40B4-BE49-F238E27FC236}">
                <a16:creationId xmlns="" xmlns:a16="http://schemas.microsoft.com/office/drawing/2014/main" id="{34A94FAF-EBD9-9999-015B-160E36F01FD0}"/>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 xmlns:a16="http://schemas.microsoft.com/office/drawing/2014/main" id="{A89AE08C-5050-2F93-8397-CA4AEF57734A}"/>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414229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EB2A21-BBDE-83D0-26A8-7DED3A7DEE47}"/>
              </a:ext>
            </a:extLst>
          </p:cNvPr>
          <p:cNvSpPr>
            <a:spLocks noGrp="1"/>
          </p:cNvSpPr>
          <p:nvPr>
            <p:ph type="title"/>
          </p:nvPr>
        </p:nvSpPr>
        <p:spPr/>
        <p:txBody>
          <a:bodyPr/>
          <a:lstStyle/>
          <a:p>
            <a:r>
              <a:rPr lang="en-US"/>
              <a:t>Click to edit Master title style</a:t>
            </a:r>
            <a:endParaRPr lang="aa-ET"/>
          </a:p>
        </p:txBody>
      </p:sp>
      <p:sp>
        <p:nvSpPr>
          <p:cNvPr id="3" name="Content Placeholder 2">
            <a:extLst>
              <a:ext uri="{FF2B5EF4-FFF2-40B4-BE49-F238E27FC236}">
                <a16:creationId xmlns="" xmlns:a16="http://schemas.microsoft.com/office/drawing/2014/main" id="{63744C7D-834C-674F-36EE-50B0D9714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 xmlns:a16="http://schemas.microsoft.com/office/drawing/2014/main" id="{AE28FBAE-803A-C805-600F-A23CD578771D}"/>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5" name="Footer Placeholder 4">
            <a:extLst>
              <a:ext uri="{FF2B5EF4-FFF2-40B4-BE49-F238E27FC236}">
                <a16:creationId xmlns="" xmlns:a16="http://schemas.microsoft.com/office/drawing/2014/main" id="{0DF53A39-7FA6-BC15-507D-3D2890999649}"/>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 xmlns:a16="http://schemas.microsoft.com/office/drawing/2014/main" id="{184FB04B-C75B-1FE6-F0F9-F1DD2895C52F}"/>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18179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D9CB2-2657-EF83-7160-86F6F394D4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a-ET"/>
          </a:p>
        </p:txBody>
      </p:sp>
      <p:sp>
        <p:nvSpPr>
          <p:cNvPr id="3" name="Text Placeholder 2">
            <a:extLst>
              <a:ext uri="{FF2B5EF4-FFF2-40B4-BE49-F238E27FC236}">
                <a16:creationId xmlns="" xmlns:a16="http://schemas.microsoft.com/office/drawing/2014/main" id="{EBAE3207-DAE4-5198-1EBD-E20CC6A5B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172379E-7732-7554-1E67-F135356198F2}"/>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5" name="Footer Placeholder 4">
            <a:extLst>
              <a:ext uri="{FF2B5EF4-FFF2-40B4-BE49-F238E27FC236}">
                <a16:creationId xmlns="" xmlns:a16="http://schemas.microsoft.com/office/drawing/2014/main" id="{1A59A669-498C-CE0F-4EAF-5DD9CC06B134}"/>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 xmlns:a16="http://schemas.microsoft.com/office/drawing/2014/main" id="{5025ECCE-A5A7-C173-4F91-2FD60B30A602}"/>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336377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EBCDE-B5B6-9798-18E3-9FB909E4373B}"/>
              </a:ext>
            </a:extLst>
          </p:cNvPr>
          <p:cNvSpPr>
            <a:spLocks noGrp="1"/>
          </p:cNvSpPr>
          <p:nvPr>
            <p:ph type="title"/>
          </p:nvPr>
        </p:nvSpPr>
        <p:spPr/>
        <p:txBody>
          <a:bodyPr/>
          <a:lstStyle/>
          <a:p>
            <a:r>
              <a:rPr lang="en-US"/>
              <a:t>Click to edit Master title style</a:t>
            </a:r>
            <a:endParaRPr lang="aa-ET"/>
          </a:p>
        </p:txBody>
      </p:sp>
      <p:sp>
        <p:nvSpPr>
          <p:cNvPr id="3" name="Content Placeholder 2">
            <a:extLst>
              <a:ext uri="{FF2B5EF4-FFF2-40B4-BE49-F238E27FC236}">
                <a16:creationId xmlns="" xmlns:a16="http://schemas.microsoft.com/office/drawing/2014/main" id="{B32080CE-8FD9-3A11-C6E2-B86806DB8C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Content Placeholder 3">
            <a:extLst>
              <a:ext uri="{FF2B5EF4-FFF2-40B4-BE49-F238E27FC236}">
                <a16:creationId xmlns="" xmlns:a16="http://schemas.microsoft.com/office/drawing/2014/main" id="{DEFFD38D-0E81-C0F7-C2B0-0F6A3986D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5" name="Date Placeholder 4">
            <a:extLst>
              <a:ext uri="{FF2B5EF4-FFF2-40B4-BE49-F238E27FC236}">
                <a16:creationId xmlns="" xmlns:a16="http://schemas.microsoft.com/office/drawing/2014/main" id="{F86F1294-8FE4-2FAE-556C-2FE36E28940F}"/>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6" name="Footer Placeholder 5">
            <a:extLst>
              <a:ext uri="{FF2B5EF4-FFF2-40B4-BE49-F238E27FC236}">
                <a16:creationId xmlns="" xmlns:a16="http://schemas.microsoft.com/office/drawing/2014/main" id="{D760F6D1-38A2-0254-14F8-AA4E7F714ABE}"/>
              </a:ext>
            </a:extLst>
          </p:cNvPr>
          <p:cNvSpPr>
            <a:spLocks noGrp="1"/>
          </p:cNvSpPr>
          <p:nvPr>
            <p:ph type="ftr" sz="quarter" idx="11"/>
          </p:nvPr>
        </p:nvSpPr>
        <p:spPr/>
        <p:txBody>
          <a:bodyPr/>
          <a:lstStyle/>
          <a:p>
            <a:endParaRPr lang="aa-ET"/>
          </a:p>
        </p:txBody>
      </p:sp>
      <p:sp>
        <p:nvSpPr>
          <p:cNvPr id="7" name="Slide Number Placeholder 6">
            <a:extLst>
              <a:ext uri="{FF2B5EF4-FFF2-40B4-BE49-F238E27FC236}">
                <a16:creationId xmlns="" xmlns:a16="http://schemas.microsoft.com/office/drawing/2014/main" id="{11AE430C-B816-58FF-EA3E-D3CF97F97703}"/>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404083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ECE0F0-E223-7EE3-98C0-5B6CD55CD8AF}"/>
              </a:ext>
            </a:extLst>
          </p:cNvPr>
          <p:cNvSpPr>
            <a:spLocks noGrp="1"/>
          </p:cNvSpPr>
          <p:nvPr>
            <p:ph type="title"/>
          </p:nvPr>
        </p:nvSpPr>
        <p:spPr>
          <a:xfrm>
            <a:off x="839788" y="365125"/>
            <a:ext cx="10515600" cy="1325563"/>
          </a:xfrm>
        </p:spPr>
        <p:txBody>
          <a:bodyPr/>
          <a:lstStyle/>
          <a:p>
            <a:r>
              <a:rPr lang="en-US"/>
              <a:t>Click to edit Master title style</a:t>
            </a:r>
            <a:endParaRPr lang="aa-ET"/>
          </a:p>
        </p:txBody>
      </p:sp>
      <p:sp>
        <p:nvSpPr>
          <p:cNvPr id="3" name="Text Placeholder 2">
            <a:extLst>
              <a:ext uri="{FF2B5EF4-FFF2-40B4-BE49-F238E27FC236}">
                <a16:creationId xmlns="" xmlns:a16="http://schemas.microsoft.com/office/drawing/2014/main" id="{F270511F-C154-FD00-2F8A-85ADD0B53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C45D19D-50CC-6209-40FA-10C51936D3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5" name="Text Placeholder 4">
            <a:extLst>
              <a:ext uri="{FF2B5EF4-FFF2-40B4-BE49-F238E27FC236}">
                <a16:creationId xmlns="" xmlns:a16="http://schemas.microsoft.com/office/drawing/2014/main" id="{73318C4A-9370-7E3A-3448-533E7D1CB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9EAD48C-41F9-332B-F4DF-5EBE273A5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7" name="Date Placeholder 6">
            <a:extLst>
              <a:ext uri="{FF2B5EF4-FFF2-40B4-BE49-F238E27FC236}">
                <a16:creationId xmlns="" xmlns:a16="http://schemas.microsoft.com/office/drawing/2014/main" id="{1E779A97-6674-37D1-AD35-83BE734A352D}"/>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8" name="Footer Placeholder 7">
            <a:extLst>
              <a:ext uri="{FF2B5EF4-FFF2-40B4-BE49-F238E27FC236}">
                <a16:creationId xmlns="" xmlns:a16="http://schemas.microsoft.com/office/drawing/2014/main" id="{2AA594DD-74CB-546F-2930-6C5CC74C17B7}"/>
              </a:ext>
            </a:extLst>
          </p:cNvPr>
          <p:cNvSpPr>
            <a:spLocks noGrp="1"/>
          </p:cNvSpPr>
          <p:nvPr>
            <p:ph type="ftr" sz="quarter" idx="11"/>
          </p:nvPr>
        </p:nvSpPr>
        <p:spPr/>
        <p:txBody>
          <a:bodyPr/>
          <a:lstStyle/>
          <a:p>
            <a:endParaRPr lang="aa-ET"/>
          </a:p>
        </p:txBody>
      </p:sp>
      <p:sp>
        <p:nvSpPr>
          <p:cNvPr id="9" name="Slide Number Placeholder 8">
            <a:extLst>
              <a:ext uri="{FF2B5EF4-FFF2-40B4-BE49-F238E27FC236}">
                <a16:creationId xmlns="" xmlns:a16="http://schemas.microsoft.com/office/drawing/2014/main" id="{E87F5A72-AF49-45F9-26EB-80CB4E01B496}"/>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169648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47ADBA-E5B7-5C1D-CDB5-F353E9564560}"/>
              </a:ext>
            </a:extLst>
          </p:cNvPr>
          <p:cNvSpPr>
            <a:spLocks noGrp="1"/>
          </p:cNvSpPr>
          <p:nvPr>
            <p:ph type="title"/>
          </p:nvPr>
        </p:nvSpPr>
        <p:spPr/>
        <p:txBody>
          <a:bodyPr/>
          <a:lstStyle/>
          <a:p>
            <a:r>
              <a:rPr lang="en-US"/>
              <a:t>Click to edit Master title style</a:t>
            </a:r>
            <a:endParaRPr lang="aa-ET"/>
          </a:p>
        </p:txBody>
      </p:sp>
      <p:sp>
        <p:nvSpPr>
          <p:cNvPr id="3" name="Date Placeholder 2">
            <a:extLst>
              <a:ext uri="{FF2B5EF4-FFF2-40B4-BE49-F238E27FC236}">
                <a16:creationId xmlns="" xmlns:a16="http://schemas.microsoft.com/office/drawing/2014/main" id="{74DAF8EC-BE44-1F59-AB53-5CAF801D6242}"/>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4" name="Footer Placeholder 3">
            <a:extLst>
              <a:ext uri="{FF2B5EF4-FFF2-40B4-BE49-F238E27FC236}">
                <a16:creationId xmlns="" xmlns:a16="http://schemas.microsoft.com/office/drawing/2014/main" id="{4F4727A8-BE3C-2B9F-FF39-59DE24975754}"/>
              </a:ext>
            </a:extLst>
          </p:cNvPr>
          <p:cNvSpPr>
            <a:spLocks noGrp="1"/>
          </p:cNvSpPr>
          <p:nvPr>
            <p:ph type="ftr" sz="quarter" idx="11"/>
          </p:nvPr>
        </p:nvSpPr>
        <p:spPr/>
        <p:txBody>
          <a:bodyPr/>
          <a:lstStyle/>
          <a:p>
            <a:endParaRPr lang="aa-ET"/>
          </a:p>
        </p:txBody>
      </p:sp>
      <p:sp>
        <p:nvSpPr>
          <p:cNvPr id="5" name="Slide Number Placeholder 4">
            <a:extLst>
              <a:ext uri="{FF2B5EF4-FFF2-40B4-BE49-F238E27FC236}">
                <a16:creationId xmlns="" xmlns:a16="http://schemas.microsoft.com/office/drawing/2014/main" id="{B7547CDD-FDE3-D441-EC04-245B71F894A6}"/>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143141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2810307-206D-47FB-5B9E-73EDCE2FF975}"/>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3" name="Footer Placeholder 2">
            <a:extLst>
              <a:ext uri="{FF2B5EF4-FFF2-40B4-BE49-F238E27FC236}">
                <a16:creationId xmlns="" xmlns:a16="http://schemas.microsoft.com/office/drawing/2014/main" id="{CD432F70-B59F-BAC2-17CD-DB1FB319BF85}"/>
              </a:ext>
            </a:extLst>
          </p:cNvPr>
          <p:cNvSpPr>
            <a:spLocks noGrp="1"/>
          </p:cNvSpPr>
          <p:nvPr>
            <p:ph type="ftr" sz="quarter" idx="11"/>
          </p:nvPr>
        </p:nvSpPr>
        <p:spPr/>
        <p:txBody>
          <a:bodyPr/>
          <a:lstStyle/>
          <a:p>
            <a:endParaRPr lang="aa-ET"/>
          </a:p>
        </p:txBody>
      </p:sp>
      <p:sp>
        <p:nvSpPr>
          <p:cNvPr id="4" name="Slide Number Placeholder 3">
            <a:extLst>
              <a:ext uri="{FF2B5EF4-FFF2-40B4-BE49-F238E27FC236}">
                <a16:creationId xmlns="" xmlns:a16="http://schemas.microsoft.com/office/drawing/2014/main" id="{AAA6B395-DF12-EF51-34D2-58BE90C8D12B}"/>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32331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D80393-C70F-67F2-9F04-3570F97B4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a-ET"/>
          </a:p>
        </p:txBody>
      </p:sp>
      <p:sp>
        <p:nvSpPr>
          <p:cNvPr id="3" name="Content Placeholder 2">
            <a:extLst>
              <a:ext uri="{FF2B5EF4-FFF2-40B4-BE49-F238E27FC236}">
                <a16:creationId xmlns="" xmlns:a16="http://schemas.microsoft.com/office/drawing/2014/main" id="{B561E811-CB87-BB42-3338-39A0FECEB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Text Placeholder 3">
            <a:extLst>
              <a:ext uri="{FF2B5EF4-FFF2-40B4-BE49-F238E27FC236}">
                <a16:creationId xmlns="" xmlns:a16="http://schemas.microsoft.com/office/drawing/2014/main" id="{5741F86A-523D-5AAF-D6B6-F79556B19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381282E-85FD-F7E0-07E2-8A887DDCD948}"/>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6" name="Footer Placeholder 5">
            <a:extLst>
              <a:ext uri="{FF2B5EF4-FFF2-40B4-BE49-F238E27FC236}">
                <a16:creationId xmlns="" xmlns:a16="http://schemas.microsoft.com/office/drawing/2014/main" id="{45F765FB-EA42-D13A-C5E5-C304AAC577A1}"/>
              </a:ext>
            </a:extLst>
          </p:cNvPr>
          <p:cNvSpPr>
            <a:spLocks noGrp="1"/>
          </p:cNvSpPr>
          <p:nvPr>
            <p:ph type="ftr" sz="quarter" idx="11"/>
          </p:nvPr>
        </p:nvSpPr>
        <p:spPr/>
        <p:txBody>
          <a:bodyPr/>
          <a:lstStyle/>
          <a:p>
            <a:endParaRPr lang="aa-ET"/>
          </a:p>
        </p:txBody>
      </p:sp>
      <p:sp>
        <p:nvSpPr>
          <p:cNvPr id="7" name="Slide Number Placeholder 6">
            <a:extLst>
              <a:ext uri="{FF2B5EF4-FFF2-40B4-BE49-F238E27FC236}">
                <a16:creationId xmlns="" xmlns:a16="http://schemas.microsoft.com/office/drawing/2014/main" id="{C22671E4-44BC-0EDF-6DBD-F8C91B7EAEE6}"/>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819906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9A5E5C-A3D5-9030-FAB7-B44BB26DD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a-ET"/>
          </a:p>
        </p:txBody>
      </p:sp>
      <p:sp>
        <p:nvSpPr>
          <p:cNvPr id="3" name="Picture Placeholder 2">
            <a:extLst>
              <a:ext uri="{FF2B5EF4-FFF2-40B4-BE49-F238E27FC236}">
                <a16:creationId xmlns="" xmlns:a16="http://schemas.microsoft.com/office/drawing/2014/main" id="{87B59BA4-354C-852D-AE1E-2BD77DCA55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a-ET"/>
          </a:p>
        </p:txBody>
      </p:sp>
      <p:sp>
        <p:nvSpPr>
          <p:cNvPr id="4" name="Text Placeholder 3">
            <a:extLst>
              <a:ext uri="{FF2B5EF4-FFF2-40B4-BE49-F238E27FC236}">
                <a16:creationId xmlns="" xmlns:a16="http://schemas.microsoft.com/office/drawing/2014/main" id="{60A4318E-DAEF-9E2E-D6C1-CB80EF588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F126E76-E17F-DE05-B8FC-5A093BE9EEE1}"/>
              </a:ext>
            </a:extLst>
          </p:cNvPr>
          <p:cNvSpPr>
            <a:spLocks noGrp="1"/>
          </p:cNvSpPr>
          <p:nvPr>
            <p:ph type="dt" sz="half" idx="10"/>
          </p:nvPr>
        </p:nvSpPr>
        <p:spPr/>
        <p:txBody>
          <a:bodyPr/>
          <a:lstStyle/>
          <a:p>
            <a:fld id="{E9005965-E554-472C-86CB-8CEF8CDFBAE7}" type="datetimeFigureOut">
              <a:rPr lang="aa-ET" smtClean="0"/>
              <a:t>24/10/2022</a:t>
            </a:fld>
            <a:endParaRPr lang="aa-ET"/>
          </a:p>
        </p:txBody>
      </p:sp>
      <p:sp>
        <p:nvSpPr>
          <p:cNvPr id="6" name="Footer Placeholder 5">
            <a:extLst>
              <a:ext uri="{FF2B5EF4-FFF2-40B4-BE49-F238E27FC236}">
                <a16:creationId xmlns="" xmlns:a16="http://schemas.microsoft.com/office/drawing/2014/main" id="{8F311F0E-4042-81E8-A3E7-17BC9ADF71D9}"/>
              </a:ext>
            </a:extLst>
          </p:cNvPr>
          <p:cNvSpPr>
            <a:spLocks noGrp="1"/>
          </p:cNvSpPr>
          <p:nvPr>
            <p:ph type="ftr" sz="quarter" idx="11"/>
          </p:nvPr>
        </p:nvSpPr>
        <p:spPr/>
        <p:txBody>
          <a:bodyPr/>
          <a:lstStyle/>
          <a:p>
            <a:endParaRPr lang="aa-ET"/>
          </a:p>
        </p:txBody>
      </p:sp>
      <p:sp>
        <p:nvSpPr>
          <p:cNvPr id="7" name="Slide Number Placeholder 6">
            <a:extLst>
              <a:ext uri="{FF2B5EF4-FFF2-40B4-BE49-F238E27FC236}">
                <a16:creationId xmlns="" xmlns:a16="http://schemas.microsoft.com/office/drawing/2014/main" id="{628A1573-7C98-0F1D-DF34-A2FE15D910EB}"/>
              </a:ext>
            </a:extLst>
          </p:cNvPr>
          <p:cNvSpPr>
            <a:spLocks noGrp="1"/>
          </p:cNvSpPr>
          <p:nvPr>
            <p:ph type="sldNum" sz="quarter" idx="12"/>
          </p:nvPr>
        </p:nvSpPr>
        <p:spPr/>
        <p:txBody>
          <a:bodyPr/>
          <a:lstStyle/>
          <a:p>
            <a:fld id="{7AA8441C-5F12-41E8-8187-DF531F172582}" type="slidenum">
              <a:rPr lang="aa-ET" smtClean="0"/>
              <a:t>‹#›</a:t>
            </a:fld>
            <a:endParaRPr lang="aa-ET"/>
          </a:p>
        </p:txBody>
      </p:sp>
    </p:spTree>
    <p:extLst>
      <p:ext uri="{BB962C8B-B14F-4D97-AF65-F5344CB8AC3E}">
        <p14:creationId xmlns:p14="http://schemas.microsoft.com/office/powerpoint/2010/main" val="20732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346780D-F2F4-BA9F-BED6-EC704E7DED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a-ET"/>
          </a:p>
        </p:txBody>
      </p:sp>
      <p:sp>
        <p:nvSpPr>
          <p:cNvPr id="3" name="Text Placeholder 2">
            <a:extLst>
              <a:ext uri="{FF2B5EF4-FFF2-40B4-BE49-F238E27FC236}">
                <a16:creationId xmlns="" xmlns:a16="http://schemas.microsoft.com/office/drawing/2014/main" id="{C2197402-6E9B-E2F3-7B74-71E6AE8C5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 xmlns:a16="http://schemas.microsoft.com/office/drawing/2014/main" id="{EA53A574-8245-940A-2399-7CAD4900E4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05965-E554-472C-86CB-8CEF8CDFBAE7}" type="datetimeFigureOut">
              <a:rPr lang="aa-ET" smtClean="0"/>
              <a:t>24/10/2022</a:t>
            </a:fld>
            <a:endParaRPr lang="aa-ET"/>
          </a:p>
        </p:txBody>
      </p:sp>
      <p:sp>
        <p:nvSpPr>
          <p:cNvPr id="5" name="Footer Placeholder 4">
            <a:extLst>
              <a:ext uri="{FF2B5EF4-FFF2-40B4-BE49-F238E27FC236}">
                <a16:creationId xmlns="" xmlns:a16="http://schemas.microsoft.com/office/drawing/2014/main" id="{73587677-E738-7BD8-E218-802D6AAE4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a-ET"/>
          </a:p>
        </p:txBody>
      </p:sp>
      <p:sp>
        <p:nvSpPr>
          <p:cNvPr id="6" name="Slide Number Placeholder 5">
            <a:extLst>
              <a:ext uri="{FF2B5EF4-FFF2-40B4-BE49-F238E27FC236}">
                <a16:creationId xmlns="" xmlns:a16="http://schemas.microsoft.com/office/drawing/2014/main" id="{6FD9A62B-634F-D45D-2E90-90AF1B1F1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8441C-5F12-41E8-8187-DF531F172582}" type="slidenum">
              <a:rPr lang="aa-ET" smtClean="0"/>
              <a:t>‹#›</a:t>
            </a:fld>
            <a:endParaRPr lang="aa-ET"/>
          </a:p>
        </p:txBody>
      </p:sp>
    </p:spTree>
    <p:extLst>
      <p:ext uri="{BB962C8B-B14F-4D97-AF65-F5344CB8AC3E}">
        <p14:creationId xmlns:p14="http://schemas.microsoft.com/office/powerpoint/2010/main" val="3131822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364" y="605926"/>
            <a:ext cx="3422573" cy="788797"/>
          </a:xfrm>
        </p:spPr>
        <p:txBody>
          <a:bodyPr>
            <a:normAutofit/>
          </a:bodyPr>
          <a:lstStyle/>
          <a:p>
            <a:r>
              <a:rPr lang="en-US" sz="3600" b="1" dirty="0"/>
              <a:t>Linear Regression</a:t>
            </a:r>
          </a:p>
        </p:txBody>
      </p:sp>
      <p:sp>
        <p:nvSpPr>
          <p:cNvPr id="3" name="Subtitle 2"/>
          <p:cNvSpPr>
            <a:spLocks noGrp="1"/>
          </p:cNvSpPr>
          <p:nvPr>
            <p:ph type="subTitle" idx="1"/>
          </p:nvPr>
        </p:nvSpPr>
        <p:spPr>
          <a:xfrm>
            <a:off x="455364" y="1696120"/>
            <a:ext cx="9144000" cy="1655762"/>
          </a:xfrm>
        </p:spPr>
        <p:txBody>
          <a:bodyPr>
            <a:normAutofit fontScale="70000" lnSpcReduction="20000"/>
          </a:bodyPr>
          <a:lstStyle/>
          <a:p>
            <a:pPr marL="342900" indent="-342900" algn="just">
              <a:lnSpc>
                <a:spcPct val="110000"/>
              </a:lnSpc>
              <a:buFont typeface="Arial" panose="020B0604020202020204" pitchFamily="34" charset="0"/>
              <a:buChar char="•"/>
            </a:pPr>
            <a:r>
              <a:rPr lang="en-US" dirty="0">
                <a:solidFill>
                  <a:srgbClr val="292929"/>
                </a:solidFill>
                <a:latin typeface="source-serif-pro"/>
              </a:rPr>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a:p>
            <a:pPr marL="342900" indent="-342900" algn="just">
              <a:lnSpc>
                <a:spcPct val="110000"/>
              </a:lnSpc>
              <a:buFont typeface="Arial" panose="020B0604020202020204" pitchFamily="34" charset="0"/>
              <a:buChar char="•"/>
            </a:pPr>
            <a:r>
              <a:rPr lang="en-US" dirty="0">
                <a:solidFill>
                  <a:srgbClr val="292929"/>
                </a:solidFill>
                <a:latin typeface="source-serif-pro"/>
              </a:rPr>
              <a:t>The linear regression model provides a sloped straight line representing the relationship between the </a:t>
            </a:r>
            <a:r>
              <a:rPr lang="en-US" dirty="0" smtClean="0">
                <a:solidFill>
                  <a:srgbClr val="292929"/>
                </a:solidFill>
                <a:latin typeface="source-serif-pro"/>
              </a:rPr>
              <a:t>variables</a:t>
            </a:r>
            <a:r>
              <a:rPr lang="en-US" dirty="0">
                <a:solidFill>
                  <a:srgbClr val="292929"/>
                </a:solidFill>
                <a:latin typeface="source-serif-pro"/>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701" y="3351882"/>
            <a:ext cx="3338112" cy="2834805"/>
          </a:xfrm>
          <a:prstGeom prst="rect">
            <a:avLst/>
          </a:prstGeom>
        </p:spPr>
      </p:pic>
    </p:spTree>
    <p:extLst>
      <p:ext uri="{BB962C8B-B14F-4D97-AF65-F5344CB8AC3E}">
        <p14:creationId xmlns:p14="http://schemas.microsoft.com/office/powerpoint/2010/main" val="230006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D48A76-C199-74E6-6A71-0CDA56D71ED3}"/>
              </a:ext>
            </a:extLst>
          </p:cNvPr>
          <p:cNvSpPr>
            <a:spLocks noGrp="1"/>
          </p:cNvSpPr>
          <p:nvPr>
            <p:ph type="title"/>
          </p:nvPr>
        </p:nvSpPr>
        <p:spPr>
          <a:xfrm>
            <a:off x="838200" y="162437"/>
            <a:ext cx="10515600" cy="1325563"/>
          </a:xfrm>
        </p:spPr>
        <p:txBody>
          <a:bodyPr/>
          <a:lstStyle/>
          <a:p>
            <a:r>
              <a:rPr lang="en-US" sz="3600" b="1" dirty="0"/>
              <a:t>Logistic Regression Equation:</a:t>
            </a:r>
          </a:p>
        </p:txBody>
      </p:sp>
      <p:sp>
        <p:nvSpPr>
          <p:cNvPr id="3" name="Content Placeholder 2">
            <a:extLst>
              <a:ext uri="{FF2B5EF4-FFF2-40B4-BE49-F238E27FC236}">
                <a16:creationId xmlns="" xmlns:a16="http://schemas.microsoft.com/office/drawing/2014/main" id="{D42D074B-F113-8997-6D41-61974EE64DD1}"/>
              </a:ext>
            </a:extLst>
          </p:cNvPr>
          <p:cNvSpPr>
            <a:spLocks noGrp="1"/>
          </p:cNvSpPr>
          <p:nvPr>
            <p:ph idx="1"/>
          </p:nvPr>
        </p:nvSpPr>
        <p:spPr>
          <a:xfrm>
            <a:off x="838200" y="1253331"/>
            <a:ext cx="10515600" cy="4351338"/>
          </a:xfrm>
        </p:spPr>
        <p:txBody>
          <a:bodyPr>
            <a:normAutofit fontScale="92500" lnSpcReduction="10000"/>
          </a:bodyPr>
          <a:lstStyle/>
          <a:p>
            <a:pPr marL="342900" indent="-342900" algn="just"/>
            <a:r>
              <a:rPr lang="en-US" sz="2000" dirty="0">
                <a:solidFill>
                  <a:srgbClr val="292929"/>
                </a:solidFill>
                <a:latin typeface="source-serif-pro"/>
              </a:rPr>
              <a:t>The Logistic regression equation can be obtained from the Linear Regression equation. The mathematical steps to get Logistic Regression equations are given below:</a:t>
            </a:r>
          </a:p>
          <a:p>
            <a:pPr marL="342900" indent="-342900" algn="just"/>
            <a:r>
              <a:rPr lang="en-US" sz="2000" dirty="0">
                <a:solidFill>
                  <a:srgbClr val="292929"/>
                </a:solidFill>
                <a:latin typeface="source-serif-pro"/>
              </a:rPr>
              <a:t>We know the equation of the straight line can be written as:</a:t>
            </a:r>
          </a:p>
          <a:p>
            <a:pPr marL="0" indent="0" algn="just">
              <a:buNone/>
            </a:pPr>
            <a:endParaRPr lang="en-US" sz="1800" dirty="0">
              <a:solidFill>
                <a:srgbClr val="292929"/>
              </a:solidFill>
              <a:latin typeface="source-serif-pro"/>
            </a:endParaRPr>
          </a:p>
          <a:p>
            <a:pPr marL="0" indent="0" algn="just">
              <a:buNone/>
            </a:pPr>
            <a:endParaRPr lang="en-US" sz="1800" dirty="0">
              <a:solidFill>
                <a:srgbClr val="292929"/>
              </a:solidFill>
              <a:latin typeface="source-serif-pro"/>
            </a:endParaRPr>
          </a:p>
          <a:p>
            <a:pPr marL="342900" indent="-342900" algn="just"/>
            <a:r>
              <a:rPr lang="en-US" sz="2000" dirty="0">
                <a:solidFill>
                  <a:srgbClr val="292929"/>
                </a:solidFill>
                <a:latin typeface="source-serif-pro"/>
              </a:rPr>
              <a:t>In Logistic Regression y can be between 0 and 1 only, so for this let's divide the above equation by (1-y):</a:t>
            </a:r>
          </a:p>
          <a:p>
            <a:pPr marL="0" indent="0" algn="just">
              <a:buNone/>
            </a:pPr>
            <a:endParaRPr lang="en-US" sz="1200" dirty="0">
              <a:solidFill>
                <a:srgbClr val="000000"/>
              </a:solidFill>
              <a:latin typeface="inter-regular"/>
            </a:endParaRPr>
          </a:p>
          <a:p>
            <a:pPr marL="0" indent="0" algn="just">
              <a:buNone/>
            </a:pPr>
            <a:endParaRPr lang="en-US" sz="1200" b="0" i="0" dirty="0">
              <a:solidFill>
                <a:srgbClr val="000000"/>
              </a:solidFill>
              <a:effectLst/>
              <a:latin typeface="inter-regular"/>
            </a:endParaRPr>
          </a:p>
          <a:p>
            <a:pPr marL="0" indent="0" algn="just">
              <a:buNone/>
            </a:pPr>
            <a:endParaRPr lang="en-US" sz="1200" dirty="0">
              <a:solidFill>
                <a:srgbClr val="000000"/>
              </a:solidFill>
              <a:latin typeface="inter-regular"/>
            </a:endParaRPr>
          </a:p>
          <a:p>
            <a:pPr marL="342900" indent="-342900" algn="just"/>
            <a:r>
              <a:rPr lang="en-US" sz="2000" dirty="0">
                <a:solidFill>
                  <a:srgbClr val="292929"/>
                </a:solidFill>
                <a:latin typeface="source-serif-pro"/>
              </a:rPr>
              <a:t>But we need range between -[infinity] to +[infinity], then take logarithm of the equation it will become:</a:t>
            </a:r>
          </a:p>
          <a:p>
            <a:pPr marL="342900" indent="-342900" algn="just"/>
            <a:endParaRPr lang="en-US" sz="2000" dirty="0">
              <a:solidFill>
                <a:srgbClr val="292929"/>
              </a:solidFill>
              <a:latin typeface="source-serif-pro"/>
            </a:endParaRPr>
          </a:p>
          <a:p>
            <a:pPr marL="342900" indent="-342900" algn="just"/>
            <a:r>
              <a:rPr lang="en-US" sz="2100" dirty="0">
                <a:solidFill>
                  <a:srgbClr val="292929"/>
                </a:solidFill>
                <a:latin typeface="source-serif-pro"/>
              </a:rPr>
              <a:t>The above equation is the final equation for Logistic Regression.</a:t>
            </a:r>
          </a:p>
          <a:p>
            <a:pPr marL="0" indent="0" algn="just">
              <a:buNone/>
            </a:pPr>
            <a:endParaRPr lang="en-US" sz="2100" dirty="0">
              <a:solidFill>
                <a:srgbClr val="292929"/>
              </a:solidFill>
              <a:latin typeface="source-serif-pro"/>
            </a:endParaRPr>
          </a:p>
          <a:p>
            <a:pPr marL="0" indent="0" algn="just">
              <a:buNone/>
            </a:pPr>
            <a:endParaRPr lang="en-US" sz="1800" dirty="0">
              <a:solidFill>
                <a:srgbClr val="292929"/>
              </a:solidFill>
              <a:latin typeface="source-serif-pro"/>
            </a:endParaRPr>
          </a:p>
        </p:txBody>
      </p:sp>
      <p:pic>
        <p:nvPicPr>
          <p:cNvPr id="7" name="Picture 6">
            <a:extLst>
              <a:ext uri="{FF2B5EF4-FFF2-40B4-BE49-F238E27FC236}">
                <a16:creationId xmlns="" xmlns:a16="http://schemas.microsoft.com/office/drawing/2014/main" id="{11AEAADE-0EFA-83A0-BD82-019BD4F8F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372" y="2391648"/>
            <a:ext cx="5715748" cy="460048"/>
          </a:xfrm>
          <a:prstGeom prst="rect">
            <a:avLst/>
          </a:prstGeom>
        </p:spPr>
      </p:pic>
      <p:pic>
        <p:nvPicPr>
          <p:cNvPr id="9" name="Picture 8" descr="A picture containing shape&#10;&#10;Description automatically generated">
            <a:extLst>
              <a:ext uri="{FF2B5EF4-FFF2-40B4-BE49-F238E27FC236}">
                <a16:creationId xmlns="" xmlns:a16="http://schemas.microsoft.com/office/drawing/2014/main" id="{A1862034-E8CF-EDF0-0657-B546EEFBC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777" y="3612057"/>
            <a:ext cx="2933700" cy="495300"/>
          </a:xfrm>
          <a:prstGeom prst="rect">
            <a:avLst/>
          </a:prstGeom>
        </p:spPr>
      </p:pic>
      <p:pic>
        <p:nvPicPr>
          <p:cNvPr id="11" name="Picture 10" descr="Diagram&#10;&#10;Description automatically generated">
            <a:extLst>
              <a:ext uri="{FF2B5EF4-FFF2-40B4-BE49-F238E27FC236}">
                <a16:creationId xmlns="" xmlns:a16="http://schemas.microsoft.com/office/drawing/2014/main" id="{53C4A598-5CB5-9F42-25F0-A5BD2871C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5777" y="4712476"/>
            <a:ext cx="4143375" cy="485775"/>
          </a:xfrm>
          <a:prstGeom prst="rect">
            <a:avLst/>
          </a:prstGeom>
        </p:spPr>
      </p:pic>
    </p:spTree>
    <p:extLst>
      <p:ext uri="{BB962C8B-B14F-4D97-AF65-F5344CB8AC3E}">
        <p14:creationId xmlns:p14="http://schemas.microsoft.com/office/powerpoint/2010/main" val="42527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C9094F-1A4B-F472-718C-554D999CA9E2}"/>
              </a:ext>
            </a:extLst>
          </p:cNvPr>
          <p:cNvSpPr>
            <a:spLocks noGrp="1"/>
          </p:cNvSpPr>
          <p:nvPr>
            <p:ph type="title"/>
          </p:nvPr>
        </p:nvSpPr>
        <p:spPr/>
        <p:txBody>
          <a:bodyPr/>
          <a:lstStyle/>
          <a:p>
            <a:r>
              <a:rPr lang="en-US" sz="4400" b="1" dirty="0"/>
              <a:t>Logistic Regression Equation:</a:t>
            </a:r>
            <a:endParaRPr lang="aa-ET" dirty="0"/>
          </a:p>
        </p:txBody>
      </p:sp>
      <p:sp>
        <p:nvSpPr>
          <p:cNvPr id="3" name="Content Placeholder 2">
            <a:extLst>
              <a:ext uri="{FF2B5EF4-FFF2-40B4-BE49-F238E27FC236}">
                <a16:creationId xmlns="" xmlns:a16="http://schemas.microsoft.com/office/drawing/2014/main" id="{D514AC21-C754-C152-4D4C-069E4B07E19C}"/>
              </a:ext>
            </a:extLst>
          </p:cNvPr>
          <p:cNvSpPr>
            <a:spLocks noGrp="1"/>
          </p:cNvSpPr>
          <p:nvPr>
            <p:ph idx="1"/>
          </p:nvPr>
        </p:nvSpPr>
        <p:spPr>
          <a:xfrm>
            <a:off x="838200" y="1516136"/>
            <a:ext cx="10515600" cy="4351338"/>
          </a:xfrm>
        </p:spPr>
        <p:txBody>
          <a:bodyPr>
            <a:normAutofit fontScale="85000" lnSpcReduction="20000"/>
          </a:bodyPr>
          <a:lstStyle/>
          <a:p>
            <a:pPr marL="342900" indent="-342900" algn="just">
              <a:lnSpc>
                <a:spcPct val="110000"/>
              </a:lnSpc>
            </a:pPr>
            <a:r>
              <a:rPr lang="en-US" sz="2400" dirty="0">
                <a:solidFill>
                  <a:srgbClr val="292929"/>
                </a:solidFill>
                <a:latin typeface="source-serif-pro"/>
              </a:rPr>
              <a:t>If the number of observations is lesser than the number of features, Logistic Regression should not be used, otherwise, it may lead to overfitting.</a:t>
            </a:r>
          </a:p>
          <a:p>
            <a:pPr marL="342900" indent="-342900" algn="just">
              <a:lnSpc>
                <a:spcPct val="110000"/>
              </a:lnSpc>
            </a:pPr>
            <a:r>
              <a:rPr lang="en-US" sz="2400" dirty="0">
                <a:solidFill>
                  <a:srgbClr val="292929"/>
                </a:solidFill>
                <a:latin typeface="source-serif-pro"/>
              </a:rPr>
              <a:t>It constructs linear boundaries.</a:t>
            </a:r>
          </a:p>
          <a:p>
            <a:pPr marL="342900" indent="-342900" algn="just">
              <a:lnSpc>
                <a:spcPct val="110000"/>
              </a:lnSpc>
            </a:pPr>
            <a:r>
              <a:rPr lang="en-US" sz="2400" dirty="0">
                <a:solidFill>
                  <a:srgbClr val="292929"/>
                </a:solidFill>
                <a:latin typeface="source-serif-pro"/>
              </a:rPr>
              <a:t>The major limitation of Logistic Regression is the assumption of linearity between the dependent variable and the independent variables.</a:t>
            </a:r>
          </a:p>
          <a:p>
            <a:pPr marL="342900" indent="-342900" algn="just">
              <a:lnSpc>
                <a:spcPct val="110000"/>
              </a:lnSpc>
            </a:pPr>
            <a:r>
              <a:rPr lang="en-US" sz="2400" dirty="0">
                <a:solidFill>
                  <a:srgbClr val="292929"/>
                </a:solidFill>
                <a:latin typeface="source-serif-pro"/>
              </a:rPr>
              <a:t>Non-linear problems can’t be solved with logistic regression because it has a linear decision surface. Linearly separable data is rarely found in real-world scenarios.</a:t>
            </a:r>
          </a:p>
          <a:p>
            <a:pPr marL="342900" indent="-342900" algn="just">
              <a:lnSpc>
                <a:spcPct val="110000"/>
              </a:lnSpc>
            </a:pPr>
            <a:r>
              <a:rPr lang="en-US" sz="2400" dirty="0">
                <a:solidFill>
                  <a:srgbClr val="292929"/>
                </a:solidFill>
                <a:latin typeface="source-serif-pro"/>
              </a:rPr>
              <a:t>Logistic Regression requires average or no multicollinearity between independent variables.</a:t>
            </a:r>
          </a:p>
          <a:p>
            <a:pPr marL="342900" indent="-342900" algn="just">
              <a:lnSpc>
                <a:spcPct val="110000"/>
              </a:lnSpc>
            </a:pPr>
            <a:r>
              <a:rPr lang="en-US" sz="2400" dirty="0">
                <a:solidFill>
                  <a:srgbClr val="292929"/>
                </a:solidFill>
                <a:latin typeface="source-serif-pro"/>
              </a:rPr>
              <a:t>In Linear Regression independent and dependent variables are related linearly. But Logistic Regression needs that independent variables are linearly related to the log odds (log(p/(1-p)).</a:t>
            </a:r>
          </a:p>
          <a:p>
            <a:endParaRPr lang="aa-ET" dirty="0"/>
          </a:p>
        </p:txBody>
      </p:sp>
    </p:spTree>
    <p:extLst>
      <p:ext uri="{BB962C8B-B14F-4D97-AF65-F5344CB8AC3E}">
        <p14:creationId xmlns:p14="http://schemas.microsoft.com/office/powerpoint/2010/main" val="3033944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a:t>
            </a:r>
            <a:r>
              <a:rPr lang="en-US" dirty="0" smtClean="0"/>
              <a:t>Neighbor(KNN</a:t>
            </a:r>
            <a:r>
              <a:rPr lang="en-US" dirty="0"/>
              <a:t>)</a:t>
            </a:r>
          </a:p>
        </p:txBody>
      </p:sp>
      <p:sp>
        <p:nvSpPr>
          <p:cNvPr id="3" name="Content Placeholder 2"/>
          <p:cNvSpPr>
            <a:spLocks noGrp="1"/>
          </p:cNvSpPr>
          <p:nvPr>
            <p:ph idx="1"/>
          </p:nvPr>
        </p:nvSpPr>
        <p:spPr/>
        <p:txBody>
          <a:bodyPr>
            <a:normAutofit fontScale="55000" lnSpcReduction="20000"/>
          </a:bodyPr>
          <a:lstStyle/>
          <a:p>
            <a:pPr marL="342900" indent="-342900" algn="just">
              <a:lnSpc>
                <a:spcPct val="110000"/>
              </a:lnSpc>
            </a:pPr>
            <a:r>
              <a:rPr lang="en-US" sz="2900" dirty="0">
                <a:solidFill>
                  <a:srgbClr val="292929"/>
                </a:solidFill>
                <a:latin typeface="source-serif-pro"/>
              </a:rPr>
              <a:t>K-Nearest </a:t>
            </a:r>
            <a:r>
              <a:rPr lang="en-US" sz="2900" dirty="0" err="1">
                <a:solidFill>
                  <a:srgbClr val="292929"/>
                </a:solidFill>
                <a:latin typeface="source-serif-pro"/>
              </a:rPr>
              <a:t>Neighbour</a:t>
            </a:r>
            <a:r>
              <a:rPr lang="en-US" sz="2900" dirty="0">
                <a:solidFill>
                  <a:srgbClr val="292929"/>
                </a:solidFill>
                <a:latin typeface="source-serif-pro"/>
              </a:rPr>
              <a:t> is one of the simplest Machine Learning algorithms based on Supervised Learning technique.</a:t>
            </a:r>
          </a:p>
          <a:p>
            <a:pPr marL="342900" indent="-342900" algn="just">
              <a:lnSpc>
                <a:spcPct val="110000"/>
              </a:lnSpc>
            </a:pPr>
            <a:r>
              <a:rPr lang="en-US" sz="2900" dirty="0">
                <a:solidFill>
                  <a:srgbClr val="292929"/>
                </a:solidFill>
                <a:latin typeface="source-serif-pro"/>
              </a:rPr>
              <a:t>K-NN algorithm assumes the similarity between the new case/data and available cases and put the new case into the category that is most similar to the available categories.</a:t>
            </a:r>
          </a:p>
          <a:p>
            <a:pPr marL="342900" indent="-342900" algn="just">
              <a:lnSpc>
                <a:spcPct val="110000"/>
              </a:lnSpc>
            </a:pPr>
            <a:r>
              <a:rPr lang="en-US" sz="2900" dirty="0">
                <a:solidFill>
                  <a:srgbClr val="292929"/>
                </a:solidFill>
                <a:latin typeface="source-serif-pro"/>
              </a:rPr>
              <a:t>K-NN algorithm stores all the available data and classifies a new data point based on the similarity. This means when new data appears then it can be easily classified into a well suite category by using K- NN algorithm.</a:t>
            </a:r>
          </a:p>
          <a:p>
            <a:pPr marL="342900" indent="-342900" algn="just">
              <a:lnSpc>
                <a:spcPct val="110000"/>
              </a:lnSpc>
            </a:pPr>
            <a:r>
              <a:rPr lang="en-US" sz="2900" dirty="0">
                <a:solidFill>
                  <a:srgbClr val="292929"/>
                </a:solidFill>
                <a:latin typeface="source-serif-pro"/>
              </a:rPr>
              <a:t>K-NN algorithm can be used for Regression as well as for Classification but mostly it is used for the Classification problems.</a:t>
            </a:r>
          </a:p>
          <a:p>
            <a:pPr marL="342900" indent="-342900" algn="just">
              <a:lnSpc>
                <a:spcPct val="110000"/>
              </a:lnSpc>
            </a:pPr>
            <a:r>
              <a:rPr lang="en-US" sz="2900" dirty="0">
                <a:solidFill>
                  <a:srgbClr val="292929"/>
                </a:solidFill>
                <a:latin typeface="source-serif-pro"/>
              </a:rPr>
              <a:t>K-NN is a non-parametric algorithm, which means it does not make any assumption on underlying data.</a:t>
            </a:r>
          </a:p>
          <a:p>
            <a:pPr marL="342900" indent="-342900" algn="just">
              <a:lnSpc>
                <a:spcPct val="110000"/>
              </a:lnSpc>
            </a:pPr>
            <a:r>
              <a:rPr lang="en-US" sz="2900" dirty="0">
                <a:solidFill>
                  <a:srgbClr val="292929"/>
                </a:solidFill>
                <a:latin typeface="source-serif-pro"/>
              </a:rPr>
              <a:t>It is also called a lazy learner algorithm because it does not learn from the training set immediately instead it stores the dataset and at the time of classification, it performs an action on the dataset.</a:t>
            </a:r>
          </a:p>
          <a:p>
            <a:pPr marL="342900" indent="-342900" algn="just">
              <a:lnSpc>
                <a:spcPct val="110000"/>
              </a:lnSpc>
            </a:pPr>
            <a:r>
              <a:rPr lang="en-US" sz="2900" dirty="0">
                <a:solidFill>
                  <a:srgbClr val="292929"/>
                </a:solidFill>
                <a:latin typeface="source-serif-pro"/>
              </a:rPr>
              <a:t>KNN algorithm at the training </a:t>
            </a:r>
            <a:r>
              <a:rPr lang="en-US" sz="2900" dirty="0" smtClean="0">
                <a:solidFill>
                  <a:srgbClr val="292929"/>
                </a:solidFill>
                <a:latin typeface="source-serif-pro"/>
              </a:rPr>
              <a:t>phase </a:t>
            </a:r>
            <a:r>
              <a:rPr lang="en-US" sz="2900" dirty="0">
                <a:solidFill>
                  <a:srgbClr val="292929"/>
                </a:solidFill>
                <a:latin typeface="source-serif-pro"/>
              </a:rPr>
              <a:t>just stores the dataset and when it gets new data, then it classifies that data into a category that is much similar to the new data</a:t>
            </a:r>
            <a:r>
              <a:rPr lang="en-US" sz="2900" dirty="0" smtClean="0">
                <a:solidFill>
                  <a:srgbClr val="292929"/>
                </a:solidFill>
                <a:latin typeface="source-serif-pro"/>
              </a:rPr>
              <a:t>.</a:t>
            </a:r>
            <a:endParaRPr lang="en-US" sz="2900" dirty="0">
              <a:solidFill>
                <a:srgbClr val="292929"/>
              </a:solidFill>
              <a:latin typeface="source-serif-pro"/>
            </a:endParaRPr>
          </a:p>
        </p:txBody>
      </p:sp>
    </p:spTree>
    <p:extLst>
      <p:ext uri="{BB962C8B-B14F-4D97-AF65-F5344CB8AC3E}">
        <p14:creationId xmlns:p14="http://schemas.microsoft.com/office/powerpoint/2010/main" val="192756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K-NN work?</a:t>
            </a:r>
          </a:p>
        </p:txBody>
      </p:sp>
      <p:sp>
        <p:nvSpPr>
          <p:cNvPr id="3" name="Content Placeholder 2"/>
          <p:cNvSpPr>
            <a:spLocks noGrp="1"/>
          </p:cNvSpPr>
          <p:nvPr>
            <p:ph idx="1"/>
          </p:nvPr>
        </p:nvSpPr>
        <p:spPr>
          <a:xfrm>
            <a:off x="838200" y="1572237"/>
            <a:ext cx="10515600" cy="2790443"/>
          </a:xfrm>
        </p:spPr>
        <p:txBody>
          <a:bodyPr>
            <a:normAutofit/>
          </a:bodyPr>
          <a:lstStyle/>
          <a:p>
            <a:pPr marL="0" indent="0" algn="just">
              <a:lnSpc>
                <a:spcPct val="100000"/>
              </a:lnSpc>
              <a:buNone/>
            </a:pPr>
            <a:r>
              <a:rPr lang="en-US" sz="1700" dirty="0">
                <a:solidFill>
                  <a:srgbClr val="292929"/>
                </a:solidFill>
                <a:latin typeface="source-serif-pro"/>
              </a:rPr>
              <a:t>The K-NN working can be explained on the basis of the below algorithm:</a:t>
            </a:r>
          </a:p>
          <a:p>
            <a:pPr marL="342900" indent="-342900" algn="just">
              <a:lnSpc>
                <a:spcPct val="100000"/>
              </a:lnSpc>
            </a:pPr>
            <a:r>
              <a:rPr lang="en-US" sz="1700" b="1" dirty="0">
                <a:solidFill>
                  <a:srgbClr val="292929"/>
                </a:solidFill>
                <a:latin typeface="source-serif-pro"/>
              </a:rPr>
              <a:t>Step-1:</a:t>
            </a:r>
            <a:r>
              <a:rPr lang="en-US" sz="1700" dirty="0">
                <a:solidFill>
                  <a:srgbClr val="292929"/>
                </a:solidFill>
                <a:latin typeface="source-serif-pro"/>
              </a:rPr>
              <a:t> Select the number K of the neighbors</a:t>
            </a:r>
          </a:p>
          <a:p>
            <a:pPr marL="342900" indent="-342900" algn="just">
              <a:lnSpc>
                <a:spcPct val="100000"/>
              </a:lnSpc>
            </a:pPr>
            <a:r>
              <a:rPr lang="en-US" sz="1700" b="1" dirty="0">
                <a:solidFill>
                  <a:srgbClr val="292929"/>
                </a:solidFill>
                <a:latin typeface="source-serif-pro"/>
              </a:rPr>
              <a:t>Step-2:</a:t>
            </a:r>
            <a:r>
              <a:rPr lang="en-US" sz="1700" dirty="0">
                <a:solidFill>
                  <a:srgbClr val="292929"/>
                </a:solidFill>
                <a:latin typeface="source-serif-pro"/>
              </a:rPr>
              <a:t> Calculate the Euclidean distance of K number of neighbors</a:t>
            </a:r>
          </a:p>
          <a:p>
            <a:pPr marL="342900" indent="-342900" algn="just">
              <a:lnSpc>
                <a:spcPct val="100000"/>
              </a:lnSpc>
            </a:pPr>
            <a:r>
              <a:rPr lang="en-US" sz="1700" b="1" dirty="0">
                <a:solidFill>
                  <a:srgbClr val="292929"/>
                </a:solidFill>
                <a:latin typeface="source-serif-pro"/>
              </a:rPr>
              <a:t>Step-3</a:t>
            </a:r>
            <a:r>
              <a:rPr lang="en-US" sz="1700" dirty="0">
                <a:solidFill>
                  <a:srgbClr val="292929"/>
                </a:solidFill>
                <a:latin typeface="source-serif-pro"/>
              </a:rPr>
              <a:t>: Take the K nearest neighbors as per the calculated Euclidean distance.</a:t>
            </a:r>
          </a:p>
          <a:p>
            <a:pPr marL="342900" indent="-342900" algn="just">
              <a:lnSpc>
                <a:spcPct val="100000"/>
              </a:lnSpc>
            </a:pPr>
            <a:r>
              <a:rPr lang="en-US" sz="1700" b="1" dirty="0">
                <a:solidFill>
                  <a:srgbClr val="292929"/>
                </a:solidFill>
                <a:latin typeface="source-serif-pro"/>
              </a:rPr>
              <a:t>Step-4:</a:t>
            </a:r>
            <a:r>
              <a:rPr lang="en-US" sz="1700" dirty="0">
                <a:solidFill>
                  <a:srgbClr val="292929"/>
                </a:solidFill>
                <a:latin typeface="source-serif-pro"/>
              </a:rPr>
              <a:t> Among these k neighbors, count the number of the data points in each category.</a:t>
            </a:r>
          </a:p>
          <a:p>
            <a:pPr marL="342900" indent="-342900" algn="just">
              <a:lnSpc>
                <a:spcPct val="100000"/>
              </a:lnSpc>
            </a:pPr>
            <a:r>
              <a:rPr lang="en-US" sz="1700" b="1" dirty="0">
                <a:solidFill>
                  <a:srgbClr val="292929"/>
                </a:solidFill>
                <a:latin typeface="source-serif-pro"/>
              </a:rPr>
              <a:t>Step-5:</a:t>
            </a:r>
            <a:r>
              <a:rPr lang="en-US" sz="1700" dirty="0">
                <a:solidFill>
                  <a:srgbClr val="292929"/>
                </a:solidFill>
                <a:latin typeface="source-serif-pro"/>
              </a:rPr>
              <a:t> Assign the new data points to that category for which the number of the neighbor is maximum.</a:t>
            </a:r>
          </a:p>
          <a:p>
            <a:pPr marL="342900" indent="-342900" algn="just">
              <a:lnSpc>
                <a:spcPct val="100000"/>
              </a:lnSpc>
            </a:pPr>
            <a:r>
              <a:rPr lang="en-US" sz="1700" b="1" dirty="0">
                <a:solidFill>
                  <a:srgbClr val="292929"/>
                </a:solidFill>
                <a:latin typeface="source-serif-pro"/>
              </a:rPr>
              <a:t>Step-6:</a:t>
            </a:r>
            <a:r>
              <a:rPr lang="en-US" sz="1700" dirty="0">
                <a:solidFill>
                  <a:srgbClr val="292929"/>
                </a:solidFill>
                <a:latin typeface="source-serif-pro"/>
              </a:rPr>
              <a:t> Our model is ready</a:t>
            </a:r>
            <a:r>
              <a:rPr lang="en-US" sz="1700" dirty="0" smtClean="0">
                <a:solidFill>
                  <a:srgbClr val="292929"/>
                </a:solidFill>
                <a:latin typeface="source-serif-pro"/>
              </a:rPr>
              <a:t>.</a:t>
            </a:r>
            <a:endParaRPr lang="en-US" sz="1700" dirty="0">
              <a:solidFill>
                <a:srgbClr val="292929"/>
              </a:solidFill>
              <a:latin typeface="source-serif-pr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190" y="4241494"/>
            <a:ext cx="3200171" cy="2268556"/>
          </a:xfrm>
          <a:prstGeom prst="rect">
            <a:avLst/>
          </a:prstGeom>
        </p:spPr>
      </p:pic>
    </p:spTree>
    <p:extLst>
      <p:ext uri="{BB962C8B-B14F-4D97-AF65-F5344CB8AC3E}">
        <p14:creationId xmlns:p14="http://schemas.microsoft.com/office/powerpoint/2010/main" val="107332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838200" y="1825625"/>
            <a:ext cx="10515600" cy="2074346"/>
          </a:xfrm>
        </p:spPr>
        <p:txBody>
          <a:bodyPr>
            <a:normAutofit/>
          </a:bodyPr>
          <a:lstStyle/>
          <a:p>
            <a:pPr algn="just">
              <a:lnSpc>
                <a:spcPct val="110000"/>
              </a:lnSpc>
            </a:pPr>
            <a:r>
              <a:rPr lang="en-US" sz="1700" dirty="0">
                <a:solidFill>
                  <a:srgbClr val="292929"/>
                </a:solidFill>
                <a:latin typeface="source-serif-pro"/>
              </a:rPr>
              <a:t>Firstly, we will choose the number of neighbors, let suppose we choose the k=5.</a:t>
            </a:r>
          </a:p>
          <a:p>
            <a:pPr algn="just">
              <a:lnSpc>
                <a:spcPct val="110000"/>
              </a:lnSpc>
            </a:pPr>
            <a:r>
              <a:rPr lang="en-US" sz="1700" dirty="0">
                <a:solidFill>
                  <a:srgbClr val="292929"/>
                </a:solidFill>
                <a:latin typeface="source-serif-pro"/>
              </a:rPr>
              <a:t>Next, we will calculate the Euclidean distance between the data points. The Euclidean distance is the distance between two points, which we have already studied in geometry. It can be calculated as:</a:t>
            </a:r>
          </a:p>
          <a:p>
            <a:pPr algn="just">
              <a:lnSpc>
                <a:spcPct val="110000"/>
              </a:lnSpc>
            </a:pPr>
            <a:endParaRPr lang="en-US" sz="1700" dirty="0">
              <a:solidFill>
                <a:srgbClr val="292929"/>
              </a:solidFill>
              <a:latin typeface="source-serif-pr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256" y="2994816"/>
            <a:ext cx="3940744" cy="3152595"/>
          </a:xfrm>
          <a:prstGeom prst="rect">
            <a:avLst/>
          </a:prstGeom>
        </p:spPr>
      </p:pic>
    </p:spTree>
    <p:extLst>
      <p:ext uri="{BB962C8B-B14F-4D97-AF65-F5344CB8AC3E}">
        <p14:creationId xmlns:p14="http://schemas.microsoft.com/office/powerpoint/2010/main" val="3880893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838200" y="1690688"/>
            <a:ext cx="10515600" cy="1005710"/>
          </a:xfrm>
        </p:spPr>
        <p:txBody>
          <a:bodyPr>
            <a:normAutofit/>
          </a:bodyPr>
          <a:lstStyle/>
          <a:p>
            <a:r>
              <a:rPr lang="en-US" sz="1700" dirty="0">
                <a:solidFill>
                  <a:srgbClr val="292929"/>
                </a:solidFill>
                <a:latin typeface="source-serif-pro"/>
              </a:rPr>
              <a:t>By calculating the Euclidean distance we got the nearest neighbors, as three nearest neighbors in category A and two nearest neighbors in category B. Consider the below image</a:t>
            </a:r>
            <a:r>
              <a:rPr lang="en-US" sz="1700" dirty="0" smtClean="0">
                <a:solidFill>
                  <a:srgbClr val="292929"/>
                </a:solidFill>
                <a:latin typeface="source-serif-pro"/>
              </a:rPr>
              <a:t>:</a:t>
            </a:r>
            <a:endParaRPr lang="en-US" sz="1700" dirty="0">
              <a:solidFill>
                <a:srgbClr val="292929"/>
              </a:solidFill>
              <a:latin typeface="source-serif-pr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092" y="2336762"/>
            <a:ext cx="4162310" cy="3329848"/>
          </a:xfrm>
          <a:prstGeom prst="rect">
            <a:avLst/>
          </a:prstGeom>
        </p:spPr>
      </p:pic>
      <p:sp>
        <p:nvSpPr>
          <p:cNvPr id="5" name="Rectangle 4"/>
          <p:cNvSpPr/>
          <p:nvPr/>
        </p:nvSpPr>
        <p:spPr>
          <a:xfrm>
            <a:off x="1037422" y="5793950"/>
            <a:ext cx="10117156" cy="615553"/>
          </a:xfrm>
          <a:prstGeom prst="rect">
            <a:avLst/>
          </a:prstGeom>
        </p:spPr>
        <p:txBody>
          <a:bodyPr wrap="square">
            <a:spAutoFit/>
          </a:bodyPr>
          <a:lstStyle/>
          <a:p>
            <a:pPr marL="285750" indent="-285750" algn="just">
              <a:buFont typeface="Arial" panose="020B0604020202020204" pitchFamily="34" charset="0"/>
              <a:buChar char="•"/>
            </a:pPr>
            <a:r>
              <a:rPr lang="en-US" sz="1700" dirty="0">
                <a:solidFill>
                  <a:srgbClr val="292929"/>
                </a:solidFill>
                <a:latin typeface="source-serif-pro"/>
              </a:rPr>
              <a:t>As we can see the 3 nearest neighbors are from category A, hence this new data point must belong to category A.</a:t>
            </a:r>
          </a:p>
        </p:txBody>
      </p:sp>
    </p:spTree>
    <p:extLst>
      <p:ext uri="{BB962C8B-B14F-4D97-AF65-F5344CB8AC3E}">
        <p14:creationId xmlns:p14="http://schemas.microsoft.com/office/powerpoint/2010/main" val="3251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2735"/>
            <a:ext cx="10515600" cy="929595"/>
          </a:xfrm>
        </p:spPr>
        <p:txBody>
          <a:bodyPr>
            <a:normAutofit/>
          </a:bodyPr>
          <a:lstStyle/>
          <a:p>
            <a:r>
              <a:rPr lang="en-US" sz="4000" b="1" dirty="0"/>
              <a:t>How to select the value of K in the K-NN Algorithm?</a:t>
            </a:r>
          </a:p>
        </p:txBody>
      </p:sp>
      <p:sp>
        <p:nvSpPr>
          <p:cNvPr id="3" name="Content Placeholder 2"/>
          <p:cNvSpPr>
            <a:spLocks noGrp="1"/>
          </p:cNvSpPr>
          <p:nvPr>
            <p:ph idx="1"/>
          </p:nvPr>
        </p:nvSpPr>
        <p:spPr>
          <a:xfrm>
            <a:off x="838200" y="1366411"/>
            <a:ext cx="10515600" cy="1556553"/>
          </a:xfrm>
        </p:spPr>
        <p:txBody>
          <a:bodyPr>
            <a:normAutofit/>
          </a:bodyPr>
          <a:lstStyle/>
          <a:p>
            <a:pPr algn="just">
              <a:lnSpc>
                <a:spcPct val="100000"/>
              </a:lnSpc>
            </a:pPr>
            <a:r>
              <a:rPr lang="en-US" sz="1700" dirty="0">
                <a:solidFill>
                  <a:srgbClr val="292929"/>
                </a:solidFill>
                <a:latin typeface="source-serif-pro"/>
              </a:rPr>
              <a:t>There is no particular way to determine the best value for "K", so we need to try some values to find the best out of them. The most preferred value for K is 5.</a:t>
            </a:r>
          </a:p>
          <a:p>
            <a:pPr algn="just">
              <a:lnSpc>
                <a:spcPct val="100000"/>
              </a:lnSpc>
            </a:pPr>
            <a:r>
              <a:rPr lang="en-US" sz="1700" dirty="0">
                <a:solidFill>
                  <a:srgbClr val="292929"/>
                </a:solidFill>
                <a:latin typeface="source-serif-pro"/>
              </a:rPr>
              <a:t>A very low value for K such as K=1 or K=2, can be noisy and lead to the effects of outliers in the model.</a:t>
            </a:r>
          </a:p>
          <a:p>
            <a:pPr algn="just">
              <a:lnSpc>
                <a:spcPct val="100000"/>
              </a:lnSpc>
            </a:pPr>
            <a:r>
              <a:rPr lang="en-US" sz="1700" dirty="0">
                <a:solidFill>
                  <a:srgbClr val="292929"/>
                </a:solidFill>
                <a:latin typeface="source-serif-pro"/>
              </a:rPr>
              <a:t>Large values for K are good, but it may find some difficulties.</a:t>
            </a:r>
          </a:p>
        </p:txBody>
      </p:sp>
      <p:sp>
        <p:nvSpPr>
          <p:cNvPr id="4" name="Title 1"/>
          <p:cNvSpPr txBox="1">
            <a:spLocks/>
          </p:cNvSpPr>
          <p:nvPr/>
        </p:nvSpPr>
        <p:spPr>
          <a:xfrm>
            <a:off x="979583" y="2683493"/>
            <a:ext cx="10515600" cy="770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Advantages:</a:t>
            </a:r>
            <a:endParaRPr lang="en-US" sz="2800" b="1" dirty="0"/>
          </a:p>
        </p:txBody>
      </p:sp>
      <p:sp>
        <p:nvSpPr>
          <p:cNvPr id="5" name="Title 1"/>
          <p:cNvSpPr txBox="1">
            <a:spLocks/>
          </p:cNvSpPr>
          <p:nvPr/>
        </p:nvSpPr>
        <p:spPr>
          <a:xfrm>
            <a:off x="979583" y="4422060"/>
            <a:ext cx="10515600" cy="5921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b="1" dirty="0"/>
              <a:t>Disadvantages:</a:t>
            </a:r>
          </a:p>
        </p:txBody>
      </p:sp>
      <p:sp>
        <p:nvSpPr>
          <p:cNvPr id="6" name="Content Placeholder 2"/>
          <p:cNvSpPr txBox="1">
            <a:spLocks/>
          </p:cNvSpPr>
          <p:nvPr/>
        </p:nvSpPr>
        <p:spPr>
          <a:xfrm>
            <a:off x="838200" y="4952761"/>
            <a:ext cx="10515600" cy="1556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Always needs to determine the value of K which may be complex some time.</a:t>
            </a:r>
          </a:p>
          <a:p>
            <a:r>
              <a:rPr lang="en-US" sz="1800" dirty="0"/>
              <a:t>The computation cost is high because of calculating the distance between the data points for all the training samples.</a:t>
            </a:r>
          </a:p>
        </p:txBody>
      </p:sp>
      <p:sp>
        <p:nvSpPr>
          <p:cNvPr id="7" name="Content Placeholder 2"/>
          <p:cNvSpPr txBox="1">
            <a:spLocks/>
          </p:cNvSpPr>
          <p:nvPr/>
        </p:nvSpPr>
        <p:spPr>
          <a:xfrm>
            <a:off x="838200" y="3315850"/>
            <a:ext cx="10515600" cy="1556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700" dirty="0">
                <a:solidFill>
                  <a:srgbClr val="292929"/>
                </a:solidFill>
                <a:latin typeface="source-serif-pro"/>
              </a:rPr>
              <a:t>It is simple to implement.</a:t>
            </a:r>
          </a:p>
          <a:p>
            <a:pPr algn="just">
              <a:lnSpc>
                <a:spcPct val="100000"/>
              </a:lnSpc>
            </a:pPr>
            <a:r>
              <a:rPr lang="en-US" sz="1700" dirty="0">
                <a:solidFill>
                  <a:srgbClr val="292929"/>
                </a:solidFill>
                <a:latin typeface="source-serif-pro"/>
              </a:rPr>
              <a:t>It is robust to the noisy training data</a:t>
            </a:r>
          </a:p>
          <a:p>
            <a:pPr algn="just">
              <a:lnSpc>
                <a:spcPct val="100000"/>
              </a:lnSpc>
            </a:pPr>
            <a:r>
              <a:rPr lang="en-US" sz="1700" dirty="0">
                <a:solidFill>
                  <a:srgbClr val="292929"/>
                </a:solidFill>
                <a:latin typeface="source-serif-pro"/>
              </a:rPr>
              <a:t>It can be more effective if the training data is large.</a:t>
            </a:r>
          </a:p>
        </p:txBody>
      </p:sp>
    </p:spTree>
    <p:extLst>
      <p:ext uri="{BB962C8B-B14F-4D97-AF65-F5344CB8AC3E}">
        <p14:creationId xmlns:p14="http://schemas.microsoft.com/office/powerpoint/2010/main" val="3385154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4911"/>
            <a:ext cx="10515600" cy="875440"/>
          </a:xfrm>
        </p:spPr>
        <p:txBody>
          <a:bodyPr/>
          <a:lstStyle/>
          <a:p>
            <a:r>
              <a:rPr lang="en-US" dirty="0"/>
              <a:t>Support Vector </a:t>
            </a:r>
            <a:r>
              <a:rPr lang="en-US" dirty="0" smtClean="0"/>
              <a:t>Machine</a:t>
            </a:r>
            <a:endParaRPr lang="en-US" dirty="0"/>
          </a:p>
        </p:txBody>
      </p:sp>
      <p:sp>
        <p:nvSpPr>
          <p:cNvPr id="3" name="Content Placeholder 2"/>
          <p:cNvSpPr>
            <a:spLocks noGrp="1"/>
          </p:cNvSpPr>
          <p:nvPr>
            <p:ph idx="1"/>
          </p:nvPr>
        </p:nvSpPr>
        <p:spPr>
          <a:xfrm>
            <a:off x="838200" y="1825625"/>
            <a:ext cx="10515600" cy="3991281"/>
          </a:xfrm>
        </p:spPr>
        <p:txBody>
          <a:bodyPr>
            <a:normAutofit lnSpcReduction="10000"/>
          </a:bodyPr>
          <a:lstStyle/>
          <a:p>
            <a:pPr algn="just">
              <a:lnSpc>
                <a:spcPct val="120000"/>
              </a:lnSpc>
            </a:pPr>
            <a:r>
              <a:rPr lang="en-US" sz="1800" dirty="0">
                <a:solidFill>
                  <a:srgbClr val="292929"/>
                </a:solidFill>
                <a:latin typeface="source-serif-pro"/>
              </a:rPr>
              <a:t>Support Vector Machine or SVM is one of the most popular Supervised Learning algorithms, which is used for Classification as well as Regression </a:t>
            </a:r>
            <a:r>
              <a:rPr lang="en-US" sz="1800" dirty="0" smtClean="0">
                <a:solidFill>
                  <a:srgbClr val="292929"/>
                </a:solidFill>
                <a:latin typeface="source-serif-pro"/>
              </a:rPr>
              <a:t>problems.</a:t>
            </a:r>
          </a:p>
          <a:p>
            <a:pPr algn="just">
              <a:lnSpc>
                <a:spcPct val="120000"/>
              </a:lnSpc>
            </a:pPr>
            <a:r>
              <a:rPr lang="en-US" sz="1800" dirty="0">
                <a:solidFill>
                  <a:srgbClr val="292929"/>
                </a:solidFill>
                <a:latin typeface="source-serif-pro"/>
              </a:rPr>
              <a:t>I</a:t>
            </a:r>
            <a:r>
              <a:rPr lang="en-US" sz="1800" dirty="0" smtClean="0">
                <a:solidFill>
                  <a:srgbClr val="292929"/>
                </a:solidFill>
                <a:latin typeface="source-serif-pro"/>
              </a:rPr>
              <a:t>t </a:t>
            </a:r>
            <a:r>
              <a:rPr lang="en-US" sz="1800" dirty="0">
                <a:solidFill>
                  <a:srgbClr val="292929"/>
                </a:solidFill>
                <a:latin typeface="source-serif-pro"/>
              </a:rPr>
              <a:t>is used for Classification problems in Machine Learning.</a:t>
            </a:r>
          </a:p>
          <a:p>
            <a:pPr algn="just">
              <a:lnSpc>
                <a:spcPct val="120000"/>
              </a:lnSpc>
            </a:pPr>
            <a:r>
              <a:rPr lang="en-US" sz="1800" dirty="0">
                <a:solidFill>
                  <a:srgbClr val="292929"/>
                </a:solidFill>
                <a:latin typeface="source-serif-pro"/>
              </a:rPr>
              <a:t>The goal of the SVM algorithm is to create the best line or decision boundary that can segregate n-dimensional space into classes so that we can easily put the new data point in the correct category in the future. </a:t>
            </a:r>
            <a:endParaRPr lang="en-US" sz="1800" dirty="0" smtClean="0">
              <a:solidFill>
                <a:srgbClr val="292929"/>
              </a:solidFill>
              <a:latin typeface="source-serif-pro"/>
            </a:endParaRPr>
          </a:p>
          <a:p>
            <a:pPr algn="just">
              <a:lnSpc>
                <a:spcPct val="120000"/>
              </a:lnSpc>
            </a:pPr>
            <a:r>
              <a:rPr lang="en-US" sz="1800" dirty="0" smtClean="0">
                <a:solidFill>
                  <a:srgbClr val="292929"/>
                </a:solidFill>
                <a:latin typeface="source-serif-pro"/>
              </a:rPr>
              <a:t>This </a:t>
            </a:r>
            <a:r>
              <a:rPr lang="en-US" sz="1800" dirty="0">
                <a:solidFill>
                  <a:srgbClr val="292929"/>
                </a:solidFill>
                <a:latin typeface="source-serif-pro"/>
              </a:rPr>
              <a:t>best decision boundary is called a hyperplane.</a:t>
            </a:r>
          </a:p>
          <a:p>
            <a:pPr algn="just">
              <a:lnSpc>
                <a:spcPct val="120000"/>
              </a:lnSpc>
            </a:pPr>
            <a:r>
              <a:rPr lang="en-US" sz="1800" dirty="0">
                <a:solidFill>
                  <a:srgbClr val="292929"/>
                </a:solidFill>
                <a:latin typeface="source-serif-pro"/>
              </a:rPr>
              <a:t>SVM chooses the extreme points/vectors that help in creating the hyperplane. </a:t>
            </a:r>
            <a:endParaRPr lang="en-US" sz="1800" dirty="0" smtClean="0">
              <a:solidFill>
                <a:srgbClr val="292929"/>
              </a:solidFill>
              <a:latin typeface="source-serif-pro"/>
            </a:endParaRPr>
          </a:p>
          <a:p>
            <a:pPr algn="just">
              <a:lnSpc>
                <a:spcPct val="120000"/>
              </a:lnSpc>
            </a:pPr>
            <a:r>
              <a:rPr lang="en-US" sz="1800" dirty="0" smtClean="0">
                <a:solidFill>
                  <a:srgbClr val="292929"/>
                </a:solidFill>
                <a:latin typeface="source-serif-pro"/>
              </a:rPr>
              <a:t>These </a:t>
            </a:r>
            <a:r>
              <a:rPr lang="en-US" sz="1800" dirty="0">
                <a:solidFill>
                  <a:srgbClr val="292929"/>
                </a:solidFill>
                <a:latin typeface="source-serif-pro"/>
              </a:rPr>
              <a:t>extreme cases are called as support vectors, and hence algorithm is termed as Support Vector Machine. </a:t>
            </a:r>
            <a:endParaRPr lang="en-US" dirty="0"/>
          </a:p>
        </p:txBody>
      </p:sp>
    </p:spTree>
    <p:extLst>
      <p:ext uri="{BB962C8B-B14F-4D97-AF65-F5344CB8AC3E}">
        <p14:creationId xmlns:p14="http://schemas.microsoft.com/office/powerpoint/2010/main" val="203986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lgn="just">
              <a:lnSpc>
                <a:spcPct val="120000"/>
              </a:lnSpc>
            </a:pPr>
            <a:r>
              <a:rPr lang="en-US" sz="1800" dirty="0">
                <a:solidFill>
                  <a:srgbClr val="292929"/>
                </a:solidFill>
                <a:latin typeface="source-serif-pro"/>
              </a:rPr>
              <a:t>Consider the below diagram in which there are two different categories that are classified using a decision boundary or hyperplane: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387" y="2658738"/>
            <a:ext cx="5715000" cy="3810000"/>
          </a:xfrm>
          <a:prstGeom prst="rect">
            <a:avLst/>
          </a:prstGeom>
        </p:spPr>
      </p:pic>
    </p:spTree>
    <p:extLst>
      <p:ext uri="{BB962C8B-B14F-4D97-AF65-F5344CB8AC3E}">
        <p14:creationId xmlns:p14="http://schemas.microsoft.com/office/powerpoint/2010/main" val="197348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827"/>
            <a:ext cx="10515600" cy="831372"/>
          </a:xfrm>
        </p:spPr>
        <p:txBody>
          <a:bodyPr/>
          <a:lstStyle/>
          <a:p>
            <a:r>
              <a:rPr lang="en-US" b="1" dirty="0"/>
              <a:t>Types of </a:t>
            </a:r>
            <a:r>
              <a:rPr lang="en-US" b="1" dirty="0" smtClean="0"/>
              <a:t>SVM</a:t>
            </a:r>
            <a:endParaRPr lang="en-US" b="1" dirty="0"/>
          </a:p>
        </p:txBody>
      </p:sp>
      <p:sp>
        <p:nvSpPr>
          <p:cNvPr id="3" name="Content Placeholder 2"/>
          <p:cNvSpPr>
            <a:spLocks noGrp="1"/>
          </p:cNvSpPr>
          <p:nvPr>
            <p:ph idx="1"/>
          </p:nvPr>
        </p:nvSpPr>
        <p:spPr>
          <a:xfrm>
            <a:off x="838200" y="1627322"/>
            <a:ext cx="10515600" cy="4321786"/>
          </a:xfrm>
        </p:spPr>
        <p:txBody>
          <a:bodyPr/>
          <a:lstStyle/>
          <a:p>
            <a:pPr marL="0" indent="0" algn="just">
              <a:lnSpc>
                <a:spcPct val="120000"/>
              </a:lnSpc>
              <a:buNone/>
            </a:pPr>
            <a:r>
              <a:rPr lang="en-US" sz="1800" b="1" dirty="0">
                <a:solidFill>
                  <a:srgbClr val="292929"/>
                </a:solidFill>
                <a:latin typeface="source-serif-pro"/>
              </a:rPr>
              <a:t>SVM can be of two types:</a:t>
            </a:r>
          </a:p>
          <a:p>
            <a:pPr marL="0" indent="0" algn="just">
              <a:lnSpc>
                <a:spcPct val="120000"/>
              </a:lnSpc>
              <a:buNone/>
            </a:pPr>
            <a:r>
              <a:rPr lang="en-US" sz="1800" b="1" dirty="0">
                <a:solidFill>
                  <a:srgbClr val="292929"/>
                </a:solidFill>
                <a:latin typeface="source-serif-pro"/>
              </a:rPr>
              <a:t>Linear SVM: </a:t>
            </a:r>
            <a:endParaRPr lang="en-US" sz="1800" b="1" dirty="0" smtClean="0">
              <a:solidFill>
                <a:srgbClr val="292929"/>
              </a:solidFill>
              <a:latin typeface="source-serif-pro"/>
            </a:endParaRPr>
          </a:p>
          <a:p>
            <a:pPr algn="just">
              <a:lnSpc>
                <a:spcPct val="120000"/>
              </a:lnSpc>
            </a:pPr>
            <a:r>
              <a:rPr lang="en-US" sz="1800" dirty="0" smtClean="0">
                <a:solidFill>
                  <a:srgbClr val="292929"/>
                </a:solidFill>
                <a:latin typeface="source-serif-pro"/>
              </a:rPr>
              <a:t>Linear </a:t>
            </a:r>
            <a:r>
              <a:rPr lang="en-US" sz="1800" dirty="0">
                <a:solidFill>
                  <a:srgbClr val="292929"/>
                </a:solidFill>
                <a:latin typeface="source-serif-pro"/>
              </a:rPr>
              <a:t>SVM is used for linearly separable data, which means if a dataset can be classified into two classes by using a single straight line, then such data is termed as linearly separable data, and classifier is used called as Linear SVM classifier.</a:t>
            </a:r>
          </a:p>
          <a:p>
            <a:pPr marL="0" indent="0" algn="just">
              <a:lnSpc>
                <a:spcPct val="120000"/>
              </a:lnSpc>
              <a:buNone/>
            </a:pPr>
            <a:r>
              <a:rPr lang="en-US" sz="1800" b="1" dirty="0">
                <a:solidFill>
                  <a:srgbClr val="292929"/>
                </a:solidFill>
                <a:latin typeface="source-serif-pro"/>
              </a:rPr>
              <a:t>Non-linear </a:t>
            </a:r>
            <a:r>
              <a:rPr lang="en-US" sz="1800" b="1" dirty="0" smtClean="0">
                <a:solidFill>
                  <a:srgbClr val="292929"/>
                </a:solidFill>
                <a:latin typeface="source-serif-pro"/>
              </a:rPr>
              <a:t>SVM:</a:t>
            </a:r>
          </a:p>
          <a:p>
            <a:pPr algn="just">
              <a:lnSpc>
                <a:spcPct val="120000"/>
              </a:lnSpc>
            </a:pPr>
            <a:r>
              <a:rPr lang="en-US" sz="1800" dirty="0" smtClean="0">
                <a:solidFill>
                  <a:srgbClr val="292929"/>
                </a:solidFill>
                <a:latin typeface="source-serif-pro"/>
              </a:rPr>
              <a:t>Non-Linear </a:t>
            </a:r>
            <a:r>
              <a:rPr lang="en-US" sz="1800" dirty="0">
                <a:solidFill>
                  <a:srgbClr val="292929"/>
                </a:solidFill>
                <a:latin typeface="source-serif-pro"/>
              </a:rPr>
              <a:t>SVM is used for non-linearly separated data, which means if a dataset cannot be classified by using a straight line, then such data is termed as non-linear data and classifier used is called as Non-linear SVM classifier.</a:t>
            </a:r>
          </a:p>
          <a:p>
            <a:endParaRPr lang="en-US" dirty="0"/>
          </a:p>
        </p:txBody>
      </p:sp>
    </p:spTree>
    <p:extLst>
      <p:ext uri="{BB962C8B-B14F-4D97-AF65-F5344CB8AC3E}">
        <p14:creationId xmlns:p14="http://schemas.microsoft.com/office/powerpoint/2010/main" val="245229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930" y="538681"/>
            <a:ext cx="10515600" cy="846730"/>
          </a:xfrm>
        </p:spPr>
        <p:txBody>
          <a:bodyPr/>
          <a:lstStyle/>
          <a:p>
            <a:r>
              <a:rPr lang="en-US" dirty="0" smtClean="0"/>
              <a:t>Linear Regression</a:t>
            </a:r>
            <a:endParaRPr lang="en-US" dirty="0"/>
          </a:p>
        </p:txBody>
      </p:sp>
      <p:sp>
        <p:nvSpPr>
          <p:cNvPr id="3" name="Content Placeholder 2"/>
          <p:cNvSpPr>
            <a:spLocks noGrp="1"/>
          </p:cNvSpPr>
          <p:nvPr>
            <p:ph idx="1"/>
          </p:nvPr>
        </p:nvSpPr>
        <p:spPr>
          <a:xfrm>
            <a:off x="838200" y="1825625"/>
            <a:ext cx="10515600" cy="432833"/>
          </a:xfrm>
        </p:spPr>
        <p:txBody>
          <a:bodyPr>
            <a:normAutofit/>
          </a:bodyPr>
          <a:lstStyle/>
          <a:p>
            <a:r>
              <a:rPr lang="en-US" sz="1700" dirty="0">
                <a:solidFill>
                  <a:srgbClr val="292929"/>
                </a:solidFill>
                <a:latin typeface="source-serif-pro"/>
              </a:rPr>
              <a:t>Mathematically, we can represent a linear regression as: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228" y="2590463"/>
            <a:ext cx="2698488" cy="793673"/>
          </a:xfrm>
          <a:prstGeom prst="rect">
            <a:avLst/>
          </a:prstGeom>
        </p:spPr>
      </p:pic>
      <p:sp>
        <p:nvSpPr>
          <p:cNvPr id="6" name="Content Placeholder 2"/>
          <p:cNvSpPr txBox="1">
            <a:spLocks/>
          </p:cNvSpPr>
          <p:nvPr/>
        </p:nvSpPr>
        <p:spPr>
          <a:xfrm>
            <a:off x="838200" y="3716141"/>
            <a:ext cx="10515600" cy="2409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800" dirty="0">
                <a:solidFill>
                  <a:srgbClr val="292929"/>
                </a:solidFill>
                <a:latin typeface="source-serif-pro"/>
              </a:rPr>
              <a:t>Here,</a:t>
            </a:r>
          </a:p>
          <a:p>
            <a:pPr marL="457200" lvl="2" indent="0">
              <a:lnSpc>
                <a:spcPct val="110000"/>
              </a:lnSpc>
              <a:spcBef>
                <a:spcPts val="1000"/>
              </a:spcBef>
              <a:buNone/>
            </a:pPr>
            <a:r>
              <a:rPr lang="en-US" sz="1400" dirty="0">
                <a:solidFill>
                  <a:srgbClr val="292929"/>
                </a:solidFill>
                <a:latin typeface="source-serif-pro"/>
              </a:rPr>
              <a:t>Y= Dependent Variable (Target Variable)</a:t>
            </a:r>
            <a:br>
              <a:rPr lang="en-US" sz="1400" dirty="0">
                <a:solidFill>
                  <a:srgbClr val="292929"/>
                </a:solidFill>
                <a:latin typeface="source-serif-pro"/>
              </a:rPr>
            </a:br>
            <a:r>
              <a:rPr lang="en-US" sz="1400" dirty="0">
                <a:solidFill>
                  <a:srgbClr val="292929"/>
                </a:solidFill>
                <a:latin typeface="source-serif-pro"/>
              </a:rPr>
              <a:t>X= Independent Variable (predictor Variable)</a:t>
            </a:r>
            <a:br>
              <a:rPr lang="en-US" sz="1400" dirty="0">
                <a:solidFill>
                  <a:srgbClr val="292929"/>
                </a:solidFill>
                <a:latin typeface="source-serif-pro"/>
              </a:rPr>
            </a:br>
            <a:r>
              <a:rPr lang="en-US" sz="1400" dirty="0">
                <a:solidFill>
                  <a:srgbClr val="292929"/>
                </a:solidFill>
                <a:latin typeface="source-serif-pro"/>
              </a:rPr>
              <a:t>a0= intercept of the line (Gives an additional degree of freedom)</a:t>
            </a:r>
            <a:br>
              <a:rPr lang="en-US" sz="1400" dirty="0">
                <a:solidFill>
                  <a:srgbClr val="292929"/>
                </a:solidFill>
                <a:latin typeface="source-serif-pro"/>
              </a:rPr>
            </a:br>
            <a:r>
              <a:rPr lang="en-US" sz="1400" dirty="0">
                <a:solidFill>
                  <a:srgbClr val="292929"/>
                </a:solidFill>
                <a:latin typeface="source-serif-pro"/>
              </a:rPr>
              <a:t>a1 = Linear regression coefficient (scale factor to each input value).</a:t>
            </a:r>
            <a:br>
              <a:rPr lang="en-US" sz="1400" dirty="0">
                <a:solidFill>
                  <a:srgbClr val="292929"/>
                </a:solidFill>
                <a:latin typeface="source-serif-pro"/>
              </a:rPr>
            </a:br>
            <a:r>
              <a:rPr lang="en-US" sz="1400" dirty="0">
                <a:solidFill>
                  <a:srgbClr val="292929"/>
                </a:solidFill>
                <a:latin typeface="source-serif-pro"/>
              </a:rPr>
              <a:t>ε = random error</a:t>
            </a:r>
          </a:p>
          <a:p>
            <a:pPr>
              <a:lnSpc>
                <a:spcPct val="110000"/>
              </a:lnSpc>
            </a:pPr>
            <a:r>
              <a:rPr lang="en-US" sz="1800" dirty="0">
                <a:solidFill>
                  <a:srgbClr val="292929"/>
                </a:solidFill>
                <a:latin typeface="source-serif-pro"/>
              </a:rPr>
              <a:t>The values for x and y variables are training datasets for Linear Regression model representation</a:t>
            </a:r>
            <a:r>
              <a:rPr lang="en-US" dirty="0"/>
              <a:t>.</a:t>
            </a:r>
          </a:p>
        </p:txBody>
      </p:sp>
    </p:spTree>
    <p:extLst>
      <p:ext uri="{BB962C8B-B14F-4D97-AF65-F5344CB8AC3E}">
        <p14:creationId xmlns:p14="http://schemas.microsoft.com/office/powerpoint/2010/main" val="271955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Hyperplane and Support Vectors in the </a:t>
            </a:r>
            <a:r>
              <a:rPr lang="en-US" dirty="0" smtClean="0"/>
              <a:t>SVM</a:t>
            </a:r>
            <a:endParaRPr lang="en-US" dirty="0"/>
          </a:p>
        </p:txBody>
      </p:sp>
      <p:sp>
        <p:nvSpPr>
          <p:cNvPr id="3" name="Content Placeholder 2"/>
          <p:cNvSpPr>
            <a:spLocks noGrp="1"/>
          </p:cNvSpPr>
          <p:nvPr>
            <p:ph idx="1"/>
          </p:nvPr>
        </p:nvSpPr>
        <p:spPr>
          <a:xfrm>
            <a:off x="838200" y="1550204"/>
            <a:ext cx="10515600" cy="4351338"/>
          </a:xfrm>
        </p:spPr>
        <p:txBody>
          <a:bodyPr>
            <a:normAutofit fontScale="85000" lnSpcReduction="20000"/>
          </a:bodyPr>
          <a:lstStyle/>
          <a:p>
            <a:pPr marL="0" indent="0">
              <a:buNone/>
            </a:pPr>
            <a:r>
              <a:rPr lang="en-US" b="1" dirty="0"/>
              <a:t>Hyperplane: </a:t>
            </a:r>
            <a:endParaRPr lang="en-US" b="1" dirty="0" smtClean="0"/>
          </a:p>
          <a:p>
            <a:pPr algn="just">
              <a:lnSpc>
                <a:spcPct val="120000"/>
              </a:lnSpc>
            </a:pPr>
            <a:r>
              <a:rPr lang="en-US" sz="2000" dirty="0">
                <a:solidFill>
                  <a:srgbClr val="292929"/>
                </a:solidFill>
                <a:latin typeface="source-serif-pro"/>
              </a:rPr>
              <a:t>There can be multiple lines/decision boundaries to segregate the classes in n-dimensional space, but we need to find out the best decision boundary that helps to classify the data points. This best boundary is known as the hyperplane of SVM.</a:t>
            </a:r>
          </a:p>
          <a:p>
            <a:pPr algn="just">
              <a:lnSpc>
                <a:spcPct val="120000"/>
              </a:lnSpc>
            </a:pPr>
            <a:r>
              <a:rPr lang="en-US" sz="2000" dirty="0">
                <a:solidFill>
                  <a:srgbClr val="292929"/>
                </a:solidFill>
                <a:latin typeface="source-serif-pro"/>
              </a:rPr>
              <a:t>The dimensions of the hyperplane depend on the features present in the dataset, which means if there are 2 features (as shown in image), then hyperplane will be a straight line. And if there are 3 features, then hyperplane will be a 2-dimension plane.</a:t>
            </a:r>
          </a:p>
          <a:p>
            <a:pPr algn="just">
              <a:lnSpc>
                <a:spcPct val="120000"/>
              </a:lnSpc>
            </a:pPr>
            <a:r>
              <a:rPr lang="en-US" sz="2000" dirty="0">
                <a:solidFill>
                  <a:srgbClr val="292929"/>
                </a:solidFill>
                <a:latin typeface="source-serif-pro"/>
              </a:rPr>
              <a:t>We always create a hyperplane that has a maximum margin, which means the maximum distance between the data points.</a:t>
            </a:r>
          </a:p>
          <a:p>
            <a:pPr marL="0" indent="0">
              <a:buNone/>
            </a:pPr>
            <a:r>
              <a:rPr lang="en-US" b="1" dirty="0"/>
              <a:t>Support Vectors:</a:t>
            </a:r>
            <a:endParaRPr lang="en-US" dirty="0"/>
          </a:p>
          <a:p>
            <a:pPr algn="just">
              <a:lnSpc>
                <a:spcPct val="120000"/>
              </a:lnSpc>
            </a:pPr>
            <a:r>
              <a:rPr lang="en-US" sz="2100" dirty="0">
                <a:solidFill>
                  <a:srgbClr val="292929"/>
                </a:solidFill>
                <a:latin typeface="source-serif-pro"/>
              </a:rPr>
              <a:t>The data points or vectors that are the closest to the hyperplane and which affect the position of the hyperplane are termed as Support Vector. Since these vectors support the hyperplane, hence called a Support vector.</a:t>
            </a:r>
          </a:p>
          <a:p>
            <a:pPr algn="just">
              <a:lnSpc>
                <a:spcPct val="120000"/>
              </a:lnSpc>
            </a:pPr>
            <a:endParaRPr lang="en-US" sz="2100" dirty="0">
              <a:solidFill>
                <a:srgbClr val="292929"/>
              </a:solidFill>
              <a:latin typeface="source-serif-pro"/>
            </a:endParaRPr>
          </a:p>
        </p:txBody>
      </p:sp>
    </p:spTree>
    <p:extLst>
      <p:ext uri="{BB962C8B-B14F-4D97-AF65-F5344CB8AC3E}">
        <p14:creationId xmlns:p14="http://schemas.microsoft.com/office/powerpoint/2010/main" val="2651788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058"/>
            <a:ext cx="10515600" cy="1325563"/>
          </a:xfrm>
        </p:spPr>
        <p:txBody>
          <a:bodyPr/>
          <a:lstStyle/>
          <a:p>
            <a:r>
              <a:rPr lang="en-US" dirty="0"/>
              <a:t>How does SVM works</a:t>
            </a:r>
            <a:r>
              <a:rPr lang="en-US" dirty="0" smtClean="0"/>
              <a:t>?</a:t>
            </a:r>
            <a:endParaRPr lang="en-US" dirty="0"/>
          </a:p>
        </p:txBody>
      </p:sp>
      <p:sp>
        <p:nvSpPr>
          <p:cNvPr id="3" name="Content Placeholder 2"/>
          <p:cNvSpPr>
            <a:spLocks noGrp="1"/>
          </p:cNvSpPr>
          <p:nvPr>
            <p:ph idx="1"/>
          </p:nvPr>
        </p:nvSpPr>
        <p:spPr>
          <a:xfrm>
            <a:off x="838200" y="1646621"/>
            <a:ext cx="10515600" cy="4351338"/>
          </a:xfrm>
        </p:spPr>
        <p:txBody>
          <a:bodyPr/>
          <a:lstStyle/>
          <a:p>
            <a:pPr marL="0" indent="0">
              <a:buNone/>
            </a:pPr>
            <a:r>
              <a:rPr lang="en-US" b="1" dirty="0"/>
              <a:t>Linear SVM</a:t>
            </a:r>
            <a:r>
              <a:rPr lang="en-US" b="1" dirty="0" smtClean="0"/>
              <a:t>:</a:t>
            </a:r>
          </a:p>
          <a:p>
            <a:pPr algn="just">
              <a:lnSpc>
                <a:spcPct val="100000"/>
              </a:lnSpc>
            </a:pPr>
            <a:r>
              <a:rPr lang="en-US" sz="1700" dirty="0">
                <a:solidFill>
                  <a:srgbClr val="292929"/>
                </a:solidFill>
                <a:latin typeface="source-serif-pro"/>
              </a:rPr>
              <a:t>The working of the SVM algorithm can be understood by using an example. Suppose we have a dataset that has two tags (green and blue), and the dataset has two features x1 and x2. We want a classifier that can classify the pair(x1, x2) of coordinates in either green or blue. Consider the below image: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067" y="3176868"/>
            <a:ext cx="4009050" cy="3300515"/>
          </a:xfrm>
          <a:prstGeom prst="rect">
            <a:avLst/>
          </a:prstGeom>
        </p:spPr>
      </p:pic>
    </p:spTree>
    <p:extLst>
      <p:ext uri="{BB962C8B-B14F-4D97-AF65-F5344CB8AC3E}">
        <p14:creationId xmlns:p14="http://schemas.microsoft.com/office/powerpoint/2010/main" val="187857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lgn="just">
              <a:lnSpc>
                <a:spcPct val="100000"/>
              </a:lnSpc>
            </a:pPr>
            <a:r>
              <a:rPr lang="en-US" sz="1700" dirty="0">
                <a:solidFill>
                  <a:srgbClr val="292929"/>
                </a:solidFill>
                <a:latin typeface="source-serif-pro"/>
              </a:rPr>
              <a:t>Hence, the SVM algorithm helps to find the best line or decision boundary; this best boundary or region is called as a hyperplane. </a:t>
            </a:r>
            <a:endParaRPr lang="en-US" sz="1700" dirty="0" smtClean="0">
              <a:solidFill>
                <a:srgbClr val="292929"/>
              </a:solidFill>
              <a:latin typeface="source-serif-pro"/>
            </a:endParaRPr>
          </a:p>
          <a:p>
            <a:pPr algn="just">
              <a:lnSpc>
                <a:spcPct val="100000"/>
              </a:lnSpc>
            </a:pPr>
            <a:r>
              <a:rPr lang="en-US" sz="1700" dirty="0" smtClean="0">
                <a:solidFill>
                  <a:srgbClr val="292929"/>
                </a:solidFill>
                <a:latin typeface="source-serif-pro"/>
              </a:rPr>
              <a:t>SVM </a:t>
            </a:r>
            <a:r>
              <a:rPr lang="en-US" sz="1700" dirty="0">
                <a:solidFill>
                  <a:srgbClr val="292929"/>
                </a:solidFill>
                <a:latin typeface="source-serif-pro"/>
              </a:rPr>
              <a:t>algorithm finds the closest point of the lines from both the </a:t>
            </a:r>
            <a:r>
              <a:rPr lang="en-US" sz="1700" dirty="0" smtClean="0">
                <a:solidFill>
                  <a:srgbClr val="292929"/>
                </a:solidFill>
                <a:latin typeface="source-serif-pro"/>
              </a:rPr>
              <a:t>classes.</a:t>
            </a:r>
          </a:p>
          <a:p>
            <a:pPr algn="just">
              <a:lnSpc>
                <a:spcPct val="100000"/>
              </a:lnSpc>
            </a:pPr>
            <a:r>
              <a:rPr lang="en-US" sz="1700" dirty="0" smtClean="0">
                <a:solidFill>
                  <a:srgbClr val="292929"/>
                </a:solidFill>
                <a:latin typeface="source-serif-pro"/>
              </a:rPr>
              <a:t>These </a:t>
            </a:r>
            <a:r>
              <a:rPr lang="en-US" sz="1700" dirty="0">
                <a:solidFill>
                  <a:srgbClr val="292929"/>
                </a:solidFill>
                <a:latin typeface="source-serif-pro"/>
              </a:rPr>
              <a:t>points are called support vectors. The distance between the vectors and the hyperplane is called as margin. </a:t>
            </a:r>
            <a:endParaRPr lang="en-US" sz="1700" dirty="0" smtClean="0">
              <a:solidFill>
                <a:srgbClr val="292929"/>
              </a:solidFill>
              <a:latin typeface="source-serif-pro"/>
            </a:endParaRPr>
          </a:p>
          <a:p>
            <a:pPr algn="just">
              <a:lnSpc>
                <a:spcPct val="100000"/>
              </a:lnSpc>
            </a:pPr>
            <a:r>
              <a:rPr lang="en-US" sz="1700" dirty="0" smtClean="0">
                <a:solidFill>
                  <a:srgbClr val="292929"/>
                </a:solidFill>
                <a:latin typeface="source-serif-pro"/>
              </a:rPr>
              <a:t>And </a:t>
            </a:r>
            <a:r>
              <a:rPr lang="en-US" sz="1700" dirty="0">
                <a:solidFill>
                  <a:srgbClr val="292929"/>
                </a:solidFill>
                <a:latin typeface="source-serif-pro"/>
              </a:rPr>
              <a:t>the goal of SVM is to maximize this margin. The hyperplane with maximum margin is called the optimal hyperplane.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962" y="4036697"/>
            <a:ext cx="2855205" cy="2319854"/>
          </a:xfrm>
          <a:prstGeom prst="rect">
            <a:avLst/>
          </a:prstGeom>
        </p:spPr>
      </p:pic>
    </p:spTree>
    <p:extLst>
      <p:ext uri="{BB962C8B-B14F-4D97-AF65-F5344CB8AC3E}">
        <p14:creationId xmlns:p14="http://schemas.microsoft.com/office/powerpoint/2010/main" val="3998132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362"/>
            <a:ext cx="10515600" cy="802663"/>
          </a:xfrm>
        </p:spPr>
        <p:txBody>
          <a:bodyPr/>
          <a:lstStyle/>
          <a:p>
            <a:r>
              <a:rPr lang="en-US" b="1" dirty="0"/>
              <a:t>Non-Linear SVM:</a:t>
            </a:r>
            <a:endParaRPr lang="en-US" dirty="0"/>
          </a:p>
        </p:txBody>
      </p:sp>
      <p:sp>
        <p:nvSpPr>
          <p:cNvPr id="3" name="Content Placeholder 2"/>
          <p:cNvSpPr>
            <a:spLocks noGrp="1"/>
          </p:cNvSpPr>
          <p:nvPr>
            <p:ph idx="1"/>
          </p:nvPr>
        </p:nvSpPr>
        <p:spPr>
          <a:xfrm>
            <a:off x="888973" y="1463761"/>
            <a:ext cx="10515600" cy="4351338"/>
          </a:xfrm>
        </p:spPr>
        <p:txBody>
          <a:bodyPr/>
          <a:lstStyle/>
          <a:p>
            <a:r>
              <a:rPr lang="en-US" sz="1700" dirty="0">
                <a:solidFill>
                  <a:srgbClr val="292929"/>
                </a:solidFill>
                <a:latin typeface="source-serif-pro"/>
              </a:rPr>
              <a:t>If data is linearly arranged, then we can separate it by using a straight line, but for non-linear data, we</a:t>
            </a:r>
            <a:r>
              <a:rPr lang="en-US" dirty="0"/>
              <a:t> </a:t>
            </a:r>
            <a:r>
              <a:rPr lang="en-US" sz="1700" dirty="0">
                <a:solidFill>
                  <a:srgbClr val="292929"/>
                </a:solidFill>
                <a:latin typeface="source-serif-pro"/>
              </a:rPr>
              <a:t>cannot draw a single straight line. Consider the below </a:t>
            </a:r>
            <a:r>
              <a:rPr lang="en-US" sz="1700" dirty="0" smtClean="0">
                <a:solidFill>
                  <a:srgbClr val="292929"/>
                </a:solidFill>
                <a:latin typeface="source-serif-pro"/>
              </a:rPr>
              <a:t>image:</a:t>
            </a:r>
            <a:endParaRPr lang="en-US" sz="1700" dirty="0">
              <a:solidFill>
                <a:srgbClr val="292929"/>
              </a:solidFill>
              <a:latin typeface="source-serif-pr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163" y="2241285"/>
            <a:ext cx="2548570" cy="2286130"/>
          </a:xfrm>
          <a:prstGeom prst="rect">
            <a:avLst/>
          </a:prstGeom>
        </p:spPr>
      </p:pic>
      <p:sp>
        <p:nvSpPr>
          <p:cNvPr id="5" name="Rectangle 4"/>
          <p:cNvSpPr/>
          <p:nvPr/>
        </p:nvSpPr>
        <p:spPr>
          <a:xfrm>
            <a:off x="943778" y="4753863"/>
            <a:ext cx="9246824" cy="877163"/>
          </a:xfrm>
          <a:prstGeom prst="rect">
            <a:avLst/>
          </a:prstGeom>
        </p:spPr>
        <p:txBody>
          <a:bodyPr wrap="square">
            <a:spAutoFit/>
          </a:bodyPr>
          <a:lstStyle/>
          <a:p>
            <a:pPr marL="285750" indent="-285750">
              <a:buFont typeface="Arial" panose="020B0604020202020204" pitchFamily="34" charset="0"/>
              <a:buChar char="•"/>
            </a:pPr>
            <a:r>
              <a:rPr lang="en-US" sz="1700" dirty="0">
                <a:solidFill>
                  <a:srgbClr val="292929"/>
                </a:solidFill>
                <a:latin typeface="source-serif-pro"/>
              </a:rPr>
              <a:t>So to separate these data points, we need to add one more dimension. For linear data, we have used two dimensions x and y, so for non-linear data, we will add a third dimension z. It can be calculated as:</a:t>
            </a:r>
          </a:p>
        </p:txBody>
      </p:sp>
      <p:sp>
        <p:nvSpPr>
          <p:cNvPr id="7" name="TextBox 6"/>
          <p:cNvSpPr txBox="1"/>
          <p:nvPr/>
        </p:nvSpPr>
        <p:spPr>
          <a:xfrm>
            <a:off x="4362680" y="5857474"/>
            <a:ext cx="2258458" cy="461665"/>
          </a:xfrm>
          <a:prstGeom prst="rect">
            <a:avLst/>
          </a:prstGeom>
          <a:noFill/>
        </p:spPr>
        <p:txBody>
          <a:bodyPr wrap="square" rtlCol="0">
            <a:spAutoFit/>
          </a:bodyPr>
          <a:lstStyle/>
          <a:p>
            <a:r>
              <a:rPr lang="en-US" sz="2400" dirty="0" smtClean="0"/>
              <a:t>Z = x  + y</a:t>
            </a:r>
            <a:endParaRPr lang="en-US" sz="2400" dirty="0"/>
          </a:p>
        </p:txBody>
      </p:sp>
      <p:sp>
        <p:nvSpPr>
          <p:cNvPr id="8" name="Rectangle 7"/>
          <p:cNvSpPr/>
          <p:nvPr/>
        </p:nvSpPr>
        <p:spPr>
          <a:xfrm>
            <a:off x="4931605" y="5788643"/>
            <a:ext cx="301686" cy="369332"/>
          </a:xfrm>
          <a:prstGeom prst="rect">
            <a:avLst/>
          </a:prstGeom>
        </p:spPr>
        <p:txBody>
          <a:bodyPr wrap="none">
            <a:spAutoFit/>
          </a:bodyPr>
          <a:lstStyle/>
          <a:p>
            <a:r>
              <a:rPr lang="en-US" dirty="0"/>
              <a:t>2</a:t>
            </a:r>
          </a:p>
        </p:txBody>
      </p:sp>
      <p:sp>
        <p:nvSpPr>
          <p:cNvPr id="12" name="Rectangle 11"/>
          <p:cNvSpPr/>
          <p:nvPr/>
        </p:nvSpPr>
        <p:spPr>
          <a:xfrm>
            <a:off x="5426087" y="5811809"/>
            <a:ext cx="301686" cy="369332"/>
          </a:xfrm>
          <a:prstGeom prst="rect">
            <a:avLst/>
          </a:prstGeom>
        </p:spPr>
        <p:txBody>
          <a:bodyPr wrap="none">
            <a:spAutoFit/>
          </a:bodyPr>
          <a:lstStyle/>
          <a:p>
            <a:r>
              <a:rPr lang="en-US" dirty="0"/>
              <a:t>2</a:t>
            </a:r>
          </a:p>
        </p:txBody>
      </p:sp>
    </p:spTree>
    <p:extLst>
      <p:ext uri="{BB962C8B-B14F-4D97-AF65-F5344CB8AC3E}">
        <p14:creationId xmlns:p14="http://schemas.microsoft.com/office/powerpoint/2010/main" val="2444081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838200" y="1605288"/>
            <a:ext cx="10515600" cy="4351338"/>
          </a:xfrm>
        </p:spPr>
        <p:txBody>
          <a:bodyPr>
            <a:normAutofit/>
          </a:bodyPr>
          <a:lstStyle/>
          <a:p>
            <a:r>
              <a:rPr lang="en-US" sz="1700" dirty="0">
                <a:solidFill>
                  <a:srgbClr val="292929"/>
                </a:solidFill>
                <a:latin typeface="source-serif-pro"/>
              </a:rPr>
              <a:t>By adding the third dimension, the sample space will become as below image: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709" y="2079215"/>
            <a:ext cx="2476213" cy="2205980"/>
          </a:xfrm>
          <a:prstGeom prst="rect">
            <a:avLst/>
          </a:prstGeom>
        </p:spPr>
      </p:pic>
      <p:sp>
        <p:nvSpPr>
          <p:cNvPr id="5" name="Rectangle 4"/>
          <p:cNvSpPr/>
          <p:nvPr/>
        </p:nvSpPr>
        <p:spPr>
          <a:xfrm>
            <a:off x="842244" y="4204191"/>
            <a:ext cx="8222255" cy="615553"/>
          </a:xfrm>
          <a:prstGeom prst="rect">
            <a:avLst/>
          </a:prstGeom>
        </p:spPr>
        <p:txBody>
          <a:bodyPr wrap="square">
            <a:spAutoFit/>
          </a:bodyPr>
          <a:lstStyle/>
          <a:p>
            <a:pPr marL="285750" indent="-285750">
              <a:buFont typeface="Arial" panose="020B0604020202020204" pitchFamily="34" charset="0"/>
              <a:buChar char="•"/>
            </a:pPr>
            <a:r>
              <a:rPr lang="en-US" sz="1700" dirty="0">
                <a:solidFill>
                  <a:srgbClr val="292929"/>
                </a:solidFill>
                <a:latin typeface="source-serif-pro"/>
              </a:rPr>
              <a:t>So now, SVM will divide the datasets into classes in the following way. Consider the below image: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536" y="4819744"/>
            <a:ext cx="2108558" cy="1975230"/>
          </a:xfrm>
          <a:prstGeom prst="rect">
            <a:avLst/>
          </a:prstGeom>
        </p:spPr>
      </p:pic>
    </p:spTree>
    <p:extLst>
      <p:ext uri="{BB962C8B-B14F-4D97-AF65-F5344CB8AC3E}">
        <p14:creationId xmlns:p14="http://schemas.microsoft.com/office/powerpoint/2010/main" val="867112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sz="1800" dirty="0"/>
              <a:t>Since we are in 3-d Space, hence it is looking like a plane parallel to the x-axis. If we convert it in 2d space with z=1, then it will become as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a:t>Hence we get a circumference of radius 1 in case of non-linear data.</a:t>
            </a:r>
            <a:endParaRPr lang="en-US" sz="1800" dirty="0" smtClean="0"/>
          </a:p>
          <a:p>
            <a:pPr marL="0" indent="0">
              <a:buNone/>
            </a:pPr>
            <a:endParaRPr lang="en-US" sz="1700" dirty="0">
              <a:solidFill>
                <a:srgbClr val="292929"/>
              </a:solidFill>
              <a:latin typeface="source-serif-pr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337" y="2500737"/>
            <a:ext cx="3870593" cy="3455887"/>
          </a:xfrm>
          <a:prstGeom prst="rect">
            <a:avLst/>
          </a:prstGeom>
        </p:spPr>
      </p:pic>
    </p:spTree>
    <p:extLst>
      <p:ext uri="{BB962C8B-B14F-4D97-AF65-F5344CB8AC3E}">
        <p14:creationId xmlns:p14="http://schemas.microsoft.com/office/powerpoint/2010/main" val="3247835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838200" y="1583253"/>
            <a:ext cx="10515600" cy="4351338"/>
          </a:xfrm>
        </p:spPr>
        <p:txBody>
          <a:bodyPr>
            <a:normAutofit/>
          </a:bodyPr>
          <a:lstStyle/>
          <a:p>
            <a:r>
              <a:rPr lang="en-US" sz="1800" dirty="0"/>
              <a:t>SVM algorithm is not suitable for large data sets.</a:t>
            </a:r>
          </a:p>
          <a:p>
            <a:r>
              <a:rPr lang="en-US" sz="1800" dirty="0"/>
              <a:t>SVM does not perform very well when the data set has more noise i.e. target classes are overlapping.</a:t>
            </a:r>
          </a:p>
          <a:p>
            <a:r>
              <a:rPr lang="en-US" sz="1800" dirty="0"/>
              <a:t>In cases where the number of features for each data point exceeds the number of training data samples, the SVM will underperform.</a:t>
            </a:r>
          </a:p>
          <a:p>
            <a:r>
              <a:rPr lang="en-US" sz="1800" dirty="0"/>
              <a:t>As the support vector classifier works by putting data points, above and below the classifying hyperplane there is no probabilistic explanation for the classification.</a:t>
            </a:r>
          </a:p>
          <a:p>
            <a:pPr marL="0" indent="0">
              <a:buNone/>
            </a:pPr>
            <a:endParaRPr lang="en-US" sz="1800" dirty="0"/>
          </a:p>
        </p:txBody>
      </p:sp>
    </p:spTree>
    <p:extLst>
      <p:ext uri="{BB962C8B-B14F-4D97-AF65-F5344CB8AC3E}">
        <p14:creationId xmlns:p14="http://schemas.microsoft.com/office/powerpoint/2010/main" val="1520073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Tree</a:t>
            </a:r>
            <a:endParaRPr lang="en-US" dirty="0"/>
          </a:p>
        </p:txBody>
      </p:sp>
      <p:sp>
        <p:nvSpPr>
          <p:cNvPr id="3" name="Content Placeholder 2"/>
          <p:cNvSpPr>
            <a:spLocks noGrp="1"/>
          </p:cNvSpPr>
          <p:nvPr>
            <p:ph idx="1"/>
          </p:nvPr>
        </p:nvSpPr>
        <p:spPr/>
        <p:txBody>
          <a:bodyPr>
            <a:noAutofit/>
          </a:bodyPr>
          <a:lstStyle/>
          <a:p>
            <a:pPr>
              <a:lnSpc>
                <a:spcPct val="110000"/>
              </a:lnSpc>
            </a:pPr>
            <a:r>
              <a:rPr lang="en-US" sz="1800"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a:lnSpc>
                <a:spcPct val="110000"/>
              </a:lnSpc>
            </a:pPr>
            <a:r>
              <a:rPr lang="en-US" sz="1800" dirty="0"/>
              <a:t>In a Decision tree, there are two nodes, which are the Decision Node and Leaf Node. Decision nodes are used to make any decision and have multiple branches, whereas Leaf nodes are the output of those decisions and do not contain any further branches.</a:t>
            </a:r>
          </a:p>
          <a:p>
            <a:pPr>
              <a:lnSpc>
                <a:spcPct val="110000"/>
              </a:lnSpc>
            </a:pPr>
            <a:r>
              <a:rPr lang="en-US" sz="1800" dirty="0"/>
              <a:t>The decisions or the test are performed on the basis of features of the given dataset.</a:t>
            </a:r>
          </a:p>
          <a:p>
            <a:pPr>
              <a:lnSpc>
                <a:spcPct val="110000"/>
              </a:lnSpc>
            </a:pPr>
            <a:r>
              <a:rPr lang="en-US" sz="1800" dirty="0"/>
              <a:t>It is a graphical representation for getting all the possible solutions to a problem/decision based on given conditions.</a:t>
            </a:r>
          </a:p>
          <a:p>
            <a:pPr>
              <a:lnSpc>
                <a:spcPct val="110000"/>
              </a:lnSpc>
            </a:pPr>
            <a:endParaRPr lang="en-US" sz="1800" dirty="0"/>
          </a:p>
        </p:txBody>
      </p:sp>
    </p:spTree>
    <p:extLst>
      <p:ext uri="{BB962C8B-B14F-4D97-AF65-F5344CB8AC3E}">
        <p14:creationId xmlns:p14="http://schemas.microsoft.com/office/powerpoint/2010/main" val="1790097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838200" y="1572237"/>
            <a:ext cx="10515600" cy="4351338"/>
          </a:xfrm>
        </p:spPr>
        <p:txBody>
          <a:bodyPr/>
          <a:lstStyle/>
          <a:p>
            <a:pPr>
              <a:lnSpc>
                <a:spcPct val="110000"/>
              </a:lnSpc>
            </a:pPr>
            <a:r>
              <a:rPr lang="en-US" sz="1800" dirty="0"/>
              <a:t>It is called a decision tree because, similar to a tree, it starts with the root node, which expands on further branches and constructs a tree-like structure.</a:t>
            </a:r>
          </a:p>
          <a:p>
            <a:pPr>
              <a:lnSpc>
                <a:spcPct val="110000"/>
              </a:lnSpc>
            </a:pPr>
            <a:r>
              <a:rPr lang="en-US" sz="1800" dirty="0"/>
              <a:t>In order to build a tree, we use the CART algorithm, which stands for Classification and Regression Tree algorithm.</a:t>
            </a:r>
          </a:p>
          <a:p>
            <a:pPr>
              <a:lnSpc>
                <a:spcPct val="110000"/>
              </a:lnSpc>
            </a:pPr>
            <a:r>
              <a:rPr lang="en-US" sz="1800" dirty="0"/>
              <a:t>A decision tree simply asks a question, and based on the answer (Yes/No), it further split the tree into subtrees.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60" y="3747906"/>
            <a:ext cx="3826526" cy="2551018"/>
          </a:xfrm>
          <a:prstGeom prst="rect">
            <a:avLst/>
          </a:prstGeom>
        </p:spPr>
      </p:pic>
    </p:spTree>
    <p:extLst>
      <p:ext uri="{BB962C8B-B14F-4D97-AF65-F5344CB8AC3E}">
        <p14:creationId xmlns:p14="http://schemas.microsoft.com/office/powerpoint/2010/main" val="1876402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83" y="860884"/>
            <a:ext cx="10515600" cy="780629"/>
          </a:xfrm>
        </p:spPr>
        <p:txBody>
          <a:bodyPr>
            <a:normAutofit fontScale="90000"/>
          </a:bodyPr>
          <a:lstStyle/>
          <a:p>
            <a:r>
              <a:rPr lang="en-US" dirty="0"/>
              <a:t>Decision Tree Terminologies</a:t>
            </a:r>
            <a:r>
              <a:rPr lang="en-US" dirty="0"/>
              <a:t/>
            </a:r>
            <a:br>
              <a:rPr lang="en-US" dirty="0"/>
            </a:br>
            <a:endParaRPr lang="en-US" dirty="0"/>
          </a:p>
        </p:txBody>
      </p:sp>
      <p:sp>
        <p:nvSpPr>
          <p:cNvPr id="4" name="Rectangle 1"/>
          <p:cNvSpPr>
            <a:spLocks noGrp="1" noChangeArrowheads="1"/>
          </p:cNvSpPr>
          <p:nvPr>
            <p:ph idx="1"/>
          </p:nvPr>
        </p:nvSpPr>
        <p:spPr bwMode="auto">
          <a:xfrm>
            <a:off x="943847" y="1767853"/>
            <a:ext cx="10106072" cy="37648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153" rIns="91440" bIns="45720" numCol="1" anchor="ctr" anchorCtr="0" compatLnSpc="1">
            <a:prstTxWarp prst="textNoShape">
              <a:avLst/>
            </a:prstTxWarp>
            <a:spAutoFit/>
          </a:bodyPr>
          <a:lstStyle/>
          <a:p>
            <a:pPr marR="0" lvl="0" fontAlgn="base">
              <a:lnSpc>
                <a:spcPct val="110000"/>
              </a:lnSpc>
              <a:spcAft>
                <a:spcPct val="0"/>
              </a:spcAft>
              <a:buClrTx/>
              <a:buSzTx/>
              <a:tabLst/>
            </a:pPr>
            <a:r>
              <a:rPr lang="en-US" altLang="en-US" sz="1800" b="1" dirty="0"/>
              <a:t>Root Node:</a:t>
            </a:r>
            <a:r>
              <a:rPr lang="en-US" altLang="en-US" sz="1800" dirty="0"/>
              <a:t> Root node is from where the decision tree starts. It represents the entire dataset, which further gets divided into two or more homogeneous sets.</a:t>
            </a:r>
          </a:p>
          <a:p>
            <a:pPr marR="0" lvl="0" fontAlgn="base">
              <a:lnSpc>
                <a:spcPct val="110000"/>
              </a:lnSpc>
              <a:spcAft>
                <a:spcPct val="0"/>
              </a:spcAft>
              <a:buClrTx/>
              <a:buSzTx/>
              <a:tabLst/>
            </a:pPr>
            <a:r>
              <a:rPr lang="en-US" altLang="en-US" sz="1800" b="1" dirty="0"/>
              <a:t>Leaf Node:</a:t>
            </a:r>
            <a:r>
              <a:rPr lang="en-US" altLang="en-US" sz="1800" dirty="0"/>
              <a:t> Leaf nodes are the final output node, and the tree cannot be segregated further after getting a leaf node.</a:t>
            </a:r>
          </a:p>
          <a:p>
            <a:pPr marR="0" lvl="0" fontAlgn="base">
              <a:lnSpc>
                <a:spcPct val="110000"/>
              </a:lnSpc>
              <a:spcAft>
                <a:spcPct val="0"/>
              </a:spcAft>
              <a:buClrTx/>
              <a:buSzTx/>
              <a:tabLst/>
            </a:pPr>
            <a:r>
              <a:rPr lang="en-US" altLang="en-US" sz="1800" b="1" dirty="0"/>
              <a:t>Splitting:</a:t>
            </a:r>
            <a:r>
              <a:rPr lang="en-US" altLang="en-US" sz="1800" dirty="0"/>
              <a:t> Splitting is the process of dividing the decision node/root node into sub-nodes according to the given conditions.</a:t>
            </a:r>
          </a:p>
          <a:p>
            <a:pPr marR="0" lvl="0" fontAlgn="base">
              <a:lnSpc>
                <a:spcPct val="110000"/>
              </a:lnSpc>
              <a:spcAft>
                <a:spcPct val="0"/>
              </a:spcAft>
              <a:buClrTx/>
              <a:buSzTx/>
              <a:tabLst/>
            </a:pPr>
            <a:r>
              <a:rPr lang="en-US" altLang="en-US" sz="1800" b="1" dirty="0"/>
              <a:t>Branch/Sub Tree:</a:t>
            </a:r>
            <a:r>
              <a:rPr lang="en-US" altLang="en-US" sz="1800" dirty="0"/>
              <a:t> A tree formed by splitting the tree.</a:t>
            </a:r>
          </a:p>
          <a:p>
            <a:pPr marR="0" lvl="0" fontAlgn="base">
              <a:lnSpc>
                <a:spcPct val="110000"/>
              </a:lnSpc>
              <a:spcAft>
                <a:spcPct val="0"/>
              </a:spcAft>
              <a:buClrTx/>
              <a:buSzTx/>
              <a:tabLst/>
            </a:pPr>
            <a:r>
              <a:rPr lang="en-US" altLang="en-US" sz="1800" b="1" dirty="0"/>
              <a:t>Pruning:</a:t>
            </a:r>
            <a:r>
              <a:rPr lang="en-US" altLang="en-US" sz="1800" dirty="0"/>
              <a:t> Pruning is the process of removing the unwanted branches from the tree.</a:t>
            </a:r>
          </a:p>
          <a:p>
            <a:pPr marR="0" lvl="0" fontAlgn="base">
              <a:lnSpc>
                <a:spcPct val="110000"/>
              </a:lnSpc>
              <a:spcAft>
                <a:spcPct val="0"/>
              </a:spcAft>
              <a:buClrTx/>
              <a:buSzTx/>
              <a:tabLst/>
            </a:pPr>
            <a:r>
              <a:rPr lang="en-US" altLang="en-US" sz="1800" b="1" dirty="0"/>
              <a:t>Parent/Child node</a:t>
            </a:r>
            <a:r>
              <a:rPr lang="en-US" altLang="en-US" sz="1800" b="1" dirty="0"/>
              <a:t>:</a:t>
            </a:r>
            <a:r>
              <a:rPr lang="en-US" altLang="en-US" sz="1800" dirty="0"/>
              <a:t> The root node of the tree is calle</a:t>
            </a:r>
            <a:r>
              <a:rPr lang="en-US" altLang="en-US" sz="1800" dirty="0"/>
              <a:t>d </a:t>
            </a:r>
            <a:r>
              <a:rPr lang="en-US" altLang="en-US" sz="1800" dirty="0"/>
              <a:t>the parent node, and other nodes are called the child nodes. </a:t>
            </a:r>
          </a:p>
        </p:txBody>
      </p:sp>
    </p:spTree>
    <p:extLst>
      <p:ext uri="{BB962C8B-B14F-4D97-AF65-F5344CB8AC3E}">
        <p14:creationId xmlns:p14="http://schemas.microsoft.com/office/powerpoint/2010/main" val="79211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best fit line</a:t>
            </a:r>
            <a:r>
              <a:rPr lang="en-US" dirty="0" smtClean="0"/>
              <a:t>:</a:t>
            </a:r>
            <a:endParaRPr lang="en-US" dirty="0"/>
          </a:p>
        </p:txBody>
      </p:sp>
      <p:sp>
        <p:nvSpPr>
          <p:cNvPr id="3" name="Content Placeholder 2"/>
          <p:cNvSpPr>
            <a:spLocks noGrp="1"/>
          </p:cNvSpPr>
          <p:nvPr>
            <p:ph idx="1"/>
          </p:nvPr>
        </p:nvSpPr>
        <p:spPr>
          <a:xfrm>
            <a:off x="838200" y="1575412"/>
            <a:ext cx="10515600" cy="4601551"/>
          </a:xfrm>
        </p:spPr>
        <p:txBody>
          <a:bodyPr>
            <a:normAutofit/>
          </a:bodyPr>
          <a:lstStyle/>
          <a:p>
            <a:r>
              <a:rPr lang="en-US" sz="1700" dirty="0">
                <a:solidFill>
                  <a:srgbClr val="292929"/>
                </a:solidFill>
                <a:latin typeface="source-serif-pro"/>
              </a:rPr>
              <a:t>When working with linear regression, our main goal is to find the best fit line that means the error between predicted values and actual values should be minimized. The best fit line will have the least error.</a:t>
            </a:r>
          </a:p>
          <a:p>
            <a:r>
              <a:rPr lang="en-US" sz="1700" dirty="0">
                <a:solidFill>
                  <a:srgbClr val="292929"/>
                </a:solidFill>
                <a:latin typeface="source-serif-pro"/>
              </a:rPr>
              <a:t>The different values for weights or the coefficient of lines (a0, a1) gives a different line of regression, so we need to calculate the best values for a0 and a1 to find the best fit line, so to calculate this we use cost function.</a:t>
            </a:r>
          </a:p>
          <a:p>
            <a:pPr marL="0" indent="0">
              <a:buNone/>
            </a:pPr>
            <a:r>
              <a:rPr lang="en-US" sz="1700" b="1" dirty="0">
                <a:solidFill>
                  <a:srgbClr val="292929"/>
                </a:solidFill>
                <a:latin typeface="source-serif-pro"/>
              </a:rPr>
              <a:t>Cost function:</a:t>
            </a:r>
          </a:p>
          <a:p>
            <a:r>
              <a:rPr lang="en-US" sz="1700" dirty="0">
                <a:solidFill>
                  <a:srgbClr val="292929"/>
                </a:solidFill>
                <a:latin typeface="source-serif-pro"/>
              </a:rPr>
              <a:t>The different values for weights or coefficient of lines (a0, a1) gives the different line of regression, and the cost function is used to estimate the values of the coefficient for the best fit line.</a:t>
            </a:r>
          </a:p>
          <a:p>
            <a:r>
              <a:rPr lang="en-US" sz="1700" dirty="0">
                <a:solidFill>
                  <a:srgbClr val="292929"/>
                </a:solidFill>
                <a:latin typeface="source-serif-pro"/>
              </a:rPr>
              <a:t>Cost function optimizes the regression coefficients or weights. It measures how a linear regression model is performing.</a:t>
            </a:r>
          </a:p>
          <a:p>
            <a:r>
              <a:rPr lang="en-US" sz="1700" dirty="0">
                <a:solidFill>
                  <a:srgbClr val="292929"/>
                </a:solidFill>
                <a:latin typeface="source-serif-pro"/>
              </a:rPr>
              <a:t>We can use the cost function to find the accuracy of the mapping function, which maps the input variable to the output variable. This mapping function is also known as Hypothesis function.</a:t>
            </a:r>
          </a:p>
          <a:p>
            <a:pPr marL="0" indent="0">
              <a:buNone/>
            </a:pPr>
            <a:endParaRPr lang="en-US" sz="1700" dirty="0">
              <a:solidFill>
                <a:srgbClr val="292929"/>
              </a:solidFill>
              <a:latin typeface="source-serif-pro"/>
            </a:endParaRPr>
          </a:p>
        </p:txBody>
      </p:sp>
    </p:spTree>
    <p:extLst>
      <p:ext uri="{BB962C8B-B14F-4D97-AF65-F5344CB8AC3E}">
        <p14:creationId xmlns:p14="http://schemas.microsoft.com/office/powerpoint/2010/main" val="1527659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4000" dirty="0"/>
              <a:t>How does the Decision Tree algorithm Work?</a:t>
            </a:r>
          </a:p>
        </p:txBody>
      </p:sp>
      <p:sp>
        <p:nvSpPr>
          <p:cNvPr id="3" name="Content Placeholder 2"/>
          <p:cNvSpPr>
            <a:spLocks noGrp="1"/>
          </p:cNvSpPr>
          <p:nvPr>
            <p:ph idx="1"/>
          </p:nvPr>
        </p:nvSpPr>
        <p:spPr/>
        <p:txBody>
          <a:bodyPr>
            <a:normAutofit/>
          </a:bodyPr>
          <a:lstStyle/>
          <a:p>
            <a:pPr fontAlgn="base">
              <a:lnSpc>
                <a:spcPct val="110000"/>
              </a:lnSpc>
              <a:spcAft>
                <a:spcPct val="0"/>
              </a:spcAft>
            </a:pPr>
            <a:r>
              <a:rPr lang="en-US" sz="1800" b="1" dirty="0"/>
              <a:t>Step-1:</a:t>
            </a:r>
            <a:r>
              <a:rPr lang="en-US" sz="1800" dirty="0"/>
              <a:t> Begin the tree with the root node, says S, which contains the complete dataset.</a:t>
            </a:r>
          </a:p>
          <a:p>
            <a:pPr fontAlgn="base">
              <a:lnSpc>
                <a:spcPct val="110000"/>
              </a:lnSpc>
              <a:spcAft>
                <a:spcPct val="0"/>
              </a:spcAft>
            </a:pPr>
            <a:r>
              <a:rPr lang="en-US" sz="1800" b="1" dirty="0"/>
              <a:t>Step-2:</a:t>
            </a:r>
            <a:r>
              <a:rPr lang="en-US" sz="1800" dirty="0"/>
              <a:t> Find the best attribute in the dataset using Attribute Selection Measure (ASM).</a:t>
            </a:r>
          </a:p>
          <a:p>
            <a:pPr fontAlgn="base">
              <a:lnSpc>
                <a:spcPct val="110000"/>
              </a:lnSpc>
              <a:spcAft>
                <a:spcPct val="0"/>
              </a:spcAft>
            </a:pPr>
            <a:r>
              <a:rPr lang="en-US" sz="1800" b="1" dirty="0"/>
              <a:t>Step-3:</a:t>
            </a:r>
            <a:r>
              <a:rPr lang="en-US" sz="1800" dirty="0"/>
              <a:t> Divide the S into subsets that contains possible values for the best attributes.</a:t>
            </a:r>
          </a:p>
          <a:p>
            <a:pPr fontAlgn="base">
              <a:lnSpc>
                <a:spcPct val="110000"/>
              </a:lnSpc>
              <a:spcAft>
                <a:spcPct val="0"/>
              </a:spcAft>
            </a:pPr>
            <a:r>
              <a:rPr lang="en-US" sz="1800" b="1" dirty="0"/>
              <a:t>Step-4:</a:t>
            </a:r>
            <a:r>
              <a:rPr lang="en-US" sz="1800" dirty="0"/>
              <a:t> Generate the decision tree node, which contains the best attribute.</a:t>
            </a:r>
          </a:p>
          <a:p>
            <a:pPr fontAlgn="base">
              <a:lnSpc>
                <a:spcPct val="110000"/>
              </a:lnSpc>
              <a:spcAft>
                <a:spcPct val="0"/>
              </a:spcAft>
            </a:pPr>
            <a:r>
              <a:rPr lang="en-US" sz="1800" b="1" dirty="0"/>
              <a:t>Step-5:</a:t>
            </a:r>
            <a:r>
              <a:rPr lang="en-US" sz="1800" dirty="0"/>
              <a:t> Recursively make new decision trees using the subsets of the dataset created in step -3. Continue this process until a stage is reached where you cannot further classify the nodes and called the final node as a leaf node.</a:t>
            </a:r>
          </a:p>
          <a:p>
            <a:pPr fontAlgn="base">
              <a:lnSpc>
                <a:spcPct val="110000"/>
              </a:lnSpc>
              <a:spcAft>
                <a:spcPct val="0"/>
              </a:spcAft>
            </a:pPr>
            <a:endParaRPr lang="en-US" sz="1800" dirty="0"/>
          </a:p>
        </p:txBody>
      </p:sp>
    </p:spTree>
    <p:extLst>
      <p:ext uri="{BB962C8B-B14F-4D97-AF65-F5344CB8AC3E}">
        <p14:creationId xmlns:p14="http://schemas.microsoft.com/office/powerpoint/2010/main" val="1685104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Selection </a:t>
            </a:r>
            <a:r>
              <a:rPr lang="en-US" dirty="0" smtClean="0"/>
              <a:t>Measures</a:t>
            </a:r>
            <a:endParaRPr lang="en-US"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sz="1900" dirty="0"/>
              <a:t>There </a:t>
            </a:r>
            <a:r>
              <a:rPr lang="en-US" sz="1900" dirty="0"/>
              <a:t>are two popular techniques for ASM, which are:</a:t>
            </a:r>
          </a:p>
          <a:p>
            <a:r>
              <a:rPr lang="en-US" sz="1900" b="1" dirty="0"/>
              <a:t>Information Gain</a:t>
            </a:r>
          </a:p>
          <a:p>
            <a:r>
              <a:rPr lang="en-US" sz="1900" b="1" dirty="0"/>
              <a:t>Gini </a:t>
            </a:r>
            <a:r>
              <a:rPr lang="en-US" sz="1900" b="1" dirty="0"/>
              <a:t>Index</a:t>
            </a:r>
          </a:p>
          <a:p>
            <a:pPr marL="0" indent="0">
              <a:buNone/>
            </a:pPr>
            <a:r>
              <a:rPr lang="en-US" b="1" dirty="0" smtClean="0"/>
              <a:t>1. </a:t>
            </a:r>
            <a:r>
              <a:rPr lang="en-US" b="1" dirty="0"/>
              <a:t>Information Gain</a:t>
            </a:r>
            <a:endParaRPr lang="en-US" dirty="0"/>
          </a:p>
          <a:p>
            <a:r>
              <a:rPr lang="en-US" sz="1900" dirty="0"/>
              <a:t>Information</a:t>
            </a:r>
            <a:r>
              <a:rPr lang="en-US" dirty="0"/>
              <a:t> </a:t>
            </a:r>
            <a:r>
              <a:rPr lang="en-US" sz="1900" dirty="0"/>
              <a:t>gain is the measurement of changes in entropy after the segmentation of a dataset based on an attribute.</a:t>
            </a:r>
          </a:p>
          <a:p>
            <a:r>
              <a:rPr lang="en-US" sz="1900" dirty="0"/>
              <a:t>It calculates how much information a feature provides us about a class.</a:t>
            </a:r>
          </a:p>
          <a:p>
            <a:r>
              <a:rPr lang="en-US" sz="1900" dirty="0"/>
              <a:t>According to the value of information gain, we split the node and build the decision tree.</a:t>
            </a:r>
          </a:p>
          <a:p>
            <a:r>
              <a:rPr lang="en-US" sz="1900" dirty="0"/>
              <a:t>A decision tree algorithm always tries to maximize the value of information gain, and a node/attribute having the highest information gain is split first. </a:t>
            </a:r>
            <a:r>
              <a:rPr lang="en-US" sz="1900" dirty="0"/>
              <a:t>It can be calculated using the below formula</a:t>
            </a:r>
            <a:r>
              <a:rPr lang="en-US" sz="1900" dirty="0" smtClean="0"/>
              <a:t>:</a:t>
            </a:r>
          </a:p>
          <a:p>
            <a:pPr marL="0" indent="0">
              <a:buNone/>
            </a:pPr>
            <a:endParaRPr lang="en-US" sz="1900" dirty="0" smtClean="0"/>
          </a:p>
          <a:p>
            <a:pPr marL="0" indent="0">
              <a:buNone/>
            </a:pPr>
            <a:r>
              <a:rPr lang="en-US" sz="2000" dirty="0" smtClean="0"/>
              <a:t>	Information</a:t>
            </a:r>
            <a:r>
              <a:rPr lang="en-US" sz="2000" dirty="0"/>
              <a:t> Gain= Entropy(S)- [(Weighted </a:t>
            </a:r>
            <a:r>
              <a:rPr lang="en-US" sz="2000" dirty="0" err="1"/>
              <a:t>Avg</a:t>
            </a:r>
            <a:r>
              <a:rPr lang="en-US" sz="2000" dirty="0"/>
              <a:t>) *Entropy(each feature)  </a:t>
            </a:r>
          </a:p>
          <a:p>
            <a:pPr marL="0" indent="0">
              <a:buNone/>
            </a:pPr>
            <a:endParaRPr lang="en-US" sz="1900" dirty="0"/>
          </a:p>
          <a:p>
            <a:pPr marL="0" indent="0">
              <a:buNone/>
            </a:pPr>
            <a:endParaRPr lang="en-US" dirty="0"/>
          </a:p>
          <a:p>
            <a:endParaRPr lang="en-US" dirty="0"/>
          </a:p>
        </p:txBody>
      </p:sp>
    </p:spTree>
    <p:extLst>
      <p:ext uri="{BB962C8B-B14F-4D97-AF65-F5344CB8AC3E}">
        <p14:creationId xmlns:p14="http://schemas.microsoft.com/office/powerpoint/2010/main" val="892752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4" name="Rectangle 1"/>
          <p:cNvSpPr>
            <a:spLocks noGrp="1" noChangeArrowheads="1"/>
          </p:cNvSpPr>
          <p:nvPr>
            <p:ph idx="1"/>
          </p:nvPr>
        </p:nvSpPr>
        <p:spPr bwMode="auto">
          <a:xfrm>
            <a:off x="838200" y="1378384"/>
            <a:ext cx="10360378" cy="28525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Bef>
                <a:spcPts val="1000"/>
              </a:spcBef>
              <a:spcAft>
                <a:spcPct val="0"/>
              </a:spcAft>
              <a:buClrTx/>
              <a:buSzTx/>
              <a:buNone/>
              <a:tabLst/>
            </a:pPr>
            <a:r>
              <a:rPr lang="en-US" altLang="en-US" sz="1900" b="1" dirty="0">
                <a:latin typeface="+mn-lt"/>
              </a:rPr>
              <a:t>Entropy:</a:t>
            </a:r>
            <a:r>
              <a:rPr lang="en-US" altLang="en-US" sz="1900" dirty="0">
                <a:latin typeface="+mn-lt"/>
              </a:rPr>
              <a:t> Entropy is a metric to measure the impurity in a given attribute. It specifies randomness in data. Entropy can be calculated as:</a:t>
            </a:r>
          </a:p>
          <a:p>
            <a:pPr marL="0" marR="0" lvl="0" indent="0" eaLnBrk="1" fontAlgn="base" hangingPunct="1">
              <a:spcBef>
                <a:spcPts val="1000"/>
              </a:spcBef>
              <a:spcAft>
                <a:spcPct val="0"/>
              </a:spcAft>
              <a:buClrTx/>
              <a:buSzTx/>
              <a:buNone/>
              <a:tabLst/>
            </a:pPr>
            <a:r>
              <a:rPr lang="en-US" altLang="en-US" sz="1900" dirty="0" smtClean="0">
                <a:latin typeface="+mn-lt"/>
              </a:rPr>
              <a:t>		Entropy(s</a:t>
            </a:r>
            <a:r>
              <a:rPr lang="en-US" altLang="en-US" sz="1900" dirty="0">
                <a:latin typeface="+mn-lt"/>
              </a:rPr>
              <a:t>)= -P(yes)log2 P(yes)- P(no) log2 P(no)</a:t>
            </a:r>
          </a:p>
          <a:p>
            <a:pPr marL="0" marR="0" lvl="0" indent="0" eaLnBrk="1" fontAlgn="base" hangingPunct="1">
              <a:spcBef>
                <a:spcPts val="1000"/>
              </a:spcBef>
              <a:spcAft>
                <a:spcPct val="0"/>
              </a:spcAft>
              <a:buClrTx/>
              <a:buSzTx/>
              <a:buNone/>
              <a:tabLst/>
            </a:pPr>
            <a:r>
              <a:rPr lang="en-US" altLang="en-US" sz="1900" dirty="0">
                <a:latin typeface="+mn-lt"/>
              </a:rPr>
              <a:t>Where,</a:t>
            </a:r>
          </a:p>
          <a:p>
            <a:pPr marR="0" lvl="0" eaLnBrk="1" fontAlgn="base" hangingPunct="1">
              <a:spcBef>
                <a:spcPts val="1000"/>
              </a:spcBef>
              <a:spcAft>
                <a:spcPct val="0"/>
              </a:spcAft>
              <a:buClrTx/>
              <a:buSzTx/>
              <a:tabLst/>
            </a:pPr>
            <a:r>
              <a:rPr lang="en-US" altLang="en-US" sz="1900" dirty="0">
                <a:latin typeface="+mn-lt"/>
              </a:rPr>
              <a:t>S= Total number of samples</a:t>
            </a:r>
          </a:p>
          <a:p>
            <a:pPr marR="0" lvl="0" eaLnBrk="1" fontAlgn="base" hangingPunct="1">
              <a:spcBef>
                <a:spcPts val="1000"/>
              </a:spcBef>
              <a:spcAft>
                <a:spcPct val="0"/>
              </a:spcAft>
              <a:buClrTx/>
              <a:buSzTx/>
              <a:tabLst/>
            </a:pPr>
            <a:r>
              <a:rPr lang="en-US" altLang="en-US" sz="1900" dirty="0">
                <a:latin typeface="+mn-lt"/>
              </a:rPr>
              <a:t>P(yes)= probability of yes</a:t>
            </a:r>
          </a:p>
          <a:p>
            <a:pPr marR="0" lvl="0" eaLnBrk="1" fontAlgn="base" hangingPunct="1">
              <a:spcBef>
                <a:spcPts val="1000"/>
              </a:spcBef>
              <a:spcAft>
                <a:spcPct val="0"/>
              </a:spcAft>
              <a:buClrTx/>
              <a:buSzTx/>
              <a:tabLst/>
            </a:pPr>
            <a:r>
              <a:rPr lang="en-US" altLang="en-US" sz="1900" dirty="0">
                <a:latin typeface="+mn-lt"/>
              </a:rPr>
              <a:t>P(no)= probability of no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14022" y="4039049"/>
            <a:ext cx="10763955" cy="2194447"/>
          </a:xfrm>
          <a:prstGeom prst="rect">
            <a:avLst/>
          </a:prstGeom>
          <a:noFill/>
        </p:spPr>
        <p:txBody>
          <a:bodyPr wrap="square" rtlCol="0">
            <a:spAutoFit/>
          </a:bodyPr>
          <a:lstStyle/>
          <a:p>
            <a:pPr>
              <a:lnSpc>
                <a:spcPct val="90000"/>
              </a:lnSpc>
              <a:spcBef>
                <a:spcPts val="1000"/>
              </a:spcBef>
            </a:pPr>
            <a:r>
              <a:rPr lang="en-US" sz="2800" b="1" dirty="0"/>
              <a:t>2. Gini Index:</a:t>
            </a:r>
          </a:p>
          <a:p>
            <a:pPr marL="228600" indent="-228600">
              <a:lnSpc>
                <a:spcPct val="90000"/>
              </a:lnSpc>
              <a:spcBef>
                <a:spcPts val="1000"/>
              </a:spcBef>
              <a:buFont typeface="Arial" panose="020B0604020202020204" pitchFamily="34" charset="0"/>
              <a:buChar char="•"/>
            </a:pPr>
            <a:r>
              <a:rPr lang="en-US" sz="1900" dirty="0"/>
              <a:t>Gini index is a measure of impurity or purity used while creating a decision tree in the CART(Classification and Regression Tree) algorithm.</a:t>
            </a:r>
          </a:p>
          <a:p>
            <a:pPr marL="228600" indent="-228600">
              <a:lnSpc>
                <a:spcPct val="90000"/>
              </a:lnSpc>
              <a:spcBef>
                <a:spcPts val="1000"/>
              </a:spcBef>
              <a:buFont typeface="Arial" panose="020B0604020202020204" pitchFamily="34" charset="0"/>
              <a:buChar char="•"/>
            </a:pPr>
            <a:r>
              <a:rPr lang="en-US" sz="1900" dirty="0"/>
              <a:t>An attribute with the low Gini index should be preferred as compared to the high Gini index.</a:t>
            </a:r>
          </a:p>
          <a:p>
            <a:pPr marL="228600" indent="-228600">
              <a:lnSpc>
                <a:spcPct val="90000"/>
              </a:lnSpc>
              <a:spcBef>
                <a:spcPts val="1000"/>
              </a:spcBef>
              <a:buFont typeface="Arial" panose="020B0604020202020204" pitchFamily="34" charset="0"/>
              <a:buChar char="•"/>
            </a:pPr>
            <a:r>
              <a:rPr lang="en-US" sz="1900" dirty="0"/>
              <a:t>It only creates binary splits, and the CART algorithm uses the Gini index to create binary splits.</a:t>
            </a:r>
          </a:p>
          <a:p>
            <a:endParaRPr lang="en-US" dirty="0"/>
          </a:p>
        </p:txBody>
      </p:sp>
    </p:spTree>
    <p:extLst>
      <p:ext uri="{BB962C8B-B14F-4D97-AF65-F5344CB8AC3E}">
        <p14:creationId xmlns:p14="http://schemas.microsoft.com/office/powerpoint/2010/main" val="2139450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pPr marL="0" indent="0">
              <a:buNone/>
            </a:pPr>
            <a:r>
              <a:rPr lang="en-US" sz="1900" dirty="0"/>
              <a:t>Gini index can be calculated using the below formula</a:t>
            </a:r>
            <a:r>
              <a:rPr lang="en-US" sz="1900" dirty="0" smtClean="0"/>
              <a:t>:</a:t>
            </a:r>
          </a:p>
          <a:p>
            <a:pPr marL="0" indent="0">
              <a:buNone/>
            </a:pPr>
            <a:endParaRPr lang="en-US" sz="1900" dirty="0"/>
          </a:p>
          <a:p>
            <a:pPr marL="0" indent="0">
              <a:buNone/>
            </a:pPr>
            <a:endParaRPr lang="en-US" sz="1900" dirty="0" smtClean="0"/>
          </a:p>
          <a:p>
            <a:pPr marL="0" indent="0">
              <a:buNone/>
            </a:pPr>
            <a:endParaRPr lang="en-US" sz="1900" dirty="0"/>
          </a:p>
          <a:p>
            <a:pPr marL="0" indent="0">
              <a:buNone/>
            </a:pPr>
            <a:r>
              <a:rPr lang="en-US" sz="2000" b="1" dirty="0"/>
              <a:t>Pruning</a:t>
            </a:r>
            <a:r>
              <a:rPr lang="en-US" sz="2000" b="1" dirty="0" smtClean="0"/>
              <a:t>:</a:t>
            </a:r>
          </a:p>
          <a:p>
            <a:pPr>
              <a:lnSpc>
                <a:spcPct val="100000"/>
              </a:lnSpc>
            </a:pPr>
            <a:r>
              <a:rPr lang="en-US" sz="1900" dirty="0"/>
              <a:t>Pruning is a process of deleting the unnecessary nodes from a tree in order to get the optimal decision tree.</a:t>
            </a:r>
          </a:p>
          <a:p>
            <a:pPr>
              <a:lnSpc>
                <a:spcPct val="100000"/>
              </a:lnSpc>
            </a:pPr>
            <a:r>
              <a:rPr lang="en-US" sz="1900" dirty="0"/>
              <a:t>A too-large tree increases the risk of overfitting, and a small tree may not capture all the important features of the dataset. Therefore, a technique that decreases the size of the learning tree without reducing accuracy is known as Pruning. </a:t>
            </a:r>
            <a:r>
              <a:rPr lang="en-US" sz="1900" dirty="0"/>
              <a:t>There are mainly two types of tree pruning technology </a:t>
            </a:r>
            <a:r>
              <a:rPr lang="en-US" sz="1900" dirty="0" smtClean="0"/>
              <a:t>used:</a:t>
            </a:r>
          </a:p>
          <a:p>
            <a:pPr lvl="1">
              <a:lnSpc>
                <a:spcPct val="100000"/>
              </a:lnSpc>
            </a:pPr>
            <a:r>
              <a:rPr lang="en-US" sz="1600" b="1" dirty="0" smtClean="0"/>
              <a:t>Cost </a:t>
            </a:r>
            <a:r>
              <a:rPr lang="en-US" sz="1600" b="1" dirty="0"/>
              <a:t>Complexity Pruning</a:t>
            </a:r>
            <a:endParaRPr lang="en-US" sz="1600" dirty="0"/>
          </a:p>
          <a:p>
            <a:pPr lvl="1"/>
            <a:r>
              <a:rPr lang="en-US" sz="1600" b="1" dirty="0"/>
              <a:t>Reduced Error Pruning.</a:t>
            </a:r>
            <a:endParaRPr lang="en-US" sz="1600" dirty="0"/>
          </a:p>
          <a:p>
            <a:pPr marL="0" indent="0">
              <a:buNone/>
            </a:pPr>
            <a:endParaRPr lang="en-US" sz="2000" b="1" dirty="0"/>
          </a:p>
          <a:p>
            <a:pPr marL="0" indent="0">
              <a:buNone/>
            </a:pPr>
            <a:endParaRPr lang="en-US" sz="1900" dirty="0" smtClean="0"/>
          </a:p>
          <a:p>
            <a:pPr marL="0" indent="0">
              <a:buNone/>
            </a:pPr>
            <a:endParaRPr lang="en-US" sz="1900" dirty="0" smtClean="0"/>
          </a:p>
          <a:p>
            <a:endParaRPr lang="en-US" sz="1900" dirty="0"/>
          </a:p>
          <a:p>
            <a:endParaRPr lang="en-US" dirty="0"/>
          </a:p>
        </p:txBody>
      </p:sp>
      <p:sp>
        <p:nvSpPr>
          <p:cNvPr id="5" name="Rectangle 2"/>
          <p:cNvSpPr>
            <a:spLocks noChangeArrowheads="1"/>
          </p:cNvSpPr>
          <p:nvPr/>
        </p:nvSpPr>
        <p:spPr bwMode="auto">
          <a:xfrm>
            <a:off x="3553244" y="2521713"/>
            <a:ext cx="2399030" cy="38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38088" rIns="91440" bIns="38088"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Arial Unicode MS" panose="020B0604020202020204" pitchFamily="34" charset="-128"/>
              </a:rPr>
              <a:t>Gini Index= 1- ∑</a:t>
            </a:r>
            <a:r>
              <a:rPr kumimoji="0" lang="en-US" altLang="en-US" sz="2000" b="0" i="0" u="none" strike="noStrike" cap="none" normalizeH="0" baseline="-30000" dirty="0" smtClean="0">
                <a:ln>
                  <a:noFill/>
                </a:ln>
                <a:solidFill>
                  <a:srgbClr val="333333"/>
                </a:solidFill>
                <a:effectLst/>
                <a:latin typeface="Arial Unicode MS" panose="020B0604020202020204" pitchFamily="34" charset="-128"/>
              </a:rPr>
              <a:t>j</a:t>
            </a:r>
            <a:r>
              <a:rPr kumimoji="0" lang="en-US" altLang="en-US" sz="2000" b="0" i="0" u="none" strike="noStrike" cap="none" normalizeH="0" baseline="0" dirty="0" smtClean="0">
                <a:ln>
                  <a:noFill/>
                </a:ln>
                <a:solidFill>
                  <a:srgbClr val="333333"/>
                </a:solidFill>
                <a:effectLst/>
                <a:latin typeface="Arial Unicode MS" panose="020B0604020202020204" pitchFamily="34" charset="-128"/>
              </a:rPr>
              <a:t>P</a:t>
            </a:r>
            <a:r>
              <a:rPr kumimoji="0" lang="en-US" altLang="en-US" sz="2000" b="0" i="0" u="none" strike="noStrike" cap="none" normalizeH="0" baseline="-30000" dirty="0" smtClean="0">
                <a:ln>
                  <a:noFill/>
                </a:ln>
                <a:solidFill>
                  <a:srgbClr val="333333"/>
                </a:solidFill>
                <a:effectLst/>
                <a:latin typeface="Arial Unicode MS" panose="020B0604020202020204" pitchFamily="34" charset="-128"/>
              </a:rPr>
              <a:t>j</a:t>
            </a:r>
            <a:r>
              <a:rPr kumimoji="0" lang="en-US" altLang="en-US" sz="2000" b="0" i="0" u="none" strike="noStrike" cap="none" normalizeH="0" baseline="30000" dirty="0" smtClean="0">
                <a:ln>
                  <a:noFill/>
                </a:ln>
                <a:solidFill>
                  <a:srgbClr val="333333"/>
                </a:solidFill>
                <a:effectLst/>
                <a:latin typeface="Arial Unicode MS" panose="020B0604020202020204" pitchFamily="34" charset="-128"/>
              </a:rPr>
              <a:t>2</a:t>
            </a:r>
            <a:r>
              <a:rPr kumimoji="0" lang="en-US" altLang="en-US" sz="12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6696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10000"/>
              </a:lnSpc>
              <a:buNone/>
            </a:pPr>
            <a:r>
              <a:rPr lang="en-US" sz="2200" b="1" dirty="0"/>
              <a:t>Advantages of the Decision Tree</a:t>
            </a:r>
          </a:p>
          <a:p>
            <a:pPr>
              <a:lnSpc>
                <a:spcPct val="110000"/>
              </a:lnSpc>
            </a:pPr>
            <a:r>
              <a:rPr lang="en-US" sz="2200" dirty="0"/>
              <a:t>It is simple to understand as it follows the same process which a human follow while making any decision in real-life.</a:t>
            </a:r>
          </a:p>
          <a:p>
            <a:pPr>
              <a:lnSpc>
                <a:spcPct val="110000"/>
              </a:lnSpc>
            </a:pPr>
            <a:r>
              <a:rPr lang="en-US" sz="2200" dirty="0"/>
              <a:t>It can be very useful for solving decision-related problems.</a:t>
            </a:r>
          </a:p>
          <a:p>
            <a:pPr>
              <a:lnSpc>
                <a:spcPct val="110000"/>
              </a:lnSpc>
            </a:pPr>
            <a:r>
              <a:rPr lang="en-US" sz="2200" dirty="0"/>
              <a:t>It helps to think about all the possible outcomes for a problem.</a:t>
            </a:r>
          </a:p>
          <a:p>
            <a:pPr>
              <a:lnSpc>
                <a:spcPct val="110000"/>
              </a:lnSpc>
            </a:pPr>
            <a:r>
              <a:rPr lang="en-US" sz="2200" dirty="0"/>
              <a:t>There is less requirement of data cleaning compared to other algorithms.</a:t>
            </a:r>
          </a:p>
          <a:p>
            <a:pPr marL="0" indent="0">
              <a:lnSpc>
                <a:spcPct val="110000"/>
              </a:lnSpc>
              <a:buNone/>
            </a:pPr>
            <a:r>
              <a:rPr lang="en-US" sz="2200" b="1" dirty="0"/>
              <a:t>Disadvantages of the Decision Tree</a:t>
            </a:r>
          </a:p>
          <a:p>
            <a:pPr>
              <a:lnSpc>
                <a:spcPct val="110000"/>
              </a:lnSpc>
            </a:pPr>
            <a:r>
              <a:rPr lang="en-US" sz="2200" dirty="0"/>
              <a:t>The decision tree contains lots of layers, which makes it complex.</a:t>
            </a:r>
          </a:p>
          <a:p>
            <a:pPr>
              <a:lnSpc>
                <a:spcPct val="110000"/>
              </a:lnSpc>
            </a:pPr>
            <a:r>
              <a:rPr lang="en-US" sz="2200" dirty="0"/>
              <a:t>It may have an overfitting issue, which can be resolved using the Random Forest algorithm.</a:t>
            </a:r>
          </a:p>
          <a:p>
            <a:pPr>
              <a:lnSpc>
                <a:spcPct val="110000"/>
              </a:lnSpc>
            </a:pPr>
            <a:r>
              <a:rPr lang="en-US" sz="2200" dirty="0"/>
              <a:t>For more class labels, the computational complexity of the decision tree may increase.</a:t>
            </a:r>
          </a:p>
          <a:p>
            <a:endParaRPr lang="en-US" dirty="0"/>
          </a:p>
        </p:txBody>
      </p:sp>
    </p:spTree>
    <p:extLst>
      <p:ext uri="{BB962C8B-B14F-4D97-AF65-F5344CB8AC3E}">
        <p14:creationId xmlns:p14="http://schemas.microsoft.com/office/powerpoint/2010/main" val="1805838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in Machine </a:t>
            </a:r>
            <a:r>
              <a:rPr lang="en-US" dirty="0" smtClean="0"/>
              <a:t>Learning</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Gradient descent was initially discovered by "</a:t>
            </a:r>
            <a:r>
              <a:rPr lang="en-US" sz="2000" b="1" dirty="0"/>
              <a:t>Augustin-Louis Cauchy</a:t>
            </a:r>
            <a:r>
              <a:rPr lang="en-US" sz="2000" dirty="0"/>
              <a:t>" in mid of 18th century. </a:t>
            </a:r>
            <a:r>
              <a:rPr lang="en-US" sz="2000" dirty="0"/>
              <a:t>Gradient Descent is defined as one of the most commonly used iterative optimization algorithms of machine learning to train the machine learning and deep learning </a:t>
            </a:r>
            <a:r>
              <a:rPr lang="en-US" sz="2000" dirty="0" smtClean="0"/>
              <a:t>models.</a:t>
            </a:r>
          </a:p>
          <a:p>
            <a:pPr>
              <a:lnSpc>
                <a:spcPct val="100000"/>
              </a:lnSpc>
            </a:pPr>
            <a:r>
              <a:rPr lang="en-US" sz="2000" dirty="0" smtClean="0"/>
              <a:t>It </a:t>
            </a:r>
            <a:r>
              <a:rPr lang="en-US" sz="2000" dirty="0"/>
              <a:t>helps in finding the local minimum of a function</a:t>
            </a:r>
            <a:r>
              <a:rPr lang="en-US" sz="2000" dirty="0" smtClean="0"/>
              <a:t>.</a:t>
            </a:r>
          </a:p>
          <a:p>
            <a:pPr marL="0" indent="0">
              <a:lnSpc>
                <a:spcPct val="100000"/>
              </a:lnSpc>
              <a:buNone/>
            </a:pPr>
            <a:r>
              <a:rPr lang="en-US" sz="2000" dirty="0"/>
              <a:t>The best way to define the local minimum or local maximum of a function using gradient descent is as follows</a:t>
            </a:r>
            <a:r>
              <a:rPr lang="en-US" sz="2000" dirty="0" smtClean="0"/>
              <a:t>:</a:t>
            </a:r>
          </a:p>
          <a:p>
            <a:r>
              <a:rPr lang="en-US" sz="2000" dirty="0"/>
              <a:t>If we move towards a negative gradient or away from the gradient of the function at the current point, it will give the </a:t>
            </a:r>
            <a:r>
              <a:rPr lang="en-US" sz="2000" b="1" dirty="0"/>
              <a:t>local minimum</a:t>
            </a:r>
            <a:r>
              <a:rPr lang="en-US" sz="2000" dirty="0"/>
              <a:t> of that function.</a:t>
            </a:r>
          </a:p>
          <a:p>
            <a:r>
              <a:rPr lang="en-US" sz="2000" dirty="0"/>
              <a:t>Whenever we move towards a positive gradient or towards the gradient of the function at the current point, we will get the </a:t>
            </a:r>
            <a:r>
              <a:rPr lang="en-US" sz="2000" b="1" dirty="0"/>
              <a:t>local maximum</a:t>
            </a:r>
            <a:r>
              <a:rPr lang="en-US" sz="2000" dirty="0"/>
              <a:t> of that function.</a:t>
            </a:r>
          </a:p>
          <a:p>
            <a:pPr marL="0" indent="0">
              <a:lnSpc>
                <a:spcPct val="100000"/>
              </a:lnSpc>
              <a:buNone/>
            </a:pPr>
            <a:endParaRPr lang="en-US" sz="2000" dirty="0"/>
          </a:p>
        </p:txBody>
      </p:sp>
    </p:spTree>
    <p:extLst>
      <p:ext uri="{BB962C8B-B14F-4D97-AF65-F5344CB8AC3E}">
        <p14:creationId xmlns:p14="http://schemas.microsoft.com/office/powerpoint/2010/main" val="62739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602" y="2007428"/>
            <a:ext cx="5517385" cy="3321466"/>
          </a:xfrm>
        </p:spPr>
      </p:pic>
    </p:spTree>
    <p:extLst>
      <p:ext uri="{BB962C8B-B14F-4D97-AF65-F5344CB8AC3E}">
        <p14:creationId xmlns:p14="http://schemas.microsoft.com/office/powerpoint/2010/main" val="2837619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dirty="0"/>
              <a:t>The main objective of using a gradient descent algorithm is to minimize the cost function using </a:t>
            </a:r>
            <a:r>
              <a:rPr lang="en-US" sz="2000" dirty="0" smtClean="0"/>
              <a:t>iteration.</a:t>
            </a:r>
          </a:p>
          <a:p>
            <a:pPr marL="0" indent="0">
              <a:buNone/>
            </a:pPr>
            <a:r>
              <a:rPr lang="en-US" sz="2000" dirty="0"/>
              <a:t>To achieve this goal, it performs two steps iteratively</a:t>
            </a:r>
            <a:r>
              <a:rPr lang="en-US" sz="2000" dirty="0" smtClean="0"/>
              <a:t>:</a:t>
            </a:r>
          </a:p>
          <a:p>
            <a:r>
              <a:rPr lang="en-US" sz="2000" dirty="0"/>
              <a:t>Calculates the first-order derivative of the function to compute the gradient or slope of that function.</a:t>
            </a:r>
          </a:p>
          <a:p>
            <a:r>
              <a:rPr lang="en-US" sz="2000" dirty="0"/>
              <a:t>Move away from the direction of the gradient, which means slope increased from the current point by alpha times, where Alpha is defined as Learning Rate. It is a tuning parameter in the optimization process which helps to decide the length of the steps.</a:t>
            </a:r>
          </a:p>
          <a:p>
            <a:pPr marL="0" indent="0">
              <a:buNone/>
            </a:pPr>
            <a:r>
              <a:rPr lang="en-US" sz="2000" b="1" dirty="0"/>
              <a:t>What is Cost-function</a:t>
            </a:r>
            <a:r>
              <a:rPr lang="en-US" sz="2000" b="1" dirty="0" smtClean="0"/>
              <a:t>?</a:t>
            </a:r>
          </a:p>
          <a:p>
            <a:pPr marL="0" indent="0">
              <a:buNone/>
            </a:pPr>
            <a:r>
              <a:rPr lang="en-US" sz="2000" dirty="0"/>
              <a:t>The cost function is defined as the measurement of difference or error between actual values and expected values at the current position and present in the form of a single real number. </a:t>
            </a:r>
            <a:endParaRPr lang="en-US" sz="2000" dirty="0" smtClean="0"/>
          </a:p>
          <a:p>
            <a:pPr marL="0" indent="0">
              <a:buNone/>
            </a:pPr>
            <a:r>
              <a:rPr lang="en-US" sz="2000" dirty="0" smtClean="0"/>
              <a:t>It </a:t>
            </a:r>
            <a:r>
              <a:rPr lang="en-US" sz="2000" dirty="0"/>
              <a:t>helps to increase and improve machine learning efficiency by providing feedback to this model so that it can minimize error and find the local or global minimum.</a:t>
            </a:r>
          </a:p>
          <a:p>
            <a:pPr marL="0" indent="0">
              <a:buNone/>
            </a:pPr>
            <a:endParaRPr lang="en-US" sz="2000" dirty="0" smtClean="0"/>
          </a:p>
          <a:p>
            <a:pPr marL="0" indent="0">
              <a:buNone/>
            </a:pPr>
            <a:endParaRPr lang="en-US" sz="2000" dirty="0" smtClean="0"/>
          </a:p>
          <a:p>
            <a:endParaRPr lang="en-US" sz="2000" dirty="0"/>
          </a:p>
        </p:txBody>
      </p:sp>
    </p:spTree>
    <p:extLst>
      <p:ext uri="{BB962C8B-B14F-4D97-AF65-F5344CB8AC3E}">
        <p14:creationId xmlns:p14="http://schemas.microsoft.com/office/powerpoint/2010/main" val="2344477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Gradient Descent work</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0514" y="1492384"/>
            <a:ext cx="3479264" cy="2094517"/>
          </a:xfrm>
        </p:spPr>
      </p:pic>
      <p:sp>
        <p:nvSpPr>
          <p:cNvPr id="5" name="TextBox 4"/>
          <p:cNvSpPr txBox="1"/>
          <p:nvPr/>
        </p:nvSpPr>
        <p:spPr>
          <a:xfrm>
            <a:off x="672947" y="3586901"/>
            <a:ext cx="11732046" cy="3247043"/>
          </a:xfrm>
          <a:prstGeom prst="rect">
            <a:avLst/>
          </a:prstGeom>
          <a:noFill/>
        </p:spPr>
        <p:txBody>
          <a:bodyPr wrap="square" rtlCol="0">
            <a:spAutoFit/>
          </a:bodyPr>
          <a:lstStyle/>
          <a:p>
            <a:pPr>
              <a:lnSpc>
                <a:spcPct val="90000"/>
              </a:lnSpc>
              <a:spcBef>
                <a:spcPts val="1000"/>
              </a:spcBef>
              <a:buFont typeface="Arial" panose="020B0604020202020204" pitchFamily="34" charset="0"/>
            </a:pPr>
            <a:r>
              <a:rPr lang="en-US" sz="2000" dirty="0"/>
              <a:t>The starting point(shown in above fig.) is used to evaluate the performance as it is considered just as an arbitrary point. </a:t>
            </a:r>
            <a:endParaRPr lang="en-US" sz="2000" dirty="0" smtClean="0"/>
          </a:p>
          <a:p>
            <a:pPr>
              <a:lnSpc>
                <a:spcPct val="90000"/>
              </a:lnSpc>
              <a:spcBef>
                <a:spcPts val="1000"/>
              </a:spcBef>
              <a:buFont typeface="Arial" panose="020B0604020202020204" pitchFamily="34" charset="0"/>
            </a:pPr>
            <a:r>
              <a:rPr lang="en-US" sz="2000" dirty="0" smtClean="0"/>
              <a:t>At </a:t>
            </a:r>
            <a:r>
              <a:rPr lang="en-US" sz="2000" dirty="0"/>
              <a:t>this starting point, we will derive the first derivative or slope and then use a tangent line to calculate the steepness of this slope. </a:t>
            </a:r>
            <a:r>
              <a:rPr lang="en-US" sz="2000" dirty="0"/>
              <a:t>Further, this slope will inform the updates to the parameters (weights and bias).</a:t>
            </a:r>
          </a:p>
          <a:p>
            <a:pPr>
              <a:lnSpc>
                <a:spcPct val="90000"/>
              </a:lnSpc>
              <a:spcBef>
                <a:spcPts val="1000"/>
              </a:spcBef>
              <a:buFont typeface="Arial" panose="020B0604020202020204" pitchFamily="34" charset="0"/>
            </a:pPr>
            <a:r>
              <a:rPr lang="en-US" sz="2000" dirty="0"/>
              <a:t>The slope becomes steeper at the starting point or arbitrary point, but whenever new parameters are generated, then steepness gradually reduces, and at the lowest point, it approaches the lowest point, which is called a point of convergence.</a:t>
            </a:r>
          </a:p>
          <a:p>
            <a:pPr>
              <a:lnSpc>
                <a:spcPct val="90000"/>
              </a:lnSpc>
              <a:spcBef>
                <a:spcPts val="1000"/>
              </a:spcBef>
              <a:buFont typeface="Arial" panose="020B0604020202020204" pitchFamily="34" charset="0"/>
            </a:pPr>
            <a:r>
              <a:rPr lang="en-US" sz="2000" dirty="0"/>
              <a:t>The main objective of gradient descent is to minimize the cost function or the error between expected and actual. To minimize the cost function, two data points are required:</a:t>
            </a:r>
          </a:p>
          <a:p>
            <a:endParaRPr lang="en-US" dirty="0"/>
          </a:p>
        </p:txBody>
      </p:sp>
    </p:spTree>
    <p:extLst>
      <p:ext uri="{BB962C8B-B14F-4D97-AF65-F5344CB8AC3E}">
        <p14:creationId xmlns:p14="http://schemas.microsoft.com/office/powerpoint/2010/main" val="565571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Gradient Descent</a:t>
            </a: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dirty="0" smtClean="0"/>
              <a:t>1. </a:t>
            </a:r>
            <a:r>
              <a:rPr lang="en-US" dirty="0"/>
              <a:t>Batch Gradient Descent:</a:t>
            </a:r>
          </a:p>
          <a:p>
            <a:pPr marL="0" indent="0">
              <a:buNone/>
            </a:pPr>
            <a:r>
              <a:rPr lang="en-US" sz="2200" dirty="0"/>
              <a:t>Batch gradient descent (BGD) is used to find the error for each point in the training set and update the model after evaluating all training examples. This procedure is known as the training epoch. </a:t>
            </a:r>
            <a:r>
              <a:rPr lang="en-US" sz="2200" dirty="0"/>
              <a:t>In s</a:t>
            </a:r>
            <a:r>
              <a:rPr lang="en-US" sz="2000" dirty="0"/>
              <a:t>imple words, it is a greedy approach where we have to sum over all examples for each </a:t>
            </a:r>
            <a:r>
              <a:rPr lang="en-US" sz="2000" dirty="0" smtClean="0"/>
              <a:t>update.</a:t>
            </a:r>
          </a:p>
          <a:p>
            <a:pPr marL="0" indent="0">
              <a:buNone/>
            </a:pPr>
            <a:r>
              <a:rPr lang="en-US" sz="2000" b="1" dirty="0" smtClean="0"/>
              <a:t>Pros:</a:t>
            </a:r>
          </a:p>
          <a:p>
            <a:r>
              <a:rPr lang="en-US" sz="2000" dirty="0"/>
              <a:t>More stable convergence and error gradient than Stochastic Gradient descent</a:t>
            </a:r>
          </a:p>
          <a:p>
            <a:r>
              <a:rPr lang="en-US" sz="2000" dirty="0"/>
              <a:t>Embraces the benefits of vectorization</a:t>
            </a:r>
          </a:p>
          <a:p>
            <a:r>
              <a:rPr lang="en-US" sz="2000" dirty="0"/>
              <a:t>A more direct path is taken towards the minimum</a:t>
            </a:r>
          </a:p>
          <a:p>
            <a:pPr marL="0" indent="0">
              <a:buNone/>
            </a:pPr>
            <a:r>
              <a:rPr lang="en-US" sz="2000" b="1" dirty="0" smtClean="0"/>
              <a:t>Cons:</a:t>
            </a:r>
          </a:p>
          <a:p>
            <a:r>
              <a:rPr lang="en-US" sz="2000" dirty="0"/>
              <a:t>Can converge at local minima and saddle points</a:t>
            </a:r>
          </a:p>
          <a:p>
            <a:r>
              <a:rPr lang="en-US" sz="2000" dirty="0"/>
              <a:t>Slower learning since an update is performed only after we go through all observations</a:t>
            </a:r>
          </a:p>
          <a:p>
            <a:pPr marL="0" indent="0">
              <a:buNone/>
            </a:pPr>
            <a:endParaRPr lang="en-US" sz="2000" b="1" dirty="0" smtClean="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283309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91"/>
            <a:ext cx="10515600" cy="1325563"/>
          </a:xfrm>
        </p:spPr>
        <p:txBody>
          <a:bodyPr/>
          <a:lstStyle/>
          <a:p>
            <a:r>
              <a:rPr lang="en-US" dirty="0" smtClean="0"/>
              <a:t>Continued…</a:t>
            </a:r>
            <a:endParaRPr lang="en-US" dirty="0"/>
          </a:p>
        </p:txBody>
      </p:sp>
      <p:sp>
        <p:nvSpPr>
          <p:cNvPr id="3" name="Content Placeholder 2"/>
          <p:cNvSpPr>
            <a:spLocks noGrp="1"/>
          </p:cNvSpPr>
          <p:nvPr>
            <p:ph idx="1"/>
          </p:nvPr>
        </p:nvSpPr>
        <p:spPr>
          <a:xfrm>
            <a:off x="749147" y="1388125"/>
            <a:ext cx="10604653" cy="4733753"/>
          </a:xfrm>
        </p:spPr>
        <p:txBody>
          <a:bodyPr>
            <a:normAutofit lnSpcReduction="10000"/>
          </a:bodyPr>
          <a:lstStyle/>
          <a:p>
            <a:r>
              <a:rPr lang="en-US" sz="1800" dirty="0">
                <a:solidFill>
                  <a:srgbClr val="292929"/>
                </a:solidFill>
                <a:latin typeface="source-serif-pro"/>
              </a:rPr>
              <a:t>For Linear Regression, we use the Mean Squared Error (MSE) cost function, which is the average of squared error occurred between the predicted values and actual values. It can be written as:</a:t>
            </a:r>
          </a:p>
          <a:p>
            <a:pPr marL="0" indent="0">
              <a:buNone/>
            </a:pPr>
            <a:endParaRPr lang="en-US" dirty="0" smtClean="0"/>
          </a:p>
          <a:p>
            <a:pPr marL="0" indent="0">
              <a:buNone/>
            </a:pPr>
            <a:endParaRPr lang="en-US" dirty="0"/>
          </a:p>
          <a:p>
            <a:r>
              <a:rPr lang="en-US" sz="1800" dirty="0">
                <a:solidFill>
                  <a:srgbClr val="292929"/>
                </a:solidFill>
                <a:latin typeface="source-serif-pro"/>
              </a:rPr>
              <a:t>Where,</a:t>
            </a:r>
          </a:p>
          <a:p>
            <a:pPr marL="457200" lvl="2" indent="0">
              <a:spcBef>
                <a:spcPts val="1000"/>
              </a:spcBef>
              <a:buNone/>
            </a:pPr>
            <a:r>
              <a:rPr lang="en-US" sz="1400" dirty="0">
                <a:solidFill>
                  <a:srgbClr val="292929"/>
                </a:solidFill>
                <a:latin typeface="source-serif-pro"/>
              </a:rPr>
              <a:t>N=Total number of observation</a:t>
            </a:r>
            <a:br>
              <a:rPr lang="en-US" sz="1400" dirty="0">
                <a:solidFill>
                  <a:srgbClr val="292929"/>
                </a:solidFill>
                <a:latin typeface="source-serif-pro"/>
              </a:rPr>
            </a:br>
            <a:r>
              <a:rPr lang="en-US" sz="1400" dirty="0">
                <a:solidFill>
                  <a:srgbClr val="292929"/>
                </a:solidFill>
                <a:latin typeface="source-serif-pro"/>
              </a:rPr>
              <a:t>Yi = Actual value</a:t>
            </a:r>
            <a:br>
              <a:rPr lang="en-US" sz="1400" dirty="0">
                <a:solidFill>
                  <a:srgbClr val="292929"/>
                </a:solidFill>
                <a:latin typeface="source-serif-pro"/>
              </a:rPr>
            </a:br>
            <a:r>
              <a:rPr lang="en-US" sz="1400" dirty="0">
                <a:solidFill>
                  <a:srgbClr val="292929"/>
                </a:solidFill>
                <a:latin typeface="source-serif-pro"/>
              </a:rPr>
              <a:t>(a1xi+a0)= Predicted value.</a:t>
            </a:r>
          </a:p>
          <a:p>
            <a:pPr marL="0" indent="0">
              <a:buNone/>
            </a:pPr>
            <a:r>
              <a:rPr lang="en-US" b="1" dirty="0"/>
              <a:t>Residuals:</a:t>
            </a:r>
            <a:r>
              <a:rPr lang="en-US" dirty="0"/>
              <a:t> </a:t>
            </a:r>
            <a:endParaRPr lang="en-US" dirty="0" smtClean="0"/>
          </a:p>
          <a:p>
            <a:r>
              <a:rPr lang="en-US" sz="1800" dirty="0">
                <a:solidFill>
                  <a:srgbClr val="292929"/>
                </a:solidFill>
                <a:latin typeface="source-serif-pro"/>
              </a:rPr>
              <a:t>The distance between the actual value and predicted values is called residual. </a:t>
            </a:r>
          </a:p>
          <a:p>
            <a:r>
              <a:rPr lang="en-US" sz="1800" dirty="0">
                <a:solidFill>
                  <a:srgbClr val="292929"/>
                </a:solidFill>
                <a:latin typeface="source-serif-pro"/>
              </a:rPr>
              <a:t>If the observed points are far from the regression line, then the residual will be high, and so cost function will high. </a:t>
            </a:r>
          </a:p>
          <a:p>
            <a:r>
              <a:rPr lang="en-US" sz="1800" dirty="0">
                <a:solidFill>
                  <a:srgbClr val="292929"/>
                </a:solidFill>
                <a:latin typeface="source-serif-pro"/>
              </a:rPr>
              <a:t>If the scatter points are close to the regression line, then the residual will be small and hence the cost function.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846" y="1994053"/>
            <a:ext cx="3980047" cy="621420"/>
          </a:xfrm>
          <a:prstGeom prst="rect">
            <a:avLst/>
          </a:prstGeom>
        </p:spPr>
      </p:pic>
    </p:spTree>
    <p:extLst>
      <p:ext uri="{BB962C8B-B14F-4D97-AF65-F5344CB8AC3E}">
        <p14:creationId xmlns:p14="http://schemas.microsoft.com/office/powerpoint/2010/main" val="2082867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694064" y="1690688"/>
            <a:ext cx="10466024" cy="5133860"/>
          </a:xfrm>
        </p:spPr>
        <p:txBody>
          <a:bodyPr>
            <a:normAutofit fontScale="70000" lnSpcReduction="20000"/>
          </a:bodyPr>
          <a:lstStyle/>
          <a:p>
            <a:pPr marL="0" indent="0">
              <a:buNone/>
            </a:pPr>
            <a:r>
              <a:rPr lang="en-US" b="1" dirty="0"/>
              <a:t>2. Stochastic gradient descent:</a:t>
            </a:r>
          </a:p>
          <a:p>
            <a:pPr marL="0" indent="0">
              <a:buNone/>
            </a:pPr>
            <a:r>
              <a:rPr lang="en-US" sz="3100" dirty="0"/>
              <a:t>Stochastic gradient descent (SGD) is a type of gradient descent that runs one training example per iteration. Or in other words, it processes a training epoch for each example within a dataset and updates each training example's parameters one at a time. As it requires only one training example at a time, hence it is easier to store in allocated memory</a:t>
            </a:r>
            <a:r>
              <a:rPr lang="en-US" sz="3100" dirty="0"/>
              <a:t>.</a:t>
            </a:r>
          </a:p>
          <a:p>
            <a:pPr marL="0" indent="0">
              <a:buNone/>
            </a:pPr>
            <a:r>
              <a:rPr lang="en-US" sz="3100" b="1" dirty="0"/>
              <a:t>Pros</a:t>
            </a:r>
          </a:p>
          <a:p>
            <a:r>
              <a:rPr lang="en-US" sz="3100" dirty="0"/>
              <a:t>Only a single observation is being processed by the network so it is easier to fit into memory</a:t>
            </a:r>
          </a:p>
          <a:p>
            <a:r>
              <a:rPr lang="en-US" sz="3100" dirty="0"/>
              <a:t>May (likely) to reach near the minimum (and begin to oscillate) faster than Batch Gradient Descent on a large dataset</a:t>
            </a:r>
          </a:p>
          <a:p>
            <a:pPr marL="0" indent="0">
              <a:buNone/>
            </a:pPr>
            <a:r>
              <a:rPr lang="en-US" sz="3100" b="1" dirty="0" smtClean="0"/>
              <a:t>Cons</a:t>
            </a:r>
            <a:endParaRPr lang="en-US" sz="3100" b="1" dirty="0"/>
          </a:p>
          <a:p>
            <a:r>
              <a:rPr lang="en-US" sz="3100" dirty="0"/>
              <a:t>Can veer off in the wrong direction due to frequent updates</a:t>
            </a:r>
          </a:p>
          <a:p>
            <a:r>
              <a:rPr lang="en-US" sz="3100" dirty="0"/>
              <a:t>Lose the benefits of vectorization since we process one observation per time</a:t>
            </a:r>
          </a:p>
          <a:p>
            <a:r>
              <a:rPr lang="en-US" sz="3100" dirty="0"/>
              <a:t>Frequent updates are computationally expensive due to using all resources for processing one training sample at a time</a:t>
            </a:r>
          </a:p>
          <a:p>
            <a:pPr marL="0" indent="0">
              <a:buNone/>
            </a:pPr>
            <a:endParaRPr lang="en-US" sz="3100" dirty="0"/>
          </a:p>
          <a:p>
            <a:endParaRPr lang="en-US" dirty="0"/>
          </a:p>
        </p:txBody>
      </p:sp>
    </p:spTree>
    <p:extLst>
      <p:ext uri="{BB962C8B-B14F-4D97-AF65-F5344CB8AC3E}">
        <p14:creationId xmlns:p14="http://schemas.microsoft.com/office/powerpoint/2010/main" val="1311053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3. </a:t>
            </a:r>
            <a:r>
              <a:rPr lang="en-US" b="1" dirty="0" err="1"/>
              <a:t>MiniBatch</a:t>
            </a:r>
            <a:r>
              <a:rPr lang="en-US" b="1" dirty="0"/>
              <a:t> Gradient Descent:</a:t>
            </a:r>
          </a:p>
          <a:p>
            <a:pPr marL="0" indent="0">
              <a:buNone/>
            </a:pPr>
            <a:r>
              <a:rPr lang="en-US" dirty="0"/>
              <a:t>Mini Batch gradient descent is the combination of both batch gradient descent and stochastic gradient descent. It divides the training datasets into small batch sizes then performs the updates on those batches separately. Splitting training datasets into smaller batches make a balance to maintain the computational efficiency of batch gradient descent and speed of stochastic gradient descent. Hence, we can achieve a special type of gradient descent with higher computational efficiency and less noisy gradient descent</a:t>
            </a:r>
            <a:r>
              <a:rPr lang="en-US" dirty="0" smtClean="0"/>
              <a:t>.</a:t>
            </a:r>
          </a:p>
          <a:p>
            <a:pPr marL="0" indent="0">
              <a:buNone/>
            </a:pPr>
            <a:r>
              <a:rPr lang="en-US" b="1" dirty="0"/>
              <a:t>Pros:</a:t>
            </a:r>
          </a:p>
          <a:p>
            <a:r>
              <a:rPr lang="en-US" dirty="0"/>
              <a:t>Convergence is more stable than Stochastic Gradient Descent</a:t>
            </a:r>
          </a:p>
          <a:p>
            <a:r>
              <a:rPr lang="en-US" dirty="0"/>
              <a:t>Computationally efficient</a:t>
            </a:r>
          </a:p>
          <a:p>
            <a:r>
              <a:rPr lang="en-US" dirty="0"/>
              <a:t>Fast Learning since we perform more updates</a:t>
            </a:r>
          </a:p>
          <a:p>
            <a:pPr marL="0" indent="0">
              <a:buNone/>
            </a:pPr>
            <a:r>
              <a:rPr lang="en-US" b="1" dirty="0"/>
              <a:t>Cons:</a:t>
            </a:r>
          </a:p>
          <a:p>
            <a:pPr marL="0" indent="0">
              <a:buNone/>
            </a:pPr>
            <a:r>
              <a:rPr lang="en-US" dirty="0"/>
              <a:t>We have to configure the Mini-Batch size </a:t>
            </a:r>
            <a:r>
              <a:rPr lang="en-US" dirty="0" err="1"/>
              <a:t>hyperparameter</a:t>
            </a:r>
            <a:endParaRPr lang="en-US" dirty="0"/>
          </a:p>
          <a:p>
            <a:pPr marL="0" indent="0">
              <a:buNone/>
            </a:pPr>
            <a:endParaRPr lang="en-US" b="1" dirty="0"/>
          </a:p>
          <a:p>
            <a:endParaRPr lang="en-US" dirty="0"/>
          </a:p>
        </p:txBody>
      </p:sp>
    </p:spTree>
    <p:extLst>
      <p:ext uri="{BB962C8B-B14F-4D97-AF65-F5344CB8AC3E}">
        <p14:creationId xmlns:p14="http://schemas.microsoft.com/office/powerpoint/2010/main" val="2621702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sp>
        <p:nvSpPr>
          <p:cNvPr id="3" name="Content Placeholder 2"/>
          <p:cNvSpPr>
            <a:spLocks noGrp="1"/>
          </p:cNvSpPr>
          <p:nvPr>
            <p:ph idx="1"/>
          </p:nvPr>
        </p:nvSpPr>
        <p:spPr/>
        <p:txBody>
          <a:bodyPr>
            <a:normAutofit/>
          </a:bodyPr>
          <a:lstStyle/>
          <a:p>
            <a:pPr marL="0" algn="just" fontAlgn="base">
              <a:lnSpc>
                <a:spcPct val="100000"/>
              </a:lnSpc>
            </a:pPr>
            <a:r>
              <a:rPr lang="en-US" sz="2200" dirty="0"/>
              <a:t>Bagging, also known as bootstrap aggregation, is the ensemble learning method that is commonly used to reduce variance within a noisy dataset. </a:t>
            </a:r>
            <a:endParaRPr lang="en-US" sz="2200" dirty="0"/>
          </a:p>
          <a:p>
            <a:pPr marL="0" algn="just" fontAlgn="base">
              <a:lnSpc>
                <a:spcPct val="100000"/>
              </a:lnSpc>
            </a:pPr>
            <a:r>
              <a:rPr lang="en-US" sz="2200" dirty="0"/>
              <a:t>In </a:t>
            </a:r>
            <a:r>
              <a:rPr lang="en-US" sz="2200" dirty="0"/>
              <a:t>bagging, a random sample of data in a training set is selected with replacement—meaning that the individual data points can be chosen more than once. </a:t>
            </a:r>
            <a:endParaRPr lang="en-US" sz="2200" dirty="0"/>
          </a:p>
          <a:p>
            <a:pPr marL="0" algn="just" fontAlgn="base">
              <a:lnSpc>
                <a:spcPct val="100000"/>
              </a:lnSpc>
            </a:pPr>
            <a:r>
              <a:rPr lang="en-US" sz="2200" dirty="0"/>
              <a:t>After </a:t>
            </a:r>
            <a:r>
              <a:rPr lang="en-US" sz="2200" dirty="0"/>
              <a:t>several data samples are generated, these weak models are then trained independently, and depending on the type of task—regression or classification, for example—the average or majority of those predictions yield a more accurate estimate. </a:t>
            </a:r>
          </a:p>
          <a:p>
            <a:pPr marL="0" algn="just" fontAlgn="base">
              <a:lnSpc>
                <a:spcPct val="100000"/>
              </a:lnSpc>
            </a:pPr>
            <a:r>
              <a:rPr lang="en-US" sz="2200" dirty="0"/>
              <a:t>T</a:t>
            </a:r>
            <a:r>
              <a:rPr lang="en-US" sz="2200" dirty="0" smtClean="0"/>
              <a:t>he </a:t>
            </a:r>
            <a:r>
              <a:rPr lang="en-US" sz="2200" dirty="0"/>
              <a:t>random forest algorithm is considered an extension of the bagging method, using both bagging and feature randomness to create an uncorrelated forest of decision </a:t>
            </a:r>
            <a:r>
              <a:rPr lang="en-US" sz="2200" dirty="0" smtClean="0"/>
              <a:t>trees.</a:t>
            </a:r>
            <a:endParaRPr lang="en-US" sz="2200" dirty="0"/>
          </a:p>
          <a:p>
            <a:endParaRPr lang="en-US" dirty="0"/>
          </a:p>
        </p:txBody>
      </p:sp>
    </p:spTree>
    <p:extLst>
      <p:ext uri="{BB962C8B-B14F-4D97-AF65-F5344CB8AC3E}">
        <p14:creationId xmlns:p14="http://schemas.microsoft.com/office/powerpoint/2010/main" val="3314023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r>
              <a:rPr lang="en-US" dirty="0" smtClean="0"/>
              <a:t>:</a:t>
            </a:r>
            <a:endParaRPr lang="en-US" dirty="0"/>
          </a:p>
        </p:txBody>
      </p:sp>
      <p:sp>
        <p:nvSpPr>
          <p:cNvPr id="3" name="Content Placeholder 2"/>
          <p:cNvSpPr>
            <a:spLocks noGrp="1"/>
          </p:cNvSpPr>
          <p:nvPr>
            <p:ph idx="1"/>
          </p:nvPr>
        </p:nvSpPr>
        <p:spPr/>
        <p:txBody>
          <a:bodyPr/>
          <a:lstStyle/>
          <a:p>
            <a:r>
              <a:rPr lang="en-US" dirty="0"/>
              <a:t>Boosting is another ensemble procedure to make a collection of predictors. In other words, we fit consecutive trees, usually random samples, and at each step, the objective is to solve net error from the prior trees.</a:t>
            </a:r>
          </a:p>
          <a:p>
            <a:r>
              <a:rPr lang="en-US" dirty="0"/>
              <a:t>If a given input is misclassified by theory, then its weight is increased so that the upcoming hypothesis is more likely to classify it correctly by consolidating the entire set at last converts weak learners into better performing models.</a:t>
            </a:r>
          </a:p>
          <a:p>
            <a:r>
              <a:rPr lang="en-US" b="1" dirty="0"/>
              <a:t>Gradient</a:t>
            </a:r>
            <a:r>
              <a:rPr lang="en-US" dirty="0"/>
              <a:t> Boosting is an expansion of the boosting procedure.</a:t>
            </a:r>
          </a:p>
          <a:p>
            <a:endParaRPr lang="en-US" dirty="0"/>
          </a:p>
        </p:txBody>
      </p:sp>
    </p:spTree>
    <p:extLst>
      <p:ext uri="{BB962C8B-B14F-4D97-AF65-F5344CB8AC3E}">
        <p14:creationId xmlns:p14="http://schemas.microsoft.com/office/powerpoint/2010/main" val="3635009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Bagging and Boosting</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0904928"/>
              </p:ext>
            </p:extLst>
          </p:nvPr>
        </p:nvGraphicFramePr>
        <p:xfrm>
          <a:off x="1734543" y="1949985"/>
          <a:ext cx="8128000" cy="4180840"/>
        </p:xfrm>
        <a:graphic>
          <a:graphicData uri="http://schemas.openxmlformats.org/drawingml/2006/table">
            <a:tbl>
              <a:tblPr firstRow="1" bandRow="1">
                <a:tableStyleId>{5C22544A-7EE6-4342-B048-85BDC9FD1C3A}</a:tableStyleId>
              </a:tblPr>
              <a:tblGrid>
                <a:gridCol w="4064000"/>
                <a:gridCol w="4064000"/>
              </a:tblGrid>
              <a:tr h="308308">
                <a:tc>
                  <a:txBody>
                    <a:bodyPr/>
                    <a:lstStyle/>
                    <a:p>
                      <a:r>
                        <a:rPr lang="en-US" sz="1800" b="1" i="0" kern="1200" dirty="0" smtClean="0">
                          <a:solidFill>
                            <a:schemeClr val="lt1"/>
                          </a:solidFill>
                          <a:effectLst/>
                          <a:latin typeface="+mn-lt"/>
                          <a:ea typeface="+mn-ea"/>
                          <a:cs typeface="+mn-cs"/>
                        </a:rPr>
                        <a:t>Bagging</a:t>
                      </a:r>
                      <a:endParaRPr lang="en-US" dirty="0"/>
                    </a:p>
                  </a:txBody>
                  <a:tcPr/>
                </a:tc>
                <a:tc>
                  <a:txBody>
                    <a:bodyPr/>
                    <a:lstStyle/>
                    <a:p>
                      <a:r>
                        <a:rPr lang="en-US" sz="1800" b="1" i="0" kern="1200" dirty="0" smtClean="0">
                          <a:solidFill>
                            <a:schemeClr val="lt1"/>
                          </a:solidFill>
                          <a:effectLst/>
                          <a:latin typeface="+mn-lt"/>
                          <a:ea typeface="+mn-ea"/>
                          <a:cs typeface="+mn-cs"/>
                        </a:rPr>
                        <a:t>Boosting</a:t>
                      </a:r>
                      <a:endParaRPr lang="en-US" dirty="0"/>
                    </a:p>
                  </a:txBody>
                  <a:tcPr/>
                </a:tc>
              </a:tr>
              <a:tr h="370840">
                <a:tc>
                  <a:txBody>
                    <a:bodyPr/>
                    <a:lstStyle/>
                    <a:p>
                      <a:r>
                        <a:rPr lang="en-US" sz="1800" b="0" i="0" kern="1200" dirty="0" smtClean="0">
                          <a:solidFill>
                            <a:schemeClr val="dk1"/>
                          </a:solidFill>
                          <a:effectLst/>
                          <a:latin typeface="+mn-lt"/>
                          <a:ea typeface="+mn-ea"/>
                          <a:cs typeface="+mn-cs"/>
                        </a:rPr>
                        <a:t>Various training data subsets are randomly drawn with replacement from the whole training dataset.</a:t>
                      </a:r>
                      <a:endParaRPr lang="en-US" dirty="0"/>
                    </a:p>
                  </a:txBody>
                  <a:tcPr/>
                </a:tc>
                <a:tc>
                  <a:txBody>
                    <a:bodyPr/>
                    <a:lstStyle/>
                    <a:p>
                      <a:r>
                        <a:rPr lang="en-US" sz="1800" b="0" i="0" kern="1200" dirty="0" smtClean="0">
                          <a:solidFill>
                            <a:schemeClr val="dk1"/>
                          </a:solidFill>
                          <a:effectLst/>
                          <a:latin typeface="+mn-lt"/>
                          <a:ea typeface="+mn-ea"/>
                          <a:cs typeface="+mn-cs"/>
                        </a:rPr>
                        <a:t>Each new subset contains the components that were misclassified by previous models.</a:t>
                      </a:r>
                      <a:endParaRPr lang="en-US" dirty="0"/>
                    </a:p>
                  </a:txBody>
                  <a:tcPr/>
                </a:tc>
              </a:tr>
              <a:tr h="370840">
                <a:tc>
                  <a:txBody>
                    <a:bodyPr/>
                    <a:lstStyle/>
                    <a:p>
                      <a:r>
                        <a:rPr lang="en-US" sz="1800" b="0" i="0" kern="1200" dirty="0" smtClean="0">
                          <a:solidFill>
                            <a:schemeClr val="dk1"/>
                          </a:solidFill>
                          <a:effectLst/>
                          <a:latin typeface="+mn-lt"/>
                          <a:ea typeface="+mn-ea"/>
                          <a:cs typeface="+mn-cs"/>
                        </a:rPr>
                        <a:t>Bagging attempts to tackle the over-fitting issue.</a:t>
                      </a:r>
                      <a:endParaRPr lang="en-US" dirty="0"/>
                    </a:p>
                  </a:txBody>
                  <a:tcPr/>
                </a:tc>
                <a:tc>
                  <a:txBody>
                    <a:bodyPr/>
                    <a:lstStyle/>
                    <a:p>
                      <a:pPr algn="just" fontAlgn="t"/>
                      <a:r>
                        <a:rPr lang="en-US" dirty="0" smtClean="0">
                          <a:solidFill>
                            <a:srgbClr val="333333"/>
                          </a:solidFill>
                          <a:effectLst/>
                          <a:latin typeface="inter-regular"/>
                        </a:rPr>
                        <a:t>Boosting </a:t>
                      </a:r>
                      <a:r>
                        <a:rPr lang="en-US" dirty="0">
                          <a:solidFill>
                            <a:srgbClr val="333333"/>
                          </a:solidFill>
                          <a:effectLst/>
                          <a:latin typeface="inter-regular"/>
                        </a:rPr>
                        <a:t>tries to reduce bias.</a:t>
                      </a:r>
                    </a:p>
                  </a:txBody>
                  <a:tcPr marL="76200" marR="76200" marT="76200" marB="76200"/>
                </a:tc>
              </a:tr>
              <a:tr h="370840">
                <a:tc>
                  <a:txBody>
                    <a:bodyPr/>
                    <a:lstStyle/>
                    <a:p>
                      <a:r>
                        <a:rPr lang="en-US" sz="1800" b="0" i="0" kern="1200" dirty="0" smtClean="0">
                          <a:solidFill>
                            <a:schemeClr val="dk1"/>
                          </a:solidFill>
                          <a:effectLst/>
                          <a:latin typeface="+mn-lt"/>
                          <a:ea typeface="+mn-ea"/>
                          <a:cs typeface="+mn-cs"/>
                        </a:rPr>
                        <a:t>If the classifier is unstable (high variance), then we need to apply bagging.</a:t>
                      </a:r>
                      <a:endParaRPr lang="en-US" dirty="0"/>
                    </a:p>
                  </a:txBody>
                  <a:tcPr/>
                </a:tc>
                <a:tc>
                  <a:txBody>
                    <a:bodyPr/>
                    <a:lstStyle/>
                    <a:p>
                      <a:r>
                        <a:rPr lang="en-US" sz="1800" b="0" i="0" kern="1200" dirty="0" smtClean="0">
                          <a:solidFill>
                            <a:schemeClr val="dk1"/>
                          </a:solidFill>
                          <a:effectLst/>
                          <a:latin typeface="+mn-lt"/>
                          <a:ea typeface="+mn-ea"/>
                          <a:cs typeface="+mn-cs"/>
                        </a:rPr>
                        <a:t>If the classifier is steady and straightforward (high bias), then we need to apply boosting.</a:t>
                      </a:r>
                      <a:endParaRPr lang="en-US" dirty="0"/>
                    </a:p>
                  </a:txBody>
                  <a:tcPr/>
                </a:tc>
              </a:tr>
              <a:tr h="370840">
                <a:tc>
                  <a:txBody>
                    <a:bodyPr/>
                    <a:lstStyle/>
                    <a:p>
                      <a:r>
                        <a:rPr lang="en-US" sz="1800" b="0" i="0" kern="1200" dirty="0" smtClean="0">
                          <a:solidFill>
                            <a:schemeClr val="dk1"/>
                          </a:solidFill>
                          <a:effectLst/>
                          <a:latin typeface="+mn-lt"/>
                          <a:ea typeface="+mn-ea"/>
                          <a:cs typeface="+mn-cs"/>
                        </a:rPr>
                        <a:t>Every model receives an equal weight.</a:t>
                      </a:r>
                      <a:endParaRPr lang="en-US" dirty="0"/>
                    </a:p>
                  </a:txBody>
                  <a:tcPr/>
                </a:tc>
                <a:tc>
                  <a:txBody>
                    <a:bodyPr/>
                    <a:lstStyle/>
                    <a:p>
                      <a:pPr algn="just" fontAlgn="t"/>
                      <a:r>
                        <a:rPr lang="en-US" dirty="0">
                          <a:solidFill>
                            <a:srgbClr val="333333"/>
                          </a:solidFill>
                          <a:effectLst/>
                          <a:latin typeface="inter-regular"/>
                        </a:rPr>
                        <a:t/>
                      </a:r>
                      <a:br>
                        <a:rPr lang="en-US" dirty="0">
                          <a:solidFill>
                            <a:srgbClr val="333333"/>
                          </a:solidFill>
                          <a:effectLst/>
                          <a:latin typeface="inter-regular"/>
                        </a:rPr>
                      </a:br>
                      <a:r>
                        <a:rPr lang="en-US" dirty="0">
                          <a:solidFill>
                            <a:srgbClr val="333333"/>
                          </a:solidFill>
                          <a:effectLst/>
                          <a:latin typeface="inter-regular"/>
                        </a:rPr>
                        <a:t>Models are weighted by their performance.</a:t>
                      </a:r>
                    </a:p>
                  </a:txBody>
                  <a:tcPr marL="76200" marR="76200" marT="76200" marB="76200"/>
                </a:tc>
              </a:tr>
              <a:tr h="370840">
                <a:tc>
                  <a:txBody>
                    <a:bodyPr/>
                    <a:lstStyle/>
                    <a:p>
                      <a:r>
                        <a:rPr lang="en-US" sz="1800" b="0" i="0" kern="1200" dirty="0" smtClean="0">
                          <a:solidFill>
                            <a:schemeClr val="dk1"/>
                          </a:solidFill>
                          <a:effectLst/>
                          <a:latin typeface="+mn-lt"/>
                          <a:ea typeface="+mn-ea"/>
                          <a:cs typeface="+mn-cs"/>
                        </a:rPr>
                        <a:t>Objective to decrease variance, not bias.</a:t>
                      </a:r>
                      <a:endParaRPr lang="en-US" dirty="0"/>
                    </a:p>
                  </a:txBody>
                  <a:tcPr/>
                </a:tc>
                <a:tc>
                  <a:txBody>
                    <a:bodyPr/>
                    <a:lstStyle/>
                    <a:p>
                      <a:r>
                        <a:rPr lang="en-US" sz="1800" b="0" i="0" kern="1200" dirty="0" smtClean="0">
                          <a:solidFill>
                            <a:schemeClr val="dk1"/>
                          </a:solidFill>
                          <a:effectLst/>
                          <a:latin typeface="+mn-lt"/>
                          <a:ea typeface="+mn-ea"/>
                          <a:cs typeface="+mn-cs"/>
                        </a:rPr>
                        <a:t>Objective to decrease bias, not variance.</a:t>
                      </a:r>
                      <a:endParaRPr lang="en-US" dirty="0"/>
                    </a:p>
                  </a:txBody>
                  <a:tcPr/>
                </a:tc>
              </a:tr>
            </a:tbl>
          </a:graphicData>
        </a:graphic>
      </p:graphicFrame>
    </p:spTree>
    <p:extLst>
      <p:ext uri="{BB962C8B-B14F-4D97-AF65-F5344CB8AC3E}">
        <p14:creationId xmlns:p14="http://schemas.microsoft.com/office/powerpoint/2010/main" val="17629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014" y="723937"/>
            <a:ext cx="10515600" cy="418642"/>
          </a:xfrm>
        </p:spPr>
        <p:txBody>
          <a:bodyPr>
            <a:normAutofit fontScale="90000"/>
          </a:bodyPr>
          <a:lstStyle/>
          <a:p>
            <a:r>
              <a:rPr lang="en-US" dirty="0"/>
              <a:t>Model Performance:</a:t>
            </a:r>
            <a:br>
              <a:rPr lang="en-US" dirty="0"/>
            </a:br>
            <a:endParaRPr lang="en-US" dirty="0"/>
          </a:p>
        </p:txBody>
      </p:sp>
      <p:sp>
        <p:nvSpPr>
          <p:cNvPr id="3" name="Content Placeholder 2"/>
          <p:cNvSpPr>
            <a:spLocks noGrp="1"/>
          </p:cNvSpPr>
          <p:nvPr>
            <p:ph idx="1"/>
          </p:nvPr>
        </p:nvSpPr>
        <p:spPr>
          <a:xfrm>
            <a:off x="838200" y="1142579"/>
            <a:ext cx="10515600" cy="4351338"/>
          </a:xfrm>
        </p:spPr>
        <p:txBody>
          <a:bodyPr>
            <a:normAutofit/>
          </a:bodyPr>
          <a:lstStyle/>
          <a:p>
            <a:pPr>
              <a:lnSpc>
                <a:spcPct val="100000"/>
              </a:lnSpc>
            </a:pPr>
            <a:r>
              <a:rPr lang="en-US" sz="1800" dirty="0">
                <a:solidFill>
                  <a:srgbClr val="292929"/>
                </a:solidFill>
                <a:latin typeface="source-serif-pro"/>
              </a:rPr>
              <a:t>The Goodness of fit determines how the line of regression fits the set of observations. The process of finding the best model out of various models is called optimization. It can be achieved by R-squared method:</a:t>
            </a:r>
          </a:p>
          <a:p>
            <a:pPr>
              <a:lnSpc>
                <a:spcPct val="100000"/>
              </a:lnSpc>
            </a:pPr>
            <a:r>
              <a:rPr lang="en-US" sz="1800" dirty="0">
                <a:solidFill>
                  <a:srgbClr val="292929"/>
                </a:solidFill>
                <a:latin typeface="source-serif-pro"/>
              </a:rPr>
              <a:t>R-squared is a statistical method that determines the goodness of fit.</a:t>
            </a:r>
          </a:p>
          <a:p>
            <a:pPr>
              <a:lnSpc>
                <a:spcPct val="100000"/>
              </a:lnSpc>
            </a:pPr>
            <a:r>
              <a:rPr lang="en-US" sz="1800" dirty="0">
                <a:solidFill>
                  <a:srgbClr val="292929"/>
                </a:solidFill>
                <a:latin typeface="source-serif-pro"/>
              </a:rPr>
              <a:t>It measures the strength of the relationship between the dependent and independent variables on a scale of 0-100%.</a:t>
            </a:r>
          </a:p>
          <a:p>
            <a:pPr>
              <a:lnSpc>
                <a:spcPct val="100000"/>
              </a:lnSpc>
            </a:pPr>
            <a:r>
              <a:rPr lang="en-US" sz="1800" dirty="0">
                <a:solidFill>
                  <a:srgbClr val="292929"/>
                </a:solidFill>
                <a:latin typeface="source-serif-pro"/>
              </a:rPr>
              <a:t>The high value of R-square determines the less difference between the predicted values and actual values and hence represents a good model.</a:t>
            </a:r>
          </a:p>
          <a:p>
            <a:pPr>
              <a:lnSpc>
                <a:spcPct val="100000"/>
              </a:lnSpc>
            </a:pPr>
            <a:r>
              <a:rPr lang="en-US" sz="1800" dirty="0">
                <a:solidFill>
                  <a:srgbClr val="292929"/>
                </a:solidFill>
                <a:latin typeface="source-serif-pro"/>
              </a:rPr>
              <a:t>It is also called a coefficient of determination, or coefficient of multiple determination for multiple regression.</a:t>
            </a:r>
          </a:p>
          <a:p>
            <a:pPr>
              <a:lnSpc>
                <a:spcPct val="100000"/>
              </a:lnSpc>
            </a:pPr>
            <a:r>
              <a:rPr lang="en-US" sz="1800" dirty="0">
                <a:solidFill>
                  <a:srgbClr val="292929"/>
                </a:solidFill>
                <a:latin typeface="source-serif-pro"/>
              </a:rPr>
              <a:t>It can be calculated from the below formula:</a:t>
            </a:r>
          </a:p>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635" y="5162033"/>
            <a:ext cx="4397622" cy="1095548"/>
          </a:xfrm>
          <a:prstGeom prst="rect">
            <a:avLst/>
          </a:prstGeom>
        </p:spPr>
      </p:pic>
    </p:spTree>
    <p:extLst>
      <p:ext uri="{BB962C8B-B14F-4D97-AF65-F5344CB8AC3E}">
        <p14:creationId xmlns:p14="http://schemas.microsoft.com/office/powerpoint/2010/main" val="237059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2877"/>
            <a:ext cx="10515600" cy="699170"/>
          </a:xfrm>
        </p:spPr>
        <p:txBody>
          <a:bodyPr/>
          <a:lstStyle/>
          <a:p>
            <a:r>
              <a:rPr lang="en-US" dirty="0"/>
              <a:t>Assumptions of Linear </a:t>
            </a:r>
            <a:r>
              <a:rPr lang="en-US" dirty="0" smtClean="0"/>
              <a:t>Regression</a:t>
            </a:r>
            <a:endParaRPr lang="en-US" dirty="0"/>
          </a:p>
        </p:txBody>
      </p:sp>
      <p:sp>
        <p:nvSpPr>
          <p:cNvPr id="3" name="Content Placeholder 2"/>
          <p:cNvSpPr>
            <a:spLocks noGrp="1"/>
          </p:cNvSpPr>
          <p:nvPr>
            <p:ph idx="1"/>
          </p:nvPr>
        </p:nvSpPr>
        <p:spPr>
          <a:xfrm>
            <a:off x="838200" y="1671389"/>
            <a:ext cx="10515600" cy="4351338"/>
          </a:xfrm>
        </p:spPr>
        <p:txBody>
          <a:bodyPr>
            <a:noAutofit/>
          </a:bodyPr>
          <a:lstStyle/>
          <a:p>
            <a:pPr>
              <a:lnSpc>
                <a:spcPct val="100000"/>
              </a:lnSpc>
            </a:pPr>
            <a:r>
              <a:rPr lang="en-US" sz="1800" dirty="0">
                <a:solidFill>
                  <a:srgbClr val="292929"/>
                </a:solidFill>
                <a:latin typeface="source-serif-pro"/>
              </a:rPr>
              <a:t>Linear regression assumes the linear relationship between the dependent and independent variables.</a:t>
            </a:r>
          </a:p>
          <a:p>
            <a:pPr>
              <a:lnSpc>
                <a:spcPct val="100000"/>
              </a:lnSpc>
            </a:pPr>
            <a:r>
              <a:rPr lang="en-US" sz="1800" dirty="0">
                <a:solidFill>
                  <a:srgbClr val="292929"/>
                </a:solidFill>
                <a:latin typeface="source-serif-pro"/>
              </a:rPr>
              <a:t>Due to multicollinearity, it may difficult to find the true relationship between the predictors and target variables. Or we can say, it is difficult to determine which predictor variable is affecting the target variable and which is not. So, the model assumes either little or no multicollinearity between the features or independent variables.</a:t>
            </a:r>
          </a:p>
          <a:p>
            <a:pPr>
              <a:lnSpc>
                <a:spcPct val="100000"/>
              </a:lnSpc>
            </a:pPr>
            <a:r>
              <a:rPr lang="en-US" sz="1800" dirty="0">
                <a:solidFill>
                  <a:srgbClr val="292929"/>
                </a:solidFill>
                <a:latin typeface="source-serif-pro"/>
              </a:rPr>
              <a:t>Homoscedasticity is a situation when the error term is the same for all the values of independent variables. With homoscedasticity, there should be no clear pattern distribution of data in the scatter plot.</a:t>
            </a:r>
          </a:p>
          <a:p>
            <a:pPr>
              <a:lnSpc>
                <a:spcPct val="100000"/>
              </a:lnSpc>
            </a:pPr>
            <a:r>
              <a:rPr lang="en-US" sz="1800" dirty="0" smtClean="0">
                <a:solidFill>
                  <a:srgbClr val="292929"/>
                </a:solidFill>
                <a:latin typeface="source-serif-pro"/>
              </a:rPr>
              <a:t>Linear </a:t>
            </a:r>
            <a:r>
              <a:rPr lang="en-US" sz="1800" dirty="0">
                <a:solidFill>
                  <a:srgbClr val="292929"/>
                </a:solidFill>
                <a:latin typeface="source-serif-pro"/>
              </a:rPr>
              <a:t>regression assumes that the error term should follow the normal distribution pattern. If error terms are not normally distributed, then confidence intervals will become either too wide or too narrow, which may cause difficulties in finding coefficients</a:t>
            </a:r>
            <a:r>
              <a:rPr lang="en-US" sz="1800" dirty="0" smtClean="0">
                <a:solidFill>
                  <a:srgbClr val="292929"/>
                </a:solidFill>
                <a:latin typeface="source-serif-pro"/>
              </a:rPr>
              <a:t>.</a:t>
            </a:r>
            <a:endParaRPr lang="en-US" sz="1800" dirty="0">
              <a:solidFill>
                <a:srgbClr val="292929"/>
              </a:solidFill>
              <a:latin typeface="source-serif-pro"/>
            </a:endParaRPr>
          </a:p>
        </p:txBody>
      </p:sp>
    </p:spTree>
    <p:extLst>
      <p:ext uri="{BB962C8B-B14F-4D97-AF65-F5344CB8AC3E}">
        <p14:creationId xmlns:p14="http://schemas.microsoft.com/office/powerpoint/2010/main" val="280592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0D5794-83BD-FE3F-A982-572D6E275B06}"/>
              </a:ext>
            </a:extLst>
          </p:cNvPr>
          <p:cNvSpPr>
            <a:spLocks noGrp="1"/>
          </p:cNvSpPr>
          <p:nvPr>
            <p:ph type="ctrTitle"/>
          </p:nvPr>
        </p:nvSpPr>
        <p:spPr>
          <a:xfrm>
            <a:off x="450165" y="1042392"/>
            <a:ext cx="4028049" cy="517060"/>
          </a:xfrm>
        </p:spPr>
        <p:txBody>
          <a:bodyPr>
            <a:noAutofit/>
          </a:bodyPr>
          <a:lstStyle/>
          <a:p>
            <a:r>
              <a:rPr lang="en-US" sz="3600" b="1" dirty="0"/>
              <a:t>Logistic Regression</a:t>
            </a:r>
            <a:endParaRPr lang="aa-ET" sz="3600" b="1" dirty="0"/>
          </a:p>
        </p:txBody>
      </p:sp>
      <p:sp>
        <p:nvSpPr>
          <p:cNvPr id="3" name="Subtitle 2">
            <a:extLst>
              <a:ext uri="{FF2B5EF4-FFF2-40B4-BE49-F238E27FC236}">
                <a16:creationId xmlns="" xmlns:a16="http://schemas.microsoft.com/office/drawing/2014/main" id="{C6A05054-B964-54FC-31BB-600085D817F8}"/>
              </a:ext>
            </a:extLst>
          </p:cNvPr>
          <p:cNvSpPr>
            <a:spLocks noGrp="1"/>
          </p:cNvSpPr>
          <p:nvPr>
            <p:ph type="subTitle" idx="1"/>
          </p:nvPr>
        </p:nvSpPr>
        <p:spPr>
          <a:xfrm>
            <a:off x="623666" y="1638545"/>
            <a:ext cx="10714894" cy="3918533"/>
          </a:xfrm>
        </p:spPr>
        <p:txBody>
          <a:bodyPr>
            <a:normAutofit/>
          </a:bodyPr>
          <a:lstStyle/>
          <a:p>
            <a:pPr marL="342900" indent="-342900" algn="just">
              <a:buFont typeface="Arial" panose="020B0604020202020204" pitchFamily="34" charset="0"/>
              <a:buChar char="•"/>
            </a:pPr>
            <a:r>
              <a:rPr lang="en-US" sz="2000" dirty="0">
                <a:solidFill>
                  <a:srgbClr val="292929"/>
                </a:solidFill>
                <a:latin typeface="source-serif-pro"/>
              </a:rPr>
              <a:t>Logistic regression is one of the most popular Machine Learning algorithms, which comes under the Supervised Learning technique. It is used for predicting the categorical dependent variable using a given set of independent variables.</a:t>
            </a:r>
          </a:p>
          <a:p>
            <a:pPr marL="342900" indent="-342900" algn="just">
              <a:buFont typeface="Arial" panose="020B0604020202020204" pitchFamily="34" charset="0"/>
              <a:buChar char="•"/>
            </a:pPr>
            <a:r>
              <a:rPr lang="en-US" sz="2000" b="0" i="0" dirty="0">
                <a:solidFill>
                  <a:srgbClr val="000000"/>
                </a:solidFill>
                <a:effectLst/>
                <a:latin typeface="inter-regular"/>
              </a:rPr>
              <a:t>Logistic regression predicts the output of a categorical dependent variable. Therefore, the outcome must be a categorical or discrete value. It can be either Yes or No, 0 or 1, true or False, etc. but instead of giving the exact value as 0 and 1, </a:t>
            </a:r>
            <a:r>
              <a:rPr lang="en-US" sz="2000" b="1" i="0" dirty="0">
                <a:solidFill>
                  <a:srgbClr val="000000"/>
                </a:solidFill>
                <a:effectLst/>
                <a:latin typeface="inter-bold"/>
              </a:rPr>
              <a:t>it gives the probabilistic values which lie between 0 and 1</a:t>
            </a:r>
          </a:p>
          <a:p>
            <a:pPr marL="342900" indent="-342900" algn="just">
              <a:buFont typeface="Arial" panose="020B0604020202020204" pitchFamily="34" charset="0"/>
              <a:buChar char="•"/>
            </a:pPr>
            <a:r>
              <a:rPr lang="en-US" sz="2000" b="0" i="0" dirty="0">
                <a:solidFill>
                  <a:srgbClr val="000000"/>
                </a:solidFill>
                <a:effectLst/>
                <a:latin typeface="inter-regular"/>
              </a:rPr>
              <a:t>Logistic Regression is much like the Linear Regression except that how they are used. Linear Regression is used for solving Regression problems, whereas </a:t>
            </a:r>
            <a:r>
              <a:rPr lang="en-US" sz="2000" b="1" i="0" dirty="0">
                <a:solidFill>
                  <a:srgbClr val="000000"/>
                </a:solidFill>
                <a:effectLst/>
                <a:latin typeface="inter-bold"/>
              </a:rPr>
              <a:t>Logistic regression is used for solving the classification problems</a:t>
            </a:r>
            <a:r>
              <a:rPr lang="en-US" sz="2000" b="0" i="0" dirty="0">
                <a:solidFill>
                  <a:srgbClr val="000000"/>
                </a:solidFill>
                <a:effectLst/>
                <a:latin typeface="inter-regular"/>
              </a:rPr>
              <a:t>.</a:t>
            </a:r>
          </a:p>
          <a:p>
            <a:pPr marL="342900" indent="-342900" algn="just">
              <a:buFont typeface="Arial" panose="020B0604020202020204" pitchFamily="34" charset="0"/>
              <a:buChar char="•"/>
            </a:pPr>
            <a:r>
              <a:rPr lang="en-US" sz="2000" b="0" i="0" dirty="0">
                <a:solidFill>
                  <a:srgbClr val="000000"/>
                </a:solidFill>
                <a:effectLst/>
                <a:latin typeface="inter-regular"/>
              </a:rPr>
              <a:t>In Logistic regression, instead of fitting a regression line, we fit an "S" shaped logistic function, which predicts two maximum values (0 or 1)</a:t>
            </a:r>
            <a:endParaRPr lang="aa-ET" sz="2000" dirty="0"/>
          </a:p>
        </p:txBody>
      </p:sp>
    </p:spTree>
    <p:extLst>
      <p:ext uri="{BB962C8B-B14F-4D97-AF65-F5344CB8AC3E}">
        <p14:creationId xmlns:p14="http://schemas.microsoft.com/office/powerpoint/2010/main" val="319779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752EB-2478-41E5-B2E3-CC129D74694E}"/>
              </a:ext>
            </a:extLst>
          </p:cNvPr>
          <p:cNvSpPr>
            <a:spLocks noGrp="1"/>
          </p:cNvSpPr>
          <p:nvPr>
            <p:ph type="title"/>
          </p:nvPr>
        </p:nvSpPr>
        <p:spPr>
          <a:xfrm>
            <a:off x="663291" y="496557"/>
            <a:ext cx="3757246" cy="1325563"/>
          </a:xfrm>
        </p:spPr>
        <p:txBody>
          <a:bodyPr/>
          <a:lstStyle/>
          <a:p>
            <a:pPr algn="ctr"/>
            <a:r>
              <a:rPr lang="en-US" sz="3600" b="1" dirty="0"/>
              <a:t>Logistic Regression</a:t>
            </a:r>
            <a:endParaRPr lang="aa-ET" sz="3600" b="1" dirty="0"/>
          </a:p>
        </p:txBody>
      </p:sp>
      <p:sp>
        <p:nvSpPr>
          <p:cNvPr id="3" name="Content Placeholder 2">
            <a:extLst>
              <a:ext uri="{FF2B5EF4-FFF2-40B4-BE49-F238E27FC236}">
                <a16:creationId xmlns="" xmlns:a16="http://schemas.microsoft.com/office/drawing/2014/main" id="{6C2F3EB9-2AB8-F60E-96AD-5383A2A9A8CC}"/>
              </a:ext>
            </a:extLst>
          </p:cNvPr>
          <p:cNvSpPr>
            <a:spLocks noGrp="1"/>
          </p:cNvSpPr>
          <p:nvPr>
            <p:ph idx="1"/>
          </p:nvPr>
        </p:nvSpPr>
        <p:spPr>
          <a:xfrm>
            <a:off x="838200" y="1530203"/>
            <a:ext cx="10515600" cy="4351338"/>
          </a:xfrm>
        </p:spPr>
        <p:txBody>
          <a:bodyPr/>
          <a:lstStyle/>
          <a:p>
            <a:pPr marL="342900" indent="-342900" algn="just"/>
            <a:r>
              <a:rPr lang="en-US" sz="2000" dirty="0">
                <a:solidFill>
                  <a:srgbClr val="292929"/>
                </a:solidFill>
                <a:latin typeface="source-serif-pro"/>
              </a:rPr>
              <a:t>The curve from the logistic function indicates the likelihood of something such as whether the cells are cancerous or not, a mouse is obese or not based on its weight, etc.</a:t>
            </a:r>
          </a:p>
          <a:p>
            <a:pPr marL="342900" indent="-342900" algn="just"/>
            <a:r>
              <a:rPr lang="en-US" sz="2000" dirty="0">
                <a:solidFill>
                  <a:srgbClr val="292929"/>
                </a:solidFill>
                <a:latin typeface="source-serif-pro"/>
              </a:rPr>
              <a:t>Logistic Regression is a significant machine learning algorithm because it can provide probabilities and classify new data using continuous and discrete datasets.</a:t>
            </a:r>
          </a:p>
          <a:p>
            <a:pPr marL="342900" indent="-342900" algn="just"/>
            <a:r>
              <a:rPr lang="en-US" sz="2000" dirty="0">
                <a:solidFill>
                  <a:srgbClr val="292929"/>
                </a:solidFill>
                <a:latin typeface="source-serif-pro"/>
              </a:rPr>
              <a:t>Logistic Regression can be used to classify the observations using different types of data and can easily determine the most effective variables used for the classification. The below image is showing the logistic function:</a:t>
            </a:r>
          </a:p>
          <a:p>
            <a:endParaRPr lang="aa-ET" sz="2000" dirty="0">
              <a:solidFill>
                <a:srgbClr val="292929"/>
              </a:solidFill>
              <a:latin typeface="source-serif-pro"/>
            </a:endParaRPr>
          </a:p>
        </p:txBody>
      </p:sp>
      <p:pic>
        <p:nvPicPr>
          <p:cNvPr id="7" name="Picture 6" descr="Diagram&#10;&#10;Description automatically generated">
            <a:extLst>
              <a:ext uri="{FF2B5EF4-FFF2-40B4-BE49-F238E27FC236}">
                <a16:creationId xmlns="" xmlns:a16="http://schemas.microsoft.com/office/drawing/2014/main" id="{86A69DA5-25F5-E494-5038-EFB186A69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079" y="3705872"/>
            <a:ext cx="4762500" cy="2857500"/>
          </a:xfrm>
          <a:prstGeom prst="rect">
            <a:avLst/>
          </a:prstGeom>
        </p:spPr>
      </p:pic>
    </p:spTree>
    <p:extLst>
      <p:ext uri="{BB962C8B-B14F-4D97-AF65-F5344CB8AC3E}">
        <p14:creationId xmlns:p14="http://schemas.microsoft.com/office/powerpoint/2010/main" val="278993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D48A76-C199-74E6-6A71-0CDA56D71ED3}"/>
              </a:ext>
            </a:extLst>
          </p:cNvPr>
          <p:cNvSpPr>
            <a:spLocks noGrp="1"/>
          </p:cNvSpPr>
          <p:nvPr>
            <p:ph type="title"/>
          </p:nvPr>
        </p:nvSpPr>
        <p:spPr>
          <a:xfrm>
            <a:off x="838200" y="162437"/>
            <a:ext cx="10515600" cy="1325563"/>
          </a:xfrm>
        </p:spPr>
        <p:txBody>
          <a:bodyPr/>
          <a:lstStyle/>
          <a:p>
            <a:r>
              <a:rPr lang="en-US" sz="3600" b="1" dirty="0"/>
              <a:t>Logistic Function (Sigmoid Function):</a:t>
            </a:r>
            <a:endParaRPr lang="aa-ET" sz="3600" b="1" dirty="0"/>
          </a:p>
        </p:txBody>
      </p:sp>
      <p:sp>
        <p:nvSpPr>
          <p:cNvPr id="3" name="Content Placeholder 2">
            <a:extLst>
              <a:ext uri="{FF2B5EF4-FFF2-40B4-BE49-F238E27FC236}">
                <a16:creationId xmlns="" xmlns:a16="http://schemas.microsoft.com/office/drawing/2014/main" id="{D42D074B-F113-8997-6D41-61974EE64DD1}"/>
              </a:ext>
            </a:extLst>
          </p:cNvPr>
          <p:cNvSpPr>
            <a:spLocks noGrp="1"/>
          </p:cNvSpPr>
          <p:nvPr>
            <p:ph idx="1"/>
          </p:nvPr>
        </p:nvSpPr>
        <p:spPr>
          <a:xfrm>
            <a:off x="838200" y="1253331"/>
            <a:ext cx="10515600" cy="4351338"/>
          </a:xfrm>
        </p:spPr>
        <p:txBody>
          <a:bodyPr>
            <a:normAutofit/>
          </a:bodyPr>
          <a:lstStyle/>
          <a:p>
            <a:pPr marL="342900" indent="-342900" algn="just"/>
            <a:r>
              <a:rPr lang="en-US" sz="2000" dirty="0">
                <a:solidFill>
                  <a:srgbClr val="292929"/>
                </a:solidFill>
                <a:latin typeface="source-serif-pro"/>
              </a:rPr>
              <a:t>The sigmoid function is a mathematical function used to map the predicted values to probabilities.</a:t>
            </a:r>
          </a:p>
          <a:p>
            <a:pPr marL="342900" indent="-342900" algn="just"/>
            <a:r>
              <a:rPr lang="en-US" sz="2000" dirty="0">
                <a:solidFill>
                  <a:srgbClr val="292929"/>
                </a:solidFill>
                <a:latin typeface="source-serif-pro"/>
              </a:rPr>
              <a:t>It maps any real value into another value within a range of 0 and 1.</a:t>
            </a:r>
          </a:p>
          <a:p>
            <a:pPr marL="342900" indent="-342900" algn="just"/>
            <a:r>
              <a:rPr lang="en-US" sz="2000" dirty="0">
                <a:solidFill>
                  <a:srgbClr val="292929"/>
                </a:solidFill>
                <a:latin typeface="source-serif-pro"/>
              </a:rPr>
              <a:t>The value of the logistic regression must be between 0 and 1, which cannot go beyond this limit, so it forms a curve like the "S" form. The S-form curve is called the Sigmoid function or the logistic function.</a:t>
            </a:r>
          </a:p>
          <a:p>
            <a:pPr marL="342900" indent="-342900" algn="just"/>
            <a:r>
              <a:rPr lang="en-US" sz="2000" dirty="0">
                <a:solidFill>
                  <a:srgbClr val="292929"/>
                </a:solidFill>
                <a:latin typeface="source-serif-pro"/>
              </a:rPr>
              <a:t>In logistic regression, we use the concept of the threshold value, which defines the probability of either 0 or 1. Such as values above the threshold value tends to 1, and a value below the threshold values tends to 0</a:t>
            </a:r>
            <a:r>
              <a:rPr lang="en-US" sz="1800" dirty="0">
                <a:solidFill>
                  <a:srgbClr val="292929"/>
                </a:solidFill>
                <a:latin typeface="source-serif-pro"/>
              </a:rPr>
              <a:t>.</a:t>
            </a:r>
          </a:p>
        </p:txBody>
      </p:sp>
      <p:sp>
        <p:nvSpPr>
          <p:cNvPr id="4" name="Title 1">
            <a:extLst>
              <a:ext uri="{FF2B5EF4-FFF2-40B4-BE49-F238E27FC236}">
                <a16:creationId xmlns="" xmlns:a16="http://schemas.microsoft.com/office/drawing/2014/main" id="{7D058DE4-0DD0-21BE-3DE5-D546ECF1A8B2}"/>
              </a:ext>
            </a:extLst>
          </p:cNvPr>
          <p:cNvSpPr txBox="1">
            <a:spLocks/>
          </p:cNvSpPr>
          <p:nvPr/>
        </p:nvSpPr>
        <p:spPr>
          <a:xfrm>
            <a:off x="838200" y="39161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Assumptions for Logistic Regression:</a:t>
            </a:r>
          </a:p>
        </p:txBody>
      </p:sp>
      <p:sp>
        <p:nvSpPr>
          <p:cNvPr id="6" name="Content Placeholder 2">
            <a:extLst>
              <a:ext uri="{FF2B5EF4-FFF2-40B4-BE49-F238E27FC236}">
                <a16:creationId xmlns="" xmlns:a16="http://schemas.microsoft.com/office/drawing/2014/main" id="{50BD7ACA-34CE-C2DF-FAF1-7F30251A95CE}"/>
              </a:ext>
            </a:extLst>
          </p:cNvPr>
          <p:cNvSpPr txBox="1">
            <a:spLocks/>
          </p:cNvSpPr>
          <p:nvPr/>
        </p:nvSpPr>
        <p:spPr>
          <a:xfrm>
            <a:off x="1032803" y="503519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r>
              <a:rPr lang="en-US" sz="2000" dirty="0">
                <a:solidFill>
                  <a:srgbClr val="292929"/>
                </a:solidFill>
                <a:latin typeface="source-serif-pro"/>
              </a:rPr>
              <a:t>The dependent variable must be categorical in nature.</a:t>
            </a:r>
          </a:p>
          <a:p>
            <a:pPr marL="342900" indent="-342900" algn="just"/>
            <a:r>
              <a:rPr lang="en-US" sz="2000" dirty="0">
                <a:solidFill>
                  <a:srgbClr val="292929"/>
                </a:solidFill>
                <a:latin typeface="source-serif-pro"/>
              </a:rPr>
              <a:t>The independent variable should not have multi-collinearity.</a:t>
            </a:r>
          </a:p>
        </p:txBody>
      </p:sp>
    </p:spTree>
    <p:extLst>
      <p:ext uri="{BB962C8B-B14F-4D97-AF65-F5344CB8AC3E}">
        <p14:creationId xmlns:p14="http://schemas.microsoft.com/office/powerpoint/2010/main" val="47567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TotalTime>
  <Words>3195</Words>
  <Application>Microsoft Office PowerPoint</Application>
  <PresentationFormat>Widescreen</PresentationFormat>
  <Paragraphs>303</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 Unicode MS</vt:lpstr>
      <vt:lpstr>Arial</vt:lpstr>
      <vt:lpstr>Calibri</vt:lpstr>
      <vt:lpstr>Calibri Light</vt:lpstr>
      <vt:lpstr>inter-bold</vt:lpstr>
      <vt:lpstr>inter-regular</vt:lpstr>
      <vt:lpstr>source-serif-pro</vt:lpstr>
      <vt:lpstr>Office Theme</vt:lpstr>
      <vt:lpstr>Linear Regression</vt:lpstr>
      <vt:lpstr>Linear Regression</vt:lpstr>
      <vt:lpstr>Finding the best fit line:</vt:lpstr>
      <vt:lpstr>Continued…</vt:lpstr>
      <vt:lpstr>Model Performance: </vt:lpstr>
      <vt:lpstr>Assumptions of Linear Regression</vt:lpstr>
      <vt:lpstr>Logistic Regression</vt:lpstr>
      <vt:lpstr>Logistic Regression</vt:lpstr>
      <vt:lpstr>Logistic Function (Sigmoid Function):</vt:lpstr>
      <vt:lpstr>Logistic Regression Equation:</vt:lpstr>
      <vt:lpstr>Logistic Regression Equation:</vt:lpstr>
      <vt:lpstr>K-Nearest Neighbor(KNN)</vt:lpstr>
      <vt:lpstr>How does K-NN work?</vt:lpstr>
      <vt:lpstr>Continued…</vt:lpstr>
      <vt:lpstr>Continued…</vt:lpstr>
      <vt:lpstr>How to select the value of K in the K-NN Algorithm?</vt:lpstr>
      <vt:lpstr>Support Vector Machine</vt:lpstr>
      <vt:lpstr>Continued…</vt:lpstr>
      <vt:lpstr>Types of SVM</vt:lpstr>
      <vt:lpstr>Hyperplane and Support Vectors in the SVM</vt:lpstr>
      <vt:lpstr>How does SVM works?</vt:lpstr>
      <vt:lpstr>Continued…</vt:lpstr>
      <vt:lpstr>Non-Linear SVM:</vt:lpstr>
      <vt:lpstr>Continued…</vt:lpstr>
      <vt:lpstr>Continued…</vt:lpstr>
      <vt:lpstr>Limitations</vt:lpstr>
      <vt:lpstr>Decision Tree</vt:lpstr>
      <vt:lpstr>Continued…</vt:lpstr>
      <vt:lpstr>Decision Tree Terminologies </vt:lpstr>
      <vt:lpstr>How does the Decision Tree algorithm Work?</vt:lpstr>
      <vt:lpstr>Attribute Selection Measures</vt:lpstr>
      <vt:lpstr>Continued….</vt:lpstr>
      <vt:lpstr>Continued…</vt:lpstr>
      <vt:lpstr>Continued….</vt:lpstr>
      <vt:lpstr>Gradient Descent in Machine Learning</vt:lpstr>
      <vt:lpstr>Continued….</vt:lpstr>
      <vt:lpstr>Continued….</vt:lpstr>
      <vt:lpstr>How does Gradient Descent work?</vt:lpstr>
      <vt:lpstr>Types of Gradient Descent</vt:lpstr>
      <vt:lpstr>Continued….</vt:lpstr>
      <vt:lpstr>PowerPoint Presentation</vt:lpstr>
      <vt:lpstr>Bagging</vt:lpstr>
      <vt:lpstr>Boosting:</vt:lpstr>
      <vt:lpstr>Difference between Bagging and Boosting: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Usama Abid</dc:creator>
  <cp:lastModifiedBy>Windows User</cp:lastModifiedBy>
  <cp:revision>19</cp:revision>
  <dcterms:created xsi:type="dcterms:W3CDTF">2022-10-09T04:40:37Z</dcterms:created>
  <dcterms:modified xsi:type="dcterms:W3CDTF">2022-10-25T12:32:18Z</dcterms:modified>
</cp:coreProperties>
</file>