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or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ora-boldItalic.fntdata"/><Relationship Id="rId9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ra-regular.fntdata"/><Relationship Id="rId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e7bdec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b1e7bdec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en.wikipedia.org/wiki/PETase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en.wikipedia.org/wiki/MHETase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9175" y="-108875"/>
            <a:ext cx="6902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 search of PET-degrading enzymes: metagenomes reveal hidden homologues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707" l="28581" r="0" t="0"/>
          <a:stretch/>
        </p:blipFill>
        <p:spPr>
          <a:xfrm>
            <a:off x="7686177" y="0"/>
            <a:ext cx="1457823" cy="9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0900" y="704225"/>
            <a:ext cx="981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Цель: Поиск организмов, потенциально способных разлагать ПЭТ (содержащих гомологи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ферментов </a:t>
            </a:r>
            <a:r>
              <a:rPr b="1" lang="en" sz="12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PETase </a:t>
            </a:r>
            <a:r>
              <a:rPr b="1" lang="en" sz="1200">
                <a:solidFill>
                  <a:srgbClr val="000000"/>
                </a:solidFill>
              </a:rPr>
              <a:t>и </a:t>
            </a:r>
            <a:r>
              <a:rPr b="1" lang="en" sz="12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MHETase</a:t>
            </a:r>
            <a:r>
              <a:rPr b="1" lang="en" sz="1200">
                <a:solidFill>
                  <a:srgbClr val="000000"/>
                </a:solidFill>
              </a:rPr>
              <a:t>).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9867" l="6293" r="12610" t="8983"/>
          <a:stretch/>
        </p:blipFill>
        <p:spPr>
          <a:xfrm>
            <a:off x="2993250" y="1012000"/>
            <a:ext cx="3173026" cy="171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75525" l="87794" r="0" t="12121"/>
          <a:stretch/>
        </p:blipFill>
        <p:spPr>
          <a:xfrm>
            <a:off x="6125050" y="1088212"/>
            <a:ext cx="1015849" cy="5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91600" y="1196525"/>
            <a:ext cx="1926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PETase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phylogenetic 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17088" y="1011988"/>
            <a:ext cx="1926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MHETase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phylogenetic tree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1196" y="1483375"/>
            <a:ext cx="3632801" cy="366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451225"/>
            <a:ext cx="3422488" cy="371664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191975" y="3398950"/>
            <a:ext cx="2809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C9DAF8"/>
                </a:highlight>
              </a:rPr>
              <a:t>Результаты:</a:t>
            </a:r>
            <a:br>
              <a:rPr b="1" lang="en" sz="1300"/>
            </a:br>
            <a:r>
              <a:rPr b="1" lang="en" sz="1300"/>
              <a:t> </a:t>
            </a:r>
            <a:r>
              <a:rPr b="1" lang="en" sz="900"/>
              <a:t>    </a:t>
            </a:r>
            <a:r>
              <a:rPr lang="en" sz="900">
                <a:latin typeface="Lora"/>
                <a:ea typeface="Lora"/>
                <a:cs typeface="Lora"/>
                <a:sym typeface="Lora"/>
              </a:rPr>
              <a:t>✔️   Воспроизвели дерево из статьи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22500" y="3896450"/>
            <a:ext cx="20478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✔️   Построили деревья по белковым и нуклеотидным последовательностям</a:t>
            </a:r>
            <a:endParaRPr sz="9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9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✔️    Проанализировали географическое распределение метагеномных данных</a:t>
            </a:r>
            <a:endParaRPr sz="1300"/>
          </a:p>
        </p:txBody>
      </p:sp>
      <p:sp>
        <p:nvSpPr>
          <p:cNvPr id="65" name="Google Shape;65;p13"/>
          <p:cNvSpPr txBox="1"/>
          <p:nvPr/>
        </p:nvSpPr>
        <p:spPr>
          <a:xfrm>
            <a:off x="3175175" y="2288150"/>
            <a:ext cx="28092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C9DAF8"/>
                </a:highlight>
              </a:rPr>
              <a:t>Инструменты:</a:t>
            </a:r>
            <a:br>
              <a:rPr b="1" lang="en" sz="1300">
                <a:highlight>
                  <a:srgbClr val="FFFFFF"/>
                </a:highlight>
              </a:rPr>
            </a:br>
            <a:r>
              <a:rPr b="1" lang="en" sz="1300">
                <a:highlight>
                  <a:srgbClr val="FFFFFF"/>
                </a:highlight>
              </a:rPr>
              <a:t> </a:t>
            </a: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Поиск в генетическом банке NCBI  </a:t>
            </a:r>
            <a:endParaRPr sz="9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Отбор последовательностей в AliView</a:t>
            </a:r>
            <a:endParaRPr sz="9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Построение филогенетических деревьев в </a:t>
            </a:r>
            <a:r>
              <a:rPr lang="en" sz="900">
                <a:solidFill>
                  <a:srgbClr val="FFFFF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_</a:t>
            </a: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MEGA X</a:t>
            </a:r>
            <a:endParaRPr sz="9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Визуализация деревьев в iTOLv5 </a:t>
            </a:r>
            <a:endParaRPr sz="9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</a:t>
            </a:r>
            <a:endParaRPr sz="10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0900" y="164425"/>
            <a:ext cx="7126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Руководители: </a:t>
            </a: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Михаил Райко, Лаврентий Данилов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Студенты:</a:t>
            </a: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Роман Шанин, Дарья Халенёва</a:t>
            </a:r>
            <a:r>
              <a:rPr lang="en" sz="1100">
                <a:solidFill>
                  <a:srgbClr val="595959"/>
                </a:solidFill>
              </a:rPr>
              <a:t> (MHETase)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                    </a:t>
            </a: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Полина Джелали, Владимир Пирогов, Григорий Буклей (PETase)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