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61" r:id="rId5"/>
    <p:sldId id="265" r:id="rId6"/>
    <p:sldId id="266" r:id="rId7"/>
    <p:sldId id="267" r:id="rId8"/>
    <p:sldId id="268" r:id="rId9"/>
    <p:sldId id="269" r:id="rId10"/>
    <p:sldId id="275" r:id="rId11"/>
    <p:sldId id="274" r:id="rId12"/>
    <p:sldId id="277" r:id="rId13"/>
    <p:sldId id="276" r:id="rId14"/>
    <p:sldId id="279" r:id="rId15"/>
    <p:sldId id="271" r:id="rId16"/>
    <p:sldId id="280"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C82"/>
    <a:srgbClr val="F87C1C"/>
    <a:srgbClr val="F96623"/>
    <a:srgbClr val="F7A714"/>
    <a:srgbClr val="F92F2F"/>
    <a:srgbClr val="F6A5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114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135-0AF3-6E40-01F7-F4932F57B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66553090-FE33-1E1A-7FC8-54980A9A0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7833F0C-824C-E357-A891-56F9DBBF892D}"/>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5" name="Footer Placeholder 4">
            <a:extLst>
              <a:ext uri="{FF2B5EF4-FFF2-40B4-BE49-F238E27FC236}">
                <a16:creationId xmlns:a16="http://schemas.microsoft.com/office/drawing/2014/main" id="{4E4531F6-9300-A908-2439-6B5D1FF5C69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0BB998E-4207-987A-E9FD-48D9388C557A}"/>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71228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03C6-8B9E-9386-EBB7-2B054C7DA7E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F70024F-66AD-7022-57A6-0E3DC41B2C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39325C2-F390-9DDB-3C99-31AAEFC54B62}"/>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5" name="Footer Placeholder 4">
            <a:extLst>
              <a:ext uri="{FF2B5EF4-FFF2-40B4-BE49-F238E27FC236}">
                <a16:creationId xmlns:a16="http://schemas.microsoft.com/office/drawing/2014/main" id="{F8FC85EE-7B8B-2F38-35FF-FF6A9C717E2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3C65878-7889-DBF8-6FA6-DD00194DB989}"/>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67079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F51EC7-2227-86AD-57E6-C434469F8E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881FE81-A263-5CF8-E448-CBD09383F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3AC3C5E-C367-FE2C-DBBA-93C85E42C4B6}"/>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5" name="Footer Placeholder 4">
            <a:extLst>
              <a:ext uri="{FF2B5EF4-FFF2-40B4-BE49-F238E27FC236}">
                <a16:creationId xmlns:a16="http://schemas.microsoft.com/office/drawing/2014/main" id="{6AB37F8A-7BCE-F925-4F69-C0F6F1731D7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B052CA6-588D-9C76-0EDD-DCF356854088}"/>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54719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E9B3-CB3F-4F0F-B125-DB9D07C6D91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F9CBC6E-E37F-0517-25E6-AD8A5DA968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46BE594-3525-4D65-72C5-E1A4FE9C6F99}"/>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5" name="Footer Placeholder 4">
            <a:extLst>
              <a:ext uri="{FF2B5EF4-FFF2-40B4-BE49-F238E27FC236}">
                <a16:creationId xmlns:a16="http://schemas.microsoft.com/office/drawing/2014/main" id="{6D8695C3-EC0C-D92F-8724-DF73770DE3E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4103800-9BF3-DB72-5B82-8A4D50111ED9}"/>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25876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0562-98A0-BD43-7C72-F518B1E25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B3244A9-C88D-795E-11BC-1CD4ED748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4B7E1F-8F25-F458-E687-F20B16567851}"/>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5" name="Footer Placeholder 4">
            <a:extLst>
              <a:ext uri="{FF2B5EF4-FFF2-40B4-BE49-F238E27FC236}">
                <a16:creationId xmlns:a16="http://schemas.microsoft.com/office/drawing/2014/main" id="{5C89E814-3771-5111-6DEE-4F10451CCA7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0F223EB-F11F-1872-76F6-7CAB7E3934D5}"/>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380294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5E57-9BA0-3C3A-D095-5B9DA597B91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555DE7E-0DA6-9782-BB6E-CD71274D6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A0D9943-EA3F-06BF-A9C7-8B181EA89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DCC9D6F-3B16-1E00-A901-DBBF62F1BA88}"/>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6" name="Footer Placeholder 5">
            <a:extLst>
              <a:ext uri="{FF2B5EF4-FFF2-40B4-BE49-F238E27FC236}">
                <a16:creationId xmlns:a16="http://schemas.microsoft.com/office/drawing/2014/main" id="{34D703D8-546B-3F5B-533D-C4652125C27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760C721-89DB-5531-C840-F46EB82B46FE}"/>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358164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D632-42CC-CF8D-1D81-A6548994DF5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5A76316-EC61-77BA-C0A3-14C77C8C5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688BD5-568D-0601-4AE0-13DBE31377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121F32F-A83E-1C7A-0292-297407C09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A82772-5FDE-96DB-BF4B-1D10FAF52F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531F12F-D2B1-6DAD-B7F0-B9999CB3B7DD}"/>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8" name="Footer Placeholder 7">
            <a:extLst>
              <a:ext uri="{FF2B5EF4-FFF2-40B4-BE49-F238E27FC236}">
                <a16:creationId xmlns:a16="http://schemas.microsoft.com/office/drawing/2014/main" id="{89D8EEA0-0C36-97C3-F88D-C265EF5867CD}"/>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F0EEE2FD-6057-076B-4DB3-AF289D0F133A}"/>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276006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FAF9-5555-B0B9-05A2-F42079182146}"/>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748A3363-3357-3B99-B0DA-6E67EFB734DE}"/>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4" name="Footer Placeholder 3">
            <a:extLst>
              <a:ext uri="{FF2B5EF4-FFF2-40B4-BE49-F238E27FC236}">
                <a16:creationId xmlns:a16="http://schemas.microsoft.com/office/drawing/2014/main" id="{60758675-FECE-AA22-EDB8-CF3753283F05}"/>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CCB74DB-72D1-66A7-6441-D8551404F112}"/>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276866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60CC1-F977-CA58-7AB6-BDAB3D6FA085}"/>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3" name="Footer Placeholder 2">
            <a:extLst>
              <a:ext uri="{FF2B5EF4-FFF2-40B4-BE49-F238E27FC236}">
                <a16:creationId xmlns:a16="http://schemas.microsoft.com/office/drawing/2014/main" id="{242403E0-1379-D965-B50F-7F3210D589B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D3A418A7-2209-EED9-9819-A6C0FDE3A9F5}"/>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159121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2C10-C529-5930-A874-4CD1CFC0B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9A9409F-A005-F048-B5EF-D337B6C5D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F451E2C-F7EF-1132-9650-AE4875196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921CC-8C33-EF74-8F5F-CE8F438C152F}"/>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6" name="Footer Placeholder 5">
            <a:extLst>
              <a:ext uri="{FF2B5EF4-FFF2-40B4-BE49-F238E27FC236}">
                <a16:creationId xmlns:a16="http://schemas.microsoft.com/office/drawing/2014/main" id="{C481C499-8EE8-B0DA-0619-83D3DE23176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D878B13-56F5-6978-7B6D-DF4FD49FDF3F}"/>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2729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2961-3D25-5A97-BC47-107662F45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20F44E3-BE4F-95D1-4DED-74D95698D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E0A9C098-2150-71C8-ABC2-1910EC34A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02F19-E121-ACA3-946D-676B047D5CA5}"/>
              </a:ext>
            </a:extLst>
          </p:cNvPr>
          <p:cNvSpPr>
            <a:spLocks noGrp="1"/>
          </p:cNvSpPr>
          <p:nvPr>
            <p:ph type="dt" sz="half" idx="10"/>
          </p:nvPr>
        </p:nvSpPr>
        <p:spPr/>
        <p:txBody>
          <a:bodyPr/>
          <a:lstStyle/>
          <a:p>
            <a:fld id="{41E656CF-2D63-4C54-8EC4-FBA066444A23}" type="datetimeFigureOut">
              <a:rPr lang="en-ID" smtClean="0"/>
              <a:t>14/06/2022</a:t>
            </a:fld>
            <a:endParaRPr lang="en-ID"/>
          </a:p>
        </p:txBody>
      </p:sp>
      <p:sp>
        <p:nvSpPr>
          <p:cNvPr id="6" name="Footer Placeholder 5">
            <a:extLst>
              <a:ext uri="{FF2B5EF4-FFF2-40B4-BE49-F238E27FC236}">
                <a16:creationId xmlns:a16="http://schemas.microsoft.com/office/drawing/2014/main" id="{A746BBAD-BF13-1D57-3678-562C534FF92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0DA20EE-9F43-4CA4-DA55-6E2BB5F47406}"/>
              </a:ext>
            </a:extLst>
          </p:cNvPr>
          <p:cNvSpPr>
            <a:spLocks noGrp="1"/>
          </p:cNvSpPr>
          <p:nvPr>
            <p:ph type="sldNum" sz="quarter" idx="12"/>
          </p:nvPr>
        </p:nvSpPr>
        <p:spPr/>
        <p:txBody>
          <a:bodyPr/>
          <a:lstStyle/>
          <a:p>
            <a:fld id="{A1BE93B1-B1C4-465A-9594-3FD21FD08BBC}" type="slidenum">
              <a:rPr lang="en-ID" smtClean="0"/>
              <a:t>‹#›</a:t>
            </a:fld>
            <a:endParaRPr lang="en-ID"/>
          </a:p>
        </p:txBody>
      </p:sp>
    </p:spTree>
    <p:extLst>
      <p:ext uri="{BB962C8B-B14F-4D97-AF65-F5344CB8AC3E}">
        <p14:creationId xmlns:p14="http://schemas.microsoft.com/office/powerpoint/2010/main" val="109337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40667-1329-8429-15AD-486AEF1E8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88B3DF6-5758-54CF-5E98-9AF2C9803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5CE90DB-4C22-338F-CFBE-2BA33855F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656CF-2D63-4C54-8EC4-FBA066444A23}" type="datetimeFigureOut">
              <a:rPr lang="en-ID" smtClean="0"/>
              <a:t>14/06/2022</a:t>
            </a:fld>
            <a:endParaRPr lang="en-ID"/>
          </a:p>
        </p:txBody>
      </p:sp>
      <p:sp>
        <p:nvSpPr>
          <p:cNvPr id="5" name="Footer Placeholder 4">
            <a:extLst>
              <a:ext uri="{FF2B5EF4-FFF2-40B4-BE49-F238E27FC236}">
                <a16:creationId xmlns:a16="http://schemas.microsoft.com/office/drawing/2014/main" id="{29D03513-CB59-3D7B-5C9D-534CA1D46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1B29373-1FEF-DDE0-46F4-6A561026B4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E93B1-B1C4-465A-9594-3FD21FD08BBC}" type="slidenum">
              <a:rPr lang="en-ID" smtClean="0"/>
              <a:t>‹#›</a:t>
            </a:fld>
            <a:endParaRPr lang="en-ID"/>
          </a:p>
        </p:txBody>
      </p:sp>
    </p:spTree>
    <p:extLst>
      <p:ext uri="{BB962C8B-B14F-4D97-AF65-F5344CB8AC3E}">
        <p14:creationId xmlns:p14="http://schemas.microsoft.com/office/powerpoint/2010/main" val="320412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0">
              <a:schemeClr val="bg1"/>
            </a:gs>
          </a:gsLst>
          <a:lin ang="0" scaled="0"/>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BA0DF7A-ED3F-9A81-2F9E-8448E9D65825}"/>
              </a:ext>
            </a:extLst>
          </p:cNvPr>
          <p:cNvPicPr>
            <a:picLocks noChangeAspect="1"/>
          </p:cNvPicPr>
          <p:nvPr/>
        </p:nvPicPr>
        <p:blipFill>
          <a:blip r:embed="rId2"/>
          <a:stretch>
            <a:fillRect/>
          </a:stretch>
        </p:blipFill>
        <p:spPr>
          <a:xfrm>
            <a:off x="3043762" y="308010"/>
            <a:ext cx="8795657" cy="6256420"/>
          </a:xfrm>
          <a:prstGeom prst="rect">
            <a:avLst/>
          </a:prstGeom>
        </p:spPr>
      </p:pic>
      <p:sp>
        <p:nvSpPr>
          <p:cNvPr id="18" name="Rectangle 17">
            <a:extLst>
              <a:ext uri="{FF2B5EF4-FFF2-40B4-BE49-F238E27FC236}">
                <a16:creationId xmlns:a16="http://schemas.microsoft.com/office/drawing/2014/main" id="{BDA794A8-000A-602A-CFB7-ACF711795D90}"/>
              </a:ext>
            </a:extLst>
          </p:cNvPr>
          <p:cNvSpPr/>
          <p:nvPr/>
        </p:nvSpPr>
        <p:spPr>
          <a:xfrm>
            <a:off x="3043762" y="308011"/>
            <a:ext cx="8795658" cy="6256419"/>
          </a:xfrm>
          <a:prstGeom prst="rect">
            <a:avLst/>
          </a:prstGeom>
          <a:gradFill>
            <a:gsLst>
              <a:gs pos="100000">
                <a:srgbClr val="F92F2F">
                  <a:alpha val="33000"/>
                </a:srgbClr>
              </a:gs>
              <a:gs pos="55000">
                <a:srgbClr val="F96623">
                  <a:alpha val="48000"/>
                </a:srgbClr>
              </a:gs>
              <a:gs pos="0">
                <a:srgbClr val="F7A714">
                  <a:alpha val="94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0" name="Group 19">
            <a:extLst>
              <a:ext uri="{FF2B5EF4-FFF2-40B4-BE49-F238E27FC236}">
                <a16:creationId xmlns:a16="http://schemas.microsoft.com/office/drawing/2014/main" id="{FEB0B537-9CEE-BF90-656F-5E85AADE5A9C}"/>
              </a:ext>
            </a:extLst>
          </p:cNvPr>
          <p:cNvGrpSpPr/>
          <p:nvPr/>
        </p:nvGrpSpPr>
        <p:grpSpPr>
          <a:xfrm>
            <a:off x="447037" y="2120568"/>
            <a:ext cx="6127019" cy="2864004"/>
            <a:chOff x="468083" y="1640619"/>
            <a:chExt cx="6127019" cy="2864004"/>
          </a:xfrm>
        </p:grpSpPr>
        <p:sp>
          <p:nvSpPr>
            <p:cNvPr id="19" name="Rectangle 18">
              <a:extLst>
                <a:ext uri="{FF2B5EF4-FFF2-40B4-BE49-F238E27FC236}">
                  <a16:creationId xmlns:a16="http://schemas.microsoft.com/office/drawing/2014/main" id="{BD19B7B0-5FBA-EA64-58E4-5E5642C6C4C1}"/>
                </a:ext>
              </a:extLst>
            </p:cNvPr>
            <p:cNvSpPr/>
            <p:nvPr/>
          </p:nvSpPr>
          <p:spPr>
            <a:xfrm>
              <a:off x="468084" y="1640619"/>
              <a:ext cx="6127018" cy="114803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200" dirty="0">
                  <a:latin typeface="Adobe Fan Heiti Std B" panose="020B0700000000000000" pitchFamily="34" charset="-128"/>
                  <a:ea typeface="Adobe Fan Heiti Std B" panose="020B0700000000000000" pitchFamily="34" charset="-128"/>
                </a:rPr>
                <a:t>IMMIGRATION</a:t>
              </a:r>
              <a:endParaRPr lang="en-ID" sz="7200" dirty="0">
                <a:latin typeface="Adobe Fan Heiti Std B" panose="020B0700000000000000" pitchFamily="34" charset="-128"/>
                <a:ea typeface="Adobe Fan Heiti Std B" panose="020B0700000000000000" pitchFamily="34" charset="-128"/>
              </a:endParaRPr>
            </a:p>
          </p:txBody>
        </p:sp>
        <p:sp>
          <p:nvSpPr>
            <p:cNvPr id="22" name="Rectangle 21">
              <a:extLst>
                <a:ext uri="{FF2B5EF4-FFF2-40B4-BE49-F238E27FC236}">
                  <a16:creationId xmlns:a16="http://schemas.microsoft.com/office/drawing/2014/main" id="{EE72A6CB-6C5A-6277-26B5-D3CC79D589AA}"/>
                </a:ext>
              </a:extLst>
            </p:cNvPr>
            <p:cNvSpPr/>
            <p:nvPr/>
          </p:nvSpPr>
          <p:spPr>
            <a:xfrm>
              <a:off x="468083" y="2537463"/>
              <a:ext cx="4327091" cy="114803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200" dirty="0">
                  <a:latin typeface="Adobe Fan Heiti Std B" panose="020B0700000000000000" pitchFamily="34" charset="-128"/>
                  <a:ea typeface="Adobe Fan Heiti Std B" panose="020B0700000000000000" pitchFamily="34" charset="-128"/>
                </a:rPr>
                <a:t>ANALYSIS</a:t>
              </a:r>
              <a:endParaRPr lang="en-ID" sz="7200" dirty="0">
                <a:latin typeface="Adobe Fan Heiti Std B" panose="020B0700000000000000" pitchFamily="34" charset="-128"/>
                <a:ea typeface="Adobe Fan Heiti Std B" panose="020B0700000000000000" pitchFamily="34" charset="-128"/>
              </a:endParaRPr>
            </a:p>
          </p:txBody>
        </p:sp>
        <p:sp>
          <p:nvSpPr>
            <p:cNvPr id="21" name="Rectangle 20">
              <a:extLst>
                <a:ext uri="{FF2B5EF4-FFF2-40B4-BE49-F238E27FC236}">
                  <a16:creationId xmlns:a16="http://schemas.microsoft.com/office/drawing/2014/main" id="{8B03357A-3615-0456-CBF4-0A7194AFA4CC}"/>
                </a:ext>
              </a:extLst>
            </p:cNvPr>
            <p:cNvSpPr/>
            <p:nvPr/>
          </p:nvSpPr>
          <p:spPr>
            <a:xfrm>
              <a:off x="468083" y="3496064"/>
              <a:ext cx="4981610" cy="100855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200" dirty="0">
                  <a:latin typeface="Adobe Fan Heiti Std B" panose="020B0700000000000000" pitchFamily="34" charset="-128"/>
                  <a:ea typeface="Adobe Fan Heiti Std B" panose="020B0700000000000000" pitchFamily="34" charset="-128"/>
                </a:rPr>
                <a:t>IN CANADA </a:t>
              </a:r>
              <a:endParaRPr lang="en-ID" sz="7200" dirty="0">
                <a:latin typeface="Adobe Fan Heiti Std B" panose="020B0700000000000000" pitchFamily="34" charset="-128"/>
                <a:ea typeface="Adobe Fan Heiti Std B" panose="020B0700000000000000" pitchFamily="34" charset="-128"/>
              </a:endParaRPr>
            </a:p>
          </p:txBody>
        </p:sp>
      </p:grpSp>
      <p:sp>
        <p:nvSpPr>
          <p:cNvPr id="24" name="Rectangle 23">
            <a:extLst>
              <a:ext uri="{FF2B5EF4-FFF2-40B4-BE49-F238E27FC236}">
                <a16:creationId xmlns:a16="http://schemas.microsoft.com/office/drawing/2014/main" id="{CAC11EC9-334D-7781-7194-6AA6920D4E2C}"/>
              </a:ext>
            </a:extLst>
          </p:cNvPr>
          <p:cNvSpPr/>
          <p:nvPr/>
        </p:nvSpPr>
        <p:spPr>
          <a:xfrm>
            <a:off x="447037" y="1031935"/>
            <a:ext cx="3114309" cy="53901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Analytics Project</a:t>
            </a:r>
            <a:endParaRPr lang="en-ID" sz="2400" b="1" dirty="0"/>
          </a:p>
        </p:txBody>
      </p:sp>
      <p:sp>
        <p:nvSpPr>
          <p:cNvPr id="26" name="Rectangle 25">
            <a:extLst>
              <a:ext uri="{FF2B5EF4-FFF2-40B4-BE49-F238E27FC236}">
                <a16:creationId xmlns:a16="http://schemas.microsoft.com/office/drawing/2014/main" id="{6BAD3012-C0C5-5729-0F65-DEC7DD6FC0D6}"/>
              </a:ext>
            </a:extLst>
          </p:cNvPr>
          <p:cNvSpPr/>
          <p:nvPr/>
        </p:nvSpPr>
        <p:spPr>
          <a:xfrm>
            <a:off x="447037" y="5691983"/>
            <a:ext cx="2209536" cy="34095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Grha Gandana P</a:t>
            </a:r>
            <a:endParaRPr lang="en-ID"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12" name="Rectangle 11">
            <a:extLst>
              <a:ext uri="{FF2B5EF4-FFF2-40B4-BE49-F238E27FC236}">
                <a16:creationId xmlns:a16="http://schemas.microsoft.com/office/drawing/2014/main" id="{8475FF36-8B59-F98C-C7B6-748B50E7167B}"/>
              </a:ext>
            </a:extLst>
          </p:cNvPr>
          <p:cNvSpPr/>
          <p:nvPr/>
        </p:nvSpPr>
        <p:spPr>
          <a:xfrm>
            <a:off x="6581518" y="366820"/>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itle 1">
            <a:extLst>
              <a:ext uri="{FF2B5EF4-FFF2-40B4-BE49-F238E27FC236}">
                <a16:creationId xmlns:a16="http://schemas.microsoft.com/office/drawing/2014/main" id="{817EDD4F-091F-5154-18B4-DAD3DB4A96EE}"/>
              </a:ext>
            </a:extLst>
          </p:cNvPr>
          <p:cNvSpPr txBox="1">
            <a:spLocks/>
          </p:cNvSpPr>
          <p:nvPr/>
        </p:nvSpPr>
        <p:spPr>
          <a:xfrm>
            <a:off x="6808500" y="167173"/>
            <a:ext cx="55342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Adobe Fan Heiti Std B" panose="020B0700000000000000" pitchFamily="34" charset="-128"/>
                <a:ea typeface="Adobe Fan Heiti Std B" panose="020B0700000000000000" pitchFamily="34" charset="-128"/>
              </a:rPr>
              <a:t>Visualization</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16" name="Rectangle 15">
            <a:extLst>
              <a:ext uri="{FF2B5EF4-FFF2-40B4-BE49-F238E27FC236}">
                <a16:creationId xmlns:a16="http://schemas.microsoft.com/office/drawing/2014/main" id="{3C8A17D2-3806-CA8F-56A8-8B4FF190D5A1}"/>
              </a:ext>
            </a:extLst>
          </p:cNvPr>
          <p:cNvSpPr/>
          <p:nvPr/>
        </p:nvSpPr>
        <p:spPr>
          <a:xfrm>
            <a:off x="524434" y="4820483"/>
            <a:ext cx="11080377" cy="12372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Trend of Immigration in Canada tend to be ascending. Although there was a fluctuation with no significant fall which followed by high ascending trend</a:t>
            </a:r>
          </a:p>
        </p:txBody>
      </p:sp>
      <p:pic>
        <p:nvPicPr>
          <p:cNvPr id="4" name="Picture 3">
            <a:extLst>
              <a:ext uri="{FF2B5EF4-FFF2-40B4-BE49-F238E27FC236}">
                <a16:creationId xmlns:a16="http://schemas.microsoft.com/office/drawing/2014/main" id="{EF38E43A-CF76-B81D-5AF8-9F922A507F20}"/>
              </a:ext>
            </a:extLst>
          </p:cNvPr>
          <p:cNvPicPr>
            <a:picLocks noChangeAspect="1"/>
          </p:cNvPicPr>
          <p:nvPr/>
        </p:nvPicPr>
        <p:blipFill>
          <a:blip r:embed="rId2"/>
          <a:stretch>
            <a:fillRect/>
          </a:stretch>
        </p:blipFill>
        <p:spPr>
          <a:xfrm>
            <a:off x="524434" y="1293091"/>
            <a:ext cx="11080377" cy="3554397"/>
          </a:xfrm>
          <a:prstGeom prst="rect">
            <a:avLst/>
          </a:prstGeom>
        </p:spPr>
      </p:pic>
    </p:spTree>
    <p:extLst>
      <p:ext uri="{BB962C8B-B14F-4D97-AF65-F5344CB8AC3E}">
        <p14:creationId xmlns:p14="http://schemas.microsoft.com/office/powerpoint/2010/main" val="174691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12" name="Rectangle 11">
            <a:extLst>
              <a:ext uri="{FF2B5EF4-FFF2-40B4-BE49-F238E27FC236}">
                <a16:creationId xmlns:a16="http://schemas.microsoft.com/office/drawing/2014/main" id="{8475FF36-8B59-F98C-C7B6-748B50E7167B}"/>
              </a:ext>
            </a:extLst>
          </p:cNvPr>
          <p:cNvSpPr/>
          <p:nvPr/>
        </p:nvSpPr>
        <p:spPr>
          <a:xfrm>
            <a:off x="6581518" y="366820"/>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itle 1">
            <a:extLst>
              <a:ext uri="{FF2B5EF4-FFF2-40B4-BE49-F238E27FC236}">
                <a16:creationId xmlns:a16="http://schemas.microsoft.com/office/drawing/2014/main" id="{817EDD4F-091F-5154-18B4-DAD3DB4A96EE}"/>
              </a:ext>
            </a:extLst>
          </p:cNvPr>
          <p:cNvSpPr txBox="1">
            <a:spLocks/>
          </p:cNvSpPr>
          <p:nvPr/>
        </p:nvSpPr>
        <p:spPr>
          <a:xfrm>
            <a:off x="6808500" y="167173"/>
            <a:ext cx="55342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Adobe Fan Heiti Std B" panose="020B0700000000000000" pitchFamily="34" charset="-128"/>
                <a:ea typeface="Adobe Fan Heiti Std B" panose="020B0700000000000000" pitchFamily="34" charset="-128"/>
              </a:rPr>
              <a:t>Visualization</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16" name="Rectangle 15">
            <a:extLst>
              <a:ext uri="{FF2B5EF4-FFF2-40B4-BE49-F238E27FC236}">
                <a16:creationId xmlns:a16="http://schemas.microsoft.com/office/drawing/2014/main" id="{3C8A17D2-3806-CA8F-56A8-8B4FF190D5A1}"/>
              </a:ext>
            </a:extLst>
          </p:cNvPr>
          <p:cNvSpPr/>
          <p:nvPr/>
        </p:nvSpPr>
        <p:spPr>
          <a:xfrm>
            <a:off x="536459" y="4585449"/>
            <a:ext cx="11026588" cy="15195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Asia has been dominated in terms of number of their people who emigrated to Canada, followed by Europe, Africa, Latin America and the Caribbean, Northern America, and Oceania.</a:t>
            </a:r>
          </a:p>
          <a:p>
            <a:pPr algn="ctr"/>
            <a:endParaRPr lang="en-US" dirty="0">
              <a:solidFill>
                <a:schemeClr val="tx1"/>
              </a:solidFill>
            </a:endParaRPr>
          </a:p>
        </p:txBody>
      </p:sp>
      <p:pic>
        <p:nvPicPr>
          <p:cNvPr id="6" name="Picture 5">
            <a:extLst>
              <a:ext uri="{FF2B5EF4-FFF2-40B4-BE49-F238E27FC236}">
                <a16:creationId xmlns:a16="http://schemas.microsoft.com/office/drawing/2014/main" id="{C447C652-E330-EE1C-1385-1B303E234A98}"/>
              </a:ext>
            </a:extLst>
          </p:cNvPr>
          <p:cNvPicPr>
            <a:picLocks noChangeAspect="1"/>
          </p:cNvPicPr>
          <p:nvPr/>
        </p:nvPicPr>
        <p:blipFill rotWithShape="1">
          <a:blip r:embed="rId2"/>
          <a:srcRect l="2601" t="15132"/>
          <a:stretch/>
        </p:blipFill>
        <p:spPr>
          <a:xfrm>
            <a:off x="536459" y="1425388"/>
            <a:ext cx="11026588" cy="3160061"/>
          </a:xfrm>
          <a:prstGeom prst="rect">
            <a:avLst/>
          </a:prstGeom>
        </p:spPr>
      </p:pic>
    </p:spTree>
    <p:extLst>
      <p:ext uri="{BB962C8B-B14F-4D97-AF65-F5344CB8AC3E}">
        <p14:creationId xmlns:p14="http://schemas.microsoft.com/office/powerpoint/2010/main" val="224084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12" name="Rectangle 11">
            <a:extLst>
              <a:ext uri="{FF2B5EF4-FFF2-40B4-BE49-F238E27FC236}">
                <a16:creationId xmlns:a16="http://schemas.microsoft.com/office/drawing/2014/main" id="{8475FF36-8B59-F98C-C7B6-748B50E7167B}"/>
              </a:ext>
            </a:extLst>
          </p:cNvPr>
          <p:cNvSpPr/>
          <p:nvPr/>
        </p:nvSpPr>
        <p:spPr>
          <a:xfrm>
            <a:off x="6581518" y="366820"/>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itle 1">
            <a:extLst>
              <a:ext uri="{FF2B5EF4-FFF2-40B4-BE49-F238E27FC236}">
                <a16:creationId xmlns:a16="http://schemas.microsoft.com/office/drawing/2014/main" id="{817EDD4F-091F-5154-18B4-DAD3DB4A96EE}"/>
              </a:ext>
            </a:extLst>
          </p:cNvPr>
          <p:cNvSpPr txBox="1">
            <a:spLocks/>
          </p:cNvSpPr>
          <p:nvPr/>
        </p:nvSpPr>
        <p:spPr>
          <a:xfrm>
            <a:off x="6808500" y="167173"/>
            <a:ext cx="55342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Adobe Fan Heiti Std B" panose="020B0700000000000000" pitchFamily="34" charset="-128"/>
                <a:ea typeface="Adobe Fan Heiti Std B" panose="020B0700000000000000" pitchFamily="34" charset="-128"/>
              </a:rPr>
              <a:t>Visualization</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pic>
        <p:nvPicPr>
          <p:cNvPr id="15" name="Picture 14">
            <a:extLst>
              <a:ext uri="{FF2B5EF4-FFF2-40B4-BE49-F238E27FC236}">
                <a16:creationId xmlns:a16="http://schemas.microsoft.com/office/drawing/2014/main" id="{12CA3206-728D-4CF9-EAEF-9850416BB102}"/>
              </a:ext>
            </a:extLst>
          </p:cNvPr>
          <p:cNvPicPr>
            <a:picLocks noChangeAspect="1"/>
          </p:cNvPicPr>
          <p:nvPr/>
        </p:nvPicPr>
        <p:blipFill rotWithShape="1">
          <a:blip r:embed="rId2"/>
          <a:srcRect l="1980" t="3229" r="5978" b="2047"/>
          <a:stretch/>
        </p:blipFill>
        <p:spPr>
          <a:xfrm>
            <a:off x="5894496" y="1661107"/>
            <a:ext cx="5534248" cy="4390068"/>
          </a:xfrm>
          <a:prstGeom prst="rect">
            <a:avLst/>
          </a:prstGeom>
        </p:spPr>
      </p:pic>
      <p:sp>
        <p:nvSpPr>
          <p:cNvPr id="16" name="Rectangle 15">
            <a:extLst>
              <a:ext uri="{FF2B5EF4-FFF2-40B4-BE49-F238E27FC236}">
                <a16:creationId xmlns:a16="http://schemas.microsoft.com/office/drawing/2014/main" id="{3C8A17D2-3806-CA8F-56A8-8B4FF190D5A1}"/>
              </a:ext>
            </a:extLst>
          </p:cNvPr>
          <p:cNvSpPr/>
          <p:nvPr/>
        </p:nvSpPr>
        <p:spPr>
          <a:xfrm>
            <a:off x="1344706" y="1666874"/>
            <a:ext cx="4265775" cy="43843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691904 immigrants, India had the highest number of immigrants and was around 69% higher than Palau, which had the lowest number of immigrants at 1 immigrant.</a:t>
            </a:r>
          </a:p>
          <a:p>
            <a:pPr algn="ctr"/>
            <a:endParaRPr lang="en-US" dirty="0">
              <a:solidFill>
                <a:schemeClr val="tx1"/>
              </a:solidFill>
            </a:endParaRPr>
          </a:p>
          <a:p>
            <a:pPr algn="ctr"/>
            <a:r>
              <a:rPr lang="en-US" dirty="0">
                <a:solidFill>
                  <a:schemeClr val="tx1"/>
                </a:solidFill>
              </a:rPr>
              <a:t>India accounted for 10.8 % of number of immigrants in total.</a:t>
            </a:r>
          </a:p>
        </p:txBody>
      </p:sp>
    </p:spTree>
    <p:extLst>
      <p:ext uri="{BB962C8B-B14F-4D97-AF65-F5344CB8AC3E}">
        <p14:creationId xmlns:p14="http://schemas.microsoft.com/office/powerpoint/2010/main" val="225379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12" name="Rectangle 11">
            <a:extLst>
              <a:ext uri="{FF2B5EF4-FFF2-40B4-BE49-F238E27FC236}">
                <a16:creationId xmlns:a16="http://schemas.microsoft.com/office/drawing/2014/main" id="{8475FF36-8B59-F98C-C7B6-748B50E7167B}"/>
              </a:ext>
            </a:extLst>
          </p:cNvPr>
          <p:cNvSpPr/>
          <p:nvPr/>
        </p:nvSpPr>
        <p:spPr>
          <a:xfrm>
            <a:off x="6581518" y="366820"/>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itle 1">
            <a:extLst>
              <a:ext uri="{FF2B5EF4-FFF2-40B4-BE49-F238E27FC236}">
                <a16:creationId xmlns:a16="http://schemas.microsoft.com/office/drawing/2014/main" id="{817EDD4F-091F-5154-18B4-DAD3DB4A96EE}"/>
              </a:ext>
            </a:extLst>
          </p:cNvPr>
          <p:cNvSpPr txBox="1">
            <a:spLocks/>
          </p:cNvSpPr>
          <p:nvPr/>
        </p:nvSpPr>
        <p:spPr>
          <a:xfrm>
            <a:off x="6808500" y="167173"/>
            <a:ext cx="55342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Adobe Fan Heiti Std B" panose="020B0700000000000000" pitchFamily="34" charset="-128"/>
                <a:ea typeface="Adobe Fan Heiti Std B" panose="020B0700000000000000" pitchFamily="34" charset="-128"/>
              </a:rPr>
              <a:t>Visualization</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16" name="Rectangle 15">
            <a:extLst>
              <a:ext uri="{FF2B5EF4-FFF2-40B4-BE49-F238E27FC236}">
                <a16:creationId xmlns:a16="http://schemas.microsoft.com/office/drawing/2014/main" id="{3C8A17D2-3806-CA8F-56A8-8B4FF190D5A1}"/>
              </a:ext>
            </a:extLst>
          </p:cNvPr>
          <p:cNvSpPr/>
          <p:nvPr/>
        </p:nvSpPr>
        <p:spPr>
          <a:xfrm>
            <a:off x="6415671" y="1815351"/>
            <a:ext cx="4265775" cy="43843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Developing countries accounts 73.26% of total immigrants including several countries which is the most supplier of immigrants such as : India, China, Philippines, Pakistan, Iran, Sri Lanka, Republic of Korea, Lebanon, and Jamaica.</a:t>
            </a:r>
          </a:p>
        </p:txBody>
      </p:sp>
      <p:pic>
        <p:nvPicPr>
          <p:cNvPr id="4" name="Picture 3">
            <a:extLst>
              <a:ext uri="{FF2B5EF4-FFF2-40B4-BE49-F238E27FC236}">
                <a16:creationId xmlns:a16="http://schemas.microsoft.com/office/drawing/2014/main" id="{AC3F9F28-489D-4C9D-11C9-DC02B5CB8558}"/>
              </a:ext>
            </a:extLst>
          </p:cNvPr>
          <p:cNvPicPr>
            <a:picLocks noChangeAspect="1"/>
          </p:cNvPicPr>
          <p:nvPr/>
        </p:nvPicPr>
        <p:blipFill rotWithShape="1">
          <a:blip r:embed="rId2"/>
          <a:srcRect l="2067" t="2876" r="2164" b="3741"/>
          <a:stretch/>
        </p:blipFill>
        <p:spPr>
          <a:xfrm>
            <a:off x="1653845" y="1815352"/>
            <a:ext cx="3738282" cy="4384301"/>
          </a:xfrm>
          <a:prstGeom prst="rect">
            <a:avLst/>
          </a:prstGeom>
        </p:spPr>
      </p:pic>
    </p:spTree>
    <p:extLst>
      <p:ext uri="{BB962C8B-B14F-4D97-AF65-F5344CB8AC3E}">
        <p14:creationId xmlns:p14="http://schemas.microsoft.com/office/powerpoint/2010/main" val="30595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12" name="Rectangle 11">
            <a:extLst>
              <a:ext uri="{FF2B5EF4-FFF2-40B4-BE49-F238E27FC236}">
                <a16:creationId xmlns:a16="http://schemas.microsoft.com/office/drawing/2014/main" id="{8475FF36-8B59-F98C-C7B6-748B50E7167B}"/>
              </a:ext>
            </a:extLst>
          </p:cNvPr>
          <p:cNvSpPr/>
          <p:nvPr/>
        </p:nvSpPr>
        <p:spPr>
          <a:xfrm>
            <a:off x="6581518" y="366820"/>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itle 1">
            <a:extLst>
              <a:ext uri="{FF2B5EF4-FFF2-40B4-BE49-F238E27FC236}">
                <a16:creationId xmlns:a16="http://schemas.microsoft.com/office/drawing/2014/main" id="{817EDD4F-091F-5154-18B4-DAD3DB4A96EE}"/>
              </a:ext>
            </a:extLst>
          </p:cNvPr>
          <p:cNvSpPr txBox="1">
            <a:spLocks/>
          </p:cNvSpPr>
          <p:nvPr/>
        </p:nvSpPr>
        <p:spPr>
          <a:xfrm>
            <a:off x="6808500" y="167173"/>
            <a:ext cx="55342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Adobe Fan Heiti Std B" panose="020B0700000000000000" pitchFamily="34" charset="-128"/>
                <a:ea typeface="Adobe Fan Heiti Std B" panose="020B0700000000000000" pitchFamily="34" charset="-128"/>
              </a:rPr>
              <a:t>Visualization</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16" name="Rectangle 15">
            <a:extLst>
              <a:ext uri="{FF2B5EF4-FFF2-40B4-BE49-F238E27FC236}">
                <a16:creationId xmlns:a16="http://schemas.microsoft.com/office/drawing/2014/main" id="{3C8A17D2-3806-CA8F-56A8-8B4FF190D5A1}"/>
              </a:ext>
            </a:extLst>
          </p:cNvPr>
          <p:cNvSpPr/>
          <p:nvPr/>
        </p:nvSpPr>
        <p:spPr>
          <a:xfrm>
            <a:off x="578224" y="1776376"/>
            <a:ext cx="4265775" cy="43843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3290087 immigrants, Asia had the highest number of immigrants and was 15.597% higher than Oceania, which had the lowest number of immigrants at 20959.</a:t>
            </a:r>
          </a:p>
          <a:p>
            <a:pPr algn="ctr"/>
            <a:endParaRPr lang="en-US" dirty="0">
              <a:solidFill>
                <a:schemeClr val="tx1"/>
              </a:solidFill>
            </a:endParaRPr>
          </a:p>
          <a:p>
            <a:pPr algn="ctr"/>
            <a:r>
              <a:rPr lang="en-US" dirty="0">
                <a:solidFill>
                  <a:schemeClr val="tx1"/>
                </a:solidFill>
              </a:rPr>
              <a:t>Asia had the highest number of immigrants followed by Latin America and the Caribbean, Africa, and Oceania.</a:t>
            </a:r>
          </a:p>
        </p:txBody>
      </p:sp>
      <p:pic>
        <p:nvPicPr>
          <p:cNvPr id="5" name="Picture 4">
            <a:extLst>
              <a:ext uri="{FF2B5EF4-FFF2-40B4-BE49-F238E27FC236}">
                <a16:creationId xmlns:a16="http://schemas.microsoft.com/office/drawing/2014/main" id="{376A5ED2-F176-2C2D-9858-07551BB07ABF}"/>
              </a:ext>
            </a:extLst>
          </p:cNvPr>
          <p:cNvPicPr>
            <a:picLocks noChangeAspect="1"/>
          </p:cNvPicPr>
          <p:nvPr/>
        </p:nvPicPr>
        <p:blipFill rotWithShape="1">
          <a:blip r:embed="rId2"/>
          <a:srcRect l="4127" t="5348" r="2648" b="5040"/>
          <a:stretch/>
        </p:blipFill>
        <p:spPr>
          <a:xfrm>
            <a:off x="4997822" y="1986589"/>
            <a:ext cx="6729436" cy="3963873"/>
          </a:xfrm>
          <a:prstGeom prst="rect">
            <a:avLst/>
          </a:prstGeom>
        </p:spPr>
      </p:pic>
    </p:spTree>
    <p:extLst>
      <p:ext uri="{BB962C8B-B14F-4D97-AF65-F5344CB8AC3E}">
        <p14:creationId xmlns:p14="http://schemas.microsoft.com/office/powerpoint/2010/main" val="264719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2667000" y="-2667000"/>
            <a:ext cx="6858000" cy="1219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6" name="Rectangle 5">
            <a:extLst>
              <a:ext uri="{FF2B5EF4-FFF2-40B4-BE49-F238E27FC236}">
                <a16:creationId xmlns:a16="http://schemas.microsoft.com/office/drawing/2014/main" id="{3E7F6889-6EA7-EBD1-8233-25236FF201DF}"/>
              </a:ext>
            </a:extLst>
          </p:cNvPr>
          <p:cNvSpPr/>
          <p:nvPr/>
        </p:nvSpPr>
        <p:spPr>
          <a:xfrm>
            <a:off x="2949388" y="263489"/>
            <a:ext cx="6293224" cy="926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2EE72B16-D4B3-CB01-6D5F-5E49D4FA683A}"/>
              </a:ext>
            </a:extLst>
          </p:cNvPr>
          <p:cNvSpPr>
            <a:spLocks noGrp="1"/>
          </p:cNvSpPr>
          <p:nvPr>
            <p:ph type="title"/>
          </p:nvPr>
        </p:nvSpPr>
        <p:spPr>
          <a:xfrm>
            <a:off x="2911191" y="63842"/>
            <a:ext cx="6369618" cy="1325563"/>
          </a:xfrm>
        </p:spPr>
        <p:txBody>
          <a:bodyPr>
            <a:normAutofit/>
          </a:bodyPr>
          <a:lstStyle/>
          <a:p>
            <a:pPr algn="ctr"/>
            <a:r>
              <a:rPr lang="en-US" sz="4800" b="1" dirty="0">
                <a:solidFill>
                  <a:schemeClr val="bg1"/>
                </a:solidFill>
                <a:latin typeface="Adobe Fan Heiti Std B" panose="020B0700000000000000" pitchFamily="34" charset="-128"/>
                <a:ea typeface="Adobe Fan Heiti Std B" panose="020B0700000000000000" pitchFamily="34" charset="-128"/>
              </a:rPr>
              <a:t>Dashboard</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pic>
        <p:nvPicPr>
          <p:cNvPr id="11" name="Picture 10">
            <a:extLst>
              <a:ext uri="{FF2B5EF4-FFF2-40B4-BE49-F238E27FC236}">
                <a16:creationId xmlns:a16="http://schemas.microsoft.com/office/drawing/2014/main" id="{E06D48F3-1101-0B50-8BDC-BE94554AA305}"/>
              </a:ext>
            </a:extLst>
          </p:cNvPr>
          <p:cNvPicPr>
            <a:picLocks noChangeAspect="1"/>
          </p:cNvPicPr>
          <p:nvPr/>
        </p:nvPicPr>
        <p:blipFill rotWithShape="1">
          <a:blip r:embed="rId2"/>
          <a:srcRect l="531" t="683" r="512" b="-1"/>
          <a:stretch/>
        </p:blipFill>
        <p:spPr>
          <a:xfrm>
            <a:off x="1429297" y="1189759"/>
            <a:ext cx="9333405" cy="5265404"/>
          </a:xfrm>
          <a:prstGeom prst="rect">
            <a:avLst/>
          </a:prstGeom>
        </p:spPr>
      </p:pic>
    </p:spTree>
    <p:extLst>
      <p:ext uri="{BB962C8B-B14F-4D97-AF65-F5344CB8AC3E}">
        <p14:creationId xmlns:p14="http://schemas.microsoft.com/office/powerpoint/2010/main" val="190885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33FDDD-686B-0706-AC30-82C1C86A2CEB}"/>
              </a:ext>
            </a:extLst>
          </p:cNvPr>
          <p:cNvSpPr/>
          <p:nvPr/>
        </p:nvSpPr>
        <p:spPr>
          <a:xfrm>
            <a:off x="0" y="1"/>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A7E45562-887C-D237-D446-EAFA4E490567}"/>
              </a:ext>
            </a:extLst>
          </p:cNvPr>
          <p:cNvSpPr/>
          <p:nvPr/>
        </p:nvSpPr>
        <p:spPr>
          <a:xfrm>
            <a:off x="4276165" y="620531"/>
            <a:ext cx="7915835" cy="1238936"/>
          </a:xfrm>
          <a:prstGeom prst="rect">
            <a:avLst/>
          </a:prstGeom>
          <a:solidFill>
            <a:srgbClr val="F7A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9D4163CC-9D1D-A257-7DD2-69CD246FF15F}"/>
              </a:ext>
            </a:extLst>
          </p:cNvPr>
          <p:cNvSpPr>
            <a:spLocks noGrp="1"/>
          </p:cNvSpPr>
          <p:nvPr>
            <p:ph type="title"/>
          </p:nvPr>
        </p:nvSpPr>
        <p:spPr>
          <a:xfrm>
            <a:off x="5542919" y="620531"/>
            <a:ext cx="5579156" cy="1325563"/>
          </a:xfrm>
        </p:spPr>
        <p:txBody>
          <a:bodyPr>
            <a:normAutofit/>
          </a:bodyPr>
          <a:lstStyle/>
          <a:p>
            <a:pPr algn="r"/>
            <a:r>
              <a:rPr lang="en-US" sz="4800" b="1" dirty="0">
                <a:solidFill>
                  <a:schemeClr val="bg1"/>
                </a:solidFill>
                <a:latin typeface="Adobe Fan Heiti Std B" panose="020B0700000000000000" pitchFamily="34" charset="-128"/>
                <a:ea typeface="Adobe Fan Heiti Std B" panose="020B0700000000000000" pitchFamily="34" charset="-128"/>
              </a:rPr>
              <a:t>Recommendation</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19" name="TextBox 18">
            <a:extLst>
              <a:ext uri="{FF2B5EF4-FFF2-40B4-BE49-F238E27FC236}">
                <a16:creationId xmlns:a16="http://schemas.microsoft.com/office/drawing/2014/main" id="{FF898885-0945-910E-785D-C04C0EC8F099}"/>
              </a:ext>
            </a:extLst>
          </p:cNvPr>
          <p:cNvSpPr txBox="1"/>
          <p:nvPr/>
        </p:nvSpPr>
        <p:spPr>
          <a:xfrm>
            <a:off x="746172" y="2566624"/>
            <a:ext cx="9464628" cy="830997"/>
          </a:xfrm>
          <a:prstGeom prst="rect">
            <a:avLst/>
          </a:prstGeom>
          <a:noFill/>
        </p:spPr>
        <p:txBody>
          <a:bodyPr wrap="square" rtlCol="0">
            <a:spAutoFit/>
          </a:bodyPr>
          <a:lstStyle/>
          <a:p>
            <a:r>
              <a:rPr lang="en-US" sz="2400" b="1" dirty="0">
                <a:solidFill>
                  <a:schemeClr val="bg1"/>
                </a:solidFill>
              </a:rPr>
              <a:t>More detailed data are needed for further and comprehensive analysis such as: age range, gender, job type, </a:t>
            </a:r>
            <a:r>
              <a:rPr lang="en-US" sz="2400" b="1" dirty="0" err="1">
                <a:solidFill>
                  <a:schemeClr val="bg1"/>
                </a:solidFill>
              </a:rPr>
              <a:t>etc</a:t>
            </a:r>
            <a:endParaRPr lang="en-ID" sz="2400" b="1" dirty="0">
              <a:solidFill>
                <a:schemeClr val="bg1"/>
              </a:solidFill>
            </a:endParaRPr>
          </a:p>
        </p:txBody>
      </p:sp>
    </p:spTree>
    <p:extLst>
      <p:ext uri="{BB962C8B-B14F-4D97-AF65-F5344CB8AC3E}">
        <p14:creationId xmlns:p14="http://schemas.microsoft.com/office/powerpoint/2010/main" val="226196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0">
              <a:schemeClr val="bg1"/>
            </a:gs>
          </a:gsLst>
          <a:lin ang="0" scaled="0"/>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BAEBCD-D00F-5922-97F9-071099D4A7BA}"/>
              </a:ext>
            </a:extLst>
          </p:cNvPr>
          <p:cNvPicPr>
            <a:picLocks noChangeAspect="1"/>
          </p:cNvPicPr>
          <p:nvPr/>
        </p:nvPicPr>
        <p:blipFill>
          <a:blip r:embed="rId2"/>
          <a:stretch>
            <a:fillRect/>
          </a:stretch>
        </p:blipFill>
        <p:spPr>
          <a:xfrm>
            <a:off x="501237" y="404794"/>
            <a:ext cx="8817729" cy="6048411"/>
          </a:xfrm>
          <a:prstGeom prst="rect">
            <a:avLst/>
          </a:prstGeom>
        </p:spPr>
      </p:pic>
      <p:sp>
        <p:nvSpPr>
          <p:cNvPr id="18" name="Rectangle 17">
            <a:extLst>
              <a:ext uri="{FF2B5EF4-FFF2-40B4-BE49-F238E27FC236}">
                <a16:creationId xmlns:a16="http://schemas.microsoft.com/office/drawing/2014/main" id="{BDA794A8-000A-602A-CFB7-ACF711795D90}"/>
              </a:ext>
            </a:extLst>
          </p:cNvPr>
          <p:cNvSpPr/>
          <p:nvPr/>
        </p:nvSpPr>
        <p:spPr>
          <a:xfrm>
            <a:off x="501238" y="404794"/>
            <a:ext cx="8817729" cy="6048411"/>
          </a:xfrm>
          <a:prstGeom prst="rect">
            <a:avLst/>
          </a:prstGeom>
          <a:gradFill>
            <a:gsLst>
              <a:gs pos="100000">
                <a:srgbClr val="F92F2F">
                  <a:alpha val="33000"/>
                </a:srgbClr>
              </a:gs>
              <a:gs pos="55000">
                <a:srgbClr val="F96623">
                  <a:alpha val="48000"/>
                </a:srgbClr>
              </a:gs>
              <a:gs pos="0">
                <a:srgbClr val="F7A714">
                  <a:alpha val="94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BD19B7B0-5FBA-EA64-58E4-5E5642C6C4C1}"/>
              </a:ext>
            </a:extLst>
          </p:cNvPr>
          <p:cNvSpPr/>
          <p:nvPr/>
        </p:nvSpPr>
        <p:spPr>
          <a:xfrm>
            <a:off x="6409355" y="2847762"/>
            <a:ext cx="5270368" cy="114803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200" dirty="0">
                <a:latin typeface="Adobe Fan Heiti Std B" panose="020B0700000000000000" pitchFamily="34" charset="-128"/>
                <a:ea typeface="Adobe Fan Heiti Std B" panose="020B0700000000000000" pitchFamily="34" charset="-128"/>
              </a:rPr>
              <a:t>THANK YOU</a:t>
            </a:r>
            <a:endParaRPr lang="en-ID" sz="72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91604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E45562-887C-D237-D446-EAFA4E490567}"/>
              </a:ext>
            </a:extLst>
          </p:cNvPr>
          <p:cNvSpPr/>
          <p:nvPr/>
        </p:nvSpPr>
        <p:spPr>
          <a:xfrm>
            <a:off x="6612556" y="943261"/>
            <a:ext cx="5579444" cy="1238936"/>
          </a:xfrm>
          <a:prstGeom prst="rect">
            <a:avLst/>
          </a:prstGeom>
          <a:solidFill>
            <a:srgbClr val="F7A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8A33FDDD-686B-0706-AC30-82C1C86A2CEB}"/>
              </a:ext>
            </a:extLst>
          </p:cNvPr>
          <p:cNvSpPr/>
          <p:nvPr/>
        </p:nvSpPr>
        <p:spPr>
          <a:xfrm>
            <a:off x="0" y="3327618"/>
            <a:ext cx="12192000" cy="353038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Picture 7">
            <a:extLst>
              <a:ext uri="{FF2B5EF4-FFF2-40B4-BE49-F238E27FC236}">
                <a16:creationId xmlns:a16="http://schemas.microsoft.com/office/drawing/2014/main" id="{145F00DF-C1B8-FC40-2393-01B3518B3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4"/>
            <a:ext cx="5399773" cy="3330572"/>
          </a:xfrm>
          <a:prstGeom prst="rect">
            <a:avLst/>
          </a:prstGeom>
        </p:spPr>
      </p:pic>
      <p:sp>
        <p:nvSpPr>
          <p:cNvPr id="2" name="Title 1">
            <a:extLst>
              <a:ext uri="{FF2B5EF4-FFF2-40B4-BE49-F238E27FC236}">
                <a16:creationId xmlns:a16="http://schemas.microsoft.com/office/drawing/2014/main" id="{9D4163CC-9D1D-A257-7DD2-69CD246FF15F}"/>
              </a:ext>
            </a:extLst>
          </p:cNvPr>
          <p:cNvSpPr>
            <a:spLocks noGrp="1"/>
          </p:cNvSpPr>
          <p:nvPr>
            <p:ph type="title"/>
          </p:nvPr>
        </p:nvSpPr>
        <p:spPr>
          <a:xfrm>
            <a:off x="1467052" y="950148"/>
            <a:ext cx="10515600" cy="1325563"/>
          </a:xfrm>
        </p:spPr>
        <p:txBody>
          <a:bodyPr>
            <a:normAutofit/>
          </a:bodyPr>
          <a:lstStyle/>
          <a:p>
            <a:pPr algn="r"/>
            <a:r>
              <a:rPr lang="en-US" sz="4800" b="1" dirty="0">
                <a:solidFill>
                  <a:schemeClr val="bg1"/>
                </a:solidFill>
                <a:latin typeface="Adobe Fan Heiti Std B" panose="020B0700000000000000" pitchFamily="34" charset="-128"/>
                <a:ea typeface="Adobe Fan Heiti Std B" panose="020B0700000000000000" pitchFamily="34" charset="-128"/>
              </a:rPr>
              <a:t>Analysis Objec</a:t>
            </a:r>
            <a:r>
              <a:rPr lang="en-US" sz="5400" b="1" dirty="0">
                <a:solidFill>
                  <a:schemeClr val="bg1"/>
                </a:solidFill>
                <a:latin typeface="Adobe Fan Heiti Std B" panose="020B0700000000000000" pitchFamily="34" charset="-128"/>
                <a:ea typeface="Adobe Fan Heiti Std B" panose="020B0700000000000000" pitchFamily="34" charset="-128"/>
              </a:rPr>
              <a:t>tive</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48A2FC3F-B216-2B41-549D-72EFCE9DF7CC}"/>
              </a:ext>
            </a:extLst>
          </p:cNvPr>
          <p:cNvSpPr>
            <a:spLocks noGrp="1"/>
          </p:cNvSpPr>
          <p:nvPr>
            <p:ph idx="1"/>
          </p:nvPr>
        </p:nvSpPr>
        <p:spPr>
          <a:xfrm>
            <a:off x="868679" y="3840849"/>
            <a:ext cx="10604636" cy="1451410"/>
          </a:xfrm>
        </p:spPr>
        <p:txBody>
          <a:bodyPr>
            <a:noAutofit/>
          </a:bodyPr>
          <a:lstStyle/>
          <a:p>
            <a:pPr marL="0" indent="0">
              <a:lnSpc>
                <a:spcPct val="100000"/>
              </a:lnSpc>
              <a:buNone/>
            </a:pPr>
            <a:r>
              <a:rPr lang="en-US" sz="2400" dirty="0">
                <a:solidFill>
                  <a:schemeClr val="bg1"/>
                </a:solidFill>
              </a:rPr>
              <a:t>Canada has great reputation for being a friendly and safe place to live and raise a family. Generally speaking, moving to Canada is not too difficult. Because Canada is </a:t>
            </a:r>
            <a:r>
              <a:rPr lang="en-US" sz="2400" b="1" dirty="0">
                <a:solidFill>
                  <a:schemeClr val="bg1"/>
                </a:solidFill>
              </a:rPr>
              <a:t>open to welcoming new immigrants </a:t>
            </a:r>
            <a:r>
              <a:rPr lang="en-US" sz="2400" dirty="0">
                <a:solidFill>
                  <a:schemeClr val="bg1"/>
                </a:solidFill>
              </a:rPr>
              <a:t>and offers several immigration programs. With numerous number of people around the world who have immigrated to Canada, surely it affected the society, economy, and several aspects in Canada. By knowing the trend of immigration in Canada, hopefully there will be policies that regulates the society of Canada that bring prosperity.</a:t>
            </a:r>
            <a:endParaRPr lang="en-ID" sz="2400" dirty="0">
              <a:solidFill>
                <a:schemeClr val="bg1"/>
              </a:solidFill>
            </a:endParaRPr>
          </a:p>
        </p:txBody>
      </p:sp>
    </p:spTree>
    <p:extLst>
      <p:ext uri="{BB962C8B-B14F-4D97-AF65-F5344CB8AC3E}">
        <p14:creationId xmlns:p14="http://schemas.microsoft.com/office/powerpoint/2010/main" val="199445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pic>
        <p:nvPicPr>
          <p:cNvPr id="9" name="Content Placeholder 8">
            <a:extLst>
              <a:ext uri="{FF2B5EF4-FFF2-40B4-BE49-F238E27FC236}">
                <a16:creationId xmlns:a16="http://schemas.microsoft.com/office/drawing/2014/main" id="{8DBC9D0E-B6B7-A4F2-9C95-249CD9177FBA}"/>
              </a:ext>
            </a:extLst>
          </p:cNvPr>
          <p:cNvPicPr>
            <a:picLocks noGrp="1" noChangeAspect="1"/>
          </p:cNvPicPr>
          <p:nvPr>
            <p:ph idx="1"/>
          </p:nvPr>
        </p:nvPicPr>
        <p:blipFill>
          <a:blip r:embed="rId2"/>
          <a:stretch>
            <a:fillRect/>
          </a:stretch>
        </p:blipFill>
        <p:spPr>
          <a:xfrm>
            <a:off x="1206074" y="2593145"/>
            <a:ext cx="9978190" cy="3891109"/>
          </a:xfrm>
        </p:spPr>
      </p:pic>
      <p:sp>
        <p:nvSpPr>
          <p:cNvPr id="6" name="Rectangle 5">
            <a:extLst>
              <a:ext uri="{FF2B5EF4-FFF2-40B4-BE49-F238E27FC236}">
                <a16:creationId xmlns:a16="http://schemas.microsoft.com/office/drawing/2014/main" id="{3E7F6889-6EA7-EBD1-8233-25236FF201DF}"/>
              </a:ext>
            </a:extLst>
          </p:cNvPr>
          <p:cNvSpPr/>
          <p:nvPr/>
        </p:nvSpPr>
        <p:spPr>
          <a:xfrm>
            <a:off x="0" y="341311"/>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2EE72B16-D4B3-CB01-6D5F-5E49D4FA683A}"/>
              </a:ext>
            </a:extLst>
          </p:cNvPr>
          <p:cNvSpPr>
            <a:spLocks noGrp="1"/>
          </p:cNvSpPr>
          <p:nvPr>
            <p:ph type="title"/>
          </p:nvPr>
        </p:nvSpPr>
        <p:spPr>
          <a:xfrm>
            <a:off x="-606916" y="141664"/>
            <a:ext cx="5534248" cy="1325563"/>
          </a:xfrm>
        </p:spPr>
        <p:txBody>
          <a:bodyPr>
            <a:normAutofit/>
          </a:bodyPr>
          <a:lstStyle/>
          <a:p>
            <a:pPr algn="r"/>
            <a:r>
              <a:rPr lang="en-US" sz="4800" b="1" dirty="0">
                <a:solidFill>
                  <a:schemeClr val="bg1"/>
                </a:solidFill>
                <a:latin typeface="Adobe Fan Heiti Std B" panose="020B0700000000000000" pitchFamily="34" charset="-128"/>
                <a:ea typeface="Adobe Fan Heiti Std B" panose="020B0700000000000000" pitchFamily="34" charset="-128"/>
              </a:rPr>
              <a:t>Data Gathering</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4" name="Rectangle 3">
            <a:extLst>
              <a:ext uri="{FF2B5EF4-FFF2-40B4-BE49-F238E27FC236}">
                <a16:creationId xmlns:a16="http://schemas.microsoft.com/office/drawing/2014/main" id="{F63E0D2C-60CC-E336-FFD1-D11798DBC67D}"/>
              </a:ext>
            </a:extLst>
          </p:cNvPr>
          <p:cNvSpPr/>
          <p:nvPr/>
        </p:nvSpPr>
        <p:spPr>
          <a:xfrm>
            <a:off x="0" y="1267582"/>
            <a:ext cx="11800573" cy="13255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Dataset consist of several columns: Type, Coverage, </a:t>
            </a:r>
            <a:r>
              <a:rPr lang="en-US" dirty="0" err="1">
                <a:solidFill>
                  <a:schemeClr val="tx1"/>
                </a:solidFill>
              </a:rPr>
              <a:t>OdName</a:t>
            </a:r>
            <a:r>
              <a:rPr lang="en-US" dirty="0">
                <a:solidFill>
                  <a:schemeClr val="tx1"/>
                </a:solidFill>
              </a:rPr>
              <a:t>, AREA, </a:t>
            </a:r>
            <a:r>
              <a:rPr lang="en-US" dirty="0" err="1">
                <a:solidFill>
                  <a:schemeClr val="tx1"/>
                </a:solidFill>
              </a:rPr>
              <a:t>AreaName</a:t>
            </a:r>
            <a:r>
              <a:rPr lang="en-US" dirty="0">
                <a:solidFill>
                  <a:schemeClr val="tx1"/>
                </a:solidFill>
              </a:rPr>
              <a:t>, REG, </a:t>
            </a:r>
            <a:r>
              <a:rPr lang="en-US" dirty="0" err="1">
                <a:solidFill>
                  <a:schemeClr val="tx1"/>
                </a:solidFill>
              </a:rPr>
              <a:t>RegName</a:t>
            </a:r>
            <a:r>
              <a:rPr lang="en-US" dirty="0">
                <a:solidFill>
                  <a:schemeClr val="tx1"/>
                </a:solidFill>
              </a:rPr>
              <a:t>, DEV, </a:t>
            </a:r>
            <a:r>
              <a:rPr lang="en-US" dirty="0" err="1">
                <a:solidFill>
                  <a:schemeClr val="tx1"/>
                </a:solidFill>
              </a:rPr>
              <a:t>DevName</a:t>
            </a:r>
            <a:r>
              <a:rPr lang="en-US" dirty="0">
                <a:solidFill>
                  <a:schemeClr val="tx1"/>
                </a:solidFill>
              </a:rPr>
              <a:t> and Number of immigrants per each year (1980 - 2013)</a:t>
            </a:r>
            <a:endParaRPr lang="en-ID" dirty="0">
              <a:solidFill>
                <a:schemeClr val="tx1"/>
              </a:solidFill>
            </a:endParaRPr>
          </a:p>
        </p:txBody>
      </p:sp>
    </p:spTree>
    <p:extLst>
      <p:ext uri="{BB962C8B-B14F-4D97-AF65-F5344CB8AC3E}">
        <p14:creationId xmlns:p14="http://schemas.microsoft.com/office/powerpoint/2010/main" val="210580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6" name="Rectangle 5">
            <a:extLst>
              <a:ext uri="{FF2B5EF4-FFF2-40B4-BE49-F238E27FC236}">
                <a16:creationId xmlns:a16="http://schemas.microsoft.com/office/drawing/2014/main" id="{3E7F6889-6EA7-EBD1-8233-25236FF201DF}"/>
              </a:ext>
            </a:extLst>
          </p:cNvPr>
          <p:cNvSpPr/>
          <p:nvPr/>
        </p:nvSpPr>
        <p:spPr>
          <a:xfrm>
            <a:off x="0" y="341311"/>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2EE72B16-D4B3-CB01-6D5F-5E49D4FA683A}"/>
              </a:ext>
            </a:extLst>
          </p:cNvPr>
          <p:cNvSpPr>
            <a:spLocks noGrp="1"/>
          </p:cNvSpPr>
          <p:nvPr>
            <p:ph type="title"/>
          </p:nvPr>
        </p:nvSpPr>
        <p:spPr>
          <a:xfrm>
            <a:off x="-76394" y="167175"/>
            <a:ext cx="5534248" cy="1325563"/>
          </a:xfrm>
        </p:spPr>
        <p:txBody>
          <a:bodyPr>
            <a:normAutofit fontScale="90000"/>
          </a:bodyPr>
          <a:lstStyle/>
          <a:p>
            <a:pPr algn="r"/>
            <a:r>
              <a:rPr lang="en-US" sz="4800" b="1" dirty="0">
                <a:solidFill>
                  <a:schemeClr val="bg1"/>
                </a:solidFill>
                <a:latin typeface="Adobe Fan Heiti Std B" panose="020B0700000000000000" pitchFamily="34" charset="-128"/>
                <a:ea typeface="Adobe Fan Heiti Std B" panose="020B0700000000000000" pitchFamily="34" charset="-128"/>
              </a:rPr>
              <a:t>Data Transformation</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4" name="Rectangle 3">
            <a:extLst>
              <a:ext uri="{FF2B5EF4-FFF2-40B4-BE49-F238E27FC236}">
                <a16:creationId xmlns:a16="http://schemas.microsoft.com/office/drawing/2014/main" id="{F63E0D2C-60CC-E336-FFD1-D11798DBC67D}"/>
              </a:ext>
            </a:extLst>
          </p:cNvPr>
          <p:cNvSpPr/>
          <p:nvPr/>
        </p:nvSpPr>
        <p:spPr>
          <a:xfrm>
            <a:off x="1734672" y="1267582"/>
            <a:ext cx="9318810" cy="54487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dirty="0">
              <a:solidFill>
                <a:schemeClr val="tx1"/>
              </a:solidFill>
            </a:endParaRPr>
          </a:p>
        </p:txBody>
      </p:sp>
      <p:sp>
        <p:nvSpPr>
          <p:cNvPr id="2" name="TextBox 1">
            <a:extLst>
              <a:ext uri="{FF2B5EF4-FFF2-40B4-BE49-F238E27FC236}">
                <a16:creationId xmlns:a16="http://schemas.microsoft.com/office/drawing/2014/main" id="{51C1B8C0-BDC1-3EAC-EBFD-C6155D768E44}"/>
              </a:ext>
            </a:extLst>
          </p:cNvPr>
          <p:cNvSpPr txBox="1"/>
          <p:nvPr/>
        </p:nvSpPr>
        <p:spPr>
          <a:xfrm>
            <a:off x="2091544" y="1239267"/>
            <a:ext cx="419548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1"/>
                </a:solidFill>
              </a:rPr>
              <a:t> Unpivoting 1980 – 2013 Columns</a:t>
            </a:r>
            <a:endParaRPr lang="en-ID" b="1" dirty="0">
              <a:solidFill>
                <a:schemeClr val="tx1"/>
              </a:solidFill>
            </a:endParaRPr>
          </a:p>
          <a:p>
            <a:pPr marL="285750" indent="-285750">
              <a:buFont typeface="Arial" panose="020B0604020202020204" pitchFamily="34" charset="0"/>
              <a:buChar char="•"/>
            </a:pPr>
            <a:endParaRPr lang="en-ID" dirty="0"/>
          </a:p>
        </p:txBody>
      </p:sp>
      <p:sp>
        <p:nvSpPr>
          <p:cNvPr id="12" name="TextBox 11">
            <a:extLst>
              <a:ext uri="{FF2B5EF4-FFF2-40B4-BE49-F238E27FC236}">
                <a16:creationId xmlns:a16="http://schemas.microsoft.com/office/drawing/2014/main" id="{993FB6CA-40BC-CB4B-929E-2B00559AD5A0}"/>
              </a:ext>
            </a:extLst>
          </p:cNvPr>
          <p:cNvSpPr txBox="1"/>
          <p:nvPr/>
        </p:nvSpPr>
        <p:spPr>
          <a:xfrm>
            <a:off x="2091544" y="3687624"/>
            <a:ext cx="419548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1"/>
                </a:solidFill>
              </a:rPr>
              <a:t> Selecting Important Columns</a:t>
            </a:r>
            <a:endParaRPr lang="en-ID" b="1" dirty="0">
              <a:solidFill>
                <a:schemeClr val="tx1"/>
              </a:solidFill>
            </a:endParaRPr>
          </a:p>
          <a:p>
            <a:pPr marL="285750" indent="-285750">
              <a:buFont typeface="Arial" panose="020B0604020202020204" pitchFamily="34" charset="0"/>
              <a:buChar char="•"/>
            </a:pPr>
            <a:endParaRPr lang="en-ID" dirty="0"/>
          </a:p>
        </p:txBody>
      </p:sp>
      <p:graphicFrame>
        <p:nvGraphicFramePr>
          <p:cNvPr id="13" name="Table 13">
            <a:extLst>
              <a:ext uri="{FF2B5EF4-FFF2-40B4-BE49-F238E27FC236}">
                <a16:creationId xmlns:a16="http://schemas.microsoft.com/office/drawing/2014/main" id="{45648313-FA2A-1BB6-CFE2-82F92C22A380}"/>
              </a:ext>
            </a:extLst>
          </p:cNvPr>
          <p:cNvGraphicFramePr>
            <a:graphicFrameLocks noGrp="1"/>
          </p:cNvGraphicFramePr>
          <p:nvPr>
            <p:extLst>
              <p:ext uri="{D42A27DB-BD31-4B8C-83A1-F6EECF244321}">
                <p14:modId xmlns:p14="http://schemas.microsoft.com/office/powerpoint/2010/main" val="673294046"/>
              </p:ext>
            </p:extLst>
          </p:nvPr>
        </p:nvGraphicFramePr>
        <p:xfrm>
          <a:off x="2536724" y="4050118"/>
          <a:ext cx="7461633" cy="2438400"/>
        </p:xfrm>
        <a:graphic>
          <a:graphicData uri="http://schemas.openxmlformats.org/drawingml/2006/table">
            <a:tbl>
              <a:tblPr firstRow="1" bandRow="1">
                <a:tableStyleId>{073A0DAA-6AF3-43AB-8588-CEC1D06C72B9}</a:tableStyleId>
              </a:tblPr>
              <a:tblGrid>
                <a:gridCol w="2463793">
                  <a:extLst>
                    <a:ext uri="{9D8B030D-6E8A-4147-A177-3AD203B41FA5}">
                      <a16:colId xmlns:a16="http://schemas.microsoft.com/office/drawing/2014/main" val="2852502024"/>
                    </a:ext>
                  </a:extLst>
                </a:gridCol>
                <a:gridCol w="4997840">
                  <a:extLst>
                    <a:ext uri="{9D8B030D-6E8A-4147-A177-3AD203B41FA5}">
                      <a16:colId xmlns:a16="http://schemas.microsoft.com/office/drawing/2014/main" val="2213102970"/>
                    </a:ext>
                  </a:extLst>
                </a:gridCol>
              </a:tblGrid>
              <a:tr h="216000">
                <a:tc>
                  <a:txBody>
                    <a:bodyPr/>
                    <a:lstStyle/>
                    <a:p>
                      <a:pPr algn="ctr"/>
                      <a:r>
                        <a:rPr lang="en-US" sz="1400" b="1" dirty="0"/>
                        <a:t>Columns</a:t>
                      </a:r>
                      <a:endParaRPr lang="en-ID" sz="1400" b="1" dirty="0"/>
                    </a:p>
                  </a:txBody>
                  <a:tcPr/>
                </a:tc>
                <a:tc>
                  <a:txBody>
                    <a:bodyPr/>
                    <a:lstStyle/>
                    <a:p>
                      <a:pPr algn="ctr"/>
                      <a:r>
                        <a:rPr lang="en-US" sz="1400" b="1" dirty="0"/>
                        <a:t>Description</a:t>
                      </a:r>
                      <a:endParaRPr lang="en-ID" sz="1400" b="1" dirty="0"/>
                    </a:p>
                  </a:txBody>
                  <a:tcPr/>
                </a:tc>
                <a:extLst>
                  <a:ext uri="{0D108BD9-81ED-4DB2-BD59-A6C34878D82A}">
                    <a16:rowId xmlns:a16="http://schemas.microsoft.com/office/drawing/2014/main" val="1225372494"/>
                  </a:ext>
                </a:extLst>
              </a:tr>
              <a:tr h="216000">
                <a:tc>
                  <a:txBody>
                    <a:bodyPr/>
                    <a:lstStyle/>
                    <a:p>
                      <a:pPr algn="ctr"/>
                      <a:r>
                        <a:rPr lang="en-US" sz="1400" b="0" dirty="0"/>
                        <a:t>Coverage</a:t>
                      </a:r>
                      <a:endParaRPr lang="en-ID" sz="1400" b="0" dirty="0"/>
                    </a:p>
                  </a:txBody>
                  <a:tcPr/>
                </a:tc>
                <a:tc>
                  <a:txBody>
                    <a:bodyPr/>
                    <a:lstStyle/>
                    <a:p>
                      <a:pPr algn="ctr"/>
                      <a:r>
                        <a:rPr lang="en-US" sz="1400" b="0" dirty="0"/>
                        <a:t>Status of citizenship whether citizen or foreigner</a:t>
                      </a:r>
                      <a:endParaRPr lang="en-ID" sz="1400" b="0" dirty="0"/>
                    </a:p>
                  </a:txBody>
                  <a:tcPr/>
                </a:tc>
                <a:extLst>
                  <a:ext uri="{0D108BD9-81ED-4DB2-BD59-A6C34878D82A}">
                    <a16:rowId xmlns:a16="http://schemas.microsoft.com/office/drawing/2014/main" val="1133144668"/>
                  </a:ext>
                </a:extLst>
              </a:tr>
              <a:tr h="216000">
                <a:tc>
                  <a:txBody>
                    <a:bodyPr/>
                    <a:lstStyle/>
                    <a:p>
                      <a:pPr algn="ctr"/>
                      <a:r>
                        <a:rPr lang="en-US" sz="1400" b="0" dirty="0" err="1"/>
                        <a:t>OdName</a:t>
                      </a:r>
                      <a:endParaRPr lang="en-ID" sz="1400" b="0" dirty="0"/>
                    </a:p>
                  </a:txBody>
                  <a:tcPr/>
                </a:tc>
                <a:tc>
                  <a:txBody>
                    <a:bodyPr/>
                    <a:lstStyle/>
                    <a:p>
                      <a:pPr algn="ctr"/>
                      <a:r>
                        <a:rPr lang="en-US" sz="1400" b="0" dirty="0"/>
                        <a:t>Countries name</a:t>
                      </a:r>
                      <a:endParaRPr lang="en-ID" sz="1400" b="0" dirty="0"/>
                    </a:p>
                  </a:txBody>
                  <a:tcPr/>
                </a:tc>
                <a:extLst>
                  <a:ext uri="{0D108BD9-81ED-4DB2-BD59-A6C34878D82A}">
                    <a16:rowId xmlns:a16="http://schemas.microsoft.com/office/drawing/2014/main" val="1503421966"/>
                  </a:ext>
                </a:extLst>
              </a:tr>
              <a:tr h="216000">
                <a:tc>
                  <a:txBody>
                    <a:bodyPr/>
                    <a:lstStyle/>
                    <a:p>
                      <a:pPr algn="ctr"/>
                      <a:r>
                        <a:rPr lang="en-US" sz="1400" b="0" dirty="0" err="1"/>
                        <a:t>AreaName</a:t>
                      </a:r>
                      <a:endParaRPr lang="en-ID" sz="1400" b="0" dirty="0"/>
                    </a:p>
                  </a:txBody>
                  <a:tcPr/>
                </a:tc>
                <a:tc>
                  <a:txBody>
                    <a:bodyPr/>
                    <a:lstStyle/>
                    <a:p>
                      <a:pPr algn="ctr"/>
                      <a:r>
                        <a:rPr lang="en-US" sz="1400" b="0" dirty="0"/>
                        <a:t>Continents name</a:t>
                      </a:r>
                      <a:endParaRPr lang="en-ID" sz="1400" b="0" dirty="0"/>
                    </a:p>
                  </a:txBody>
                  <a:tcPr/>
                </a:tc>
                <a:extLst>
                  <a:ext uri="{0D108BD9-81ED-4DB2-BD59-A6C34878D82A}">
                    <a16:rowId xmlns:a16="http://schemas.microsoft.com/office/drawing/2014/main" val="2074808940"/>
                  </a:ext>
                </a:extLst>
              </a:tr>
              <a:tr h="216000">
                <a:tc>
                  <a:txBody>
                    <a:bodyPr/>
                    <a:lstStyle/>
                    <a:p>
                      <a:pPr algn="ctr"/>
                      <a:r>
                        <a:rPr lang="en-US" sz="1400" b="0" dirty="0" err="1"/>
                        <a:t>RegName</a:t>
                      </a:r>
                      <a:endParaRPr lang="en-ID" sz="1400" b="0" dirty="0"/>
                    </a:p>
                  </a:txBody>
                  <a:tcPr/>
                </a:tc>
                <a:tc>
                  <a:txBody>
                    <a:bodyPr/>
                    <a:lstStyle/>
                    <a:p>
                      <a:pPr algn="ctr"/>
                      <a:r>
                        <a:rPr lang="en-US" sz="1400" b="0" dirty="0"/>
                        <a:t>Region of continents name</a:t>
                      </a:r>
                      <a:endParaRPr lang="en-ID" sz="1400" b="0" dirty="0"/>
                    </a:p>
                  </a:txBody>
                  <a:tcPr/>
                </a:tc>
                <a:extLst>
                  <a:ext uri="{0D108BD9-81ED-4DB2-BD59-A6C34878D82A}">
                    <a16:rowId xmlns:a16="http://schemas.microsoft.com/office/drawing/2014/main" val="459496796"/>
                  </a:ext>
                </a:extLst>
              </a:tr>
              <a:tr h="216000">
                <a:tc>
                  <a:txBody>
                    <a:bodyPr/>
                    <a:lstStyle/>
                    <a:p>
                      <a:pPr algn="ctr"/>
                      <a:r>
                        <a:rPr lang="en-US" sz="1400" b="0" dirty="0" err="1"/>
                        <a:t>DevName</a:t>
                      </a:r>
                      <a:endParaRPr lang="en-ID" sz="1400" b="0" dirty="0"/>
                    </a:p>
                  </a:txBody>
                  <a:tcPr/>
                </a:tc>
                <a:tc>
                  <a:txBody>
                    <a:bodyPr/>
                    <a:lstStyle/>
                    <a:p>
                      <a:pPr algn="ctr"/>
                      <a:r>
                        <a:rPr lang="en-US" sz="1400" b="0" dirty="0"/>
                        <a:t>Status of countries whether developed or developing countries</a:t>
                      </a:r>
                      <a:endParaRPr lang="en-ID" sz="1400" b="0" dirty="0"/>
                    </a:p>
                  </a:txBody>
                  <a:tcPr/>
                </a:tc>
                <a:extLst>
                  <a:ext uri="{0D108BD9-81ED-4DB2-BD59-A6C34878D82A}">
                    <a16:rowId xmlns:a16="http://schemas.microsoft.com/office/drawing/2014/main" val="4169471559"/>
                  </a:ext>
                </a:extLst>
              </a:tr>
              <a:tr h="216000">
                <a:tc>
                  <a:txBody>
                    <a:bodyPr/>
                    <a:lstStyle/>
                    <a:p>
                      <a:pPr algn="ctr"/>
                      <a:r>
                        <a:rPr lang="en-US" sz="1400" b="0" dirty="0"/>
                        <a:t>Year</a:t>
                      </a:r>
                      <a:endParaRPr lang="en-ID" sz="1400" b="0" dirty="0"/>
                    </a:p>
                  </a:txBody>
                  <a:tcPr/>
                </a:tc>
                <a:tc>
                  <a:txBody>
                    <a:bodyPr/>
                    <a:lstStyle/>
                    <a:p>
                      <a:pPr algn="ctr"/>
                      <a:r>
                        <a:rPr lang="en-US" sz="1400" b="0" dirty="0"/>
                        <a:t>Year</a:t>
                      </a:r>
                      <a:endParaRPr lang="en-ID" sz="1400" b="0" dirty="0"/>
                    </a:p>
                  </a:txBody>
                  <a:tcPr/>
                </a:tc>
                <a:extLst>
                  <a:ext uri="{0D108BD9-81ED-4DB2-BD59-A6C34878D82A}">
                    <a16:rowId xmlns:a16="http://schemas.microsoft.com/office/drawing/2014/main" val="2906660192"/>
                  </a:ext>
                </a:extLst>
              </a:tr>
              <a:tr h="216000">
                <a:tc>
                  <a:txBody>
                    <a:bodyPr/>
                    <a:lstStyle/>
                    <a:p>
                      <a:pPr algn="ctr"/>
                      <a:r>
                        <a:rPr lang="en-US" sz="1400" b="0" dirty="0" err="1"/>
                        <a:t>NumOfImm</a:t>
                      </a:r>
                      <a:endParaRPr lang="en-ID" sz="1400" b="0" dirty="0"/>
                    </a:p>
                  </a:txBody>
                  <a:tcPr/>
                </a:tc>
                <a:tc>
                  <a:txBody>
                    <a:bodyPr/>
                    <a:lstStyle/>
                    <a:p>
                      <a:pPr algn="ctr"/>
                      <a:r>
                        <a:rPr lang="en-US" sz="1400" b="0" dirty="0"/>
                        <a:t>Number of citizen/foreigner</a:t>
                      </a:r>
                      <a:endParaRPr lang="en-ID" sz="1400" b="0" dirty="0"/>
                    </a:p>
                  </a:txBody>
                  <a:tcPr/>
                </a:tc>
                <a:extLst>
                  <a:ext uri="{0D108BD9-81ED-4DB2-BD59-A6C34878D82A}">
                    <a16:rowId xmlns:a16="http://schemas.microsoft.com/office/drawing/2014/main" val="4088281944"/>
                  </a:ext>
                </a:extLst>
              </a:tr>
            </a:tbl>
          </a:graphicData>
        </a:graphic>
      </p:graphicFrame>
      <p:pic>
        <p:nvPicPr>
          <p:cNvPr id="15" name="Picture 14">
            <a:extLst>
              <a:ext uri="{FF2B5EF4-FFF2-40B4-BE49-F238E27FC236}">
                <a16:creationId xmlns:a16="http://schemas.microsoft.com/office/drawing/2014/main" id="{EBBF8787-FF40-60F2-1B00-CE4A3733F154}"/>
              </a:ext>
            </a:extLst>
          </p:cNvPr>
          <p:cNvPicPr>
            <a:picLocks noChangeAspect="1"/>
          </p:cNvPicPr>
          <p:nvPr/>
        </p:nvPicPr>
        <p:blipFill>
          <a:blip r:embed="rId2"/>
          <a:stretch>
            <a:fillRect/>
          </a:stretch>
        </p:blipFill>
        <p:spPr>
          <a:xfrm>
            <a:off x="2536725" y="1634402"/>
            <a:ext cx="7461633" cy="1886047"/>
          </a:xfrm>
          <a:prstGeom prst="rect">
            <a:avLst/>
          </a:prstGeom>
        </p:spPr>
      </p:pic>
    </p:spTree>
    <p:extLst>
      <p:ext uri="{BB962C8B-B14F-4D97-AF65-F5344CB8AC3E}">
        <p14:creationId xmlns:p14="http://schemas.microsoft.com/office/powerpoint/2010/main" val="419728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33FDDD-686B-0706-AC30-82C1C86A2CEB}"/>
              </a:ext>
            </a:extLst>
          </p:cNvPr>
          <p:cNvSpPr/>
          <p:nvPr/>
        </p:nvSpPr>
        <p:spPr>
          <a:xfrm>
            <a:off x="0" y="1"/>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A7E45562-887C-D237-D446-EAFA4E490567}"/>
              </a:ext>
            </a:extLst>
          </p:cNvPr>
          <p:cNvSpPr/>
          <p:nvPr/>
        </p:nvSpPr>
        <p:spPr>
          <a:xfrm>
            <a:off x="4276165" y="620531"/>
            <a:ext cx="7915835" cy="1238936"/>
          </a:xfrm>
          <a:prstGeom prst="rect">
            <a:avLst/>
          </a:prstGeom>
          <a:solidFill>
            <a:srgbClr val="F7A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9D4163CC-9D1D-A257-7DD2-69CD246FF15F}"/>
              </a:ext>
            </a:extLst>
          </p:cNvPr>
          <p:cNvSpPr>
            <a:spLocks noGrp="1"/>
          </p:cNvSpPr>
          <p:nvPr>
            <p:ph type="title"/>
          </p:nvPr>
        </p:nvSpPr>
        <p:spPr>
          <a:xfrm>
            <a:off x="1520840" y="620531"/>
            <a:ext cx="10515600" cy="1325563"/>
          </a:xfrm>
        </p:spPr>
        <p:txBody>
          <a:bodyPr>
            <a:normAutofit/>
          </a:bodyPr>
          <a:lstStyle/>
          <a:p>
            <a:pPr algn="r"/>
            <a:r>
              <a:rPr lang="en-US" sz="4800" b="1" dirty="0">
                <a:solidFill>
                  <a:schemeClr val="bg1"/>
                </a:solidFill>
                <a:latin typeface="Adobe Fan Heiti Std B" panose="020B0700000000000000" pitchFamily="34" charset="-128"/>
                <a:ea typeface="Adobe Fan Heiti Std B" panose="020B0700000000000000" pitchFamily="34" charset="-128"/>
              </a:rPr>
              <a:t>Exploratory Data Analytics</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pic>
        <p:nvPicPr>
          <p:cNvPr id="10" name="Graphic 9" descr="Upward trend">
            <a:extLst>
              <a:ext uri="{FF2B5EF4-FFF2-40B4-BE49-F238E27FC236}">
                <a16:creationId xmlns:a16="http://schemas.microsoft.com/office/drawing/2014/main" id="{84F533E0-9C36-23BD-8014-79CE0A322D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404" y="2868826"/>
            <a:ext cx="914400" cy="914400"/>
          </a:xfrm>
          <a:prstGeom prst="rect">
            <a:avLst/>
          </a:prstGeom>
        </p:spPr>
      </p:pic>
      <p:pic>
        <p:nvPicPr>
          <p:cNvPr id="14" name="Graphic 13" descr="Research">
            <a:extLst>
              <a:ext uri="{FF2B5EF4-FFF2-40B4-BE49-F238E27FC236}">
                <a16:creationId xmlns:a16="http://schemas.microsoft.com/office/drawing/2014/main" id="{06A31868-5E8C-FCBD-3061-A93197D796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68035" y="2868826"/>
            <a:ext cx="1017374" cy="1017374"/>
          </a:xfrm>
          <a:prstGeom prst="rect">
            <a:avLst/>
          </a:prstGeom>
        </p:spPr>
      </p:pic>
      <p:pic>
        <p:nvPicPr>
          <p:cNvPr id="16" name="Graphic 15" descr="Bar chart">
            <a:extLst>
              <a:ext uri="{FF2B5EF4-FFF2-40B4-BE49-F238E27FC236}">
                <a16:creationId xmlns:a16="http://schemas.microsoft.com/office/drawing/2014/main" id="{4CB30FD9-71D6-BBC7-4E63-2542566810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78640" y="2868826"/>
            <a:ext cx="914400" cy="914400"/>
          </a:xfrm>
          <a:prstGeom prst="rect">
            <a:avLst/>
          </a:prstGeom>
        </p:spPr>
      </p:pic>
      <p:pic>
        <p:nvPicPr>
          <p:cNvPr id="18" name="Graphic 17" descr="Lightbulb and gear">
            <a:extLst>
              <a:ext uri="{FF2B5EF4-FFF2-40B4-BE49-F238E27FC236}">
                <a16:creationId xmlns:a16="http://schemas.microsoft.com/office/drawing/2014/main" id="{F733FFBA-FF0B-246E-CB22-AA3B9B9FED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86271" y="2943820"/>
            <a:ext cx="914400" cy="914400"/>
          </a:xfrm>
          <a:prstGeom prst="rect">
            <a:avLst/>
          </a:prstGeom>
        </p:spPr>
      </p:pic>
      <p:sp>
        <p:nvSpPr>
          <p:cNvPr id="19" name="TextBox 18">
            <a:extLst>
              <a:ext uri="{FF2B5EF4-FFF2-40B4-BE49-F238E27FC236}">
                <a16:creationId xmlns:a16="http://schemas.microsoft.com/office/drawing/2014/main" id="{FF898885-0945-910E-785D-C04C0EC8F099}"/>
              </a:ext>
            </a:extLst>
          </p:cNvPr>
          <p:cNvSpPr txBox="1"/>
          <p:nvPr/>
        </p:nvSpPr>
        <p:spPr>
          <a:xfrm>
            <a:off x="936672" y="4138045"/>
            <a:ext cx="1694329" cy="830997"/>
          </a:xfrm>
          <a:prstGeom prst="rect">
            <a:avLst/>
          </a:prstGeom>
          <a:noFill/>
        </p:spPr>
        <p:txBody>
          <a:bodyPr wrap="square" rtlCol="0">
            <a:spAutoFit/>
          </a:bodyPr>
          <a:lstStyle/>
          <a:p>
            <a:r>
              <a:rPr lang="en-US" sz="2400" b="1" dirty="0">
                <a:solidFill>
                  <a:schemeClr val="bg1"/>
                </a:solidFill>
              </a:rPr>
              <a:t>Statistics Descriptive</a:t>
            </a:r>
            <a:endParaRPr lang="en-ID" sz="2400" b="1" dirty="0">
              <a:solidFill>
                <a:schemeClr val="bg1"/>
              </a:solidFill>
            </a:endParaRPr>
          </a:p>
        </p:txBody>
      </p:sp>
      <p:sp>
        <p:nvSpPr>
          <p:cNvPr id="20" name="TextBox 19">
            <a:extLst>
              <a:ext uri="{FF2B5EF4-FFF2-40B4-BE49-F238E27FC236}">
                <a16:creationId xmlns:a16="http://schemas.microsoft.com/office/drawing/2014/main" id="{8ADACDBE-871A-4AD9-6A3B-AA129D40AC93}"/>
              </a:ext>
            </a:extLst>
          </p:cNvPr>
          <p:cNvSpPr txBox="1"/>
          <p:nvPr/>
        </p:nvSpPr>
        <p:spPr>
          <a:xfrm>
            <a:off x="3696978" y="4145270"/>
            <a:ext cx="1694329" cy="830997"/>
          </a:xfrm>
          <a:prstGeom prst="rect">
            <a:avLst/>
          </a:prstGeom>
          <a:noFill/>
        </p:spPr>
        <p:txBody>
          <a:bodyPr wrap="square" rtlCol="0">
            <a:spAutoFit/>
          </a:bodyPr>
          <a:lstStyle/>
          <a:p>
            <a:r>
              <a:rPr lang="en-US" sz="2400" b="1" dirty="0">
                <a:solidFill>
                  <a:schemeClr val="bg1"/>
                </a:solidFill>
              </a:rPr>
              <a:t>Univariate Analysis</a:t>
            </a:r>
            <a:endParaRPr lang="en-ID" sz="2400" b="1" dirty="0">
              <a:solidFill>
                <a:schemeClr val="bg1"/>
              </a:solidFill>
            </a:endParaRPr>
          </a:p>
        </p:txBody>
      </p:sp>
      <p:sp>
        <p:nvSpPr>
          <p:cNvPr id="21" name="TextBox 20">
            <a:extLst>
              <a:ext uri="{FF2B5EF4-FFF2-40B4-BE49-F238E27FC236}">
                <a16:creationId xmlns:a16="http://schemas.microsoft.com/office/drawing/2014/main" id="{2AD33719-19FB-9045-67B0-81B1AAA01B17}"/>
              </a:ext>
            </a:extLst>
          </p:cNvPr>
          <p:cNvSpPr txBox="1"/>
          <p:nvPr/>
        </p:nvSpPr>
        <p:spPr>
          <a:xfrm>
            <a:off x="6457284" y="3960605"/>
            <a:ext cx="2173426" cy="1200329"/>
          </a:xfrm>
          <a:prstGeom prst="rect">
            <a:avLst/>
          </a:prstGeom>
          <a:noFill/>
        </p:spPr>
        <p:txBody>
          <a:bodyPr wrap="square" rtlCol="0">
            <a:spAutoFit/>
          </a:bodyPr>
          <a:lstStyle/>
          <a:p>
            <a:r>
              <a:rPr lang="en-US" sz="2400" b="1" dirty="0">
                <a:solidFill>
                  <a:schemeClr val="bg1"/>
                </a:solidFill>
              </a:rPr>
              <a:t>Build Visualization and Dashboard</a:t>
            </a:r>
            <a:endParaRPr lang="en-ID" sz="2400" b="1" dirty="0">
              <a:solidFill>
                <a:schemeClr val="bg1"/>
              </a:solidFill>
            </a:endParaRPr>
          </a:p>
        </p:txBody>
      </p:sp>
      <p:sp>
        <p:nvSpPr>
          <p:cNvPr id="22" name="TextBox 21">
            <a:extLst>
              <a:ext uri="{FF2B5EF4-FFF2-40B4-BE49-F238E27FC236}">
                <a16:creationId xmlns:a16="http://schemas.microsoft.com/office/drawing/2014/main" id="{F29BA7C2-9E60-DC60-5F34-35F86B792D0F}"/>
              </a:ext>
            </a:extLst>
          </p:cNvPr>
          <p:cNvSpPr txBox="1"/>
          <p:nvPr/>
        </p:nvSpPr>
        <p:spPr>
          <a:xfrm>
            <a:off x="9427746" y="4103923"/>
            <a:ext cx="1694329" cy="830997"/>
          </a:xfrm>
          <a:prstGeom prst="rect">
            <a:avLst/>
          </a:prstGeom>
          <a:noFill/>
        </p:spPr>
        <p:txBody>
          <a:bodyPr wrap="square" rtlCol="0">
            <a:spAutoFit/>
          </a:bodyPr>
          <a:lstStyle/>
          <a:p>
            <a:r>
              <a:rPr lang="en-US" sz="2400" b="1" dirty="0">
                <a:solidFill>
                  <a:schemeClr val="bg1"/>
                </a:solidFill>
              </a:rPr>
              <a:t>Gathering Insights</a:t>
            </a:r>
            <a:endParaRPr lang="en-ID" sz="2400" b="1" dirty="0">
              <a:solidFill>
                <a:schemeClr val="bg1"/>
              </a:solidFill>
            </a:endParaRPr>
          </a:p>
        </p:txBody>
      </p:sp>
    </p:spTree>
    <p:extLst>
      <p:ext uri="{BB962C8B-B14F-4D97-AF65-F5344CB8AC3E}">
        <p14:creationId xmlns:p14="http://schemas.microsoft.com/office/powerpoint/2010/main" val="167192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6" name="Rectangle 5">
            <a:extLst>
              <a:ext uri="{FF2B5EF4-FFF2-40B4-BE49-F238E27FC236}">
                <a16:creationId xmlns:a16="http://schemas.microsoft.com/office/drawing/2014/main" id="{3E7F6889-6EA7-EBD1-8233-25236FF201DF}"/>
              </a:ext>
            </a:extLst>
          </p:cNvPr>
          <p:cNvSpPr/>
          <p:nvPr/>
        </p:nvSpPr>
        <p:spPr>
          <a:xfrm>
            <a:off x="0" y="341311"/>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2EE72B16-D4B3-CB01-6D5F-5E49D4FA683A}"/>
              </a:ext>
            </a:extLst>
          </p:cNvPr>
          <p:cNvSpPr>
            <a:spLocks noGrp="1"/>
          </p:cNvSpPr>
          <p:nvPr>
            <p:ph type="title"/>
          </p:nvPr>
        </p:nvSpPr>
        <p:spPr>
          <a:xfrm>
            <a:off x="-76394" y="167175"/>
            <a:ext cx="5534248" cy="1325563"/>
          </a:xfrm>
        </p:spPr>
        <p:txBody>
          <a:bodyPr>
            <a:normAutofit fontScale="90000"/>
          </a:bodyPr>
          <a:lstStyle/>
          <a:p>
            <a:pPr algn="r"/>
            <a:r>
              <a:rPr lang="en-US" sz="4800" b="1" dirty="0">
                <a:solidFill>
                  <a:schemeClr val="bg1"/>
                </a:solidFill>
                <a:latin typeface="Adobe Fan Heiti Std B" panose="020B0700000000000000" pitchFamily="34" charset="-128"/>
                <a:ea typeface="Adobe Fan Heiti Std B" panose="020B0700000000000000" pitchFamily="34" charset="-128"/>
              </a:rPr>
              <a:t>Statistics Descriptive</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4" name="Rectangle 3">
            <a:extLst>
              <a:ext uri="{FF2B5EF4-FFF2-40B4-BE49-F238E27FC236}">
                <a16:creationId xmlns:a16="http://schemas.microsoft.com/office/drawing/2014/main" id="{F63E0D2C-60CC-E336-FFD1-D11798DBC67D}"/>
              </a:ext>
            </a:extLst>
          </p:cNvPr>
          <p:cNvSpPr/>
          <p:nvPr/>
        </p:nvSpPr>
        <p:spPr>
          <a:xfrm>
            <a:off x="1210235" y="1267582"/>
            <a:ext cx="10273553" cy="50928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dirty="0">
              <a:solidFill>
                <a:schemeClr val="tx1"/>
              </a:solidFill>
            </a:endParaRPr>
          </a:p>
        </p:txBody>
      </p:sp>
      <p:pic>
        <p:nvPicPr>
          <p:cNvPr id="8" name="Picture 7">
            <a:extLst>
              <a:ext uri="{FF2B5EF4-FFF2-40B4-BE49-F238E27FC236}">
                <a16:creationId xmlns:a16="http://schemas.microsoft.com/office/drawing/2014/main" id="{71ACF222-D377-E732-EA5D-17FBE932E31D}"/>
              </a:ext>
            </a:extLst>
          </p:cNvPr>
          <p:cNvPicPr>
            <a:picLocks noChangeAspect="1"/>
          </p:cNvPicPr>
          <p:nvPr/>
        </p:nvPicPr>
        <p:blipFill>
          <a:blip r:embed="rId2"/>
          <a:stretch>
            <a:fillRect/>
          </a:stretch>
        </p:blipFill>
        <p:spPr>
          <a:xfrm>
            <a:off x="1682232" y="2330429"/>
            <a:ext cx="4049033" cy="2967181"/>
          </a:xfrm>
          <a:prstGeom prst="rect">
            <a:avLst/>
          </a:prstGeom>
        </p:spPr>
      </p:pic>
      <p:pic>
        <p:nvPicPr>
          <p:cNvPr id="10" name="Picture 9">
            <a:extLst>
              <a:ext uri="{FF2B5EF4-FFF2-40B4-BE49-F238E27FC236}">
                <a16:creationId xmlns:a16="http://schemas.microsoft.com/office/drawing/2014/main" id="{B3FE1DC3-B226-CECF-1F3C-F1FCEFD4B1B2}"/>
              </a:ext>
            </a:extLst>
          </p:cNvPr>
          <p:cNvPicPr>
            <a:picLocks noChangeAspect="1"/>
          </p:cNvPicPr>
          <p:nvPr/>
        </p:nvPicPr>
        <p:blipFill>
          <a:blip r:embed="rId3"/>
          <a:stretch>
            <a:fillRect/>
          </a:stretch>
        </p:blipFill>
        <p:spPr>
          <a:xfrm>
            <a:off x="6004676" y="1492737"/>
            <a:ext cx="5132514" cy="4447571"/>
          </a:xfrm>
          <a:prstGeom prst="rect">
            <a:avLst/>
          </a:prstGeom>
        </p:spPr>
      </p:pic>
    </p:spTree>
    <p:extLst>
      <p:ext uri="{BB962C8B-B14F-4D97-AF65-F5344CB8AC3E}">
        <p14:creationId xmlns:p14="http://schemas.microsoft.com/office/powerpoint/2010/main" val="60677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6" name="Rectangle 5">
            <a:extLst>
              <a:ext uri="{FF2B5EF4-FFF2-40B4-BE49-F238E27FC236}">
                <a16:creationId xmlns:a16="http://schemas.microsoft.com/office/drawing/2014/main" id="{3E7F6889-6EA7-EBD1-8233-25236FF201DF}"/>
              </a:ext>
            </a:extLst>
          </p:cNvPr>
          <p:cNvSpPr/>
          <p:nvPr/>
        </p:nvSpPr>
        <p:spPr>
          <a:xfrm>
            <a:off x="0" y="341311"/>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2EE72B16-D4B3-CB01-6D5F-5E49D4FA683A}"/>
              </a:ext>
            </a:extLst>
          </p:cNvPr>
          <p:cNvSpPr>
            <a:spLocks noGrp="1"/>
          </p:cNvSpPr>
          <p:nvPr>
            <p:ph type="title"/>
          </p:nvPr>
        </p:nvSpPr>
        <p:spPr>
          <a:xfrm>
            <a:off x="-76394" y="167175"/>
            <a:ext cx="5534248" cy="1325563"/>
          </a:xfrm>
        </p:spPr>
        <p:txBody>
          <a:bodyPr>
            <a:normAutofit/>
          </a:bodyPr>
          <a:lstStyle/>
          <a:p>
            <a:pPr algn="r"/>
            <a:r>
              <a:rPr lang="en-US" sz="4800" b="1" dirty="0">
                <a:solidFill>
                  <a:schemeClr val="bg1"/>
                </a:solidFill>
                <a:latin typeface="Adobe Fan Heiti Std B" panose="020B0700000000000000" pitchFamily="34" charset="-128"/>
                <a:ea typeface="Adobe Fan Heiti Std B" panose="020B0700000000000000" pitchFamily="34" charset="-128"/>
              </a:rPr>
              <a:t>Univariate Analysis</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4" name="Rectangle 3">
            <a:extLst>
              <a:ext uri="{FF2B5EF4-FFF2-40B4-BE49-F238E27FC236}">
                <a16:creationId xmlns:a16="http://schemas.microsoft.com/office/drawing/2014/main" id="{F63E0D2C-60CC-E336-FFD1-D11798DBC67D}"/>
              </a:ext>
            </a:extLst>
          </p:cNvPr>
          <p:cNvSpPr/>
          <p:nvPr/>
        </p:nvSpPr>
        <p:spPr>
          <a:xfrm>
            <a:off x="1210235" y="1267582"/>
            <a:ext cx="10273553" cy="50928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dirty="0">
              <a:solidFill>
                <a:schemeClr val="tx1"/>
              </a:solidFill>
            </a:endParaRPr>
          </a:p>
        </p:txBody>
      </p:sp>
      <p:pic>
        <p:nvPicPr>
          <p:cNvPr id="5" name="Picture 4">
            <a:extLst>
              <a:ext uri="{FF2B5EF4-FFF2-40B4-BE49-F238E27FC236}">
                <a16:creationId xmlns:a16="http://schemas.microsoft.com/office/drawing/2014/main" id="{0F61FEC1-998B-984D-A26E-BD471749C12C}"/>
              </a:ext>
            </a:extLst>
          </p:cNvPr>
          <p:cNvPicPr>
            <a:picLocks noChangeAspect="1"/>
          </p:cNvPicPr>
          <p:nvPr/>
        </p:nvPicPr>
        <p:blipFill>
          <a:blip r:embed="rId2"/>
          <a:stretch>
            <a:fillRect/>
          </a:stretch>
        </p:blipFill>
        <p:spPr>
          <a:xfrm>
            <a:off x="4232108" y="1438529"/>
            <a:ext cx="3169816" cy="2272170"/>
          </a:xfrm>
          <a:prstGeom prst="rect">
            <a:avLst/>
          </a:prstGeom>
        </p:spPr>
      </p:pic>
      <p:pic>
        <p:nvPicPr>
          <p:cNvPr id="11" name="Picture 10">
            <a:extLst>
              <a:ext uri="{FF2B5EF4-FFF2-40B4-BE49-F238E27FC236}">
                <a16:creationId xmlns:a16="http://schemas.microsoft.com/office/drawing/2014/main" id="{C359D47C-12EA-A146-D00C-B2E7DAE80882}"/>
              </a:ext>
            </a:extLst>
          </p:cNvPr>
          <p:cNvPicPr>
            <a:picLocks noChangeAspect="1"/>
          </p:cNvPicPr>
          <p:nvPr/>
        </p:nvPicPr>
        <p:blipFill>
          <a:blip r:embed="rId3"/>
          <a:stretch>
            <a:fillRect/>
          </a:stretch>
        </p:blipFill>
        <p:spPr>
          <a:xfrm>
            <a:off x="6024872" y="3881646"/>
            <a:ext cx="3595816" cy="2272170"/>
          </a:xfrm>
          <a:prstGeom prst="rect">
            <a:avLst/>
          </a:prstGeom>
        </p:spPr>
      </p:pic>
      <p:pic>
        <p:nvPicPr>
          <p:cNvPr id="13" name="Picture 12">
            <a:extLst>
              <a:ext uri="{FF2B5EF4-FFF2-40B4-BE49-F238E27FC236}">
                <a16:creationId xmlns:a16="http://schemas.microsoft.com/office/drawing/2014/main" id="{D1ACC222-5F37-C38D-2496-9FBE860ABDAF}"/>
              </a:ext>
            </a:extLst>
          </p:cNvPr>
          <p:cNvPicPr>
            <a:picLocks noChangeAspect="1"/>
          </p:cNvPicPr>
          <p:nvPr/>
        </p:nvPicPr>
        <p:blipFill>
          <a:blip r:embed="rId4"/>
          <a:stretch>
            <a:fillRect/>
          </a:stretch>
        </p:blipFill>
        <p:spPr>
          <a:xfrm>
            <a:off x="2347617" y="3852696"/>
            <a:ext cx="3169816" cy="2330069"/>
          </a:xfrm>
          <a:prstGeom prst="rect">
            <a:avLst/>
          </a:prstGeom>
        </p:spPr>
      </p:pic>
    </p:spTree>
    <p:extLst>
      <p:ext uri="{BB962C8B-B14F-4D97-AF65-F5344CB8AC3E}">
        <p14:creationId xmlns:p14="http://schemas.microsoft.com/office/powerpoint/2010/main" val="2774955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6" name="Rectangle 5">
            <a:extLst>
              <a:ext uri="{FF2B5EF4-FFF2-40B4-BE49-F238E27FC236}">
                <a16:creationId xmlns:a16="http://schemas.microsoft.com/office/drawing/2014/main" id="{3E7F6889-6EA7-EBD1-8233-25236FF201DF}"/>
              </a:ext>
            </a:extLst>
          </p:cNvPr>
          <p:cNvSpPr/>
          <p:nvPr/>
        </p:nvSpPr>
        <p:spPr>
          <a:xfrm>
            <a:off x="0" y="341311"/>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2EE72B16-D4B3-CB01-6D5F-5E49D4FA683A}"/>
              </a:ext>
            </a:extLst>
          </p:cNvPr>
          <p:cNvSpPr>
            <a:spLocks noGrp="1"/>
          </p:cNvSpPr>
          <p:nvPr>
            <p:ph type="title"/>
          </p:nvPr>
        </p:nvSpPr>
        <p:spPr>
          <a:xfrm>
            <a:off x="-76394" y="167175"/>
            <a:ext cx="5534248" cy="1325563"/>
          </a:xfrm>
        </p:spPr>
        <p:txBody>
          <a:bodyPr>
            <a:normAutofit/>
          </a:bodyPr>
          <a:lstStyle/>
          <a:p>
            <a:pPr algn="r"/>
            <a:r>
              <a:rPr lang="en-US" sz="4800" b="1" dirty="0">
                <a:solidFill>
                  <a:schemeClr val="bg1"/>
                </a:solidFill>
                <a:latin typeface="Adobe Fan Heiti Std B" panose="020B0700000000000000" pitchFamily="34" charset="-128"/>
                <a:ea typeface="Adobe Fan Heiti Std B" panose="020B0700000000000000" pitchFamily="34" charset="-128"/>
              </a:rPr>
              <a:t>Univariate Analysis</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4" name="Rectangle 3">
            <a:extLst>
              <a:ext uri="{FF2B5EF4-FFF2-40B4-BE49-F238E27FC236}">
                <a16:creationId xmlns:a16="http://schemas.microsoft.com/office/drawing/2014/main" id="{F63E0D2C-60CC-E336-FFD1-D11798DBC67D}"/>
              </a:ext>
            </a:extLst>
          </p:cNvPr>
          <p:cNvSpPr/>
          <p:nvPr/>
        </p:nvSpPr>
        <p:spPr>
          <a:xfrm>
            <a:off x="1210235" y="1267582"/>
            <a:ext cx="10273553" cy="50928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dirty="0">
              <a:solidFill>
                <a:schemeClr val="tx1"/>
              </a:solidFill>
            </a:endParaRPr>
          </a:p>
        </p:txBody>
      </p:sp>
      <p:pic>
        <p:nvPicPr>
          <p:cNvPr id="8" name="Picture 7">
            <a:extLst>
              <a:ext uri="{FF2B5EF4-FFF2-40B4-BE49-F238E27FC236}">
                <a16:creationId xmlns:a16="http://schemas.microsoft.com/office/drawing/2014/main" id="{819ABE4F-370B-03E0-F88D-3C02E0AF3B35}"/>
              </a:ext>
            </a:extLst>
          </p:cNvPr>
          <p:cNvPicPr>
            <a:picLocks noChangeAspect="1"/>
          </p:cNvPicPr>
          <p:nvPr/>
        </p:nvPicPr>
        <p:blipFill>
          <a:blip r:embed="rId2"/>
          <a:stretch>
            <a:fillRect/>
          </a:stretch>
        </p:blipFill>
        <p:spPr>
          <a:xfrm>
            <a:off x="6445356" y="2117456"/>
            <a:ext cx="4432528" cy="3187864"/>
          </a:xfrm>
          <a:prstGeom prst="rect">
            <a:avLst/>
          </a:prstGeom>
        </p:spPr>
      </p:pic>
      <p:pic>
        <p:nvPicPr>
          <p:cNvPr id="14" name="Picture 13">
            <a:extLst>
              <a:ext uri="{FF2B5EF4-FFF2-40B4-BE49-F238E27FC236}">
                <a16:creationId xmlns:a16="http://schemas.microsoft.com/office/drawing/2014/main" id="{6A03CFC6-45E7-EEAE-8A01-DC881C4859DD}"/>
              </a:ext>
            </a:extLst>
          </p:cNvPr>
          <p:cNvPicPr>
            <a:picLocks noChangeAspect="1"/>
          </p:cNvPicPr>
          <p:nvPr/>
        </p:nvPicPr>
        <p:blipFill>
          <a:blip r:embed="rId3"/>
          <a:stretch>
            <a:fillRect/>
          </a:stretch>
        </p:blipFill>
        <p:spPr>
          <a:xfrm>
            <a:off x="1733326" y="2117456"/>
            <a:ext cx="4362674" cy="3186918"/>
          </a:xfrm>
          <a:prstGeom prst="rect">
            <a:avLst/>
          </a:prstGeom>
        </p:spPr>
      </p:pic>
    </p:spTree>
    <p:extLst>
      <p:ext uri="{BB962C8B-B14F-4D97-AF65-F5344CB8AC3E}">
        <p14:creationId xmlns:p14="http://schemas.microsoft.com/office/powerpoint/2010/main" val="196333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3FDA67-28CD-CACA-0DE4-4D37132949E2}"/>
              </a:ext>
            </a:extLst>
          </p:cNvPr>
          <p:cNvSpPr/>
          <p:nvPr/>
        </p:nvSpPr>
        <p:spPr>
          <a:xfrm rot="5400000">
            <a:off x="-1663809" y="1663809"/>
            <a:ext cx="6858000" cy="3530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lumOff val="25000"/>
                </a:schemeClr>
              </a:solidFill>
            </a:endParaRPr>
          </a:p>
        </p:txBody>
      </p:sp>
      <p:sp>
        <p:nvSpPr>
          <p:cNvPr id="6" name="Rectangle 5">
            <a:extLst>
              <a:ext uri="{FF2B5EF4-FFF2-40B4-BE49-F238E27FC236}">
                <a16:creationId xmlns:a16="http://schemas.microsoft.com/office/drawing/2014/main" id="{3E7F6889-6EA7-EBD1-8233-25236FF201DF}"/>
              </a:ext>
            </a:extLst>
          </p:cNvPr>
          <p:cNvSpPr/>
          <p:nvPr/>
        </p:nvSpPr>
        <p:spPr>
          <a:xfrm>
            <a:off x="0" y="341311"/>
            <a:ext cx="5610482" cy="926271"/>
          </a:xfrm>
          <a:prstGeom prst="rect">
            <a:avLst/>
          </a:prstGeom>
          <a:solidFill>
            <a:srgbClr val="F87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2EE72B16-D4B3-CB01-6D5F-5E49D4FA683A}"/>
              </a:ext>
            </a:extLst>
          </p:cNvPr>
          <p:cNvSpPr>
            <a:spLocks noGrp="1"/>
          </p:cNvSpPr>
          <p:nvPr>
            <p:ph type="title"/>
          </p:nvPr>
        </p:nvSpPr>
        <p:spPr>
          <a:xfrm>
            <a:off x="-76394" y="167175"/>
            <a:ext cx="5534248" cy="1325563"/>
          </a:xfrm>
        </p:spPr>
        <p:txBody>
          <a:bodyPr>
            <a:normAutofit/>
          </a:bodyPr>
          <a:lstStyle/>
          <a:p>
            <a:pPr algn="r"/>
            <a:r>
              <a:rPr lang="en-US" sz="4800" b="1" dirty="0">
                <a:solidFill>
                  <a:schemeClr val="bg1"/>
                </a:solidFill>
                <a:latin typeface="Adobe Fan Heiti Std B" panose="020B0700000000000000" pitchFamily="34" charset="-128"/>
                <a:ea typeface="Adobe Fan Heiti Std B" panose="020B0700000000000000" pitchFamily="34" charset="-128"/>
              </a:rPr>
              <a:t>Univariate Analysis</a:t>
            </a:r>
            <a:endParaRPr lang="en-ID" sz="5400" b="1" dirty="0">
              <a:solidFill>
                <a:schemeClr val="bg1"/>
              </a:solidFill>
              <a:latin typeface="Adobe Fan Heiti Std B" panose="020B0700000000000000" pitchFamily="34" charset="-128"/>
              <a:ea typeface="Adobe Fan Heiti Std B" panose="020B0700000000000000" pitchFamily="34" charset="-128"/>
            </a:endParaRPr>
          </a:p>
        </p:txBody>
      </p:sp>
      <p:sp>
        <p:nvSpPr>
          <p:cNvPr id="4" name="Rectangle 3">
            <a:extLst>
              <a:ext uri="{FF2B5EF4-FFF2-40B4-BE49-F238E27FC236}">
                <a16:creationId xmlns:a16="http://schemas.microsoft.com/office/drawing/2014/main" id="{F63E0D2C-60CC-E336-FFD1-D11798DBC67D}"/>
              </a:ext>
            </a:extLst>
          </p:cNvPr>
          <p:cNvSpPr/>
          <p:nvPr/>
        </p:nvSpPr>
        <p:spPr>
          <a:xfrm>
            <a:off x="1210235" y="1267582"/>
            <a:ext cx="10273553" cy="50928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dirty="0">
              <a:solidFill>
                <a:schemeClr val="tx1"/>
              </a:solidFill>
            </a:endParaRPr>
          </a:p>
        </p:txBody>
      </p:sp>
      <p:pic>
        <p:nvPicPr>
          <p:cNvPr id="8" name="Picture 7">
            <a:extLst>
              <a:ext uri="{FF2B5EF4-FFF2-40B4-BE49-F238E27FC236}">
                <a16:creationId xmlns:a16="http://schemas.microsoft.com/office/drawing/2014/main" id="{819ABE4F-370B-03E0-F88D-3C02E0AF3B35}"/>
              </a:ext>
            </a:extLst>
          </p:cNvPr>
          <p:cNvPicPr>
            <a:picLocks noChangeAspect="1"/>
          </p:cNvPicPr>
          <p:nvPr/>
        </p:nvPicPr>
        <p:blipFill>
          <a:blip r:embed="rId2"/>
          <a:stretch>
            <a:fillRect/>
          </a:stretch>
        </p:blipFill>
        <p:spPr>
          <a:xfrm>
            <a:off x="6445356" y="2117456"/>
            <a:ext cx="4432528" cy="3187864"/>
          </a:xfrm>
          <a:prstGeom prst="rect">
            <a:avLst/>
          </a:prstGeom>
        </p:spPr>
      </p:pic>
      <p:pic>
        <p:nvPicPr>
          <p:cNvPr id="14" name="Picture 13">
            <a:extLst>
              <a:ext uri="{FF2B5EF4-FFF2-40B4-BE49-F238E27FC236}">
                <a16:creationId xmlns:a16="http://schemas.microsoft.com/office/drawing/2014/main" id="{6A03CFC6-45E7-EEAE-8A01-DC881C4859DD}"/>
              </a:ext>
            </a:extLst>
          </p:cNvPr>
          <p:cNvPicPr>
            <a:picLocks noChangeAspect="1"/>
          </p:cNvPicPr>
          <p:nvPr/>
        </p:nvPicPr>
        <p:blipFill>
          <a:blip r:embed="rId3"/>
          <a:stretch>
            <a:fillRect/>
          </a:stretch>
        </p:blipFill>
        <p:spPr>
          <a:xfrm>
            <a:off x="1733326" y="2117456"/>
            <a:ext cx="4362674" cy="3186918"/>
          </a:xfrm>
          <a:prstGeom prst="rect">
            <a:avLst/>
          </a:prstGeom>
        </p:spPr>
      </p:pic>
    </p:spTree>
    <p:extLst>
      <p:ext uri="{BB962C8B-B14F-4D97-AF65-F5344CB8AC3E}">
        <p14:creationId xmlns:p14="http://schemas.microsoft.com/office/powerpoint/2010/main" val="3144393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48C101-17F5-47ED-8559-57C506AEE698}">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1490</TotalTime>
  <Words>440</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Adobe Fan Heiti Std B</vt:lpstr>
      <vt:lpstr>Arial</vt:lpstr>
      <vt:lpstr>Calibri</vt:lpstr>
      <vt:lpstr>Calibri Light</vt:lpstr>
      <vt:lpstr>Office Theme</vt:lpstr>
      <vt:lpstr>PowerPoint Presentation</vt:lpstr>
      <vt:lpstr>Analysis Objective</vt:lpstr>
      <vt:lpstr>Data Gathering</vt:lpstr>
      <vt:lpstr>Data Transformation</vt:lpstr>
      <vt:lpstr>Exploratory Data Analytics</vt:lpstr>
      <vt:lpstr>Statistics Descriptive</vt:lpstr>
      <vt:lpstr>Univariate Analysis</vt:lpstr>
      <vt:lpstr>Univariate Analysis</vt:lpstr>
      <vt:lpstr>Univariate Analysis</vt:lpstr>
      <vt:lpstr>PowerPoint Presentation</vt:lpstr>
      <vt:lpstr>PowerPoint Presentation</vt:lpstr>
      <vt:lpstr>PowerPoint Presentation</vt:lpstr>
      <vt:lpstr>PowerPoint Presentation</vt:lpstr>
      <vt:lpstr>PowerPoint Presentation</vt:lpstr>
      <vt:lpstr>Dashboard</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Immigration  in Canada</dc:title>
  <dc:creator>Grha Gandana P</dc:creator>
  <cp:lastModifiedBy>Grha Gandana P</cp:lastModifiedBy>
  <cp:revision>11</cp:revision>
  <dcterms:created xsi:type="dcterms:W3CDTF">2022-06-10T01:19:16Z</dcterms:created>
  <dcterms:modified xsi:type="dcterms:W3CDTF">2022-06-14T08:16:06Z</dcterms:modified>
</cp:coreProperties>
</file>