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6"/>
  </p:notesMasterIdLst>
  <p:sldIdLst>
    <p:sldId id="256" r:id="rId2"/>
    <p:sldId id="257" r:id="rId3"/>
    <p:sldId id="261" r:id="rId4"/>
    <p:sldId id="259" r:id="rId5"/>
    <p:sldId id="265" r:id="rId6"/>
    <p:sldId id="272" r:id="rId7"/>
    <p:sldId id="258" r:id="rId8"/>
    <p:sldId id="262" r:id="rId9"/>
    <p:sldId id="266" r:id="rId10"/>
    <p:sldId id="267" r:id="rId11"/>
    <p:sldId id="268" r:id="rId12"/>
    <p:sldId id="273" r:id="rId13"/>
    <p:sldId id="269" r:id="rId14"/>
    <p:sldId id="270" r:id="rId15"/>
    <p:sldId id="275" r:id="rId16"/>
    <p:sldId id="274" r:id="rId17"/>
    <p:sldId id="271" r:id="rId18"/>
    <p:sldId id="277" r:id="rId19"/>
    <p:sldId id="278" r:id="rId20"/>
    <p:sldId id="282" r:id="rId21"/>
    <p:sldId id="279" r:id="rId22"/>
    <p:sldId id="280" r:id="rId23"/>
    <p:sldId id="284" r:id="rId24"/>
    <p:sldId id="283" r:id="rId25"/>
    <p:sldId id="281" r:id="rId26"/>
    <p:sldId id="276" r:id="rId27"/>
    <p:sldId id="285" r:id="rId28"/>
    <p:sldId id="290" r:id="rId29"/>
    <p:sldId id="291" r:id="rId30"/>
    <p:sldId id="286" r:id="rId31"/>
    <p:sldId id="287" r:id="rId32"/>
    <p:sldId id="292" r:id="rId33"/>
    <p:sldId id="293" r:id="rId34"/>
    <p:sldId id="260"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A39A"/>
    <a:srgbClr val="64514A"/>
    <a:srgbClr val="6F5C55"/>
    <a:srgbClr val="AE8C7E"/>
    <a:srgbClr val="57453E"/>
    <a:srgbClr val="F3548A"/>
    <a:srgbClr val="FF9BC1"/>
    <a:srgbClr val="FE9202"/>
    <a:srgbClr val="E20304"/>
    <a:srgbClr val="FC36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876" y="7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34</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96261" y="2041062"/>
            <a:ext cx="3359510" cy="1247215"/>
          </a:xfrm>
          <a:noFill/>
          <a:effectLst>
            <a:outerShdw blurRad="50800" dist="38100" dir="2700000" algn="tl" rotWithShape="0">
              <a:prstClr val="black">
                <a:alpha val="40000"/>
              </a:prstClr>
            </a:outerShdw>
          </a:effectLst>
        </p:spPr>
        <p:txBody>
          <a:bodyPr>
            <a:normAutofit/>
          </a:bodyPr>
          <a:lstStyle>
            <a:lvl1pPr algn="l">
              <a:defRPr sz="3600">
                <a:solidFill>
                  <a:srgbClr val="B8A39A"/>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96260" y="3364352"/>
            <a:ext cx="3054102" cy="887153"/>
          </a:xfrm>
        </p:spPr>
        <p:txBody>
          <a:bodyPr>
            <a:normAutofit/>
          </a:bodyPr>
          <a:lstStyle>
            <a:lvl1pPr marL="0" indent="0" algn="l">
              <a:buNone/>
              <a:defRPr sz="2800" b="0" i="0">
                <a:solidFill>
                  <a:srgbClr val="AE8C7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4696" y="102393"/>
            <a:ext cx="8354605" cy="763524"/>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00182" y="1350110"/>
            <a:ext cx="8343635" cy="3375291"/>
          </a:xfrm>
        </p:spPr>
        <p:txBody>
          <a:bodyPr/>
          <a:lstStyle>
            <a:lvl1pPr algn="l">
              <a:defRPr sz="2800">
                <a:solidFill>
                  <a:schemeClr val="tx2">
                    <a:lumMod val="50000"/>
                  </a:schemeClr>
                </a:solidFill>
              </a:defRPr>
            </a:lvl1pPr>
            <a:lvl2pPr algn="l">
              <a:defRPr>
                <a:solidFill>
                  <a:schemeClr val="tx2">
                    <a:lumMod val="50000"/>
                  </a:schemeClr>
                </a:solidFill>
              </a:defRPr>
            </a:lvl2pPr>
            <a:lvl3pPr algn="l">
              <a:defRPr>
                <a:solidFill>
                  <a:schemeClr val="tx2">
                    <a:lumMod val="50000"/>
                  </a:schemeClr>
                </a:solidFill>
              </a:defRPr>
            </a:lvl3pPr>
            <a:lvl4pPr algn="l">
              <a:defRPr>
                <a:solidFill>
                  <a:schemeClr val="tx2">
                    <a:lumMod val="50000"/>
                  </a:schemeClr>
                </a:solidFill>
              </a:defRPr>
            </a:lvl4pPr>
            <a:lvl5pPr algn="l">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26187"/>
            <a:ext cx="625267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204368"/>
            <a:ext cx="6252670" cy="3562895"/>
          </a:xfrm>
        </p:spPr>
        <p:txBody>
          <a:bodyPr/>
          <a:lstStyle>
            <a:lvl1pPr algn="l">
              <a:defRPr sz="2800">
                <a:solidFill>
                  <a:srgbClr val="AE8C7E"/>
                </a:solidFill>
              </a:defRPr>
            </a:lvl1pPr>
            <a:lvl2pPr algn="l">
              <a:defRPr>
                <a:solidFill>
                  <a:srgbClr val="AE8C7E"/>
                </a:solidFill>
              </a:defRPr>
            </a:lvl2pPr>
            <a:lvl3pPr algn="l">
              <a:defRPr>
                <a:solidFill>
                  <a:srgbClr val="AE8C7E"/>
                </a:solidFill>
              </a:defRPr>
            </a:lvl3pPr>
            <a:lvl4pPr algn="l">
              <a:defRPr>
                <a:solidFill>
                  <a:srgbClr val="AE8C7E"/>
                </a:solidFill>
              </a:defRPr>
            </a:lvl4pPr>
            <a:lvl5pPr algn="l">
              <a:defRPr>
                <a:solidFill>
                  <a:srgbClr val="AE8C7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9771" y="99261"/>
            <a:ext cx="8268795" cy="763525"/>
          </a:xfrm>
        </p:spPr>
        <p:txBody>
          <a:bodyPr>
            <a:normAutofit/>
          </a:bodyPr>
          <a:lstStyle>
            <a:lvl1pPr algn="l">
              <a:defRPr sz="3600" u="none"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409771" y="1655520"/>
            <a:ext cx="4040188"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09771" y="2127917"/>
            <a:ext cx="4040188"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444892" y="1655520"/>
            <a:ext cx="4041775"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444892" y="2127917"/>
            <a:ext cx="4041775"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91995"/>
            <a:ext cx="3359510" cy="1247215"/>
          </a:xfrm>
        </p:spPr>
        <p:txBody>
          <a:bodyPr>
            <a:normAutofit/>
          </a:bodyPr>
          <a:lstStyle/>
          <a:p>
            <a:r>
              <a:rPr lang="fr-FR" b="1" dirty="0">
                <a:effectLst>
                  <a:outerShdw blurRad="38100" dist="38100" dir="2700000" algn="tl">
                    <a:srgbClr val="000000">
                      <a:alpha val="43137"/>
                    </a:srgbClr>
                  </a:outerShdw>
                </a:effectLst>
              </a:rPr>
              <a:t>Algorithmes</a:t>
            </a:r>
            <a:r>
              <a:rPr lang="en-US" b="1" dirty="0">
                <a:effectLst>
                  <a:outerShdw blurRad="38100" dist="38100" dir="2700000" algn="tl">
                    <a:srgbClr val="000000">
                      <a:alpha val="43137"/>
                    </a:srgbClr>
                  </a:outerShdw>
                </a:effectLst>
              </a:rPr>
              <a:t> des </a:t>
            </a:r>
            <a:r>
              <a:rPr lang="fr-FR" b="1" dirty="0">
                <a:effectLst>
                  <a:outerShdw blurRad="38100" dist="38100" dir="2700000" algn="tl">
                    <a:srgbClr val="000000">
                      <a:alpha val="43137"/>
                    </a:srgbClr>
                  </a:outerShdw>
                </a:effectLst>
              </a:rPr>
              <a:t>Graphes Enligne</a:t>
            </a:r>
          </a:p>
        </p:txBody>
      </p:sp>
      <p:sp>
        <p:nvSpPr>
          <p:cNvPr id="3" name="Subtitle 2"/>
          <p:cNvSpPr>
            <a:spLocks noGrp="1"/>
          </p:cNvSpPr>
          <p:nvPr>
            <p:ph type="subTitle" idx="1"/>
          </p:nvPr>
        </p:nvSpPr>
        <p:spPr>
          <a:xfrm>
            <a:off x="1365194" y="3335276"/>
            <a:ext cx="2443281" cy="763524"/>
          </a:xfrm>
        </p:spPr>
        <p:txBody>
          <a:bodyPr>
            <a:normAutofit/>
          </a:bodyPr>
          <a:lstStyle/>
          <a:p>
            <a:r>
              <a:rPr lang="fr-FR" dirty="0"/>
              <a:t>Réalisé par :</a:t>
            </a:r>
            <a:endParaRPr lang="en-US" dirty="0"/>
          </a:p>
        </p:txBody>
      </p:sp>
      <p:sp>
        <p:nvSpPr>
          <p:cNvPr id="5" name="TextBox 4">
            <a:extLst>
              <a:ext uri="{FF2B5EF4-FFF2-40B4-BE49-F238E27FC236}">
                <a16:creationId xmlns:a16="http://schemas.microsoft.com/office/drawing/2014/main" id="{43B9C81D-87A9-40F5-934C-5DC73111D753}"/>
              </a:ext>
            </a:extLst>
          </p:cNvPr>
          <p:cNvSpPr txBox="1"/>
          <p:nvPr/>
        </p:nvSpPr>
        <p:spPr>
          <a:xfrm>
            <a:off x="4625117" y="3808705"/>
            <a:ext cx="1903791" cy="369332"/>
          </a:xfrm>
          <a:prstGeom prst="rect">
            <a:avLst/>
          </a:prstGeom>
          <a:noFill/>
        </p:spPr>
        <p:txBody>
          <a:bodyPr wrap="none" rtlCol="0">
            <a:spAutoFit/>
          </a:bodyPr>
          <a:lstStyle/>
          <a:p>
            <a:pPr marL="285750" indent="-285750">
              <a:buFont typeface="Calibri" panose="020F0502020204030204" pitchFamily="34" charset="0"/>
              <a:buChar char="©"/>
            </a:pPr>
            <a:r>
              <a:rPr lang="fr-FR" b="1" dirty="0">
                <a:effectLst>
                  <a:outerShdw blurRad="38100" dist="38100" dir="2700000" algn="tl">
                    <a:srgbClr val="000000">
                      <a:alpha val="43137"/>
                    </a:srgbClr>
                  </a:outerShdw>
                </a:effectLst>
              </a:rPr>
              <a:t>EZ-ZINE Hamza</a:t>
            </a:r>
          </a:p>
        </p:txBody>
      </p:sp>
      <p:sp>
        <p:nvSpPr>
          <p:cNvPr id="6" name="TextBox 5">
            <a:extLst>
              <a:ext uri="{FF2B5EF4-FFF2-40B4-BE49-F238E27FC236}">
                <a16:creationId xmlns:a16="http://schemas.microsoft.com/office/drawing/2014/main" id="{712E5625-2ED7-4CBD-91C0-91EB231F7E72}"/>
              </a:ext>
            </a:extLst>
          </p:cNvPr>
          <p:cNvSpPr txBox="1"/>
          <p:nvPr/>
        </p:nvSpPr>
        <p:spPr>
          <a:xfrm>
            <a:off x="4625117" y="4178037"/>
            <a:ext cx="1383712" cy="369332"/>
          </a:xfrm>
          <a:prstGeom prst="rect">
            <a:avLst/>
          </a:prstGeom>
          <a:noFill/>
        </p:spPr>
        <p:txBody>
          <a:bodyPr wrap="none" rtlCol="0">
            <a:spAutoFit/>
          </a:bodyPr>
          <a:lstStyle/>
          <a:p>
            <a:pPr marL="285750" indent="-285750">
              <a:buFont typeface="Calibri" panose="020F0502020204030204" pitchFamily="34" charset="0"/>
              <a:buChar char="©"/>
            </a:pPr>
            <a:r>
              <a:rPr lang="fr-FR" b="1" dirty="0">
                <a:effectLst>
                  <a:outerShdw blurRad="38100" dist="38100" dir="2700000" algn="tl">
                    <a:srgbClr val="000000">
                      <a:alpha val="43137"/>
                    </a:srgbClr>
                  </a:outerShdw>
                </a:effectLst>
              </a:rPr>
              <a:t>GRICH Ali</a:t>
            </a:r>
          </a:p>
        </p:txBody>
      </p:sp>
      <p:sp>
        <p:nvSpPr>
          <p:cNvPr id="7" name="TextBox 6">
            <a:extLst>
              <a:ext uri="{FF2B5EF4-FFF2-40B4-BE49-F238E27FC236}">
                <a16:creationId xmlns:a16="http://schemas.microsoft.com/office/drawing/2014/main" id="{44D1E4C0-18E7-423C-8912-944E68F9262F}"/>
              </a:ext>
            </a:extLst>
          </p:cNvPr>
          <p:cNvSpPr txBox="1"/>
          <p:nvPr/>
        </p:nvSpPr>
        <p:spPr>
          <a:xfrm>
            <a:off x="4625117" y="4588266"/>
            <a:ext cx="2081019" cy="369332"/>
          </a:xfrm>
          <a:prstGeom prst="rect">
            <a:avLst/>
          </a:prstGeom>
          <a:noFill/>
        </p:spPr>
        <p:txBody>
          <a:bodyPr wrap="none" rtlCol="0">
            <a:spAutoFit/>
          </a:bodyPr>
          <a:lstStyle/>
          <a:p>
            <a:pPr marL="285750" indent="-285750">
              <a:buFont typeface="Calibri" panose="020F0502020204030204" pitchFamily="34" charset="0"/>
              <a:buChar char="©"/>
            </a:pPr>
            <a:r>
              <a:rPr lang="fr-FR" b="1" dirty="0">
                <a:effectLst>
                  <a:outerShdw blurRad="38100" dist="38100" dir="2700000" algn="tl">
                    <a:srgbClr val="000000">
                      <a:alpha val="43137"/>
                    </a:srgbClr>
                  </a:outerShdw>
                </a:effectLst>
              </a:rPr>
              <a:t>DEBBAGH Ayoub</a:t>
            </a:r>
          </a:p>
        </p:txBody>
      </p:sp>
      <p:pic>
        <p:nvPicPr>
          <p:cNvPr id="9" name="Picture 8">
            <a:extLst>
              <a:ext uri="{FF2B5EF4-FFF2-40B4-BE49-F238E27FC236}">
                <a16:creationId xmlns:a16="http://schemas.microsoft.com/office/drawing/2014/main" id="{5FC6246E-9E0A-4DD5-9F93-D09E911F1F8F}"/>
              </a:ext>
            </a:extLst>
          </p:cNvPr>
          <p:cNvPicPr>
            <a:picLocks noChangeAspect="1"/>
          </p:cNvPicPr>
          <p:nvPr/>
        </p:nvPicPr>
        <p:blipFill>
          <a:blip r:embed="rId2">
            <a:clrChange>
              <a:clrFrom>
                <a:srgbClr val="000000"/>
              </a:clrFrom>
              <a:clrTo>
                <a:srgbClr val="000000">
                  <a:alpha val="0"/>
                </a:srgbClr>
              </a:clrTo>
            </a:clrChange>
          </a:blip>
          <a:stretch>
            <a:fillRect/>
          </a:stretch>
        </p:blipFill>
        <p:spPr>
          <a:xfrm rot="19672389">
            <a:off x="7320737" y="4506917"/>
            <a:ext cx="1282038" cy="369332"/>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742950" indent="-742950">
              <a:buFont typeface="+mj-lt"/>
              <a:buAutoNum type="arabicPeriod"/>
            </a:pPr>
            <a:r>
              <a:rPr lang="fr-FR" sz="4000" b="1" dirty="0"/>
              <a:t>Parcours</a:t>
            </a:r>
            <a:endParaRPr lang="fr-FR" sz="3800" b="1" dirty="0"/>
          </a:p>
        </p:txBody>
      </p:sp>
      <p:sp>
        <p:nvSpPr>
          <p:cNvPr id="3" name="Text Placeholder 2">
            <a:extLst>
              <a:ext uri="{FF2B5EF4-FFF2-40B4-BE49-F238E27FC236}">
                <a16:creationId xmlns:a16="http://schemas.microsoft.com/office/drawing/2014/main" id="{92C351F8-15A6-42AE-93C5-7241DF832D27}"/>
              </a:ext>
            </a:extLst>
          </p:cNvPr>
          <p:cNvSpPr>
            <a:spLocks noGrp="1"/>
          </p:cNvSpPr>
          <p:nvPr>
            <p:ph type="body" idx="1"/>
          </p:nvPr>
        </p:nvSpPr>
        <p:spPr>
          <a:xfrm>
            <a:off x="71753" y="1197405"/>
            <a:ext cx="5111067" cy="479822"/>
          </a:xfrm>
        </p:spPr>
        <p:txBody>
          <a:bodyPr>
            <a:normAutofit fontScale="92500"/>
          </a:bodyPr>
          <a:lstStyle/>
          <a:p>
            <a:pPr algn="l"/>
            <a:r>
              <a:rPr lang="fr-FR" dirty="0"/>
              <a:t>Résultat du «</a:t>
            </a:r>
            <a:r>
              <a:rPr lang="fr-FR" sz="2400" b="1" dirty="0">
                <a:solidFill>
                  <a:schemeClr val="tx2">
                    <a:lumMod val="50000"/>
                  </a:schemeClr>
                </a:solidFill>
                <a:effectLst>
                  <a:outerShdw blurRad="38100" dist="38100" dir="2700000" algn="tl">
                    <a:srgbClr val="000000">
                      <a:alpha val="43137"/>
                    </a:srgbClr>
                  </a:outerShdw>
                </a:effectLst>
              </a:rPr>
              <a:t>Parcours en profondeur» </a:t>
            </a:r>
            <a:r>
              <a:rPr lang="en-US" dirty="0"/>
              <a:t>: </a:t>
            </a:r>
            <a:endParaRPr lang="fr-FR" dirty="0"/>
          </a:p>
        </p:txBody>
      </p:sp>
      <p:sp>
        <p:nvSpPr>
          <p:cNvPr id="8" name="Content Placeholder 7">
            <a:extLst>
              <a:ext uri="{FF2B5EF4-FFF2-40B4-BE49-F238E27FC236}">
                <a16:creationId xmlns:a16="http://schemas.microsoft.com/office/drawing/2014/main" id="{D44EE6FA-A21F-4F44-A808-5B7DBB222F32}"/>
              </a:ext>
            </a:extLst>
          </p:cNvPr>
          <p:cNvSpPr>
            <a:spLocks noGrp="1"/>
          </p:cNvSpPr>
          <p:nvPr>
            <p:ph sz="quarter" idx="4"/>
          </p:nvPr>
        </p:nvSpPr>
        <p:spPr>
          <a:xfrm>
            <a:off x="1059785" y="1808225"/>
            <a:ext cx="6719020" cy="2901395"/>
          </a:xfrm>
        </p:spPr>
        <p:txBody>
          <a:bodyPr>
            <a:normAutofit fontScale="92500" lnSpcReduction="20000"/>
          </a:bodyPr>
          <a:lstStyle/>
          <a:p>
            <a:pPr marL="0" indent="0" algn="justLow">
              <a:buNone/>
            </a:pPr>
            <a:r>
              <a:rPr lang="fr-FR" sz="2800" dirty="0"/>
              <a:t> La liste des sommets visités est : </a:t>
            </a:r>
          </a:p>
          <a:p>
            <a:pPr marL="0" indent="0" algn="justLow">
              <a:buNone/>
            </a:pPr>
            <a:endParaRPr lang="fr-FR" sz="2800" dirty="0"/>
          </a:p>
          <a:p>
            <a:pPr marL="0" indent="0">
              <a:buNone/>
            </a:pPr>
            <a:r>
              <a:rPr lang="fr-FR" sz="3200" b="1" dirty="0">
                <a:effectLst>
                  <a:outerShdw blurRad="38100" dist="38100" dir="2700000" algn="tl">
                    <a:srgbClr val="000000">
                      <a:alpha val="43137"/>
                    </a:srgbClr>
                  </a:outerShdw>
                </a:effectLst>
              </a:rPr>
              <a:t>["A", "B", "D", "F", "C", "E"]</a:t>
            </a:r>
          </a:p>
          <a:p>
            <a:pPr marL="0" indent="0">
              <a:buNone/>
            </a:pPr>
            <a:endParaRPr lang="fr-FR" sz="3200" b="1" dirty="0">
              <a:effectLst>
                <a:outerShdw blurRad="38100" dist="38100" dir="2700000" algn="tl">
                  <a:srgbClr val="000000">
                    <a:alpha val="43137"/>
                  </a:srgbClr>
                </a:outerShdw>
              </a:effectLst>
            </a:endParaRPr>
          </a:p>
          <a:p>
            <a:pPr marL="0" indent="0" algn="justLow">
              <a:buNone/>
            </a:pPr>
            <a:r>
              <a:rPr lang="fr-FR" sz="2800" dirty="0"/>
              <a:t>Cela représente l'ordre dans lequel les sommets ont été visités lors du parcours en profondeur à partir du sommet "A".</a:t>
            </a:r>
            <a:endParaRPr lang="fr-FR"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9047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687388" indent="-687388">
              <a:buFont typeface="+mj-lt"/>
              <a:buAutoNum type="arabicPeriod" startAt="2"/>
            </a:pPr>
            <a:r>
              <a:rPr lang="fr-FR" sz="4400" b="1" dirty="0"/>
              <a:t>Coloration</a:t>
            </a:r>
            <a:r>
              <a:rPr lang="fr-FR" sz="4400" dirty="0">
                <a:solidFill>
                  <a:schemeClr val="tx2">
                    <a:lumMod val="50000"/>
                  </a:schemeClr>
                </a:solidFill>
              </a:rPr>
              <a:t>  </a:t>
            </a:r>
            <a:endParaRPr lang="fr-FR" sz="4400" b="1" dirty="0"/>
          </a:p>
        </p:txBody>
      </p:sp>
      <p:sp>
        <p:nvSpPr>
          <p:cNvPr id="15" name="TextBox 14">
            <a:extLst>
              <a:ext uri="{FF2B5EF4-FFF2-40B4-BE49-F238E27FC236}">
                <a16:creationId xmlns:a16="http://schemas.microsoft.com/office/drawing/2014/main" id="{88A249E4-789D-4ECA-810B-A317522659AB}"/>
              </a:ext>
            </a:extLst>
          </p:cNvPr>
          <p:cNvSpPr txBox="1"/>
          <p:nvPr/>
        </p:nvSpPr>
        <p:spPr>
          <a:xfrm>
            <a:off x="2600109" y="1044700"/>
            <a:ext cx="3943782" cy="584775"/>
          </a:xfrm>
          <a:prstGeom prst="rect">
            <a:avLst/>
          </a:prstGeom>
          <a:noFill/>
        </p:spPr>
        <p:txBody>
          <a:bodyPr wrap="square" rtlCol="0">
            <a:spAutoFit/>
          </a:bodyPr>
          <a:lstStyle/>
          <a:p>
            <a:pPr algn="ctr"/>
            <a:r>
              <a:rPr lang="fr-FR" sz="3200" b="1" dirty="0">
                <a:solidFill>
                  <a:schemeClr val="tx2">
                    <a:lumMod val="50000"/>
                  </a:schemeClr>
                </a:solidFill>
                <a:effectLst>
                  <a:outerShdw blurRad="38100" dist="38100" dir="2700000" algn="tl">
                    <a:srgbClr val="000000">
                      <a:alpha val="43137"/>
                    </a:srgbClr>
                  </a:outerShdw>
                </a:effectLst>
              </a:rPr>
              <a:t>Algorithme glouton</a:t>
            </a:r>
          </a:p>
        </p:txBody>
      </p:sp>
      <p:pic>
        <p:nvPicPr>
          <p:cNvPr id="12" name="Content Placeholder 11">
            <a:extLst>
              <a:ext uri="{FF2B5EF4-FFF2-40B4-BE49-F238E27FC236}">
                <a16:creationId xmlns:a16="http://schemas.microsoft.com/office/drawing/2014/main" id="{2E8A0718-182E-44EB-A063-CF42A0B86A83}"/>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14915" y="1782180"/>
            <a:ext cx="4019482" cy="3224108"/>
          </a:xfrm>
        </p:spPr>
      </p:pic>
      <p:pic>
        <p:nvPicPr>
          <p:cNvPr id="14" name="Content Placeholder 13">
            <a:extLst>
              <a:ext uri="{FF2B5EF4-FFF2-40B4-BE49-F238E27FC236}">
                <a16:creationId xmlns:a16="http://schemas.microsoft.com/office/drawing/2014/main" id="{0C52387F-E109-4084-8D25-8D65816D54A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440791" y="1754382"/>
            <a:ext cx="4703209" cy="3224108"/>
          </a:xfrm>
        </p:spPr>
      </p:pic>
    </p:spTree>
    <p:extLst>
      <p:ext uri="{BB962C8B-B14F-4D97-AF65-F5344CB8AC3E}">
        <p14:creationId xmlns:p14="http://schemas.microsoft.com/office/powerpoint/2010/main" val="3249148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687388" indent="-687388">
              <a:buFont typeface="+mj-lt"/>
              <a:buAutoNum type="arabicPeriod" startAt="2"/>
            </a:pPr>
            <a:r>
              <a:rPr lang="fr-FR" sz="4400" b="1" dirty="0"/>
              <a:t>Coloration</a:t>
            </a:r>
            <a:r>
              <a:rPr lang="fr-FR" sz="4400" dirty="0">
                <a:solidFill>
                  <a:schemeClr val="tx2">
                    <a:lumMod val="50000"/>
                  </a:schemeClr>
                </a:solidFill>
              </a:rPr>
              <a:t>  </a:t>
            </a:r>
            <a:endParaRPr lang="fr-FR" sz="4400" b="1" dirty="0"/>
          </a:p>
        </p:txBody>
      </p:sp>
      <p:sp>
        <p:nvSpPr>
          <p:cNvPr id="6" name="Content Placeholder 5"/>
          <p:cNvSpPr>
            <a:spLocks noGrp="1"/>
          </p:cNvSpPr>
          <p:nvPr>
            <p:ph sz="half" idx="2"/>
          </p:nvPr>
        </p:nvSpPr>
        <p:spPr>
          <a:xfrm>
            <a:off x="1231224" y="2242513"/>
            <a:ext cx="3646186" cy="2900987"/>
          </a:xfrm>
        </p:spPr>
        <p:txBody>
          <a:bodyPr>
            <a:normAutofit fontScale="70000" lnSpcReduction="20000"/>
          </a:bodyPr>
          <a:lstStyle/>
          <a:p>
            <a:pPr marL="0" indent="0" algn="l">
              <a:buNone/>
            </a:pPr>
            <a:r>
              <a:rPr lang="pt-BR" b="1" dirty="0"/>
              <a:t>{</a:t>
            </a:r>
          </a:p>
          <a:p>
            <a:pPr marL="0" indent="0" algn="l">
              <a:buNone/>
            </a:pPr>
            <a:r>
              <a:rPr lang="pt-BR" b="1" dirty="0"/>
              <a:t>"A":{"G":1,"H":1,"D":1,"B":1,"C":1},</a:t>
            </a:r>
          </a:p>
          <a:p>
            <a:pPr marL="0" indent="0" algn="l">
              <a:buNone/>
            </a:pPr>
            <a:r>
              <a:rPr lang="pt-BR" b="1" dirty="0"/>
              <a:t>"B":{"G":1,"A":1,"E":1,"F":1},</a:t>
            </a:r>
          </a:p>
          <a:p>
            <a:pPr marL="0" indent="0" algn="l">
              <a:buNone/>
            </a:pPr>
            <a:r>
              <a:rPr lang="pt-BR" b="1" dirty="0"/>
              <a:t>"C":{"G":1,"A":1,"D":1,"F":1,"H":1},</a:t>
            </a:r>
          </a:p>
          <a:p>
            <a:pPr marL="0" indent="0" algn="l">
              <a:buNone/>
            </a:pPr>
            <a:r>
              <a:rPr lang="pt-BR" b="1" dirty="0"/>
              <a:t>"D":{"A":1,"C":1,"E":1,"H":1},</a:t>
            </a:r>
          </a:p>
          <a:p>
            <a:pPr marL="0" indent="0" algn="l">
              <a:buNone/>
            </a:pPr>
            <a:r>
              <a:rPr lang="pt-BR" b="1" dirty="0"/>
              <a:t>"E":{"B":1,"F":1,"D":1,"G":1},</a:t>
            </a:r>
          </a:p>
          <a:p>
            <a:pPr marL="0" indent="0" algn="l">
              <a:buNone/>
            </a:pPr>
            <a:r>
              <a:rPr lang="pt-BR" b="1" dirty="0"/>
              <a:t>"F":{"E":1,"C":1,"B":1},</a:t>
            </a:r>
          </a:p>
          <a:p>
            <a:pPr marL="0" indent="0" algn="l">
              <a:buNone/>
            </a:pPr>
            <a:r>
              <a:rPr lang="pt-BR" b="1" dirty="0"/>
              <a:t>"G":{"A":1,"B":1,"E":1,"C":1},</a:t>
            </a:r>
          </a:p>
          <a:p>
            <a:pPr marL="0" indent="0" algn="l">
              <a:buNone/>
            </a:pPr>
            <a:r>
              <a:rPr lang="pt-BR" b="1" dirty="0"/>
              <a:t>"H":{"D":1,"C":1,"A":1}</a:t>
            </a:r>
          </a:p>
          <a:p>
            <a:pPr marL="0" indent="0" algn="l">
              <a:buNone/>
            </a:pPr>
            <a:r>
              <a:rPr lang="pt-BR" b="1" dirty="0"/>
              <a:t>}</a:t>
            </a:r>
            <a:endParaRPr lang="en-US" b="1" dirty="0"/>
          </a:p>
        </p:txBody>
      </p:sp>
      <p:sp>
        <p:nvSpPr>
          <p:cNvPr id="3" name="Text Placeholder 2">
            <a:extLst>
              <a:ext uri="{FF2B5EF4-FFF2-40B4-BE49-F238E27FC236}">
                <a16:creationId xmlns:a16="http://schemas.microsoft.com/office/drawing/2014/main" id="{92C351F8-15A6-42AE-93C5-7241DF832D27}"/>
              </a:ext>
            </a:extLst>
          </p:cNvPr>
          <p:cNvSpPr>
            <a:spLocks noGrp="1"/>
          </p:cNvSpPr>
          <p:nvPr>
            <p:ph type="body" idx="1"/>
          </p:nvPr>
        </p:nvSpPr>
        <p:spPr>
          <a:xfrm>
            <a:off x="9583" y="1762691"/>
            <a:ext cx="1221640" cy="479822"/>
          </a:xfrm>
        </p:spPr>
        <p:txBody>
          <a:bodyPr>
            <a:normAutofit/>
          </a:bodyPr>
          <a:lstStyle/>
          <a:p>
            <a:pPr algn="l"/>
            <a:r>
              <a:rPr lang="fr-FR" sz="2000" dirty="0"/>
              <a:t>Exemple</a:t>
            </a:r>
            <a:r>
              <a:rPr lang="en-US" sz="2000" dirty="0"/>
              <a:t>: </a:t>
            </a:r>
            <a:endParaRPr lang="fr-FR" sz="2000" dirty="0"/>
          </a:p>
        </p:txBody>
      </p:sp>
      <p:sp>
        <p:nvSpPr>
          <p:cNvPr id="15" name="TextBox 14">
            <a:extLst>
              <a:ext uri="{FF2B5EF4-FFF2-40B4-BE49-F238E27FC236}">
                <a16:creationId xmlns:a16="http://schemas.microsoft.com/office/drawing/2014/main" id="{88A249E4-789D-4ECA-810B-A317522659AB}"/>
              </a:ext>
            </a:extLst>
          </p:cNvPr>
          <p:cNvSpPr txBox="1"/>
          <p:nvPr/>
        </p:nvSpPr>
        <p:spPr>
          <a:xfrm>
            <a:off x="2600109" y="1044700"/>
            <a:ext cx="3943782" cy="584775"/>
          </a:xfrm>
          <a:prstGeom prst="rect">
            <a:avLst/>
          </a:prstGeom>
          <a:noFill/>
        </p:spPr>
        <p:txBody>
          <a:bodyPr wrap="square" rtlCol="0">
            <a:spAutoFit/>
          </a:bodyPr>
          <a:lstStyle/>
          <a:p>
            <a:pPr algn="ctr"/>
            <a:r>
              <a:rPr lang="fr-FR" sz="3200" b="1" dirty="0">
                <a:solidFill>
                  <a:schemeClr val="tx2">
                    <a:lumMod val="50000"/>
                  </a:schemeClr>
                </a:solidFill>
                <a:effectLst>
                  <a:outerShdw blurRad="38100" dist="38100" dir="2700000" algn="tl">
                    <a:srgbClr val="000000">
                      <a:alpha val="43137"/>
                    </a:srgbClr>
                  </a:outerShdw>
                </a:effectLst>
              </a:rPr>
              <a:t>Algorithme glouton</a:t>
            </a:r>
          </a:p>
        </p:txBody>
      </p:sp>
      <p:pic>
        <p:nvPicPr>
          <p:cNvPr id="19" name="Content Placeholder 13">
            <a:extLst>
              <a:ext uri="{FF2B5EF4-FFF2-40B4-BE49-F238E27FC236}">
                <a16:creationId xmlns:a16="http://schemas.microsoft.com/office/drawing/2014/main" id="{CEB11EAF-104F-4563-A6D8-6D651710B71E}"/>
              </a:ext>
            </a:extLst>
          </p:cNvPr>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5488230" y="2109522"/>
            <a:ext cx="3054100" cy="2767996"/>
          </a:xfrm>
        </p:spPr>
      </p:pic>
    </p:spTree>
    <p:extLst>
      <p:ext uri="{BB962C8B-B14F-4D97-AF65-F5344CB8AC3E}">
        <p14:creationId xmlns:p14="http://schemas.microsoft.com/office/powerpoint/2010/main" val="1136480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687388" indent="-687388">
              <a:buFont typeface="+mj-lt"/>
              <a:buAutoNum type="arabicPeriod" startAt="2"/>
            </a:pPr>
            <a:r>
              <a:rPr lang="fr-FR" sz="4400" b="1" dirty="0"/>
              <a:t>Coloration</a:t>
            </a:r>
            <a:r>
              <a:rPr lang="fr-FR" sz="4000" dirty="0">
                <a:solidFill>
                  <a:schemeClr val="tx2">
                    <a:lumMod val="50000"/>
                  </a:schemeClr>
                </a:solidFill>
              </a:rPr>
              <a:t>  </a:t>
            </a:r>
          </a:p>
        </p:txBody>
      </p:sp>
      <p:sp>
        <p:nvSpPr>
          <p:cNvPr id="3" name="Text Placeholder 2">
            <a:extLst>
              <a:ext uri="{FF2B5EF4-FFF2-40B4-BE49-F238E27FC236}">
                <a16:creationId xmlns:a16="http://schemas.microsoft.com/office/drawing/2014/main" id="{92C351F8-15A6-42AE-93C5-7241DF832D27}"/>
              </a:ext>
            </a:extLst>
          </p:cNvPr>
          <p:cNvSpPr>
            <a:spLocks noGrp="1"/>
          </p:cNvSpPr>
          <p:nvPr>
            <p:ph type="body" idx="1"/>
          </p:nvPr>
        </p:nvSpPr>
        <p:spPr>
          <a:xfrm>
            <a:off x="38573" y="1047047"/>
            <a:ext cx="5111067" cy="479822"/>
          </a:xfrm>
        </p:spPr>
        <p:txBody>
          <a:bodyPr>
            <a:normAutofit/>
          </a:bodyPr>
          <a:lstStyle/>
          <a:p>
            <a:pPr algn="l"/>
            <a:r>
              <a:rPr lang="fr-FR" dirty="0"/>
              <a:t>Résultat du « </a:t>
            </a:r>
            <a:r>
              <a:rPr lang="fr-FR" sz="2400" b="1" dirty="0">
                <a:solidFill>
                  <a:schemeClr val="tx2">
                    <a:lumMod val="50000"/>
                  </a:schemeClr>
                </a:solidFill>
                <a:effectLst>
                  <a:outerShdw blurRad="38100" dist="38100" dir="2700000" algn="tl">
                    <a:srgbClr val="000000">
                      <a:alpha val="43137"/>
                    </a:srgbClr>
                  </a:outerShdw>
                </a:effectLst>
              </a:rPr>
              <a:t>Algorithme glouton» </a:t>
            </a:r>
            <a:r>
              <a:rPr lang="en-US" dirty="0"/>
              <a:t>: </a:t>
            </a:r>
            <a:endParaRPr lang="fr-FR" dirty="0"/>
          </a:p>
        </p:txBody>
      </p:sp>
      <p:sp>
        <p:nvSpPr>
          <p:cNvPr id="5" name="Content Placeholder 4">
            <a:extLst>
              <a:ext uri="{FF2B5EF4-FFF2-40B4-BE49-F238E27FC236}">
                <a16:creationId xmlns:a16="http://schemas.microsoft.com/office/drawing/2014/main" id="{75F11453-CEB9-4A4B-B64B-8026F273F8D7}"/>
              </a:ext>
            </a:extLst>
          </p:cNvPr>
          <p:cNvSpPr>
            <a:spLocks noGrp="1"/>
          </p:cNvSpPr>
          <p:nvPr>
            <p:ph sz="quarter" idx="4"/>
          </p:nvPr>
        </p:nvSpPr>
        <p:spPr>
          <a:xfrm>
            <a:off x="1129757" y="1677226"/>
            <a:ext cx="1985165" cy="3337804"/>
          </a:xfrm>
        </p:spPr>
        <p:txBody>
          <a:bodyPr>
            <a:normAutofit lnSpcReduction="10000"/>
          </a:bodyPr>
          <a:lstStyle/>
          <a:p>
            <a:pPr algn="l"/>
            <a:r>
              <a:rPr lang="pt-BR" b="1" dirty="0"/>
              <a:t>A - 1</a:t>
            </a:r>
          </a:p>
          <a:p>
            <a:pPr algn="l"/>
            <a:r>
              <a:rPr lang="pt-BR" b="1" dirty="0"/>
              <a:t>C - 2</a:t>
            </a:r>
          </a:p>
          <a:p>
            <a:pPr algn="l"/>
            <a:r>
              <a:rPr lang="pt-BR" b="1" dirty="0"/>
              <a:t>B - 2</a:t>
            </a:r>
          </a:p>
          <a:p>
            <a:pPr algn="l"/>
            <a:r>
              <a:rPr lang="pt-BR" b="1" dirty="0"/>
              <a:t>D - 3</a:t>
            </a:r>
          </a:p>
          <a:p>
            <a:pPr algn="l"/>
            <a:r>
              <a:rPr lang="pt-BR" b="1" dirty="0"/>
              <a:t>E - 1</a:t>
            </a:r>
          </a:p>
          <a:p>
            <a:pPr algn="l"/>
            <a:r>
              <a:rPr lang="pt-BR" b="1" dirty="0"/>
              <a:t>G - 3</a:t>
            </a:r>
          </a:p>
          <a:p>
            <a:pPr algn="l"/>
            <a:r>
              <a:rPr lang="pt-BR" b="1" dirty="0"/>
              <a:t>F - 3</a:t>
            </a:r>
          </a:p>
          <a:p>
            <a:pPr algn="l"/>
            <a:r>
              <a:rPr lang="pt-BR" b="1" dirty="0"/>
              <a:t>H - 4</a:t>
            </a:r>
            <a:endParaRPr lang="fr-FR" b="1" dirty="0"/>
          </a:p>
        </p:txBody>
      </p:sp>
      <p:pic>
        <p:nvPicPr>
          <p:cNvPr id="7" name="Picture 6">
            <a:extLst>
              <a:ext uri="{FF2B5EF4-FFF2-40B4-BE49-F238E27FC236}">
                <a16:creationId xmlns:a16="http://schemas.microsoft.com/office/drawing/2014/main" id="{3C159730-FB14-427D-9554-152F4E0B51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1438" y="1526869"/>
            <a:ext cx="3682805" cy="3337804"/>
          </a:xfrm>
          <a:prstGeom prst="rect">
            <a:avLst/>
          </a:prstGeom>
        </p:spPr>
      </p:pic>
    </p:spTree>
    <p:extLst>
      <p:ext uri="{BB962C8B-B14F-4D97-AF65-F5344CB8AC3E}">
        <p14:creationId xmlns:p14="http://schemas.microsoft.com/office/powerpoint/2010/main" val="3229391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687388" indent="-687388">
              <a:buFont typeface="+mj-lt"/>
              <a:buAutoNum type="arabicPeriod" startAt="2"/>
            </a:pPr>
            <a:r>
              <a:rPr lang="fr-FR" sz="4400" b="1" dirty="0"/>
              <a:t>Coloration</a:t>
            </a:r>
            <a:r>
              <a:rPr lang="fr-FR" sz="4400" dirty="0">
                <a:solidFill>
                  <a:schemeClr val="tx2">
                    <a:lumMod val="50000"/>
                  </a:schemeClr>
                </a:solidFill>
              </a:rPr>
              <a:t>  </a:t>
            </a:r>
          </a:p>
        </p:txBody>
      </p:sp>
      <p:sp>
        <p:nvSpPr>
          <p:cNvPr id="15" name="TextBox 14">
            <a:extLst>
              <a:ext uri="{FF2B5EF4-FFF2-40B4-BE49-F238E27FC236}">
                <a16:creationId xmlns:a16="http://schemas.microsoft.com/office/drawing/2014/main" id="{88A249E4-789D-4ECA-810B-A317522659AB}"/>
              </a:ext>
            </a:extLst>
          </p:cNvPr>
          <p:cNvSpPr txBox="1"/>
          <p:nvPr/>
        </p:nvSpPr>
        <p:spPr>
          <a:xfrm>
            <a:off x="1976275" y="1030987"/>
            <a:ext cx="5191449" cy="584775"/>
          </a:xfrm>
          <a:prstGeom prst="rect">
            <a:avLst/>
          </a:prstGeom>
          <a:noFill/>
        </p:spPr>
        <p:txBody>
          <a:bodyPr wrap="square" rtlCol="0">
            <a:spAutoFit/>
          </a:bodyPr>
          <a:lstStyle/>
          <a:p>
            <a:pPr algn="ctr"/>
            <a:r>
              <a:rPr lang="fr-FR" sz="3200" b="1" dirty="0">
                <a:solidFill>
                  <a:schemeClr val="tx2">
                    <a:lumMod val="50000"/>
                  </a:schemeClr>
                </a:solidFill>
                <a:effectLst>
                  <a:outerShdw blurRad="38100" dist="38100" dir="2700000" algn="tl">
                    <a:srgbClr val="000000">
                      <a:alpha val="43137"/>
                    </a:srgbClr>
                  </a:outerShdw>
                </a:effectLst>
              </a:rPr>
              <a:t>Algorithme de Welsh-Powell</a:t>
            </a:r>
          </a:p>
        </p:txBody>
      </p:sp>
      <p:pic>
        <p:nvPicPr>
          <p:cNvPr id="12" name="Content Placeholder 11">
            <a:extLst>
              <a:ext uri="{FF2B5EF4-FFF2-40B4-BE49-F238E27FC236}">
                <a16:creationId xmlns:a16="http://schemas.microsoft.com/office/drawing/2014/main" id="{E6C5308D-4230-4C1F-862D-EF46132CC0AD}"/>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6853" y="1930344"/>
            <a:ext cx="3798844" cy="3194789"/>
          </a:xfrm>
        </p:spPr>
      </p:pic>
      <p:pic>
        <p:nvPicPr>
          <p:cNvPr id="16" name="Content Placeholder 15">
            <a:extLst>
              <a:ext uri="{FF2B5EF4-FFF2-40B4-BE49-F238E27FC236}">
                <a16:creationId xmlns:a16="http://schemas.microsoft.com/office/drawing/2014/main" id="{4C5757C0-2E06-4AB5-9422-093CF28A7757}"/>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571999" y="1930344"/>
            <a:ext cx="4007633" cy="3370378"/>
          </a:xfrm>
        </p:spPr>
      </p:pic>
    </p:spTree>
    <p:extLst>
      <p:ext uri="{BB962C8B-B14F-4D97-AF65-F5344CB8AC3E}">
        <p14:creationId xmlns:p14="http://schemas.microsoft.com/office/powerpoint/2010/main" val="2094587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687388" indent="-687388">
              <a:buFont typeface="+mj-lt"/>
              <a:buAutoNum type="arabicPeriod" startAt="2"/>
            </a:pPr>
            <a:r>
              <a:rPr lang="fr-FR" sz="4400" b="1" dirty="0"/>
              <a:t>Coloration</a:t>
            </a:r>
            <a:r>
              <a:rPr lang="fr-FR" sz="4400" dirty="0">
                <a:solidFill>
                  <a:schemeClr val="tx2">
                    <a:lumMod val="50000"/>
                  </a:schemeClr>
                </a:solidFill>
              </a:rPr>
              <a:t>  </a:t>
            </a:r>
          </a:p>
        </p:txBody>
      </p:sp>
      <p:sp>
        <p:nvSpPr>
          <p:cNvPr id="15" name="TextBox 14">
            <a:extLst>
              <a:ext uri="{FF2B5EF4-FFF2-40B4-BE49-F238E27FC236}">
                <a16:creationId xmlns:a16="http://schemas.microsoft.com/office/drawing/2014/main" id="{88A249E4-789D-4ECA-810B-A317522659AB}"/>
              </a:ext>
            </a:extLst>
          </p:cNvPr>
          <p:cNvSpPr txBox="1"/>
          <p:nvPr/>
        </p:nvSpPr>
        <p:spPr>
          <a:xfrm>
            <a:off x="1976275" y="1030987"/>
            <a:ext cx="5191449" cy="584775"/>
          </a:xfrm>
          <a:prstGeom prst="rect">
            <a:avLst/>
          </a:prstGeom>
          <a:noFill/>
        </p:spPr>
        <p:txBody>
          <a:bodyPr wrap="square" rtlCol="0">
            <a:spAutoFit/>
          </a:bodyPr>
          <a:lstStyle/>
          <a:p>
            <a:pPr algn="ctr"/>
            <a:r>
              <a:rPr lang="fr-FR" sz="3200" b="1" dirty="0">
                <a:solidFill>
                  <a:schemeClr val="tx2">
                    <a:lumMod val="50000"/>
                  </a:schemeClr>
                </a:solidFill>
                <a:effectLst>
                  <a:outerShdw blurRad="38100" dist="38100" dir="2700000" algn="tl">
                    <a:srgbClr val="000000">
                      <a:alpha val="43137"/>
                    </a:srgbClr>
                  </a:outerShdw>
                </a:effectLst>
              </a:rPr>
              <a:t>Algorithme de Welsh-Powell</a:t>
            </a:r>
          </a:p>
        </p:txBody>
      </p:sp>
      <p:pic>
        <p:nvPicPr>
          <p:cNvPr id="8" name="Content Placeholder 7">
            <a:extLst>
              <a:ext uri="{FF2B5EF4-FFF2-40B4-BE49-F238E27FC236}">
                <a16:creationId xmlns:a16="http://schemas.microsoft.com/office/drawing/2014/main" id="{47231C58-75F6-412D-B03F-00583ED76F82}"/>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9199" y="1754754"/>
            <a:ext cx="4046810" cy="3560622"/>
          </a:xfrm>
        </p:spPr>
      </p:pic>
      <p:pic>
        <p:nvPicPr>
          <p:cNvPr id="10" name="Content Placeholder 9">
            <a:extLst>
              <a:ext uri="{FF2B5EF4-FFF2-40B4-BE49-F238E27FC236}">
                <a16:creationId xmlns:a16="http://schemas.microsoft.com/office/drawing/2014/main" id="{BAC2B765-8439-447A-AAC1-3515F60C46EF}"/>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736742" y="1754754"/>
            <a:ext cx="4378059" cy="3511730"/>
          </a:xfrm>
        </p:spPr>
      </p:pic>
    </p:spTree>
    <p:extLst>
      <p:ext uri="{BB962C8B-B14F-4D97-AF65-F5344CB8AC3E}">
        <p14:creationId xmlns:p14="http://schemas.microsoft.com/office/powerpoint/2010/main" val="1863852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687388" indent="-687388">
              <a:buFont typeface="+mj-lt"/>
              <a:buAutoNum type="arabicPeriod" startAt="2"/>
            </a:pPr>
            <a:r>
              <a:rPr lang="fr-FR" sz="4400" b="1" dirty="0"/>
              <a:t>Coloration</a:t>
            </a:r>
            <a:r>
              <a:rPr lang="fr-FR" sz="4400" dirty="0">
                <a:solidFill>
                  <a:schemeClr val="tx2">
                    <a:lumMod val="50000"/>
                  </a:schemeClr>
                </a:solidFill>
              </a:rPr>
              <a:t>  </a:t>
            </a:r>
          </a:p>
        </p:txBody>
      </p:sp>
      <p:sp>
        <p:nvSpPr>
          <p:cNvPr id="3" name="Text Placeholder 2">
            <a:extLst>
              <a:ext uri="{FF2B5EF4-FFF2-40B4-BE49-F238E27FC236}">
                <a16:creationId xmlns:a16="http://schemas.microsoft.com/office/drawing/2014/main" id="{92C351F8-15A6-42AE-93C5-7241DF832D27}"/>
              </a:ext>
            </a:extLst>
          </p:cNvPr>
          <p:cNvSpPr>
            <a:spLocks noGrp="1"/>
          </p:cNvSpPr>
          <p:nvPr>
            <p:ph type="body" idx="1"/>
          </p:nvPr>
        </p:nvSpPr>
        <p:spPr>
          <a:xfrm>
            <a:off x="0" y="1754754"/>
            <a:ext cx="3798892" cy="408577"/>
          </a:xfrm>
        </p:spPr>
        <p:txBody>
          <a:bodyPr>
            <a:normAutofit/>
          </a:bodyPr>
          <a:lstStyle/>
          <a:p>
            <a:pPr algn="l"/>
            <a:r>
              <a:rPr lang="fr-FR" sz="1800" dirty="0"/>
              <a:t>En utilise la même graph précédente :</a:t>
            </a:r>
          </a:p>
        </p:txBody>
      </p:sp>
      <p:sp>
        <p:nvSpPr>
          <p:cNvPr id="15" name="TextBox 14">
            <a:extLst>
              <a:ext uri="{FF2B5EF4-FFF2-40B4-BE49-F238E27FC236}">
                <a16:creationId xmlns:a16="http://schemas.microsoft.com/office/drawing/2014/main" id="{88A249E4-789D-4ECA-810B-A317522659AB}"/>
              </a:ext>
            </a:extLst>
          </p:cNvPr>
          <p:cNvSpPr txBox="1"/>
          <p:nvPr/>
        </p:nvSpPr>
        <p:spPr>
          <a:xfrm>
            <a:off x="1976275" y="1030987"/>
            <a:ext cx="5191449" cy="584775"/>
          </a:xfrm>
          <a:prstGeom prst="rect">
            <a:avLst/>
          </a:prstGeom>
          <a:noFill/>
        </p:spPr>
        <p:txBody>
          <a:bodyPr wrap="square" rtlCol="0">
            <a:spAutoFit/>
          </a:bodyPr>
          <a:lstStyle/>
          <a:p>
            <a:pPr algn="ctr"/>
            <a:r>
              <a:rPr lang="fr-FR" sz="3200" b="1" dirty="0">
                <a:solidFill>
                  <a:schemeClr val="tx2">
                    <a:lumMod val="50000"/>
                  </a:schemeClr>
                </a:solidFill>
                <a:effectLst>
                  <a:outerShdw blurRad="38100" dist="38100" dir="2700000" algn="tl">
                    <a:srgbClr val="000000">
                      <a:alpha val="43137"/>
                    </a:srgbClr>
                  </a:outerShdw>
                </a:effectLst>
              </a:rPr>
              <a:t>Algorithme de Welsh-Powell</a:t>
            </a:r>
          </a:p>
        </p:txBody>
      </p:sp>
      <p:sp>
        <p:nvSpPr>
          <p:cNvPr id="11" name="Content Placeholder 5">
            <a:extLst>
              <a:ext uri="{FF2B5EF4-FFF2-40B4-BE49-F238E27FC236}">
                <a16:creationId xmlns:a16="http://schemas.microsoft.com/office/drawing/2014/main" id="{AEADF2EF-D05B-47CD-978F-E5C6A0DB73FB}"/>
              </a:ext>
            </a:extLst>
          </p:cNvPr>
          <p:cNvSpPr>
            <a:spLocks noGrp="1"/>
          </p:cNvSpPr>
          <p:nvPr>
            <p:ph sz="half" idx="2"/>
          </p:nvPr>
        </p:nvSpPr>
        <p:spPr>
          <a:xfrm>
            <a:off x="875205" y="2242513"/>
            <a:ext cx="3646186" cy="2900987"/>
          </a:xfrm>
        </p:spPr>
        <p:txBody>
          <a:bodyPr>
            <a:normAutofit fontScale="70000" lnSpcReduction="20000"/>
          </a:bodyPr>
          <a:lstStyle/>
          <a:p>
            <a:pPr marL="0" indent="0" algn="l">
              <a:buNone/>
            </a:pPr>
            <a:r>
              <a:rPr lang="pt-BR" b="1" dirty="0"/>
              <a:t>{</a:t>
            </a:r>
          </a:p>
          <a:p>
            <a:pPr marL="0" indent="0" algn="l">
              <a:buNone/>
            </a:pPr>
            <a:r>
              <a:rPr lang="pt-BR" b="1" dirty="0"/>
              <a:t>"A":{"G":1,"H":1,"D":1,"B":1,"C":1},</a:t>
            </a:r>
          </a:p>
          <a:p>
            <a:pPr marL="0" indent="0" algn="l">
              <a:buNone/>
            </a:pPr>
            <a:r>
              <a:rPr lang="pt-BR" b="1" dirty="0"/>
              <a:t>"B":{"G":1,"A":1,"E":1,"F":1},</a:t>
            </a:r>
          </a:p>
          <a:p>
            <a:pPr marL="0" indent="0" algn="l">
              <a:buNone/>
            </a:pPr>
            <a:r>
              <a:rPr lang="pt-BR" b="1" dirty="0"/>
              <a:t>"C":{"G":1,"A":1,"D":1,"F":1,"H":1},</a:t>
            </a:r>
          </a:p>
          <a:p>
            <a:pPr marL="0" indent="0" algn="l">
              <a:buNone/>
            </a:pPr>
            <a:r>
              <a:rPr lang="pt-BR" b="1" dirty="0"/>
              <a:t>"D":{"A":1,"C":1,"E":1,"H":1},</a:t>
            </a:r>
          </a:p>
          <a:p>
            <a:pPr marL="0" indent="0" algn="l">
              <a:buNone/>
            </a:pPr>
            <a:r>
              <a:rPr lang="pt-BR" b="1" dirty="0"/>
              <a:t>"E":{"B":1,"F":1,"D":1,"G":1},</a:t>
            </a:r>
          </a:p>
          <a:p>
            <a:pPr marL="0" indent="0" algn="l">
              <a:buNone/>
            </a:pPr>
            <a:r>
              <a:rPr lang="pt-BR" b="1" dirty="0"/>
              <a:t>"F":{"E":1,"C":1,"B":1},</a:t>
            </a:r>
          </a:p>
          <a:p>
            <a:pPr marL="0" indent="0" algn="l">
              <a:buNone/>
            </a:pPr>
            <a:r>
              <a:rPr lang="pt-BR" b="1" dirty="0"/>
              <a:t>"G":{"A":1,"B":1,"E":1,"C":1},</a:t>
            </a:r>
          </a:p>
          <a:p>
            <a:pPr marL="0" indent="0" algn="l">
              <a:buNone/>
            </a:pPr>
            <a:r>
              <a:rPr lang="pt-BR" b="1" dirty="0"/>
              <a:t>"H":{"D":1,"C":1,"A":1}</a:t>
            </a:r>
          </a:p>
          <a:p>
            <a:pPr marL="0" indent="0" algn="l">
              <a:buNone/>
            </a:pPr>
            <a:r>
              <a:rPr lang="pt-BR" b="1" dirty="0"/>
              <a:t>}</a:t>
            </a:r>
            <a:endParaRPr lang="en-US" b="1" dirty="0"/>
          </a:p>
        </p:txBody>
      </p:sp>
      <p:pic>
        <p:nvPicPr>
          <p:cNvPr id="14" name="Content Placeholder 13">
            <a:extLst>
              <a:ext uri="{FF2B5EF4-FFF2-40B4-BE49-F238E27FC236}">
                <a16:creationId xmlns:a16="http://schemas.microsoft.com/office/drawing/2014/main" id="{AC559F8D-C1AF-41E2-A12D-9900F15D92A5}"/>
              </a:ext>
            </a:extLst>
          </p:cNvPr>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5335525" y="2107794"/>
            <a:ext cx="3128090" cy="2835054"/>
          </a:xfrm>
        </p:spPr>
      </p:pic>
    </p:spTree>
    <p:extLst>
      <p:ext uri="{BB962C8B-B14F-4D97-AF65-F5344CB8AC3E}">
        <p14:creationId xmlns:p14="http://schemas.microsoft.com/office/powerpoint/2010/main" val="2551460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687388" indent="-687388">
              <a:buFont typeface="+mj-lt"/>
              <a:buAutoNum type="arabicPeriod" startAt="2"/>
            </a:pPr>
            <a:r>
              <a:rPr lang="fr-FR" sz="4400" b="1" dirty="0"/>
              <a:t>Coloration</a:t>
            </a:r>
            <a:r>
              <a:rPr lang="fr-FR" sz="4000" dirty="0">
                <a:solidFill>
                  <a:schemeClr val="tx2">
                    <a:lumMod val="50000"/>
                  </a:schemeClr>
                </a:solidFill>
              </a:rPr>
              <a:t> </a:t>
            </a:r>
          </a:p>
        </p:txBody>
      </p:sp>
      <p:sp>
        <p:nvSpPr>
          <p:cNvPr id="3" name="Text Placeholder 2">
            <a:extLst>
              <a:ext uri="{FF2B5EF4-FFF2-40B4-BE49-F238E27FC236}">
                <a16:creationId xmlns:a16="http://schemas.microsoft.com/office/drawing/2014/main" id="{92C351F8-15A6-42AE-93C5-7241DF832D27}"/>
              </a:ext>
            </a:extLst>
          </p:cNvPr>
          <p:cNvSpPr>
            <a:spLocks noGrp="1"/>
          </p:cNvSpPr>
          <p:nvPr>
            <p:ph type="body" idx="1"/>
          </p:nvPr>
        </p:nvSpPr>
        <p:spPr>
          <a:xfrm>
            <a:off x="143555" y="1030143"/>
            <a:ext cx="5111067" cy="479822"/>
          </a:xfrm>
        </p:spPr>
        <p:txBody>
          <a:bodyPr>
            <a:normAutofit fontScale="85000" lnSpcReduction="10000"/>
          </a:bodyPr>
          <a:lstStyle/>
          <a:p>
            <a:pPr algn="l"/>
            <a:r>
              <a:rPr lang="fr-FR" dirty="0"/>
              <a:t>Résultat du «</a:t>
            </a:r>
            <a:r>
              <a:rPr lang="fr-FR" sz="2400" b="1" dirty="0">
                <a:solidFill>
                  <a:schemeClr val="tx2">
                    <a:lumMod val="50000"/>
                  </a:schemeClr>
                </a:solidFill>
                <a:effectLst>
                  <a:outerShdw blurRad="38100" dist="38100" dir="2700000" algn="tl">
                    <a:srgbClr val="000000">
                      <a:alpha val="43137"/>
                    </a:srgbClr>
                  </a:outerShdw>
                </a:effectLst>
              </a:rPr>
              <a:t>Algorithme de Welsh-Powell» </a:t>
            </a:r>
            <a:r>
              <a:rPr lang="en-US" dirty="0"/>
              <a:t>: </a:t>
            </a:r>
            <a:endParaRPr lang="fr-FR" dirty="0"/>
          </a:p>
        </p:txBody>
      </p:sp>
      <p:sp>
        <p:nvSpPr>
          <p:cNvPr id="7" name="Content Placeholder 4">
            <a:extLst>
              <a:ext uri="{FF2B5EF4-FFF2-40B4-BE49-F238E27FC236}">
                <a16:creationId xmlns:a16="http://schemas.microsoft.com/office/drawing/2014/main" id="{EF8A0352-5CD7-4D4E-B94E-3530DDD209BA}"/>
              </a:ext>
            </a:extLst>
          </p:cNvPr>
          <p:cNvSpPr txBox="1">
            <a:spLocks/>
          </p:cNvSpPr>
          <p:nvPr/>
        </p:nvSpPr>
        <p:spPr>
          <a:xfrm>
            <a:off x="1059785" y="1677226"/>
            <a:ext cx="1985165" cy="3337804"/>
          </a:xfrm>
          <a:prstGeom prst="rect">
            <a:avLst/>
          </a:prstGeom>
        </p:spPr>
        <p:txBody>
          <a:bodyPr vert="horz" lIns="91440" tIns="45720" rIns="91440" bIns="45720" rtlCol="0">
            <a:normAutofit lnSpcReduction="10000"/>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r>
              <a:rPr lang="pt-BR" b="1"/>
              <a:t>A - 1</a:t>
            </a:r>
          </a:p>
          <a:p>
            <a:pPr algn="l"/>
            <a:r>
              <a:rPr lang="pt-BR" b="1"/>
              <a:t>C - 2</a:t>
            </a:r>
          </a:p>
          <a:p>
            <a:pPr algn="l"/>
            <a:r>
              <a:rPr lang="pt-BR" b="1"/>
              <a:t>B - 2</a:t>
            </a:r>
          </a:p>
          <a:p>
            <a:pPr algn="l"/>
            <a:r>
              <a:rPr lang="pt-BR" b="1"/>
              <a:t>D - 3</a:t>
            </a:r>
          </a:p>
          <a:p>
            <a:pPr algn="l"/>
            <a:r>
              <a:rPr lang="pt-BR" b="1"/>
              <a:t>E - 1</a:t>
            </a:r>
          </a:p>
          <a:p>
            <a:pPr algn="l"/>
            <a:r>
              <a:rPr lang="pt-BR" b="1"/>
              <a:t>G - 3</a:t>
            </a:r>
          </a:p>
          <a:p>
            <a:pPr algn="l"/>
            <a:r>
              <a:rPr lang="pt-BR" b="1"/>
              <a:t>F - 3</a:t>
            </a:r>
          </a:p>
          <a:p>
            <a:pPr algn="l"/>
            <a:r>
              <a:rPr lang="pt-BR" b="1"/>
              <a:t>H - 4</a:t>
            </a:r>
            <a:endParaRPr lang="fr-FR" b="1" dirty="0"/>
          </a:p>
        </p:txBody>
      </p:sp>
      <p:pic>
        <p:nvPicPr>
          <p:cNvPr id="9" name="Content Placeholder 8">
            <a:extLst>
              <a:ext uri="{FF2B5EF4-FFF2-40B4-BE49-F238E27FC236}">
                <a16:creationId xmlns:a16="http://schemas.microsoft.com/office/drawing/2014/main" id="{F94BBBE0-27E2-4C8E-9B84-C727C957F3FD}"/>
              </a:ext>
            </a:extLst>
          </p:cNvPr>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4419295" y="1509965"/>
            <a:ext cx="3637741" cy="3296959"/>
          </a:xfrm>
          <a:prstGeom prst="rect">
            <a:avLst/>
          </a:prstGeom>
        </p:spPr>
      </p:pic>
    </p:spTree>
    <p:extLst>
      <p:ext uri="{BB962C8B-B14F-4D97-AF65-F5344CB8AC3E}">
        <p14:creationId xmlns:p14="http://schemas.microsoft.com/office/powerpoint/2010/main" val="2075433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2E824A00-FE84-433E-9D94-D67C583082F9}"/>
              </a:ext>
            </a:extLst>
          </p:cNvPr>
          <p:cNvSpPr txBox="1">
            <a:spLocks/>
          </p:cNvSpPr>
          <p:nvPr/>
        </p:nvSpPr>
        <p:spPr>
          <a:xfrm>
            <a:off x="296260" y="1502815"/>
            <a:ext cx="7015280" cy="183246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u="none"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pPr marL="571500" indent="-571500">
              <a:buFont typeface="+mj-lt"/>
              <a:buAutoNum type="romanUcPeriod" startAt="2"/>
            </a:pPr>
            <a:r>
              <a:rPr lang="fr-FR" sz="5000" b="1" dirty="0"/>
              <a:t>Optimisation dans les graphes</a:t>
            </a:r>
          </a:p>
        </p:txBody>
      </p:sp>
    </p:spTree>
    <p:extLst>
      <p:ext uri="{BB962C8B-B14F-4D97-AF65-F5344CB8AC3E}">
        <p14:creationId xmlns:p14="http://schemas.microsoft.com/office/powerpoint/2010/main" val="609921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Arbres couvrants à poids minimum</a:t>
            </a:r>
            <a:endParaRPr lang="en-US" dirty="0"/>
          </a:p>
        </p:txBody>
      </p:sp>
      <p:sp>
        <p:nvSpPr>
          <p:cNvPr id="3" name="Text Placeholder 2"/>
          <p:cNvSpPr>
            <a:spLocks noGrp="1"/>
          </p:cNvSpPr>
          <p:nvPr>
            <p:ph type="body" idx="1"/>
          </p:nvPr>
        </p:nvSpPr>
        <p:spPr>
          <a:xfrm>
            <a:off x="2211567" y="1346047"/>
            <a:ext cx="4040188" cy="479822"/>
          </a:xfrm>
        </p:spPr>
        <p:txBody>
          <a:bodyPr>
            <a:normAutofit fontScale="92500" lnSpcReduction="20000"/>
          </a:bodyPr>
          <a:lstStyle/>
          <a:p>
            <a:r>
              <a:rPr lang="fr-FR" dirty="0"/>
              <a:t>  </a:t>
            </a:r>
            <a:r>
              <a:rPr lang="fr-FR" sz="3200" dirty="0">
                <a:effectLst>
                  <a:outerShdw blurRad="38100" dist="38100" dir="2700000" algn="tl">
                    <a:srgbClr val="000000">
                      <a:alpha val="43137"/>
                    </a:srgbClr>
                  </a:outerShdw>
                </a:effectLst>
              </a:rPr>
              <a:t>Algorithme de </a:t>
            </a:r>
            <a:r>
              <a:rPr lang="fr-FR" sz="3200" dirty="0" err="1">
                <a:effectLst>
                  <a:outerShdw blurRad="38100" dist="38100" dir="2700000" algn="tl">
                    <a:srgbClr val="000000">
                      <a:alpha val="43137"/>
                    </a:srgbClr>
                  </a:outerShdw>
                </a:effectLst>
              </a:rPr>
              <a:t>Prim</a:t>
            </a:r>
            <a:r>
              <a:rPr lang="fr-FR" sz="3200" dirty="0">
                <a:effectLst>
                  <a:outerShdw blurRad="38100" dist="38100" dir="2700000" algn="tl">
                    <a:srgbClr val="000000">
                      <a:alpha val="43137"/>
                    </a:srgbClr>
                  </a:outerShdw>
                </a:effectLst>
              </a:rPr>
              <a:t>  </a:t>
            </a:r>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153" y="1197405"/>
            <a:ext cx="4221828" cy="404281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6047"/>
            <a:ext cx="4814167" cy="3487294"/>
          </a:xfrm>
          <a:prstGeom prst="rect">
            <a:avLst/>
          </a:prstGeom>
        </p:spPr>
      </p:pic>
    </p:spTree>
    <p:extLst>
      <p:ext uri="{BB962C8B-B14F-4D97-AF65-F5344CB8AC3E}">
        <p14:creationId xmlns:p14="http://schemas.microsoft.com/office/powerpoint/2010/main" val="428422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Plan</a:t>
            </a:r>
            <a:endParaRPr lang="en-US" b="1" dirty="0"/>
          </a:p>
        </p:txBody>
      </p:sp>
      <p:sp>
        <p:nvSpPr>
          <p:cNvPr id="4" name="TextBox 3">
            <a:extLst>
              <a:ext uri="{FF2B5EF4-FFF2-40B4-BE49-F238E27FC236}">
                <a16:creationId xmlns:a16="http://schemas.microsoft.com/office/drawing/2014/main" id="{383D1266-568A-483D-B6DA-00C0F3C4A929}"/>
              </a:ext>
            </a:extLst>
          </p:cNvPr>
          <p:cNvSpPr txBox="1"/>
          <p:nvPr/>
        </p:nvSpPr>
        <p:spPr>
          <a:xfrm>
            <a:off x="601668" y="968382"/>
            <a:ext cx="3206805" cy="523220"/>
          </a:xfrm>
          <a:prstGeom prst="rect">
            <a:avLst/>
          </a:prstGeom>
          <a:noFill/>
        </p:spPr>
        <p:txBody>
          <a:bodyPr wrap="square" rtlCol="0">
            <a:spAutoFit/>
          </a:bodyPr>
          <a:lstStyle/>
          <a:p>
            <a:pPr marL="569913" indent="-569913">
              <a:buFont typeface="+mj-lt"/>
              <a:buAutoNum type="romanUcPeriod"/>
            </a:pPr>
            <a:r>
              <a:rPr lang="fr-FR" sz="2800" dirty="0">
                <a:solidFill>
                  <a:schemeClr val="tx2">
                    <a:lumMod val="50000"/>
                  </a:schemeClr>
                </a:solidFill>
              </a:rPr>
              <a:t>Introduction</a:t>
            </a:r>
          </a:p>
        </p:txBody>
      </p:sp>
      <p:sp>
        <p:nvSpPr>
          <p:cNvPr id="7" name="TextBox 6">
            <a:extLst>
              <a:ext uri="{FF2B5EF4-FFF2-40B4-BE49-F238E27FC236}">
                <a16:creationId xmlns:a16="http://schemas.microsoft.com/office/drawing/2014/main" id="{34DD28C5-0CCA-4546-9677-7332AF32B6A8}"/>
              </a:ext>
            </a:extLst>
          </p:cNvPr>
          <p:cNvSpPr txBox="1"/>
          <p:nvPr/>
        </p:nvSpPr>
        <p:spPr>
          <a:xfrm>
            <a:off x="601668" y="1594068"/>
            <a:ext cx="6260907" cy="523220"/>
          </a:xfrm>
          <a:prstGeom prst="rect">
            <a:avLst/>
          </a:prstGeom>
          <a:noFill/>
        </p:spPr>
        <p:txBody>
          <a:bodyPr wrap="square" rtlCol="0">
            <a:spAutoFit/>
          </a:bodyPr>
          <a:lstStyle/>
          <a:p>
            <a:pPr marL="571500" indent="-571500">
              <a:buFont typeface="+mj-lt"/>
              <a:buAutoNum type="romanUcPeriod" startAt="2"/>
            </a:pPr>
            <a:r>
              <a:rPr lang="fr-FR" sz="2800" dirty="0">
                <a:solidFill>
                  <a:schemeClr val="tx2">
                    <a:lumMod val="50000"/>
                  </a:schemeClr>
                </a:solidFill>
              </a:rPr>
              <a:t>Parcours et coloration de graphes</a:t>
            </a:r>
          </a:p>
        </p:txBody>
      </p:sp>
      <p:sp>
        <p:nvSpPr>
          <p:cNvPr id="12" name="TextBox 11">
            <a:extLst>
              <a:ext uri="{FF2B5EF4-FFF2-40B4-BE49-F238E27FC236}">
                <a16:creationId xmlns:a16="http://schemas.microsoft.com/office/drawing/2014/main" id="{D25434E4-0605-4642-BA5D-F32E91CA6A4A}"/>
              </a:ext>
            </a:extLst>
          </p:cNvPr>
          <p:cNvSpPr txBox="1"/>
          <p:nvPr/>
        </p:nvSpPr>
        <p:spPr>
          <a:xfrm>
            <a:off x="907080" y="2147363"/>
            <a:ext cx="1985164" cy="461665"/>
          </a:xfrm>
          <a:prstGeom prst="rect">
            <a:avLst/>
          </a:prstGeom>
          <a:noFill/>
        </p:spPr>
        <p:txBody>
          <a:bodyPr wrap="square" rtlCol="0">
            <a:spAutoFit/>
          </a:bodyPr>
          <a:lstStyle/>
          <a:p>
            <a:pPr marL="457200" indent="-457200">
              <a:buFont typeface="+mj-lt"/>
              <a:buAutoNum type="arabicPeriod"/>
            </a:pPr>
            <a:r>
              <a:rPr lang="fr-FR" sz="2400" dirty="0">
                <a:solidFill>
                  <a:schemeClr val="tx2">
                    <a:lumMod val="50000"/>
                  </a:schemeClr>
                </a:solidFill>
              </a:rPr>
              <a:t>Parcours</a:t>
            </a:r>
          </a:p>
        </p:txBody>
      </p:sp>
      <p:sp>
        <p:nvSpPr>
          <p:cNvPr id="14" name="TextBox 13">
            <a:extLst>
              <a:ext uri="{FF2B5EF4-FFF2-40B4-BE49-F238E27FC236}">
                <a16:creationId xmlns:a16="http://schemas.microsoft.com/office/drawing/2014/main" id="{0448E60D-D2CC-49AC-880A-21AE63FE2AA2}"/>
              </a:ext>
            </a:extLst>
          </p:cNvPr>
          <p:cNvSpPr txBox="1"/>
          <p:nvPr/>
        </p:nvSpPr>
        <p:spPr>
          <a:xfrm>
            <a:off x="1158124" y="2645384"/>
            <a:ext cx="4330106" cy="400110"/>
          </a:xfrm>
          <a:prstGeom prst="rect">
            <a:avLst/>
          </a:prstGeom>
          <a:noFill/>
        </p:spPr>
        <p:txBody>
          <a:bodyPr wrap="square" rtlCol="0">
            <a:spAutoFit/>
          </a:bodyPr>
          <a:lstStyle/>
          <a:p>
            <a:r>
              <a:rPr lang="fr-FR" sz="2000" dirty="0">
                <a:solidFill>
                  <a:schemeClr val="tx2">
                    <a:lumMod val="50000"/>
                  </a:schemeClr>
                </a:solidFill>
              </a:rPr>
              <a:t>1.1    Parcours en largeur.  </a:t>
            </a:r>
          </a:p>
        </p:txBody>
      </p:sp>
      <p:sp>
        <p:nvSpPr>
          <p:cNvPr id="15" name="TextBox 14">
            <a:extLst>
              <a:ext uri="{FF2B5EF4-FFF2-40B4-BE49-F238E27FC236}">
                <a16:creationId xmlns:a16="http://schemas.microsoft.com/office/drawing/2014/main" id="{94CF1E24-039C-4EF2-8CCB-2D399B4A2576}"/>
              </a:ext>
            </a:extLst>
          </p:cNvPr>
          <p:cNvSpPr txBox="1"/>
          <p:nvPr/>
        </p:nvSpPr>
        <p:spPr>
          <a:xfrm>
            <a:off x="1158124" y="3073264"/>
            <a:ext cx="4024696" cy="400110"/>
          </a:xfrm>
          <a:prstGeom prst="rect">
            <a:avLst/>
          </a:prstGeom>
          <a:noFill/>
        </p:spPr>
        <p:txBody>
          <a:bodyPr wrap="square" rtlCol="0">
            <a:spAutoFit/>
          </a:bodyPr>
          <a:lstStyle/>
          <a:p>
            <a:r>
              <a:rPr lang="fr-FR" sz="2000" dirty="0">
                <a:solidFill>
                  <a:schemeClr val="tx2">
                    <a:lumMod val="50000"/>
                  </a:schemeClr>
                </a:solidFill>
              </a:rPr>
              <a:t>1.2    Parcours en profondeur.  </a:t>
            </a:r>
          </a:p>
        </p:txBody>
      </p:sp>
      <p:sp>
        <p:nvSpPr>
          <p:cNvPr id="16" name="TextBox 15">
            <a:extLst>
              <a:ext uri="{FF2B5EF4-FFF2-40B4-BE49-F238E27FC236}">
                <a16:creationId xmlns:a16="http://schemas.microsoft.com/office/drawing/2014/main" id="{33C94E43-93E8-4E01-AC6F-3C4B2DF9C8F4}"/>
              </a:ext>
            </a:extLst>
          </p:cNvPr>
          <p:cNvSpPr txBox="1"/>
          <p:nvPr/>
        </p:nvSpPr>
        <p:spPr>
          <a:xfrm>
            <a:off x="907080" y="3501144"/>
            <a:ext cx="2443280" cy="461665"/>
          </a:xfrm>
          <a:prstGeom prst="rect">
            <a:avLst/>
          </a:prstGeom>
          <a:noFill/>
        </p:spPr>
        <p:txBody>
          <a:bodyPr wrap="square" rtlCol="0">
            <a:spAutoFit/>
          </a:bodyPr>
          <a:lstStyle/>
          <a:p>
            <a:pPr marL="457200" indent="-457200">
              <a:buFont typeface="+mj-lt"/>
              <a:buAutoNum type="arabicPeriod" startAt="2"/>
            </a:pPr>
            <a:r>
              <a:rPr lang="fr-FR" sz="2400" dirty="0">
                <a:solidFill>
                  <a:schemeClr val="tx2">
                    <a:lumMod val="50000"/>
                  </a:schemeClr>
                </a:solidFill>
              </a:rPr>
              <a:t>Coloration  </a:t>
            </a:r>
          </a:p>
        </p:txBody>
      </p:sp>
      <p:sp>
        <p:nvSpPr>
          <p:cNvPr id="17" name="TextBox 16">
            <a:extLst>
              <a:ext uri="{FF2B5EF4-FFF2-40B4-BE49-F238E27FC236}">
                <a16:creationId xmlns:a16="http://schemas.microsoft.com/office/drawing/2014/main" id="{5CA43D9E-71A7-428D-99A7-206829E8349B}"/>
              </a:ext>
            </a:extLst>
          </p:cNvPr>
          <p:cNvSpPr txBox="1"/>
          <p:nvPr/>
        </p:nvSpPr>
        <p:spPr>
          <a:xfrm>
            <a:off x="1145096" y="3999427"/>
            <a:ext cx="6009861" cy="400110"/>
          </a:xfrm>
          <a:prstGeom prst="rect">
            <a:avLst/>
          </a:prstGeom>
          <a:noFill/>
        </p:spPr>
        <p:txBody>
          <a:bodyPr wrap="square" rtlCol="0">
            <a:spAutoFit/>
          </a:bodyPr>
          <a:lstStyle/>
          <a:p>
            <a:r>
              <a:rPr lang="fr-FR" sz="2000" dirty="0">
                <a:solidFill>
                  <a:schemeClr val="tx2">
                    <a:lumMod val="50000"/>
                  </a:schemeClr>
                </a:solidFill>
              </a:rPr>
              <a:t>2.1    Algorithme glouton.   </a:t>
            </a:r>
          </a:p>
        </p:txBody>
      </p:sp>
      <p:sp>
        <p:nvSpPr>
          <p:cNvPr id="18" name="TextBox 17">
            <a:extLst>
              <a:ext uri="{FF2B5EF4-FFF2-40B4-BE49-F238E27FC236}">
                <a16:creationId xmlns:a16="http://schemas.microsoft.com/office/drawing/2014/main" id="{41418164-E9BF-4C28-901A-A4F6AA7CD756}"/>
              </a:ext>
            </a:extLst>
          </p:cNvPr>
          <p:cNvSpPr txBox="1"/>
          <p:nvPr/>
        </p:nvSpPr>
        <p:spPr>
          <a:xfrm>
            <a:off x="1145096" y="4436155"/>
            <a:ext cx="4024696" cy="400110"/>
          </a:xfrm>
          <a:prstGeom prst="rect">
            <a:avLst/>
          </a:prstGeom>
          <a:noFill/>
        </p:spPr>
        <p:txBody>
          <a:bodyPr wrap="square" rtlCol="0">
            <a:spAutoFit/>
          </a:bodyPr>
          <a:lstStyle/>
          <a:p>
            <a:r>
              <a:rPr lang="fr-FR" sz="2000" dirty="0">
                <a:solidFill>
                  <a:schemeClr val="tx2">
                    <a:lumMod val="50000"/>
                  </a:schemeClr>
                </a:solidFill>
              </a:rPr>
              <a:t>2.2    Algorithme de Welsh-Powell.   </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Arbres couvrants à poids minimum</a:t>
            </a:r>
            <a:endParaRPr lang="en-US" dirty="0"/>
          </a:p>
        </p:txBody>
      </p:sp>
      <p:sp>
        <p:nvSpPr>
          <p:cNvPr id="3" name="Text Placeholder 2"/>
          <p:cNvSpPr>
            <a:spLocks noGrp="1"/>
          </p:cNvSpPr>
          <p:nvPr>
            <p:ph type="body" idx="1"/>
          </p:nvPr>
        </p:nvSpPr>
        <p:spPr>
          <a:xfrm>
            <a:off x="2211567" y="1346047"/>
            <a:ext cx="4040188" cy="479822"/>
          </a:xfrm>
        </p:spPr>
        <p:txBody>
          <a:bodyPr>
            <a:normAutofit fontScale="92500" lnSpcReduction="20000"/>
          </a:bodyPr>
          <a:lstStyle/>
          <a:p>
            <a:r>
              <a:rPr lang="fr-FR" dirty="0"/>
              <a:t>  </a:t>
            </a:r>
            <a:r>
              <a:rPr lang="fr-FR" sz="3200" dirty="0">
                <a:effectLst>
                  <a:outerShdw blurRad="38100" dist="38100" dir="2700000" algn="tl">
                    <a:srgbClr val="000000">
                      <a:alpha val="43137"/>
                    </a:srgbClr>
                  </a:outerShdw>
                </a:effectLst>
              </a:rPr>
              <a:t>Algorithme de </a:t>
            </a:r>
            <a:r>
              <a:rPr lang="fr-FR" sz="3200" dirty="0" err="1">
                <a:effectLst>
                  <a:outerShdw blurRad="38100" dist="38100" dir="2700000" algn="tl">
                    <a:srgbClr val="000000">
                      <a:alpha val="43137"/>
                    </a:srgbClr>
                  </a:outerShdw>
                </a:effectLst>
              </a:rPr>
              <a:t>Prim</a:t>
            </a:r>
            <a:r>
              <a:rPr lang="fr-FR" sz="3200" dirty="0">
                <a:effectLst>
                  <a:outerShdw blurRad="38100" dist="38100" dir="2700000" algn="tl">
                    <a:srgbClr val="000000">
                      <a:alpha val="43137"/>
                    </a:srgbClr>
                  </a:outerShdw>
                </a:effectLst>
              </a:rPr>
              <a:t>  </a:t>
            </a:r>
          </a:p>
          <a:p>
            <a:endParaRPr lang="en-US" dirty="0"/>
          </a:p>
        </p:txBody>
      </p:sp>
      <p:sp>
        <p:nvSpPr>
          <p:cNvPr id="5" name="Text Placeholder 4"/>
          <p:cNvSpPr>
            <a:spLocks noGrp="1"/>
          </p:cNvSpPr>
          <p:nvPr>
            <p:ph type="body" sz="quarter" idx="3"/>
          </p:nvPr>
        </p:nvSpPr>
        <p:spPr>
          <a:xfrm>
            <a:off x="128968" y="1640868"/>
            <a:ext cx="4041775" cy="479822"/>
          </a:xfrm>
        </p:spPr>
        <p:txBody>
          <a:bodyPr/>
          <a:lstStyle/>
          <a:p>
            <a:pPr algn="l"/>
            <a:r>
              <a:rPr lang="fr-FR" dirty="0"/>
              <a:t>Exemple</a:t>
            </a:r>
            <a:r>
              <a:rPr lang="en-US" dirty="0"/>
              <a:t>: </a:t>
            </a:r>
          </a:p>
        </p:txBody>
      </p:sp>
      <p:pic>
        <p:nvPicPr>
          <p:cNvPr id="12" name="Content Placeholder 11"/>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51755" y="2120690"/>
            <a:ext cx="2223655" cy="2276475"/>
          </a:xfrm>
        </p:spPr>
      </p:pic>
      <p:sp>
        <p:nvSpPr>
          <p:cNvPr id="13" name="Content Placeholder 12"/>
          <p:cNvSpPr>
            <a:spLocks noGrp="1"/>
          </p:cNvSpPr>
          <p:nvPr>
            <p:ph sz="half" idx="2"/>
          </p:nvPr>
        </p:nvSpPr>
        <p:spPr>
          <a:xfrm>
            <a:off x="409771" y="2120871"/>
            <a:ext cx="4040188" cy="2276294"/>
          </a:xfrm>
        </p:spPr>
        <p:txBody>
          <a:bodyPr>
            <a:normAutofit fontScale="70000" lnSpcReduction="20000"/>
          </a:bodyPr>
          <a:lstStyle/>
          <a:p>
            <a:pPr marL="0" indent="0" algn="l">
              <a:buNone/>
            </a:pPr>
            <a:r>
              <a:rPr lang="pt-BR" dirty="0"/>
              <a:t>{</a:t>
            </a:r>
          </a:p>
          <a:p>
            <a:pPr marL="0" indent="0" algn="l">
              <a:buNone/>
            </a:pPr>
            <a:r>
              <a:rPr lang="pt-BR" dirty="0"/>
              <a:t>"a": { "b": 1, "f": 10, "c": 4, "d": 11 },</a:t>
            </a:r>
          </a:p>
          <a:p>
            <a:pPr marL="0" indent="0" algn="l">
              <a:buNone/>
            </a:pPr>
            <a:r>
              <a:rPr lang="pt-BR" dirty="0"/>
              <a:t>"b": { "a": 1, "f": 7, "d": 13, "c": 2 },</a:t>
            </a:r>
          </a:p>
          <a:p>
            <a:pPr marL="0" indent="0" algn="l">
              <a:buNone/>
            </a:pPr>
            <a:r>
              <a:rPr lang="pt-BR" dirty="0"/>
              <a:t>"c": { "b": 2, "a": 4, "f": 12, "e": 9, "d": 8 },</a:t>
            </a:r>
          </a:p>
          <a:p>
            <a:pPr marL="0" indent="0" algn="l">
              <a:buNone/>
            </a:pPr>
            <a:r>
              <a:rPr lang="pt-BR" dirty="0"/>
              <a:t>"d": { "c": 8, "b": 13, "a": 11, "f": 5, "e": 3 },</a:t>
            </a:r>
          </a:p>
          <a:p>
            <a:pPr marL="0" indent="0" algn="l">
              <a:buNone/>
            </a:pPr>
            <a:r>
              <a:rPr lang="pt-BR" dirty="0"/>
              <a:t>"e": { "d": 3, "c": 9, "f": 6 },</a:t>
            </a:r>
          </a:p>
          <a:p>
            <a:pPr marL="0" indent="0" algn="l">
              <a:buNone/>
            </a:pPr>
            <a:r>
              <a:rPr lang="pt-BR" dirty="0"/>
              <a:t>"f": { "a": 10, "b": 7, "c": 12, "d": 5, "e": 6 }</a:t>
            </a:r>
          </a:p>
          <a:p>
            <a:pPr marL="0" indent="0" algn="l">
              <a:buNone/>
            </a:pPr>
            <a:r>
              <a:rPr lang="pt-BR" dirty="0"/>
              <a:t>}</a:t>
            </a:r>
            <a:endParaRPr lang="en-US" dirty="0"/>
          </a:p>
        </p:txBody>
      </p:sp>
    </p:spTree>
    <p:extLst>
      <p:ext uri="{BB962C8B-B14F-4D97-AF65-F5344CB8AC3E}">
        <p14:creationId xmlns:p14="http://schemas.microsoft.com/office/powerpoint/2010/main" val="2230127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Arbres couvrants à poids minimum</a:t>
            </a:r>
            <a:endParaRPr lang="en-US" dirty="0"/>
          </a:p>
        </p:txBody>
      </p:sp>
      <p:sp>
        <p:nvSpPr>
          <p:cNvPr id="3" name="Text Placeholder 2"/>
          <p:cNvSpPr>
            <a:spLocks noGrp="1"/>
          </p:cNvSpPr>
          <p:nvPr>
            <p:ph type="body" idx="1"/>
          </p:nvPr>
        </p:nvSpPr>
        <p:spPr>
          <a:xfrm>
            <a:off x="0" y="1861505"/>
            <a:ext cx="4040188" cy="479822"/>
          </a:xfrm>
        </p:spPr>
        <p:txBody>
          <a:bodyPr>
            <a:normAutofit fontScale="85000" lnSpcReduction="10000"/>
          </a:bodyPr>
          <a:lstStyle/>
          <a:p>
            <a:r>
              <a:rPr lang="fr-FR" dirty="0"/>
              <a:t>Résultat du «</a:t>
            </a:r>
            <a:r>
              <a:rPr lang="fr-FR" dirty="0">
                <a:effectLst>
                  <a:outerShdw blurRad="38100" dist="38100" dir="2700000" algn="tl">
                    <a:srgbClr val="000000">
                      <a:alpha val="43137"/>
                    </a:srgbClr>
                  </a:outerShdw>
                </a:effectLst>
              </a:rPr>
              <a:t>Algorithme de </a:t>
            </a:r>
            <a:r>
              <a:rPr lang="fr-FR" dirty="0" err="1">
                <a:effectLst>
                  <a:outerShdw blurRad="38100" dist="38100" dir="2700000" algn="tl">
                    <a:srgbClr val="000000">
                      <a:alpha val="43137"/>
                    </a:srgbClr>
                  </a:outerShdw>
                </a:effectLst>
              </a:rPr>
              <a:t>Prim</a:t>
            </a:r>
            <a:r>
              <a:rPr lang="fr-FR" dirty="0">
                <a:effectLst>
                  <a:outerShdw blurRad="38100" dist="38100" dir="2700000" algn="tl">
                    <a:srgbClr val="000000">
                      <a:alpha val="43137"/>
                    </a:srgbClr>
                  </a:outerShdw>
                </a:effectLst>
              </a:rPr>
              <a:t>» </a:t>
            </a:r>
            <a:r>
              <a:rPr lang="en-US" dirty="0"/>
              <a:t>: </a:t>
            </a:r>
            <a:endParaRPr lang="fr-FR" dirty="0"/>
          </a:p>
          <a:p>
            <a:endParaRPr lang="en-US" dirty="0"/>
          </a:p>
        </p:txBody>
      </p:sp>
      <p:sp>
        <p:nvSpPr>
          <p:cNvPr id="4" name="Content Placeholder 3"/>
          <p:cNvSpPr>
            <a:spLocks noGrp="1"/>
          </p:cNvSpPr>
          <p:nvPr>
            <p:ph sz="half" idx="2"/>
          </p:nvPr>
        </p:nvSpPr>
        <p:spPr/>
        <p:txBody>
          <a:bodyPr>
            <a:normAutofit fontScale="77500" lnSpcReduction="20000"/>
          </a:bodyPr>
          <a:lstStyle/>
          <a:p>
            <a:pPr marL="0" indent="0" algn="l">
              <a:buNone/>
            </a:pPr>
            <a:r>
              <a:rPr lang="fr-FR" sz="2300" b="1" dirty="0"/>
              <a:t>Arbre couvrant minimal trouvé avec l'algorithme de </a:t>
            </a:r>
            <a:r>
              <a:rPr lang="fr-FR" sz="2300" b="1" dirty="0" err="1"/>
              <a:t>Prim</a:t>
            </a:r>
            <a:r>
              <a:rPr lang="fr-FR" sz="2300" b="1" dirty="0"/>
              <a:t> :</a:t>
            </a:r>
          </a:p>
          <a:p>
            <a:endParaRPr lang="en-US" dirty="0"/>
          </a:p>
          <a:p>
            <a:r>
              <a:rPr lang="en-US" dirty="0"/>
              <a:t>1. a -&gt; b (</a:t>
            </a:r>
            <a:r>
              <a:rPr lang="en-US" dirty="0" err="1"/>
              <a:t>Poids</a:t>
            </a:r>
            <a:r>
              <a:rPr lang="en-US" dirty="0"/>
              <a:t> : 1)</a:t>
            </a:r>
          </a:p>
          <a:p>
            <a:r>
              <a:rPr lang="en-US" dirty="0"/>
              <a:t>2. b -&gt; c (</a:t>
            </a:r>
            <a:r>
              <a:rPr lang="en-US" dirty="0" err="1"/>
              <a:t>Poids</a:t>
            </a:r>
            <a:r>
              <a:rPr lang="en-US" dirty="0"/>
              <a:t> : 2)</a:t>
            </a:r>
          </a:p>
          <a:p>
            <a:r>
              <a:rPr lang="en-US" dirty="0"/>
              <a:t>3. b -&gt; f (</a:t>
            </a:r>
            <a:r>
              <a:rPr lang="en-US" dirty="0" err="1"/>
              <a:t>Poids</a:t>
            </a:r>
            <a:r>
              <a:rPr lang="en-US" dirty="0"/>
              <a:t> : 7)</a:t>
            </a:r>
          </a:p>
          <a:p>
            <a:r>
              <a:rPr lang="en-US" dirty="0"/>
              <a:t>4. f -&gt; d (</a:t>
            </a:r>
            <a:r>
              <a:rPr lang="en-US" dirty="0" err="1"/>
              <a:t>Poids</a:t>
            </a:r>
            <a:r>
              <a:rPr lang="en-US" dirty="0"/>
              <a:t> : 5)</a:t>
            </a:r>
          </a:p>
          <a:p>
            <a:r>
              <a:rPr lang="en-US" dirty="0"/>
              <a:t>5. d -&gt; e (</a:t>
            </a:r>
            <a:r>
              <a:rPr lang="en-US" dirty="0" err="1"/>
              <a:t>Poids</a:t>
            </a:r>
            <a:r>
              <a:rPr lang="en-US" dirty="0"/>
              <a:t> : 3)</a:t>
            </a:r>
          </a:p>
          <a:p>
            <a:pPr marL="0" indent="0">
              <a:buNone/>
            </a:pPr>
            <a:endParaRPr lang="en-US" dirty="0"/>
          </a:p>
        </p:txBody>
      </p:sp>
      <p:sp>
        <p:nvSpPr>
          <p:cNvPr id="8" name="TextBox 7"/>
          <p:cNvSpPr txBox="1"/>
          <p:nvPr/>
        </p:nvSpPr>
        <p:spPr>
          <a:xfrm>
            <a:off x="2762274" y="1021852"/>
            <a:ext cx="3489481" cy="553998"/>
          </a:xfrm>
          <a:prstGeom prst="rect">
            <a:avLst/>
          </a:prstGeom>
          <a:noFill/>
        </p:spPr>
        <p:txBody>
          <a:bodyPr wrap="none" rtlCol="0">
            <a:spAutoFit/>
          </a:bodyPr>
          <a:lstStyle/>
          <a:p>
            <a:r>
              <a:rPr lang="fr-FR" dirty="0"/>
              <a:t> </a:t>
            </a:r>
            <a:r>
              <a:rPr lang="fr-FR" sz="3000" b="1" dirty="0">
                <a:solidFill>
                  <a:schemeClr val="tx2">
                    <a:lumMod val="50000"/>
                  </a:schemeClr>
                </a:solidFill>
                <a:effectLst>
                  <a:outerShdw blurRad="38100" dist="38100" dir="2700000" algn="tl">
                    <a:srgbClr val="000000">
                      <a:alpha val="43137"/>
                    </a:srgbClr>
                  </a:outerShdw>
                </a:effectLst>
              </a:rPr>
              <a:t>Algorithme</a:t>
            </a:r>
            <a:r>
              <a:rPr lang="fr-FR" dirty="0">
                <a:effectLst>
                  <a:outerShdw blurRad="38100" dist="38100" dir="2700000" algn="tl">
                    <a:srgbClr val="000000">
                      <a:alpha val="43137"/>
                    </a:srgbClr>
                  </a:outerShdw>
                </a:effectLst>
              </a:rPr>
              <a:t> </a:t>
            </a:r>
            <a:r>
              <a:rPr lang="fr-FR" sz="3000" b="1" dirty="0">
                <a:solidFill>
                  <a:schemeClr val="tx2">
                    <a:lumMod val="50000"/>
                  </a:schemeClr>
                </a:solidFill>
                <a:effectLst>
                  <a:outerShdw blurRad="38100" dist="38100" dir="2700000" algn="tl">
                    <a:srgbClr val="000000">
                      <a:alpha val="43137"/>
                    </a:srgbClr>
                  </a:outerShdw>
                </a:effectLst>
              </a:rPr>
              <a:t>de </a:t>
            </a:r>
            <a:r>
              <a:rPr lang="fr-FR" sz="3000" b="1" dirty="0" err="1">
                <a:solidFill>
                  <a:schemeClr val="tx2">
                    <a:lumMod val="50000"/>
                  </a:schemeClr>
                </a:solidFill>
                <a:effectLst>
                  <a:outerShdw blurRad="38100" dist="38100" dir="2700000" algn="tl">
                    <a:srgbClr val="000000">
                      <a:alpha val="43137"/>
                    </a:srgbClr>
                  </a:outerShdw>
                </a:effectLst>
              </a:rPr>
              <a:t>Prim</a:t>
            </a:r>
            <a:r>
              <a:rPr lang="fr-FR" sz="3000" b="1" dirty="0">
                <a:solidFill>
                  <a:schemeClr val="tx2">
                    <a:lumMod val="50000"/>
                  </a:schemeClr>
                </a:solidFill>
                <a:effectLst>
                  <a:outerShdw blurRad="38100" dist="38100" dir="2700000" algn="tl">
                    <a:srgbClr val="000000">
                      <a:alpha val="43137"/>
                    </a:srgbClr>
                  </a:outerShdw>
                </a:effectLst>
              </a:rPr>
              <a:t>  </a:t>
            </a:r>
            <a:endParaRPr lang="en-US" sz="3000" b="1" dirty="0">
              <a:solidFill>
                <a:schemeClr val="tx2">
                  <a:lumMod val="50000"/>
                </a:schemeClr>
              </a:solidFill>
              <a:effectLst>
                <a:outerShdw blurRad="38100" dist="38100" dir="2700000" algn="tl">
                  <a:srgbClr val="000000">
                    <a:alpha val="43137"/>
                  </a:srgbClr>
                </a:outerShdw>
              </a:effectLst>
            </a:endParaRPr>
          </a:p>
        </p:txBody>
      </p:sp>
      <p:pic>
        <p:nvPicPr>
          <p:cNvPr id="9"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1755" y="2127917"/>
            <a:ext cx="2223636" cy="2276475"/>
          </a:xfrm>
        </p:spPr>
      </p:pic>
    </p:spTree>
    <p:extLst>
      <p:ext uri="{BB962C8B-B14F-4D97-AF65-F5344CB8AC3E}">
        <p14:creationId xmlns:p14="http://schemas.microsoft.com/office/powerpoint/2010/main" val="3493301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Arbres couvrants à poids minimum</a:t>
            </a:r>
            <a:endParaRPr lang="en-US" dirty="0"/>
          </a:p>
        </p:txBody>
      </p:sp>
      <p:sp>
        <p:nvSpPr>
          <p:cNvPr id="3" name="Text Placeholder 2"/>
          <p:cNvSpPr>
            <a:spLocks noGrp="1"/>
          </p:cNvSpPr>
          <p:nvPr>
            <p:ph type="body" idx="1"/>
          </p:nvPr>
        </p:nvSpPr>
        <p:spPr>
          <a:xfrm>
            <a:off x="1976015" y="1146650"/>
            <a:ext cx="4040188" cy="479822"/>
          </a:xfrm>
        </p:spPr>
        <p:txBody>
          <a:bodyPr/>
          <a:lstStyle/>
          <a:p>
            <a:r>
              <a:rPr lang="fr-FR" dirty="0"/>
              <a:t>Algorithme de </a:t>
            </a:r>
            <a:r>
              <a:rPr lang="fr-FR" dirty="0" err="1"/>
              <a:t>Kruskal</a:t>
            </a:r>
            <a:r>
              <a:rPr lang="fr-FR" dirty="0"/>
              <a: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4175" y="1324575"/>
            <a:ext cx="4041515" cy="402723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228" y="1350110"/>
            <a:ext cx="3651574" cy="4137575"/>
          </a:xfrm>
          <a:prstGeom prst="rect">
            <a:avLst/>
          </a:prstGeom>
        </p:spPr>
      </p:pic>
    </p:spTree>
    <p:extLst>
      <p:ext uri="{BB962C8B-B14F-4D97-AF65-F5344CB8AC3E}">
        <p14:creationId xmlns:p14="http://schemas.microsoft.com/office/powerpoint/2010/main" val="838269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Arbres couvrants à poids minimum</a:t>
            </a:r>
            <a:endParaRPr lang="en-US" dirty="0"/>
          </a:p>
        </p:txBody>
      </p:sp>
      <p:sp>
        <p:nvSpPr>
          <p:cNvPr id="3" name="Text Placeholder 2"/>
          <p:cNvSpPr>
            <a:spLocks noGrp="1"/>
          </p:cNvSpPr>
          <p:nvPr>
            <p:ph type="body" idx="1"/>
          </p:nvPr>
        </p:nvSpPr>
        <p:spPr>
          <a:xfrm>
            <a:off x="1976015" y="1146650"/>
            <a:ext cx="4040188" cy="479822"/>
          </a:xfrm>
        </p:spPr>
        <p:txBody>
          <a:bodyPr/>
          <a:lstStyle/>
          <a:p>
            <a:r>
              <a:rPr lang="fr-FR" dirty="0"/>
              <a:t>Algorithme de </a:t>
            </a:r>
            <a:r>
              <a:rPr lang="fr-FR" dirty="0" err="1"/>
              <a:t>Kruskal</a:t>
            </a:r>
            <a:r>
              <a:rPr lang="fr-FR"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2820" y="1330588"/>
            <a:ext cx="3575025" cy="376792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55" y="1977117"/>
            <a:ext cx="5191970" cy="2550120"/>
          </a:xfrm>
          <a:prstGeom prst="rect">
            <a:avLst/>
          </a:prstGeom>
        </p:spPr>
      </p:pic>
    </p:spTree>
    <p:extLst>
      <p:ext uri="{BB962C8B-B14F-4D97-AF65-F5344CB8AC3E}">
        <p14:creationId xmlns:p14="http://schemas.microsoft.com/office/powerpoint/2010/main" val="3612892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Arbres couvrants à poids minimum</a:t>
            </a:r>
            <a:endParaRPr lang="en-US" dirty="0"/>
          </a:p>
        </p:txBody>
      </p:sp>
      <p:sp>
        <p:nvSpPr>
          <p:cNvPr id="3" name="Text Placeholder 2"/>
          <p:cNvSpPr>
            <a:spLocks noGrp="1"/>
          </p:cNvSpPr>
          <p:nvPr>
            <p:ph type="body" idx="1"/>
          </p:nvPr>
        </p:nvSpPr>
        <p:spPr>
          <a:xfrm>
            <a:off x="1976015" y="1146650"/>
            <a:ext cx="4040188" cy="479822"/>
          </a:xfrm>
        </p:spPr>
        <p:txBody>
          <a:bodyPr/>
          <a:lstStyle/>
          <a:p>
            <a:r>
              <a:rPr lang="fr-FR" dirty="0"/>
              <a:t>Algorithme de </a:t>
            </a:r>
            <a:r>
              <a:rPr lang="fr-FR" dirty="0" err="1"/>
              <a:t>Kruskal</a:t>
            </a:r>
            <a:r>
              <a:rPr lang="fr-FR" dirty="0"/>
              <a:t>.</a:t>
            </a:r>
          </a:p>
        </p:txBody>
      </p:sp>
      <p:sp>
        <p:nvSpPr>
          <p:cNvPr id="8" name="TextBox 7"/>
          <p:cNvSpPr txBox="1"/>
          <p:nvPr/>
        </p:nvSpPr>
        <p:spPr>
          <a:xfrm>
            <a:off x="409771" y="2266340"/>
            <a:ext cx="4200189" cy="2585323"/>
          </a:xfrm>
          <a:prstGeom prst="rect">
            <a:avLst/>
          </a:prstGeom>
          <a:noFill/>
        </p:spPr>
        <p:txBody>
          <a:bodyPr wrap="none" rtlCol="0">
            <a:spAutoFit/>
          </a:bodyPr>
          <a:lstStyle/>
          <a:p>
            <a:r>
              <a:rPr lang="pt-BR" dirty="0"/>
              <a:t>{</a:t>
            </a:r>
          </a:p>
          <a:p>
            <a:r>
              <a:rPr lang="pt-BR" dirty="0"/>
              <a:t>"a": { "b": 1, "f": 10, "c": 4, "d": 11 },</a:t>
            </a:r>
          </a:p>
          <a:p>
            <a:r>
              <a:rPr lang="pt-BR" dirty="0"/>
              <a:t>"b": { "a": 1, "f": 7, "d": 13, "c": 2 },</a:t>
            </a:r>
          </a:p>
          <a:p>
            <a:r>
              <a:rPr lang="pt-BR" dirty="0"/>
              <a:t>"c": { "b": 2, "a": 4, "f": 12, "e": 9, "d": 8 },</a:t>
            </a:r>
          </a:p>
          <a:p>
            <a:r>
              <a:rPr lang="pt-BR" dirty="0"/>
              <a:t>"d": { "c": 8, "b": 13, "a": 11, "f": 5, "e": 3 },</a:t>
            </a:r>
          </a:p>
          <a:p>
            <a:r>
              <a:rPr lang="pt-BR" dirty="0"/>
              <a:t>"e": { "d": 3, "c": 9, "f": 6 },</a:t>
            </a:r>
          </a:p>
          <a:p>
            <a:r>
              <a:rPr lang="pt-BR" dirty="0"/>
              <a:t>"f": { "a": 10, "b": 7, "c": 12, "d": 5, "e": 6 }</a:t>
            </a:r>
          </a:p>
          <a:p>
            <a:r>
              <a:rPr lang="pt-BR" dirty="0"/>
              <a:t>}</a:t>
            </a:r>
            <a:endParaRPr lang="en-US" dirty="0"/>
          </a:p>
          <a:p>
            <a:endParaRPr lang="en-US" dirty="0"/>
          </a:p>
        </p:txBody>
      </p:sp>
      <p:sp>
        <p:nvSpPr>
          <p:cNvPr id="10" name="TextBox 9"/>
          <p:cNvSpPr txBox="1"/>
          <p:nvPr/>
        </p:nvSpPr>
        <p:spPr>
          <a:xfrm>
            <a:off x="16710" y="1910336"/>
            <a:ext cx="4189352" cy="677108"/>
          </a:xfrm>
          <a:prstGeom prst="rect">
            <a:avLst/>
          </a:prstGeom>
          <a:noFill/>
        </p:spPr>
        <p:txBody>
          <a:bodyPr wrap="none" rtlCol="0">
            <a:spAutoFit/>
          </a:bodyPr>
          <a:lstStyle/>
          <a:p>
            <a:r>
              <a:rPr lang="fr-FR" sz="2000" b="1" dirty="0">
                <a:solidFill>
                  <a:schemeClr val="tx2">
                    <a:lumMod val="50000"/>
                  </a:schemeClr>
                </a:solidFill>
              </a:rPr>
              <a:t>En utilise la même graph précédente </a:t>
            </a:r>
            <a:r>
              <a:rPr lang="fr-FR" sz="1600" dirty="0"/>
              <a:t>:</a:t>
            </a:r>
          </a:p>
          <a:p>
            <a:endParaRPr lang="en-US" dirty="0"/>
          </a:p>
        </p:txBody>
      </p:sp>
      <p:pic>
        <p:nvPicPr>
          <p:cNvPr id="11" name="Content Placeholder 11"/>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51755" y="2120690"/>
            <a:ext cx="2223655" cy="2276475"/>
          </a:xfrm>
        </p:spPr>
      </p:pic>
    </p:spTree>
    <p:extLst>
      <p:ext uri="{BB962C8B-B14F-4D97-AF65-F5344CB8AC3E}">
        <p14:creationId xmlns:p14="http://schemas.microsoft.com/office/powerpoint/2010/main" val="3408081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Arbres couvrants à poids minimum</a:t>
            </a:r>
            <a:endParaRPr lang="en-US" dirty="0"/>
          </a:p>
        </p:txBody>
      </p:sp>
      <p:sp>
        <p:nvSpPr>
          <p:cNvPr id="3" name="Text Placeholder 2"/>
          <p:cNvSpPr>
            <a:spLocks noGrp="1"/>
          </p:cNvSpPr>
          <p:nvPr>
            <p:ph type="body" idx="1"/>
          </p:nvPr>
        </p:nvSpPr>
        <p:spPr>
          <a:xfrm>
            <a:off x="1823310" y="1019242"/>
            <a:ext cx="4040188" cy="479822"/>
          </a:xfrm>
        </p:spPr>
        <p:txBody>
          <a:bodyPr/>
          <a:lstStyle/>
          <a:p>
            <a:r>
              <a:rPr lang="fr-FR" dirty="0"/>
              <a:t>Algorithme de </a:t>
            </a:r>
            <a:r>
              <a:rPr lang="fr-FR" dirty="0" err="1"/>
              <a:t>Kruskal</a:t>
            </a:r>
            <a:r>
              <a:rPr lang="fr-FR" dirty="0"/>
              <a:t>.</a:t>
            </a:r>
          </a:p>
        </p:txBody>
      </p:sp>
      <p:sp>
        <p:nvSpPr>
          <p:cNvPr id="4" name="Content Placeholder 3"/>
          <p:cNvSpPr>
            <a:spLocks noGrp="1"/>
          </p:cNvSpPr>
          <p:nvPr>
            <p:ph sz="half" idx="2"/>
          </p:nvPr>
        </p:nvSpPr>
        <p:spPr>
          <a:xfrm>
            <a:off x="296260" y="2306467"/>
            <a:ext cx="4040188" cy="2276294"/>
          </a:xfrm>
        </p:spPr>
        <p:txBody>
          <a:bodyPr>
            <a:normAutofit fontScale="85000" lnSpcReduction="20000"/>
          </a:bodyPr>
          <a:lstStyle/>
          <a:p>
            <a:pPr marL="0" indent="0" algn="l">
              <a:buNone/>
            </a:pPr>
            <a:r>
              <a:rPr lang="en-US" b="1" dirty="0" err="1"/>
              <a:t>Arbre</a:t>
            </a:r>
            <a:r>
              <a:rPr lang="en-US" b="1" dirty="0"/>
              <a:t> </a:t>
            </a:r>
            <a:r>
              <a:rPr lang="en-US" b="1" dirty="0" err="1"/>
              <a:t>couvrant</a:t>
            </a:r>
            <a:r>
              <a:rPr lang="en-US" b="1" dirty="0"/>
              <a:t> minimal </a:t>
            </a:r>
            <a:r>
              <a:rPr lang="en-US" b="1" dirty="0" err="1"/>
              <a:t>trouvé</a:t>
            </a:r>
            <a:r>
              <a:rPr lang="en-US" b="1" dirty="0"/>
              <a:t> avec </a:t>
            </a:r>
            <a:r>
              <a:rPr lang="en-US" b="1" dirty="0" err="1"/>
              <a:t>l'algorithme</a:t>
            </a:r>
            <a:r>
              <a:rPr lang="en-US" b="1" dirty="0"/>
              <a:t> de </a:t>
            </a:r>
            <a:r>
              <a:rPr lang="en-US" b="1" dirty="0" err="1"/>
              <a:t>Kruskal</a:t>
            </a:r>
            <a:r>
              <a:rPr lang="en-US" b="1" dirty="0"/>
              <a:t> :</a:t>
            </a:r>
          </a:p>
          <a:p>
            <a:pPr algn="l"/>
            <a:r>
              <a:rPr lang="en-US" dirty="0"/>
              <a:t>1. a -&gt; b (</a:t>
            </a:r>
            <a:r>
              <a:rPr lang="en-US" dirty="0" err="1"/>
              <a:t>Poids</a:t>
            </a:r>
            <a:r>
              <a:rPr lang="en-US" dirty="0"/>
              <a:t> : 1)</a:t>
            </a:r>
          </a:p>
          <a:p>
            <a:pPr algn="l"/>
            <a:r>
              <a:rPr lang="en-US" dirty="0"/>
              <a:t>2. b -&gt; c (</a:t>
            </a:r>
            <a:r>
              <a:rPr lang="en-US" dirty="0" err="1"/>
              <a:t>Poids</a:t>
            </a:r>
            <a:r>
              <a:rPr lang="en-US" dirty="0"/>
              <a:t> : 2)</a:t>
            </a:r>
          </a:p>
          <a:p>
            <a:pPr algn="l"/>
            <a:r>
              <a:rPr lang="en-US" dirty="0"/>
              <a:t>3. d -&gt; e (</a:t>
            </a:r>
            <a:r>
              <a:rPr lang="en-US" dirty="0" err="1"/>
              <a:t>Poids</a:t>
            </a:r>
            <a:r>
              <a:rPr lang="en-US" dirty="0"/>
              <a:t> : 3)</a:t>
            </a:r>
          </a:p>
          <a:p>
            <a:pPr algn="l"/>
            <a:r>
              <a:rPr lang="en-US" dirty="0"/>
              <a:t>4. d -&gt; f (</a:t>
            </a:r>
            <a:r>
              <a:rPr lang="en-US" dirty="0" err="1"/>
              <a:t>Poids</a:t>
            </a:r>
            <a:r>
              <a:rPr lang="en-US" dirty="0"/>
              <a:t> : 5)</a:t>
            </a:r>
          </a:p>
          <a:p>
            <a:pPr algn="l"/>
            <a:r>
              <a:rPr lang="en-US" dirty="0"/>
              <a:t>5. b -&gt; f (</a:t>
            </a:r>
            <a:r>
              <a:rPr lang="en-US" dirty="0" err="1"/>
              <a:t>Poids</a:t>
            </a:r>
            <a:r>
              <a:rPr lang="en-US" dirty="0"/>
              <a:t> : 7)</a:t>
            </a:r>
          </a:p>
          <a:p>
            <a:endParaRPr lang="en-US" dirty="0"/>
          </a:p>
        </p:txBody>
      </p:sp>
      <p:sp>
        <p:nvSpPr>
          <p:cNvPr id="7" name="Rectangle 6"/>
          <p:cNvSpPr/>
          <p:nvPr/>
        </p:nvSpPr>
        <p:spPr>
          <a:xfrm>
            <a:off x="143555" y="1895431"/>
            <a:ext cx="3853042" cy="369332"/>
          </a:xfrm>
          <a:prstGeom prst="rect">
            <a:avLst/>
          </a:prstGeom>
        </p:spPr>
        <p:txBody>
          <a:bodyPr wrap="none">
            <a:spAutoFit/>
          </a:bodyPr>
          <a:lstStyle/>
          <a:p>
            <a:r>
              <a:rPr lang="fr-FR" b="1" dirty="0">
                <a:solidFill>
                  <a:schemeClr val="tx2">
                    <a:lumMod val="50000"/>
                  </a:schemeClr>
                </a:solidFill>
              </a:rPr>
              <a:t>Résultat du «Algorithme de </a:t>
            </a:r>
            <a:r>
              <a:rPr lang="fr-FR" b="1" dirty="0" err="1">
                <a:solidFill>
                  <a:schemeClr val="tx2">
                    <a:lumMod val="50000"/>
                  </a:schemeClr>
                </a:solidFill>
              </a:rPr>
              <a:t>Kruskal</a:t>
            </a:r>
            <a:r>
              <a:rPr lang="fr-FR" b="1" dirty="0">
                <a:solidFill>
                  <a:schemeClr val="tx2">
                    <a:lumMod val="50000"/>
                  </a:schemeClr>
                </a:solidFill>
              </a:rPr>
              <a:t>» </a:t>
            </a:r>
            <a:r>
              <a:rPr lang="en-US" b="1" dirty="0">
                <a:solidFill>
                  <a:schemeClr val="tx2">
                    <a:lumMod val="50000"/>
                  </a:schemeClr>
                </a:solidFill>
              </a:rPr>
              <a:t>: </a:t>
            </a:r>
            <a:endParaRPr lang="fr-FR" b="1" dirty="0">
              <a:solidFill>
                <a:schemeClr val="tx2">
                  <a:lumMod val="50000"/>
                </a:schemeClr>
              </a:solidFill>
            </a:endParaRPr>
          </a:p>
        </p:txBody>
      </p:sp>
      <p:pic>
        <p:nvPicPr>
          <p:cNvPr id="8"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251755" y="2264763"/>
            <a:ext cx="2223636" cy="2276475"/>
          </a:xfrm>
        </p:spPr>
      </p:pic>
    </p:spTree>
    <p:extLst>
      <p:ext uri="{BB962C8B-B14F-4D97-AF65-F5344CB8AC3E}">
        <p14:creationId xmlns:p14="http://schemas.microsoft.com/office/powerpoint/2010/main" val="66470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b="1" dirty="0"/>
              <a:t>Problème de plus court chemin  </a:t>
            </a:r>
            <a:endParaRPr lang="en-US" b="1" dirty="0"/>
          </a:p>
        </p:txBody>
      </p:sp>
      <p:sp>
        <p:nvSpPr>
          <p:cNvPr id="3" name="Text Placeholder 2"/>
          <p:cNvSpPr>
            <a:spLocks noGrp="1"/>
          </p:cNvSpPr>
          <p:nvPr>
            <p:ph type="body" idx="1"/>
          </p:nvPr>
        </p:nvSpPr>
        <p:spPr>
          <a:xfrm>
            <a:off x="1823310" y="1095272"/>
            <a:ext cx="4040188" cy="479822"/>
          </a:xfrm>
        </p:spPr>
        <p:txBody>
          <a:bodyPr>
            <a:noAutofit/>
          </a:bodyPr>
          <a:lstStyle/>
          <a:p>
            <a:r>
              <a:rPr lang="fr-FR" dirty="0"/>
              <a:t>Algorithme de Bellman-Ford.</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4742" y="1395803"/>
            <a:ext cx="4563717" cy="3838037"/>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68" y="1435860"/>
            <a:ext cx="4581150" cy="3852698"/>
          </a:xfrm>
          <a:prstGeom prst="rect">
            <a:avLst/>
          </a:prstGeom>
        </p:spPr>
      </p:pic>
    </p:spTree>
    <p:extLst>
      <p:ext uri="{BB962C8B-B14F-4D97-AF65-F5344CB8AC3E}">
        <p14:creationId xmlns:p14="http://schemas.microsoft.com/office/powerpoint/2010/main" val="340574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Problème de plus court chemin </a:t>
            </a:r>
            <a:endParaRPr lang="en-US" dirty="0"/>
          </a:p>
        </p:txBody>
      </p:sp>
      <p:sp>
        <p:nvSpPr>
          <p:cNvPr id="3" name="Text Placeholder 2"/>
          <p:cNvSpPr>
            <a:spLocks noGrp="1"/>
          </p:cNvSpPr>
          <p:nvPr>
            <p:ph type="body" idx="1"/>
          </p:nvPr>
        </p:nvSpPr>
        <p:spPr>
          <a:xfrm>
            <a:off x="1976015" y="1059971"/>
            <a:ext cx="4040188" cy="479822"/>
          </a:xfrm>
        </p:spPr>
        <p:txBody>
          <a:bodyPr/>
          <a:lstStyle/>
          <a:p>
            <a:r>
              <a:rPr lang="fr-FR" dirty="0"/>
              <a:t>Algorithme de Bellman-Ford.</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1283" y="1350110"/>
            <a:ext cx="3664920" cy="4007682"/>
          </a:xfrm>
          <a:prstGeom prst="rect">
            <a:avLst/>
          </a:prstGeom>
        </p:spPr>
      </p:pic>
    </p:spTree>
    <p:extLst>
      <p:ext uri="{BB962C8B-B14F-4D97-AF65-F5344CB8AC3E}">
        <p14:creationId xmlns:p14="http://schemas.microsoft.com/office/powerpoint/2010/main" val="1188228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Problème de plus court chemin </a:t>
            </a:r>
            <a:endParaRPr lang="en-US" dirty="0"/>
          </a:p>
        </p:txBody>
      </p:sp>
      <p:sp>
        <p:nvSpPr>
          <p:cNvPr id="3" name="Text Placeholder 2"/>
          <p:cNvSpPr>
            <a:spLocks noGrp="1"/>
          </p:cNvSpPr>
          <p:nvPr>
            <p:ph type="body" idx="1"/>
          </p:nvPr>
        </p:nvSpPr>
        <p:spPr>
          <a:xfrm>
            <a:off x="1976015" y="1059971"/>
            <a:ext cx="4040188" cy="479822"/>
          </a:xfrm>
        </p:spPr>
        <p:txBody>
          <a:bodyPr/>
          <a:lstStyle/>
          <a:p>
            <a:r>
              <a:rPr lang="fr-FR" dirty="0"/>
              <a:t>Algorithme de Bellman-Ford.</a:t>
            </a:r>
            <a:endParaRPr lang="en-US" dirty="0"/>
          </a:p>
        </p:txBody>
      </p:sp>
      <p:sp>
        <p:nvSpPr>
          <p:cNvPr id="4" name="TextBox 3"/>
          <p:cNvSpPr txBox="1"/>
          <p:nvPr/>
        </p:nvSpPr>
        <p:spPr>
          <a:xfrm>
            <a:off x="344414" y="1808225"/>
            <a:ext cx="1631601" cy="523220"/>
          </a:xfrm>
          <a:prstGeom prst="rect">
            <a:avLst/>
          </a:prstGeom>
          <a:noFill/>
        </p:spPr>
        <p:txBody>
          <a:bodyPr wrap="none" rtlCol="0">
            <a:spAutoFit/>
          </a:bodyPr>
          <a:lstStyle/>
          <a:p>
            <a:r>
              <a:rPr lang="fr-FR" sz="2800" b="1" dirty="0"/>
              <a:t>Exemple</a:t>
            </a:r>
            <a:r>
              <a:rPr lang="en-US" sz="2800" b="1"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3640" y="1960930"/>
            <a:ext cx="2433403" cy="2420663"/>
          </a:xfrm>
          <a:prstGeom prst="rect">
            <a:avLst/>
          </a:prstGeom>
        </p:spPr>
      </p:pic>
      <p:sp>
        <p:nvSpPr>
          <p:cNvPr id="8" name="TextBox 7"/>
          <p:cNvSpPr txBox="1"/>
          <p:nvPr/>
        </p:nvSpPr>
        <p:spPr>
          <a:xfrm>
            <a:off x="368115" y="2599877"/>
            <a:ext cx="3512215" cy="1477328"/>
          </a:xfrm>
          <a:prstGeom prst="rect">
            <a:avLst/>
          </a:prstGeom>
          <a:noFill/>
        </p:spPr>
        <p:txBody>
          <a:bodyPr wrap="square" rtlCol="0">
            <a:spAutoFit/>
          </a:bodyPr>
          <a:lstStyle/>
          <a:p>
            <a:r>
              <a:rPr lang="en-US" dirty="0"/>
              <a:t>{ "A": { "B": 4, "D": 1, "C": 6 },</a:t>
            </a:r>
          </a:p>
          <a:p>
            <a:r>
              <a:rPr lang="en-US" dirty="0"/>
              <a:t> "B": { "D": 1 },</a:t>
            </a:r>
          </a:p>
          <a:p>
            <a:r>
              <a:rPr lang="en-US" dirty="0"/>
              <a:t> "C": { "B": 1 }, </a:t>
            </a:r>
          </a:p>
          <a:p>
            <a:r>
              <a:rPr lang="en-US" dirty="0"/>
              <a:t>"D": { "B": 3, "C": 1 } </a:t>
            </a:r>
          </a:p>
          <a:p>
            <a:r>
              <a:rPr lang="en-US" dirty="0"/>
              <a:t>}</a:t>
            </a:r>
          </a:p>
        </p:txBody>
      </p:sp>
    </p:spTree>
    <p:extLst>
      <p:ext uri="{BB962C8B-B14F-4D97-AF65-F5344CB8AC3E}">
        <p14:creationId xmlns:p14="http://schemas.microsoft.com/office/powerpoint/2010/main" val="3483039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Problème de plus court chemin </a:t>
            </a:r>
            <a:endParaRPr lang="en-US" dirty="0"/>
          </a:p>
        </p:txBody>
      </p:sp>
      <p:sp>
        <p:nvSpPr>
          <p:cNvPr id="3" name="Text Placeholder 2"/>
          <p:cNvSpPr>
            <a:spLocks noGrp="1"/>
          </p:cNvSpPr>
          <p:nvPr>
            <p:ph type="body" idx="1"/>
          </p:nvPr>
        </p:nvSpPr>
        <p:spPr>
          <a:xfrm>
            <a:off x="1976015" y="1059971"/>
            <a:ext cx="4040188" cy="479822"/>
          </a:xfrm>
        </p:spPr>
        <p:txBody>
          <a:bodyPr/>
          <a:lstStyle/>
          <a:p>
            <a:r>
              <a:rPr lang="fr-FR" dirty="0"/>
              <a:t>Algorithme de Bellman-Ford.</a:t>
            </a:r>
            <a:endParaRPr lang="en-US" dirty="0"/>
          </a:p>
        </p:txBody>
      </p:sp>
      <p:sp>
        <p:nvSpPr>
          <p:cNvPr id="4" name="TextBox 3"/>
          <p:cNvSpPr txBox="1"/>
          <p:nvPr/>
        </p:nvSpPr>
        <p:spPr>
          <a:xfrm>
            <a:off x="143555" y="2113635"/>
            <a:ext cx="3337260" cy="677108"/>
          </a:xfrm>
          <a:prstGeom prst="rect">
            <a:avLst/>
          </a:prstGeom>
          <a:noFill/>
        </p:spPr>
        <p:txBody>
          <a:bodyPr wrap="none" rtlCol="0">
            <a:spAutoFit/>
          </a:bodyPr>
          <a:lstStyle/>
          <a:p>
            <a:r>
              <a:rPr lang="fr-FR" sz="2000" b="1" dirty="0">
                <a:solidFill>
                  <a:schemeClr val="tx2">
                    <a:lumMod val="50000"/>
                  </a:schemeClr>
                </a:solidFill>
              </a:rPr>
              <a:t>Résultat du «Bellman-Ford» </a:t>
            </a:r>
            <a:r>
              <a:rPr lang="en-US" sz="2000" b="1" dirty="0">
                <a:solidFill>
                  <a:schemeClr val="tx2">
                    <a:lumMod val="50000"/>
                  </a:schemeClr>
                </a:solidFill>
              </a:rPr>
              <a:t>: </a:t>
            </a:r>
            <a:endParaRPr lang="fr-FR" sz="2000" b="1" dirty="0">
              <a:solidFill>
                <a:schemeClr val="tx2">
                  <a:lumMod val="50000"/>
                </a:schemeClr>
              </a:solidFill>
            </a:endParaRPr>
          </a:p>
          <a:p>
            <a:endParaRPr lang="en-US" dirty="0"/>
          </a:p>
        </p:txBody>
      </p:sp>
      <p:sp>
        <p:nvSpPr>
          <p:cNvPr id="5" name="TextBox 4"/>
          <p:cNvSpPr txBox="1"/>
          <p:nvPr/>
        </p:nvSpPr>
        <p:spPr>
          <a:xfrm>
            <a:off x="143555" y="2724455"/>
            <a:ext cx="3940502" cy="1477328"/>
          </a:xfrm>
          <a:prstGeom prst="rect">
            <a:avLst/>
          </a:prstGeom>
          <a:noFill/>
        </p:spPr>
        <p:txBody>
          <a:bodyPr wrap="none" rtlCol="0">
            <a:spAutoFit/>
          </a:bodyPr>
          <a:lstStyle/>
          <a:p>
            <a:r>
              <a:rPr lang="fr-FR" b="1" dirty="0"/>
              <a:t>Distances depuis le sommet de départ :</a:t>
            </a:r>
          </a:p>
          <a:p>
            <a:r>
              <a:rPr lang="fr-FR" dirty="0"/>
              <a:t>1. A: 0</a:t>
            </a:r>
          </a:p>
          <a:p>
            <a:r>
              <a:rPr lang="fr-FR" dirty="0"/>
              <a:t>2. B: 3</a:t>
            </a:r>
          </a:p>
          <a:p>
            <a:r>
              <a:rPr lang="fr-FR" dirty="0"/>
              <a:t>3. C: 2</a:t>
            </a:r>
          </a:p>
          <a:p>
            <a:r>
              <a:rPr lang="fr-FR" dirty="0"/>
              <a:t>4. D: 1</a:t>
            </a:r>
          </a:p>
        </p:txBody>
      </p:sp>
      <p:sp>
        <p:nvSpPr>
          <p:cNvPr id="6" name="TextBox 5"/>
          <p:cNvSpPr txBox="1"/>
          <p:nvPr/>
        </p:nvSpPr>
        <p:spPr>
          <a:xfrm>
            <a:off x="5030115" y="2790743"/>
            <a:ext cx="2973314" cy="1754326"/>
          </a:xfrm>
          <a:prstGeom prst="rect">
            <a:avLst/>
          </a:prstGeom>
          <a:noFill/>
        </p:spPr>
        <p:txBody>
          <a:bodyPr wrap="none" rtlCol="0">
            <a:spAutoFit/>
          </a:bodyPr>
          <a:lstStyle/>
          <a:p>
            <a:r>
              <a:rPr lang="fr-FR" b="1" dirty="0"/>
              <a:t>Prédécesseurs des sommets :</a:t>
            </a:r>
          </a:p>
          <a:p>
            <a:r>
              <a:rPr lang="fr-FR" dirty="0"/>
              <a:t>1. A: -</a:t>
            </a:r>
          </a:p>
          <a:p>
            <a:r>
              <a:rPr lang="fr-FR" dirty="0"/>
              <a:t>2. B: C</a:t>
            </a:r>
          </a:p>
          <a:p>
            <a:r>
              <a:rPr lang="fr-FR" dirty="0"/>
              <a:t>3. C: D</a:t>
            </a:r>
          </a:p>
          <a:p>
            <a:r>
              <a:rPr lang="fr-FR" dirty="0"/>
              <a:t>4. D: A</a:t>
            </a:r>
          </a:p>
          <a:p>
            <a:endParaRPr lang="en-US" dirty="0"/>
          </a:p>
        </p:txBody>
      </p:sp>
    </p:spTree>
    <p:extLst>
      <p:ext uri="{BB962C8B-B14F-4D97-AF65-F5344CB8AC3E}">
        <p14:creationId xmlns:p14="http://schemas.microsoft.com/office/powerpoint/2010/main" val="3705050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Plan</a:t>
            </a:r>
            <a:endParaRPr lang="en-US" b="1" dirty="0"/>
          </a:p>
        </p:txBody>
      </p:sp>
      <p:sp>
        <p:nvSpPr>
          <p:cNvPr id="4" name="TextBox 3">
            <a:extLst>
              <a:ext uri="{FF2B5EF4-FFF2-40B4-BE49-F238E27FC236}">
                <a16:creationId xmlns:a16="http://schemas.microsoft.com/office/drawing/2014/main" id="{383D1266-568A-483D-B6DA-00C0F3C4A929}"/>
              </a:ext>
            </a:extLst>
          </p:cNvPr>
          <p:cNvSpPr txBox="1"/>
          <p:nvPr/>
        </p:nvSpPr>
        <p:spPr>
          <a:xfrm>
            <a:off x="601668" y="993637"/>
            <a:ext cx="5650087" cy="523220"/>
          </a:xfrm>
          <a:prstGeom prst="rect">
            <a:avLst/>
          </a:prstGeom>
          <a:noFill/>
        </p:spPr>
        <p:txBody>
          <a:bodyPr wrap="square" rtlCol="0">
            <a:spAutoFit/>
          </a:bodyPr>
          <a:lstStyle/>
          <a:p>
            <a:pPr marL="571500" indent="-571500">
              <a:buFont typeface="+mj-lt"/>
              <a:buAutoNum type="romanUcPeriod" startAt="3"/>
            </a:pPr>
            <a:r>
              <a:rPr lang="fr-FR" sz="2800" dirty="0">
                <a:solidFill>
                  <a:schemeClr val="tx2">
                    <a:lumMod val="50000"/>
                  </a:schemeClr>
                </a:solidFill>
              </a:rPr>
              <a:t>Optimisation dans les graphes</a:t>
            </a:r>
          </a:p>
        </p:txBody>
      </p:sp>
      <p:sp>
        <p:nvSpPr>
          <p:cNvPr id="12" name="TextBox 11">
            <a:extLst>
              <a:ext uri="{FF2B5EF4-FFF2-40B4-BE49-F238E27FC236}">
                <a16:creationId xmlns:a16="http://schemas.microsoft.com/office/drawing/2014/main" id="{D25434E4-0605-4642-BA5D-F32E91CA6A4A}"/>
              </a:ext>
            </a:extLst>
          </p:cNvPr>
          <p:cNvSpPr txBox="1"/>
          <p:nvPr/>
        </p:nvSpPr>
        <p:spPr>
          <a:xfrm>
            <a:off x="907079" y="1516857"/>
            <a:ext cx="5955495" cy="461665"/>
          </a:xfrm>
          <a:prstGeom prst="rect">
            <a:avLst/>
          </a:prstGeom>
          <a:noFill/>
        </p:spPr>
        <p:txBody>
          <a:bodyPr wrap="square" rtlCol="0">
            <a:spAutoFit/>
          </a:bodyPr>
          <a:lstStyle/>
          <a:p>
            <a:pPr marL="457200" indent="-457200">
              <a:buFont typeface="+mj-lt"/>
              <a:buAutoNum type="arabicPeriod"/>
            </a:pPr>
            <a:r>
              <a:rPr lang="fr-FR" sz="2400" dirty="0">
                <a:solidFill>
                  <a:schemeClr val="tx2">
                    <a:lumMod val="50000"/>
                  </a:schemeClr>
                </a:solidFill>
              </a:rPr>
              <a:t>Arbres couvrants à poids minimum</a:t>
            </a:r>
          </a:p>
        </p:txBody>
      </p:sp>
      <p:sp>
        <p:nvSpPr>
          <p:cNvPr id="14" name="TextBox 13">
            <a:extLst>
              <a:ext uri="{FF2B5EF4-FFF2-40B4-BE49-F238E27FC236}">
                <a16:creationId xmlns:a16="http://schemas.microsoft.com/office/drawing/2014/main" id="{0448E60D-D2CC-49AC-880A-21AE63FE2AA2}"/>
              </a:ext>
            </a:extLst>
          </p:cNvPr>
          <p:cNvSpPr txBox="1"/>
          <p:nvPr/>
        </p:nvSpPr>
        <p:spPr>
          <a:xfrm>
            <a:off x="1145096" y="2393603"/>
            <a:ext cx="4330106" cy="400110"/>
          </a:xfrm>
          <a:prstGeom prst="rect">
            <a:avLst/>
          </a:prstGeom>
          <a:noFill/>
        </p:spPr>
        <p:txBody>
          <a:bodyPr wrap="square" rtlCol="0">
            <a:spAutoFit/>
          </a:bodyPr>
          <a:lstStyle/>
          <a:p>
            <a:r>
              <a:rPr lang="fr-FR" sz="2000" dirty="0">
                <a:solidFill>
                  <a:schemeClr val="tx2">
                    <a:lumMod val="50000"/>
                  </a:schemeClr>
                </a:solidFill>
              </a:rPr>
              <a:t>1.1    Algorithme de </a:t>
            </a:r>
            <a:r>
              <a:rPr lang="fr-FR" sz="2000" dirty="0" err="1">
                <a:solidFill>
                  <a:schemeClr val="tx2">
                    <a:lumMod val="50000"/>
                  </a:schemeClr>
                </a:solidFill>
              </a:rPr>
              <a:t>Kruskal</a:t>
            </a:r>
            <a:r>
              <a:rPr lang="fr-FR" sz="2000" dirty="0">
                <a:solidFill>
                  <a:schemeClr val="tx2">
                    <a:lumMod val="50000"/>
                  </a:schemeClr>
                </a:solidFill>
              </a:rPr>
              <a:t>.</a:t>
            </a:r>
          </a:p>
        </p:txBody>
      </p:sp>
      <p:sp>
        <p:nvSpPr>
          <p:cNvPr id="15" name="TextBox 14">
            <a:extLst>
              <a:ext uri="{FF2B5EF4-FFF2-40B4-BE49-F238E27FC236}">
                <a16:creationId xmlns:a16="http://schemas.microsoft.com/office/drawing/2014/main" id="{94CF1E24-039C-4EF2-8CCB-2D399B4A2576}"/>
              </a:ext>
            </a:extLst>
          </p:cNvPr>
          <p:cNvSpPr txBox="1"/>
          <p:nvPr/>
        </p:nvSpPr>
        <p:spPr>
          <a:xfrm>
            <a:off x="1145096" y="2005343"/>
            <a:ext cx="4024696" cy="400110"/>
          </a:xfrm>
          <a:prstGeom prst="rect">
            <a:avLst/>
          </a:prstGeom>
          <a:noFill/>
        </p:spPr>
        <p:txBody>
          <a:bodyPr wrap="square" rtlCol="0">
            <a:spAutoFit/>
          </a:bodyPr>
          <a:lstStyle/>
          <a:p>
            <a:r>
              <a:rPr lang="fr-FR" sz="2000" dirty="0">
                <a:solidFill>
                  <a:schemeClr val="tx2">
                    <a:lumMod val="50000"/>
                  </a:schemeClr>
                </a:solidFill>
              </a:rPr>
              <a:t>1.2    Algorithme de Prim.  </a:t>
            </a:r>
          </a:p>
        </p:txBody>
      </p:sp>
      <p:sp>
        <p:nvSpPr>
          <p:cNvPr id="16" name="TextBox 15">
            <a:extLst>
              <a:ext uri="{FF2B5EF4-FFF2-40B4-BE49-F238E27FC236}">
                <a16:creationId xmlns:a16="http://schemas.microsoft.com/office/drawing/2014/main" id="{33C94E43-93E8-4E01-AC6F-3C4B2DF9C8F4}"/>
              </a:ext>
            </a:extLst>
          </p:cNvPr>
          <p:cNvSpPr txBox="1"/>
          <p:nvPr/>
        </p:nvSpPr>
        <p:spPr>
          <a:xfrm>
            <a:off x="907079" y="2903083"/>
            <a:ext cx="5191971" cy="461665"/>
          </a:xfrm>
          <a:prstGeom prst="rect">
            <a:avLst/>
          </a:prstGeom>
          <a:noFill/>
        </p:spPr>
        <p:txBody>
          <a:bodyPr wrap="square" rtlCol="0">
            <a:spAutoFit/>
          </a:bodyPr>
          <a:lstStyle/>
          <a:p>
            <a:pPr marL="457200" indent="-457200">
              <a:buFont typeface="+mj-lt"/>
              <a:buAutoNum type="arabicPeriod" startAt="2"/>
            </a:pPr>
            <a:r>
              <a:rPr lang="fr-FR" sz="2400" dirty="0">
                <a:solidFill>
                  <a:schemeClr val="tx2">
                    <a:lumMod val="50000"/>
                  </a:schemeClr>
                </a:solidFill>
              </a:rPr>
              <a:t>Problème de plus court chemin  </a:t>
            </a:r>
          </a:p>
        </p:txBody>
      </p:sp>
      <p:sp>
        <p:nvSpPr>
          <p:cNvPr id="17" name="TextBox 16">
            <a:extLst>
              <a:ext uri="{FF2B5EF4-FFF2-40B4-BE49-F238E27FC236}">
                <a16:creationId xmlns:a16="http://schemas.microsoft.com/office/drawing/2014/main" id="{5CA43D9E-71A7-428D-99A7-206829E8349B}"/>
              </a:ext>
            </a:extLst>
          </p:cNvPr>
          <p:cNvSpPr txBox="1"/>
          <p:nvPr/>
        </p:nvSpPr>
        <p:spPr>
          <a:xfrm>
            <a:off x="1145096" y="3944989"/>
            <a:ext cx="6009861" cy="400110"/>
          </a:xfrm>
          <a:prstGeom prst="rect">
            <a:avLst/>
          </a:prstGeom>
          <a:noFill/>
        </p:spPr>
        <p:txBody>
          <a:bodyPr wrap="square" rtlCol="0">
            <a:spAutoFit/>
          </a:bodyPr>
          <a:lstStyle/>
          <a:p>
            <a:r>
              <a:rPr lang="fr-FR" sz="2000" dirty="0">
                <a:solidFill>
                  <a:schemeClr val="tx2">
                    <a:lumMod val="50000"/>
                  </a:schemeClr>
                </a:solidFill>
              </a:rPr>
              <a:t>2.1    Algorithme de Dijkstra.   </a:t>
            </a:r>
          </a:p>
        </p:txBody>
      </p:sp>
      <p:sp>
        <p:nvSpPr>
          <p:cNvPr id="18" name="TextBox 17">
            <a:extLst>
              <a:ext uri="{FF2B5EF4-FFF2-40B4-BE49-F238E27FC236}">
                <a16:creationId xmlns:a16="http://schemas.microsoft.com/office/drawing/2014/main" id="{41418164-E9BF-4C28-901A-A4F6AA7CD756}"/>
              </a:ext>
            </a:extLst>
          </p:cNvPr>
          <p:cNvSpPr txBox="1"/>
          <p:nvPr/>
        </p:nvSpPr>
        <p:spPr>
          <a:xfrm>
            <a:off x="1145096" y="3453223"/>
            <a:ext cx="4024696" cy="400110"/>
          </a:xfrm>
          <a:prstGeom prst="rect">
            <a:avLst/>
          </a:prstGeom>
          <a:noFill/>
        </p:spPr>
        <p:txBody>
          <a:bodyPr wrap="square" rtlCol="0">
            <a:spAutoFit/>
          </a:bodyPr>
          <a:lstStyle/>
          <a:p>
            <a:r>
              <a:rPr lang="fr-FR" sz="2000" dirty="0">
                <a:solidFill>
                  <a:schemeClr val="tx2">
                    <a:lumMod val="50000"/>
                  </a:schemeClr>
                </a:solidFill>
              </a:rPr>
              <a:t>2.2    Algorithme de Bellman-Ford.   </a:t>
            </a:r>
          </a:p>
        </p:txBody>
      </p:sp>
      <p:sp>
        <p:nvSpPr>
          <p:cNvPr id="11" name="TextBox 10">
            <a:extLst>
              <a:ext uri="{FF2B5EF4-FFF2-40B4-BE49-F238E27FC236}">
                <a16:creationId xmlns:a16="http://schemas.microsoft.com/office/drawing/2014/main" id="{C09ADDF1-162E-4BC9-8375-439807BD9B31}"/>
              </a:ext>
            </a:extLst>
          </p:cNvPr>
          <p:cNvSpPr txBox="1"/>
          <p:nvPr/>
        </p:nvSpPr>
        <p:spPr>
          <a:xfrm>
            <a:off x="601667" y="4374041"/>
            <a:ext cx="5650087" cy="523220"/>
          </a:xfrm>
          <a:prstGeom prst="rect">
            <a:avLst/>
          </a:prstGeom>
          <a:noFill/>
        </p:spPr>
        <p:txBody>
          <a:bodyPr wrap="square" rtlCol="0">
            <a:spAutoFit/>
          </a:bodyPr>
          <a:lstStyle/>
          <a:p>
            <a:pPr marL="571500" indent="-571500">
              <a:buFont typeface="+mj-lt"/>
              <a:buAutoNum type="romanUcPeriod" startAt="4"/>
            </a:pPr>
            <a:r>
              <a:rPr lang="fr-FR" sz="2800" dirty="0">
                <a:solidFill>
                  <a:schemeClr val="tx2">
                    <a:lumMod val="50000"/>
                  </a:schemeClr>
                </a:solidFill>
              </a:rPr>
              <a:t>Conclusion.</a:t>
            </a:r>
          </a:p>
        </p:txBody>
      </p:sp>
    </p:spTree>
    <p:extLst>
      <p:ext uri="{BB962C8B-B14F-4D97-AF65-F5344CB8AC3E}">
        <p14:creationId xmlns:p14="http://schemas.microsoft.com/office/powerpoint/2010/main" val="2896176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Problème de plus court chemin </a:t>
            </a:r>
            <a:endParaRPr lang="en-US" dirty="0"/>
          </a:p>
        </p:txBody>
      </p:sp>
      <p:sp>
        <p:nvSpPr>
          <p:cNvPr id="3" name="Text Placeholder 2"/>
          <p:cNvSpPr>
            <a:spLocks noGrp="1"/>
          </p:cNvSpPr>
          <p:nvPr>
            <p:ph type="body" idx="1"/>
          </p:nvPr>
        </p:nvSpPr>
        <p:spPr>
          <a:xfrm>
            <a:off x="1976015" y="1095272"/>
            <a:ext cx="4040188" cy="479822"/>
          </a:xfrm>
        </p:spPr>
        <p:txBody>
          <a:bodyPr>
            <a:noAutofit/>
          </a:bodyPr>
          <a:lstStyle/>
          <a:p>
            <a:r>
              <a:rPr lang="fr-FR" sz="2800" dirty="0"/>
              <a:t>Algorithme de </a:t>
            </a:r>
            <a:r>
              <a:rPr lang="fr-FR" sz="2800" dirty="0" err="1"/>
              <a:t>Dijkstra</a:t>
            </a:r>
            <a:r>
              <a:rPr lang="fr-FR" sz="2800" dirty="0"/>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57825"/>
            <a:ext cx="4538828" cy="364068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2470" y="1396879"/>
            <a:ext cx="4614809" cy="3701631"/>
          </a:xfrm>
          <a:prstGeom prst="rect">
            <a:avLst/>
          </a:prstGeom>
        </p:spPr>
      </p:pic>
    </p:spTree>
    <p:extLst>
      <p:ext uri="{BB962C8B-B14F-4D97-AF65-F5344CB8AC3E}">
        <p14:creationId xmlns:p14="http://schemas.microsoft.com/office/powerpoint/2010/main" val="1523366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Problème de plus court chemin </a:t>
            </a:r>
            <a:endParaRPr lang="en-US"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128720" y="1197405"/>
            <a:ext cx="4275740" cy="4105111"/>
          </a:xfrm>
        </p:spPr>
      </p:pic>
      <p:sp>
        <p:nvSpPr>
          <p:cNvPr id="8" name="Rectangle 7"/>
          <p:cNvSpPr/>
          <p:nvPr/>
        </p:nvSpPr>
        <p:spPr>
          <a:xfrm>
            <a:off x="2597575" y="966572"/>
            <a:ext cx="3338030" cy="461665"/>
          </a:xfrm>
          <a:prstGeom prst="rect">
            <a:avLst/>
          </a:prstGeom>
        </p:spPr>
        <p:txBody>
          <a:bodyPr wrap="none">
            <a:spAutoFit/>
          </a:bodyPr>
          <a:lstStyle/>
          <a:p>
            <a:r>
              <a:rPr lang="fr-FR" sz="2400" b="1" dirty="0"/>
              <a:t>Algorithme de </a:t>
            </a:r>
            <a:r>
              <a:rPr lang="fr-FR" sz="2400" b="1" dirty="0" err="1"/>
              <a:t>Dijkstra</a:t>
            </a:r>
            <a:r>
              <a:rPr lang="fr-FR" sz="2400" b="1" dirty="0"/>
              <a:t>.   </a:t>
            </a:r>
          </a:p>
        </p:txBody>
      </p:sp>
    </p:spTree>
    <p:extLst>
      <p:ext uri="{BB962C8B-B14F-4D97-AF65-F5344CB8AC3E}">
        <p14:creationId xmlns:p14="http://schemas.microsoft.com/office/powerpoint/2010/main" val="1884648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Problème de plus court chemin </a:t>
            </a:r>
            <a:endParaRPr lang="en-US" dirty="0"/>
          </a:p>
        </p:txBody>
      </p:sp>
      <p:sp>
        <p:nvSpPr>
          <p:cNvPr id="3" name="Text Placeholder 2"/>
          <p:cNvSpPr>
            <a:spLocks noGrp="1"/>
          </p:cNvSpPr>
          <p:nvPr>
            <p:ph type="body" idx="1"/>
          </p:nvPr>
        </p:nvSpPr>
        <p:spPr>
          <a:xfrm>
            <a:off x="1976015" y="1059971"/>
            <a:ext cx="4040188" cy="479822"/>
          </a:xfrm>
        </p:spPr>
        <p:txBody>
          <a:bodyPr/>
          <a:lstStyle/>
          <a:p>
            <a:r>
              <a:rPr lang="fr-FR" dirty="0"/>
              <a:t>Algorithme de </a:t>
            </a:r>
            <a:r>
              <a:rPr lang="fr-FR" dirty="0" err="1"/>
              <a:t>Djikstra</a:t>
            </a:r>
            <a:r>
              <a:rPr lang="fr-FR" dirty="0"/>
              <a:t>.</a:t>
            </a:r>
            <a:endParaRPr lang="en-US" dirty="0"/>
          </a:p>
        </p:txBody>
      </p:sp>
      <p:sp>
        <p:nvSpPr>
          <p:cNvPr id="4" name="TextBox 3"/>
          <p:cNvSpPr txBox="1"/>
          <p:nvPr/>
        </p:nvSpPr>
        <p:spPr>
          <a:xfrm>
            <a:off x="143555" y="1958638"/>
            <a:ext cx="4189352" cy="400110"/>
          </a:xfrm>
          <a:prstGeom prst="rect">
            <a:avLst/>
          </a:prstGeom>
          <a:noFill/>
        </p:spPr>
        <p:txBody>
          <a:bodyPr wrap="none" rtlCol="0">
            <a:spAutoFit/>
          </a:bodyPr>
          <a:lstStyle/>
          <a:p>
            <a:r>
              <a:rPr lang="fr-FR" sz="2000" b="1" dirty="0">
                <a:solidFill>
                  <a:schemeClr val="tx2">
                    <a:lumMod val="50000"/>
                  </a:schemeClr>
                </a:solidFill>
              </a:rPr>
              <a:t>En utilise la même graph précédente </a:t>
            </a:r>
            <a:r>
              <a:rPr lang="fr-FR" sz="1600"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3640" y="1960930"/>
            <a:ext cx="2433403" cy="2420663"/>
          </a:xfrm>
          <a:prstGeom prst="rect">
            <a:avLst/>
          </a:prstGeom>
        </p:spPr>
      </p:pic>
      <p:sp>
        <p:nvSpPr>
          <p:cNvPr id="8" name="TextBox 7"/>
          <p:cNvSpPr txBox="1"/>
          <p:nvPr/>
        </p:nvSpPr>
        <p:spPr>
          <a:xfrm>
            <a:off x="368115" y="2599877"/>
            <a:ext cx="3512215" cy="1477328"/>
          </a:xfrm>
          <a:prstGeom prst="rect">
            <a:avLst/>
          </a:prstGeom>
          <a:noFill/>
        </p:spPr>
        <p:txBody>
          <a:bodyPr wrap="square" rtlCol="0">
            <a:spAutoFit/>
          </a:bodyPr>
          <a:lstStyle/>
          <a:p>
            <a:r>
              <a:rPr lang="en-US" dirty="0"/>
              <a:t>{ "A": { "B": 4, "D": 1, "C": 6 },</a:t>
            </a:r>
          </a:p>
          <a:p>
            <a:r>
              <a:rPr lang="en-US" dirty="0"/>
              <a:t> "B": { "D": 1 },</a:t>
            </a:r>
          </a:p>
          <a:p>
            <a:r>
              <a:rPr lang="en-US" dirty="0"/>
              <a:t> "C": { "B": 1 }, </a:t>
            </a:r>
          </a:p>
          <a:p>
            <a:r>
              <a:rPr lang="en-US" dirty="0"/>
              <a:t>"D": { "B": 3, "C": 1 } </a:t>
            </a:r>
          </a:p>
          <a:p>
            <a:r>
              <a:rPr lang="en-US" dirty="0"/>
              <a:t>}</a:t>
            </a:r>
          </a:p>
        </p:txBody>
      </p:sp>
    </p:spTree>
    <p:extLst>
      <p:ext uri="{BB962C8B-B14F-4D97-AF65-F5344CB8AC3E}">
        <p14:creationId xmlns:p14="http://schemas.microsoft.com/office/powerpoint/2010/main" val="3350212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Problème de plus court chemin </a:t>
            </a:r>
            <a:endParaRPr lang="en-US" dirty="0"/>
          </a:p>
        </p:txBody>
      </p:sp>
      <p:sp>
        <p:nvSpPr>
          <p:cNvPr id="3" name="Text Placeholder 2"/>
          <p:cNvSpPr>
            <a:spLocks noGrp="1"/>
          </p:cNvSpPr>
          <p:nvPr>
            <p:ph type="body" idx="1"/>
          </p:nvPr>
        </p:nvSpPr>
        <p:spPr>
          <a:xfrm>
            <a:off x="1976015" y="1059971"/>
            <a:ext cx="4040188" cy="479822"/>
          </a:xfrm>
        </p:spPr>
        <p:txBody>
          <a:bodyPr/>
          <a:lstStyle/>
          <a:p>
            <a:r>
              <a:rPr lang="fr-FR" dirty="0"/>
              <a:t>Algorithme de Bellman-Ford.</a:t>
            </a:r>
            <a:endParaRPr lang="en-US" dirty="0"/>
          </a:p>
        </p:txBody>
      </p:sp>
      <p:sp>
        <p:nvSpPr>
          <p:cNvPr id="4" name="TextBox 3"/>
          <p:cNvSpPr txBox="1"/>
          <p:nvPr/>
        </p:nvSpPr>
        <p:spPr>
          <a:xfrm>
            <a:off x="143555" y="2113635"/>
            <a:ext cx="2720553" cy="677108"/>
          </a:xfrm>
          <a:prstGeom prst="rect">
            <a:avLst/>
          </a:prstGeom>
          <a:noFill/>
        </p:spPr>
        <p:txBody>
          <a:bodyPr wrap="none" rtlCol="0">
            <a:spAutoFit/>
          </a:bodyPr>
          <a:lstStyle/>
          <a:p>
            <a:r>
              <a:rPr lang="fr-FR" sz="2000" b="1" dirty="0">
                <a:solidFill>
                  <a:schemeClr val="tx2">
                    <a:lumMod val="50000"/>
                  </a:schemeClr>
                </a:solidFill>
              </a:rPr>
              <a:t>Résultat du «</a:t>
            </a:r>
            <a:r>
              <a:rPr lang="fr-FR" sz="2000" b="1" dirty="0" err="1">
                <a:solidFill>
                  <a:schemeClr val="tx2">
                    <a:lumMod val="50000"/>
                  </a:schemeClr>
                </a:solidFill>
              </a:rPr>
              <a:t>Djikstra</a:t>
            </a:r>
            <a:r>
              <a:rPr lang="fr-FR" sz="2000" b="1" dirty="0">
                <a:solidFill>
                  <a:schemeClr val="tx2">
                    <a:lumMod val="50000"/>
                  </a:schemeClr>
                </a:solidFill>
              </a:rPr>
              <a:t>» </a:t>
            </a:r>
            <a:r>
              <a:rPr lang="en-US" sz="2000" b="1" dirty="0">
                <a:solidFill>
                  <a:schemeClr val="tx2">
                    <a:lumMod val="50000"/>
                  </a:schemeClr>
                </a:solidFill>
              </a:rPr>
              <a:t>: </a:t>
            </a:r>
            <a:endParaRPr lang="fr-FR" sz="2000" b="1" dirty="0">
              <a:solidFill>
                <a:schemeClr val="tx2">
                  <a:lumMod val="50000"/>
                </a:schemeClr>
              </a:solidFill>
            </a:endParaRPr>
          </a:p>
          <a:p>
            <a:endParaRPr lang="en-US" dirty="0"/>
          </a:p>
        </p:txBody>
      </p:sp>
      <p:sp>
        <p:nvSpPr>
          <p:cNvPr id="5" name="TextBox 4"/>
          <p:cNvSpPr txBox="1"/>
          <p:nvPr/>
        </p:nvSpPr>
        <p:spPr>
          <a:xfrm>
            <a:off x="143555" y="2724455"/>
            <a:ext cx="3940502" cy="1477328"/>
          </a:xfrm>
          <a:prstGeom prst="rect">
            <a:avLst/>
          </a:prstGeom>
          <a:noFill/>
        </p:spPr>
        <p:txBody>
          <a:bodyPr wrap="none" rtlCol="0">
            <a:spAutoFit/>
          </a:bodyPr>
          <a:lstStyle/>
          <a:p>
            <a:r>
              <a:rPr lang="fr-FR" b="1" dirty="0"/>
              <a:t>Distances depuis le sommet de départ :</a:t>
            </a:r>
          </a:p>
          <a:p>
            <a:r>
              <a:rPr lang="fr-FR" dirty="0"/>
              <a:t>1. A: 0</a:t>
            </a:r>
          </a:p>
          <a:p>
            <a:r>
              <a:rPr lang="fr-FR" dirty="0"/>
              <a:t>2. B: 3</a:t>
            </a:r>
          </a:p>
          <a:p>
            <a:r>
              <a:rPr lang="fr-FR" dirty="0"/>
              <a:t>3. C: 2</a:t>
            </a:r>
          </a:p>
          <a:p>
            <a:r>
              <a:rPr lang="fr-FR" dirty="0"/>
              <a:t>4. D: 1</a:t>
            </a:r>
          </a:p>
        </p:txBody>
      </p:sp>
      <p:sp>
        <p:nvSpPr>
          <p:cNvPr id="6" name="TextBox 5"/>
          <p:cNvSpPr txBox="1"/>
          <p:nvPr/>
        </p:nvSpPr>
        <p:spPr>
          <a:xfrm>
            <a:off x="5030115" y="2790743"/>
            <a:ext cx="2973314" cy="1754326"/>
          </a:xfrm>
          <a:prstGeom prst="rect">
            <a:avLst/>
          </a:prstGeom>
          <a:noFill/>
        </p:spPr>
        <p:txBody>
          <a:bodyPr wrap="none" rtlCol="0">
            <a:spAutoFit/>
          </a:bodyPr>
          <a:lstStyle/>
          <a:p>
            <a:r>
              <a:rPr lang="fr-FR" b="1" dirty="0"/>
              <a:t>Prédécesseurs des sommets :</a:t>
            </a:r>
          </a:p>
          <a:p>
            <a:r>
              <a:rPr lang="fr-FR" dirty="0"/>
              <a:t>1. A: -</a:t>
            </a:r>
          </a:p>
          <a:p>
            <a:r>
              <a:rPr lang="fr-FR" dirty="0"/>
              <a:t>2. B: C</a:t>
            </a:r>
          </a:p>
          <a:p>
            <a:r>
              <a:rPr lang="fr-FR" dirty="0"/>
              <a:t>3. C: D</a:t>
            </a:r>
          </a:p>
          <a:p>
            <a:r>
              <a:rPr lang="fr-FR" dirty="0"/>
              <a:t>4. D: A</a:t>
            </a:r>
          </a:p>
          <a:p>
            <a:endParaRPr lang="en-US" dirty="0"/>
          </a:p>
        </p:txBody>
      </p:sp>
    </p:spTree>
    <p:extLst>
      <p:ext uri="{BB962C8B-B14F-4D97-AF65-F5344CB8AC3E}">
        <p14:creationId xmlns:p14="http://schemas.microsoft.com/office/powerpoint/2010/main" val="1735668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19E285-1355-4F12-A23B-0025E63E2CAB}"/>
              </a:ext>
            </a:extLst>
          </p:cNvPr>
          <p:cNvSpPr txBox="1"/>
          <p:nvPr/>
        </p:nvSpPr>
        <p:spPr>
          <a:xfrm>
            <a:off x="296260" y="128470"/>
            <a:ext cx="2517036" cy="954107"/>
          </a:xfrm>
          <a:prstGeom prst="rect">
            <a:avLst/>
          </a:prstGeom>
          <a:noFill/>
        </p:spPr>
        <p:txBody>
          <a:bodyPr wrap="none" rtlCol="0">
            <a:spAutoFit/>
          </a:bodyPr>
          <a:lstStyle/>
          <a:p>
            <a:r>
              <a:rPr lang="fr-FR" sz="3800" b="1" dirty="0">
                <a:solidFill>
                  <a:schemeClr val="bg1"/>
                </a:solidFill>
                <a:effectLst>
                  <a:outerShdw blurRad="38100" dist="38100" dir="2700000" algn="tl">
                    <a:srgbClr val="000000">
                      <a:alpha val="43137"/>
                    </a:srgbClr>
                  </a:outerShdw>
                </a:effectLst>
              </a:rPr>
              <a:t>Conclusion.</a:t>
            </a:r>
          </a:p>
          <a:p>
            <a:endParaRPr lang="fr-FR" b="1" dirty="0">
              <a:solidFill>
                <a:schemeClr val="bg1"/>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4BB8C0AF-FC5C-4FF9-B758-9909A211597C}"/>
              </a:ext>
            </a:extLst>
          </p:cNvPr>
          <p:cNvSpPr txBox="1"/>
          <p:nvPr/>
        </p:nvSpPr>
        <p:spPr>
          <a:xfrm>
            <a:off x="296260" y="1350110"/>
            <a:ext cx="8551480" cy="3785652"/>
          </a:xfrm>
          <a:prstGeom prst="rect">
            <a:avLst/>
          </a:prstGeom>
          <a:noFill/>
        </p:spPr>
        <p:txBody>
          <a:bodyPr wrap="square" rtlCol="0">
            <a:spAutoFit/>
          </a:bodyPr>
          <a:lstStyle/>
          <a:p>
            <a:pPr algn="justLow"/>
            <a:r>
              <a:rPr lang="fr-FR" sz="2400" dirty="0"/>
              <a:t>Enfin, cette présentation démontre les algorithmes clés disponibles sur la plateforme « Graph </a:t>
            </a:r>
            <a:r>
              <a:rPr lang="fr-FR" sz="2400" dirty="0" err="1"/>
              <a:t>Algorithms</a:t>
            </a:r>
            <a:r>
              <a:rPr lang="fr-FR" sz="2400" dirty="0"/>
              <a:t> Online ». On a démontré la pertinence et l'utilité de ces algorithmes avec des exemples et la valeur ajoutée de la plateforme pour l'apprentissage et l'expérimentation de graphiques. Une exploration et une étude plus poussées de ces algorithmes aideront les utilisateurs à améliorer leurs compétences en résolution de problèmes complexes et en optimisation, contribuant ainsi aux progrès de la science des données, de la recherche opérationnelle et de la théorie des réseaux. </a:t>
            </a:r>
          </a:p>
        </p:txBody>
      </p:sp>
    </p:spTree>
    <p:extLst>
      <p:ext uri="{BB962C8B-B14F-4D97-AF65-F5344CB8AC3E}">
        <p14:creationId xmlns:p14="http://schemas.microsoft.com/office/powerpoint/2010/main" val="10910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2490" y="1655520"/>
            <a:ext cx="5039265" cy="1832460"/>
          </a:xfrm>
        </p:spPr>
        <p:txBody>
          <a:bodyPr>
            <a:normAutofit/>
          </a:bodyPr>
          <a:lstStyle/>
          <a:p>
            <a:pPr marL="569913" indent="-569913" algn="ctr">
              <a:buFont typeface="+mj-lt"/>
              <a:buAutoNum type="romanUcPeriod"/>
            </a:pPr>
            <a:r>
              <a:rPr lang="fr-FR" sz="5400" b="1" dirty="0"/>
              <a:t>Introduction</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2E824A00-FE84-433E-9D94-D67C583082F9}"/>
              </a:ext>
            </a:extLst>
          </p:cNvPr>
          <p:cNvSpPr txBox="1">
            <a:spLocks/>
          </p:cNvSpPr>
          <p:nvPr/>
        </p:nvSpPr>
        <p:spPr>
          <a:xfrm>
            <a:off x="296260" y="1502815"/>
            <a:ext cx="7015280" cy="183246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u="none"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pPr marL="571500" indent="-571500">
              <a:buFont typeface="+mj-lt"/>
              <a:buAutoNum type="romanUcPeriod" startAt="2"/>
            </a:pPr>
            <a:r>
              <a:rPr lang="fr-FR" sz="5000" b="1" dirty="0"/>
              <a:t>Parcours et coloration de graphes</a:t>
            </a:r>
          </a:p>
        </p:txBody>
      </p:sp>
    </p:spTree>
    <p:extLst>
      <p:ext uri="{BB962C8B-B14F-4D97-AF65-F5344CB8AC3E}">
        <p14:creationId xmlns:p14="http://schemas.microsoft.com/office/powerpoint/2010/main" val="26517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742950" indent="-742950">
              <a:buFont typeface="+mj-lt"/>
              <a:buAutoNum type="arabicPeriod"/>
            </a:pPr>
            <a:r>
              <a:rPr lang="fr-FR" sz="4400" b="1" dirty="0"/>
              <a:t>Parcours</a:t>
            </a:r>
          </a:p>
        </p:txBody>
      </p:sp>
      <p:sp>
        <p:nvSpPr>
          <p:cNvPr id="15" name="TextBox 14">
            <a:extLst>
              <a:ext uri="{FF2B5EF4-FFF2-40B4-BE49-F238E27FC236}">
                <a16:creationId xmlns:a16="http://schemas.microsoft.com/office/drawing/2014/main" id="{88A249E4-789D-4ECA-810B-A317522659AB}"/>
              </a:ext>
            </a:extLst>
          </p:cNvPr>
          <p:cNvSpPr txBox="1"/>
          <p:nvPr/>
        </p:nvSpPr>
        <p:spPr>
          <a:xfrm>
            <a:off x="2707771" y="895546"/>
            <a:ext cx="3728457" cy="584775"/>
          </a:xfrm>
          <a:prstGeom prst="rect">
            <a:avLst/>
          </a:prstGeom>
          <a:noFill/>
        </p:spPr>
        <p:txBody>
          <a:bodyPr wrap="none" rtlCol="0">
            <a:spAutoFit/>
          </a:bodyPr>
          <a:lstStyle/>
          <a:p>
            <a:pPr algn="ctr"/>
            <a:r>
              <a:rPr lang="fr-FR" sz="3200" b="1" dirty="0">
                <a:solidFill>
                  <a:schemeClr val="tx2">
                    <a:lumMod val="50000"/>
                  </a:schemeClr>
                </a:solidFill>
                <a:effectLst>
                  <a:outerShdw blurRad="38100" dist="38100" dir="2700000" algn="tl">
                    <a:srgbClr val="000000">
                      <a:alpha val="43137"/>
                    </a:srgbClr>
                  </a:outerShdw>
                </a:effectLst>
              </a:rPr>
              <a:t>Parcours en largeur  </a:t>
            </a:r>
          </a:p>
        </p:txBody>
      </p:sp>
      <p:pic>
        <p:nvPicPr>
          <p:cNvPr id="29" name="Content Placeholder 28">
            <a:extLst>
              <a:ext uri="{FF2B5EF4-FFF2-40B4-BE49-F238E27FC236}">
                <a16:creationId xmlns:a16="http://schemas.microsoft.com/office/drawing/2014/main" id="{AC1A13D9-924F-40B3-AC6B-A17B581E7AF9}"/>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0" y="1777133"/>
            <a:ext cx="4123035" cy="3307170"/>
          </a:xfrm>
        </p:spPr>
      </p:pic>
      <p:pic>
        <p:nvPicPr>
          <p:cNvPr id="31" name="Picture 30">
            <a:extLst>
              <a:ext uri="{FF2B5EF4-FFF2-40B4-BE49-F238E27FC236}">
                <a16:creationId xmlns:a16="http://schemas.microsoft.com/office/drawing/2014/main" id="{BCB39A3E-3E8F-4816-B91A-8175350BFC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5973" y="1527050"/>
            <a:ext cx="3189666" cy="3487980"/>
          </a:xfrm>
          <a:prstGeom prst="rect">
            <a:avLst/>
          </a:prstGeom>
        </p:spPr>
      </p:pic>
    </p:spTree>
    <p:extLst>
      <p:ext uri="{BB962C8B-B14F-4D97-AF65-F5344CB8AC3E}">
        <p14:creationId xmlns:p14="http://schemas.microsoft.com/office/powerpoint/2010/main" val="4032678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742950" indent="-742950">
              <a:buFont typeface="+mj-lt"/>
              <a:buAutoNum type="arabicPeriod"/>
            </a:pPr>
            <a:r>
              <a:rPr lang="fr-FR" sz="4400" b="1" dirty="0"/>
              <a:t>Parcours</a:t>
            </a:r>
          </a:p>
        </p:txBody>
      </p:sp>
      <p:sp>
        <p:nvSpPr>
          <p:cNvPr id="6" name="Content Placeholder 5"/>
          <p:cNvSpPr>
            <a:spLocks noGrp="1"/>
          </p:cNvSpPr>
          <p:nvPr>
            <p:ph sz="half" idx="2"/>
          </p:nvPr>
        </p:nvSpPr>
        <p:spPr>
          <a:xfrm>
            <a:off x="1365195" y="2339530"/>
            <a:ext cx="2973230" cy="2663700"/>
          </a:xfrm>
        </p:spPr>
        <p:txBody>
          <a:bodyPr>
            <a:normAutofit fontScale="85000" lnSpcReduction="20000"/>
          </a:bodyPr>
          <a:lstStyle/>
          <a:p>
            <a:pPr marL="0" indent="0" algn="l">
              <a:buNone/>
            </a:pPr>
            <a:r>
              <a:rPr lang="en-US" b="1" dirty="0"/>
              <a:t>{</a:t>
            </a:r>
          </a:p>
          <a:p>
            <a:pPr marL="0" indent="0" algn="l">
              <a:buNone/>
            </a:pPr>
            <a:r>
              <a:rPr lang="en-US" b="1" dirty="0"/>
              <a:t>"A": {"B": 2, "C": 3},</a:t>
            </a:r>
          </a:p>
          <a:p>
            <a:pPr marL="0" indent="0" algn="l">
              <a:buNone/>
            </a:pPr>
            <a:r>
              <a:rPr lang="en-US" b="1" dirty="0"/>
              <a:t>"B": {"D": 1},</a:t>
            </a:r>
          </a:p>
          <a:p>
            <a:pPr marL="0" indent="0" algn="l">
              <a:buNone/>
            </a:pPr>
            <a:r>
              <a:rPr lang="en-US" b="1" dirty="0"/>
              <a:t>"C": {"E": 4},</a:t>
            </a:r>
          </a:p>
          <a:p>
            <a:pPr marL="0" indent="0" algn="l">
              <a:buNone/>
            </a:pPr>
            <a:r>
              <a:rPr lang="en-US" b="1" dirty="0"/>
              <a:t>"D": {"F": 5},</a:t>
            </a:r>
          </a:p>
          <a:p>
            <a:pPr marL="0" indent="0" algn="l">
              <a:buNone/>
            </a:pPr>
            <a:r>
              <a:rPr lang="en-US" b="1" dirty="0"/>
              <a:t>"E": {},</a:t>
            </a:r>
          </a:p>
          <a:p>
            <a:pPr marL="0" indent="0" algn="l">
              <a:buNone/>
            </a:pPr>
            <a:r>
              <a:rPr lang="en-US" b="1" dirty="0"/>
              <a:t>"F": {}</a:t>
            </a:r>
          </a:p>
          <a:p>
            <a:pPr marL="0" indent="0" algn="l">
              <a:buNone/>
            </a:pPr>
            <a:r>
              <a:rPr lang="en-US" b="1" dirty="0"/>
              <a:t>}</a:t>
            </a:r>
          </a:p>
        </p:txBody>
      </p:sp>
      <p:pic>
        <p:nvPicPr>
          <p:cNvPr id="12" name="Content Placeholder 11">
            <a:extLst>
              <a:ext uri="{FF2B5EF4-FFF2-40B4-BE49-F238E27FC236}">
                <a16:creationId xmlns:a16="http://schemas.microsoft.com/office/drawing/2014/main" id="{B5E92087-8833-4AD1-9098-AAB551389CCB}"/>
              </a:ext>
            </a:extLst>
          </p:cNvPr>
          <p:cNvPicPr>
            <a:picLocks noGrp="1" noChangeAspect="1"/>
          </p:cNvPicPr>
          <p:nvPr>
            <p:ph sz="quarter" idx="4"/>
          </p:nvPr>
        </p:nvPicPr>
        <p:blipFill>
          <a:blip r:embed="rId2">
            <a:clrChange>
              <a:clrFrom>
                <a:srgbClr val="000000"/>
              </a:clrFrom>
              <a:clrTo>
                <a:srgbClr val="000000">
                  <a:alpha val="0"/>
                </a:srgbClr>
              </a:clrTo>
            </a:clrChange>
          </a:blip>
          <a:stretch>
            <a:fillRect/>
          </a:stretch>
        </p:blipFill>
        <p:spPr>
          <a:xfrm>
            <a:off x="5488231" y="2361642"/>
            <a:ext cx="2780564" cy="2415694"/>
          </a:xfrm>
        </p:spPr>
      </p:pic>
      <p:sp>
        <p:nvSpPr>
          <p:cNvPr id="3" name="Text Placeholder 2">
            <a:extLst>
              <a:ext uri="{FF2B5EF4-FFF2-40B4-BE49-F238E27FC236}">
                <a16:creationId xmlns:a16="http://schemas.microsoft.com/office/drawing/2014/main" id="{92C351F8-15A6-42AE-93C5-7241DF832D27}"/>
              </a:ext>
            </a:extLst>
          </p:cNvPr>
          <p:cNvSpPr>
            <a:spLocks noGrp="1"/>
          </p:cNvSpPr>
          <p:nvPr>
            <p:ph type="body" idx="1"/>
          </p:nvPr>
        </p:nvSpPr>
        <p:spPr>
          <a:xfrm>
            <a:off x="9583" y="1762691"/>
            <a:ext cx="1221640" cy="479822"/>
          </a:xfrm>
        </p:spPr>
        <p:txBody>
          <a:bodyPr>
            <a:normAutofit/>
          </a:bodyPr>
          <a:lstStyle/>
          <a:p>
            <a:pPr algn="l"/>
            <a:r>
              <a:rPr lang="fr-FR" sz="2000" dirty="0"/>
              <a:t>Exemple</a:t>
            </a:r>
            <a:r>
              <a:rPr lang="en-US" sz="2000" dirty="0"/>
              <a:t>: </a:t>
            </a:r>
            <a:endParaRPr lang="fr-FR" sz="2000" dirty="0"/>
          </a:p>
        </p:txBody>
      </p:sp>
      <p:sp>
        <p:nvSpPr>
          <p:cNvPr id="15" name="TextBox 14">
            <a:extLst>
              <a:ext uri="{FF2B5EF4-FFF2-40B4-BE49-F238E27FC236}">
                <a16:creationId xmlns:a16="http://schemas.microsoft.com/office/drawing/2014/main" id="{88A249E4-789D-4ECA-810B-A317522659AB}"/>
              </a:ext>
            </a:extLst>
          </p:cNvPr>
          <p:cNvSpPr txBox="1"/>
          <p:nvPr/>
        </p:nvSpPr>
        <p:spPr>
          <a:xfrm>
            <a:off x="2707771" y="1029073"/>
            <a:ext cx="3728457" cy="584775"/>
          </a:xfrm>
          <a:prstGeom prst="rect">
            <a:avLst/>
          </a:prstGeom>
          <a:noFill/>
        </p:spPr>
        <p:txBody>
          <a:bodyPr wrap="none" rtlCol="0">
            <a:spAutoFit/>
          </a:bodyPr>
          <a:lstStyle/>
          <a:p>
            <a:pPr algn="ctr"/>
            <a:r>
              <a:rPr lang="fr-FR" sz="3200" b="1" dirty="0">
                <a:solidFill>
                  <a:schemeClr val="tx2">
                    <a:lumMod val="50000"/>
                  </a:schemeClr>
                </a:solidFill>
                <a:effectLst>
                  <a:outerShdw blurRad="38100" dist="38100" dir="2700000" algn="tl">
                    <a:srgbClr val="000000">
                      <a:alpha val="43137"/>
                    </a:srgbClr>
                  </a:outerShdw>
                </a:effectLst>
              </a:rPr>
              <a:t>Parcours en largeur  </a:t>
            </a:r>
          </a:p>
        </p:txBody>
      </p:sp>
    </p:spTree>
    <p:extLst>
      <p:ext uri="{BB962C8B-B14F-4D97-AF65-F5344CB8AC3E}">
        <p14:creationId xmlns:p14="http://schemas.microsoft.com/office/powerpoint/2010/main" val="417078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742950" indent="-742950">
              <a:buFont typeface="+mj-lt"/>
              <a:buAutoNum type="arabicPeriod"/>
            </a:pPr>
            <a:r>
              <a:rPr lang="fr-FR" sz="4000" b="1" dirty="0"/>
              <a:t>Parcours</a:t>
            </a:r>
            <a:endParaRPr lang="fr-FR" sz="3800" b="1" dirty="0"/>
          </a:p>
        </p:txBody>
      </p:sp>
      <p:sp>
        <p:nvSpPr>
          <p:cNvPr id="3" name="Text Placeholder 2">
            <a:extLst>
              <a:ext uri="{FF2B5EF4-FFF2-40B4-BE49-F238E27FC236}">
                <a16:creationId xmlns:a16="http://schemas.microsoft.com/office/drawing/2014/main" id="{92C351F8-15A6-42AE-93C5-7241DF832D27}"/>
              </a:ext>
            </a:extLst>
          </p:cNvPr>
          <p:cNvSpPr>
            <a:spLocks noGrp="1"/>
          </p:cNvSpPr>
          <p:nvPr>
            <p:ph type="body" idx="1"/>
          </p:nvPr>
        </p:nvSpPr>
        <p:spPr>
          <a:xfrm>
            <a:off x="71753" y="1197405"/>
            <a:ext cx="5111067" cy="479822"/>
          </a:xfrm>
        </p:spPr>
        <p:txBody>
          <a:bodyPr>
            <a:normAutofit/>
          </a:bodyPr>
          <a:lstStyle/>
          <a:p>
            <a:pPr algn="l"/>
            <a:r>
              <a:rPr lang="fr-FR" dirty="0"/>
              <a:t>Résultat du « </a:t>
            </a:r>
            <a:r>
              <a:rPr lang="fr-FR" sz="2400" b="1" dirty="0">
                <a:solidFill>
                  <a:schemeClr val="tx2">
                    <a:lumMod val="50000"/>
                  </a:schemeClr>
                </a:solidFill>
                <a:effectLst>
                  <a:outerShdw blurRad="38100" dist="38100" dir="2700000" algn="tl">
                    <a:srgbClr val="000000">
                      <a:alpha val="43137"/>
                    </a:srgbClr>
                  </a:outerShdw>
                </a:effectLst>
              </a:rPr>
              <a:t>Parcours en largeur » </a:t>
            </a:r>
            <a:r>
              <a:rPr lang="en-US" dirty="0"/>
              <a:t>: </a:t>
            </a:r>
            <a:endParaRPr lang="fr-FR" dirty="0"/>
          </a:p>
        </p:txBody>
      </p:sp>
      <p:sp>
        <p:nvSpPr>
          <p:cNvPr id="8" name="Content Placeholder 7">
            <a:extLst>
              <a:ext uri="{FF2B5EF4-FFF2-40B4-BE49-F238E27FC236}">
                <a16:creationId xmlns:a16="http://schemas.microsoft.com/office/drawing/2014/main" id="{D44EE6FA-A21F-4F44-A808-5B7DBB222F32}"/>
              </a:ext>
            </a:extLst>
          </p:cNvPr>
          <p:cNvSpPr>
            <a:spLocks noGrp="1"/>
          </p:cNvSpPr>
          <p:nvPr>
            <p:ph sz="quarter" idx="4"/>
          </p:nvPr>
        </p:nvSpPr>
        <p:spPr>
          <a:xfrm>
            <a:off x="1059785" y="2113635"/>
            <a:ext cx="6719020" cy="2290575"/>
          </a:xfrm>
        </p:spPr>
        <p:txBody>
          <a:bodyPr>
            <a:normAutofit/>
          </a:bodyPr>
          <a:lstStyle/>
          <a:p>
            <a:pPr marL="0" indent="0" algn="justLow">
              <a:buNone/>
            </a:pPr>
            <a:r>
              <a:rPr lang="fr-FR" sz="2800" dirty="0"/>
              <a:t>Le parcours en largeur à partir du sommet "A" dans le graphe donné donne les sommets visités dans l'ordre suivant: </a:t>
            </a:r>
          </a:p>
          <a:p>
            <a:pPr marL="0" indent="0">
              <a:buNone/>
            </a:pPr>
            <a:r>
              <a:rPr lang="fr-FR" sz="3600" b="1" dirty="0">
                <a:effectLst>
                  <a:outerShdw blurRad="38100" dist="38100" dir="2700000" algn="tl">
                    <a:srgbClr val="000000">
                      <a:alpha val="43137"/>
                    </a:srgbClr>
                  </a:outerShdw>
                </a:effectLst>
              </a:rPr>
              <a:t>["A", "B", "C", "D", "E", "F"].</a:t>
            </a:r>
          </a:p>
        </p:txBody>
      </p:sp>
    </p:spTree>
    <p:extLst>
      <p:ext uri="{BB962C8B-B14F-4D97-AF65-F5344CB8AC3E}">
        <p14:creationId xmlns:p14="http://schemas.microsoft.com/office/powerpoint/2010/main" val="10969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742950" indent="-742950">
              <a:buFont typeface="+mj-lt"/>
              <a:buAutoNum type="arabicPeriod"/>
            </a:pPr>
            <a:r>
              <a:rPr lang="fr-FR" sz="4400" b="1" dirty="0"/>
              <a:t>Parcours</a:t>
            </a:r>
          </a:p>
        </p:txBody>
      </p:sp>
      <p:sp>
        <p:nvSpPr>
          <p:cNvPr id="15" name="TextBox 14">
            <a:extLst>
              <a:ext uri="{FF2B5EF4-FFF2-40B4-BE49-F238E27FC236}">
                <a16:creationId xmlns:a16="http://schemas.microsoft.com/office/drawing/2014/main" id="{88A249E4-789D-4ECA-810B-A317522659AB}"/>
              </a:ext>
            </a:extLst>
          </p:cNvPr>
          <p:cNvSpPr txBox="1"/>
          <p:nvPr/>
        </p:nvSpPr>
        <p:spPr>
          <a:xfrm>
            <a:off x="2434650" y="891995"/>
            <a:ext cx="4580629" cy="584775"/>
          </a:xfrm>
          <a:prstGeom prst="rect">
            <a:avLst/>
          </a:prstGeom>
          <a:noFill/>
        </p:spPr>
        <p:txBody>
          <a:bodyPr wrap="square" rtlCol="0">
            <a:spAutoFit/>
          </a:bodyPr>
          <a:lstStyle/>
          <a:p>
            <a:pPr algn="ctr"/>
            <a:r>
              <a:rPr lang="fr-FR" sz="3200" b="1" dirty="0">
                <a:solidFill>
                  <a:schemeClr val="tx2">
                    <a:lumMod val="50000"/>
                  </a:schemeClr>
                </a:solidFill>
                <a:effectLst>
                  <a:outerShdw blurRad="38100" dist="38100" dir="2700000" algn="tl">
                    <a:srgbClr val="000000">
                      <a:alpha val="43137"/>
                    </a:srgbClr>
                  </a:outerShdw>
                </a:effectLst>
              </a:rPr>
              <a:t>Parcours en profondeur</a:t>
            </a:r>
          </a:p>
        </p:txBody>
      </p:sp>
      <p:pic>
        <p:nvPicPr>
          <p:cNvPr id="13" name="Content Placeholder 12">
            <a:extLst>
              <a:ext uri="{FF2B5EF4-FFF2-40B4-BE49-F238E27FC236}">
                <a16:creationId xmlns:a16="http://schemas.microsoft.com/office/drawing/2014/main" id="{A405B9A4-0F33-4CA6-A68A-985807ADE49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923425" y="1321460"/>
            <a:ext cx="5603080" cy="4058769"/>
          </a:xfrm>
        </p:spPr>
      </p:pic>
    </p:spTree>
    <p:extLst>
      <p:ext uri="{BB962C8B-B14F-4D97-AF65-F5344CB8AC3E}">
        <p14:creationId xmlns:p14="http://schemas.microsoft.com/office/powerpoint/2010/main" val="1021905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1573</Words>
  <Application>Microsoft Office PowerPoint</Application>
  <PresentationFormat>On-screen Show (16:9)</PresentationFormat>
  <Paragraphs>204</Paragraphs>
  <Slides>34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Algorithmes des Graphes Enligne</vt:lpstr>
      <vt:lpstr>Plan</vt:lpstr>
      <vt:lpstr>Plan</vt:lpstr>
      <vt:lpstr>Introduction</vt:lpstr>
      <vt:lpstr>PowerPoint Presentation</vt:lpstr>
      <vt:lpstr>Parcours</vt:lpstr>
      <vt:lpstr>Parcours</vt:lpstr>
      <vt:lpstr>Parcours</vt:lpstr>
      <vt:lpstr>Parcours</vt:lpstr>
      <vt:lpstr>Parcours</vt:lpstr>
      <vt:lpstr>Coloration  </vt:lpstr>
      <vt:lpstr>Coloration  </vt:lpstr>
      <vt:lpstr>Coloration  </vt:lpstr>
      <vt:lpstr>Coloration  </vt:lpstr>
      <vt:lpstr>Coloration  </vt:lpstr>
      <vt:lpstr>Coloration  </vt:lpstr>
      <vt:lpstr>Coloration </vt:lpstr>
      <vt:lpstr>PowerPoint Presentation</vt:lpstr>
      <vt:lpstr>Arbres couvrants à poids minimum</vt:lpstr>
      <vt:lpstr>Arbres couvrants à poids minimum</vt:lpstr>
      <vt:lpstr>Arbres couvrants à poids minimum</vt:lpstr>
      <vt:lpstr>Arbres couvrants à poids minimum</vt:lpstr>
      <vt:lpstr>Arbres couvrants à poids minimum</vt:lpstr>
      <vt:lpstr>Arbres couvrants à poids minimum</vt:lpstr>
      <vt:lpstr>Arbres couvrants à poids minimum</vt:lpstr>
      <vt:lpstr>Problème de plus court chemin  </vt:lpstr>
      <vt:lpstr>Problème de plus court chemin </vt:lpstr>
      <vt:lpstr>Problème de plus court chemin </vt:lpstr>
      <vt:lpstr>Problème de plus court chemin </vt:lpstr>
      <vt:lpstr>Problème de plus court chemin </vt:lpstr>
      <vt:lpstr>Problème de plus court chemin </vt:lpstr>
      <vt:lpstr>Problème de plus court chemin </vt:lpstr>
      <vt:lpstr>Problème de plus court chemin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2023-06-13T07:32:53Z</dcterms:modified>
</cp:coreProperties>
</file>